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4"/>
  </p:sldMasterIdLst>
  <p:notesMasterIdLst>
    <p:notesMasterId r:id="rId39"/>
  </p:notesMasterIdLst>
  <p:sldIdLst>
    <p:sldId id="295" r:id="rId5"/>
    <p:sldId id="258" r:id="rId6"/>
    <p:sldId id="347" r:id="rId7"/>
    <p:sldId id="354" r:id="rId8"/>
    <p:sldId id="357" r:id="rId9"/>
    <p:sldId id="358" r:id="rId10"/>
    <p:sldId id="366" r:id="rId11"/>
    <p:sldId id="367" r:id="rId12"/>
    <p:sldId id="368" r:id="rId13"/>
    <p:sldId id="369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70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90" r:id="rId34"/>
    <p:sldId id="391" r:id="rId35"/>
    <p:sldId id="389" r:id="rId36"/>
    <p:sldId id="266" r:id="rId37"/>
    <p:sldId id="278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5208" autoAdjust="0"/>
  </p:normalViewPr>
  <p:slideViewPr>
    <p:cSldViewPr snapToGrid="0">
      <p:cViewPr varScale="1">
        <p:scale>
          <a:sx n="110" d="100"/>
          <a:sy n="110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4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GRAPHS!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1524000" y="154336"/>
            <a:ext cx="6162907" cy="432962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And this one?</a:t>
            </a:r>
          </a:p>
        </p:txBody>
      </p:sp>
      <p:pic>
        <p:nvPicPr>
          <p:cNvPr id="1945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79" y="773152"/>
            <a:ext cx="6397842" cy="419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60815"/>
            <a:ext cx="1387079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25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620355" y="135180"/>
            <a:ext cx="4349266" cy="45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  <a:sym typeface="Roboto Slab Regular"/>
              </a:rPr>
              <a:t>Directed vs undirected Graphs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066684" y="1041560"/>
            <a:ext cx="7482584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b="1" kern="1200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An </a:t>
            </a:r>
            <a:r>
              <a:rPr lang="en-US" altLang="zh-TW" b="1" kern="1200" dirty="0">
                <a:solidFill>
                  <a:srgbClr val="FF0000"/>
                </a:solidFill>
                <a:latin typeface="Gabriola" panose="04040605051002020D02" pitchFamily="82" charset="0"/>
                <a:cs typeface="+mn-cs"/>
              </a:rPr>
              <a:t>undirected graph 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is one in which the pair of vertices in a edge is unordered, (v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) = (v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,v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) 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b="1" kern="1200" dirty="0">
                <a:solidFill>
                  <a:srgbClr val="FF0000"/>
                </a:solidFill>
                <a:latin typeface="Gabriola" panose="04040605051002020D02" pitchFamily="82" charset="0"/>
                <a:cs typeface="+mn-cs"/>
              </a:rPr>
              <a:t>directed graph 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is one in which each edge is a directed pair of vertices, &lt;v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&gt; != &lt;v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,v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&gt;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5244704" y="4483894"/>
            <a:ext cx="16275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kern="1200">
              <a:solidFill>
                <a:srgbClr val="CC3300"/>
              </a:solidFill>
              <a:latin typeface="Times New Roman" panose="02020603050405020304" pitchFamily="18" charset="0"/>
              <a:ea typeface="標楷體" pitchFamily="49" charset="-128"/>
              <a:cs typeface="+mn-cs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027040" y="4167069"/>
            <a:ext cx="41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tail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66738" y="4180166"/>
            <a:ext cx="5325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4062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1027"/>
          <p:cNvSpPr>
            <a:spLocks noChangeArrowheads="1"/>
          </p:cNvSpPr>
          <p:nvPr/>
        </p:nvSpPr>
        <p:spPr bwMode="auto">
          <a:xfrm>
            <a:off x="1663304" y="89326"/>
            <a:ext cx="3192066" cy="43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Examples for </a:t>
            </a: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Graphs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  <p:sp>
        <p:nvSpPr>
          <p:cNvPr id="47108" name="Oval 1028"/>
          <p:cNvSpPr>
            <a:spLocks noChangeArrowheads="1"/>
          </p:cNvSpPr>
          <p:nvPr/>
        </p:nvSpPr>
        <p:spPr bwMode="auto">
          <a:xfrm>
            <a:off x="2451497" y="785813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47109" name="Oval 1029"/>
          <p:cNvSpPr>
            <a:spLocks noChangeArrowheads="1"/>
          </p:cNvSpPr>
          <p:nvPr/>
        </p:nvSpPr>
        <p:spPr bwMode="auto">
          <a:xfrm>
            <a:off x="1937147" y="1357313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47110" name="Oval 1030"/>
          <p:cNvSpPr>
            <a:spLocks noChangeArrowheads="1"/>
          </p:cNvSpPr>
          <p:nvPr/>
        </p:nvSpPr>
        <p:spPr bwMode="auto">
          <a:xfrm>
            <a:off x="2965847" y="1357313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47111" name="Oval 1031"/>
          <p:cNvSpPr>
            <a:spLocks noChangeArrowheads="1"/>
          </p:cNvSpPr>
          <p:nvPr/>
        </p:nvSpPr>
        <p:spPr bwMode="auto">
          <a:xfrm>
            <a:off x="2451497" y="1814513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47112" name="Line 1032"/>
          <p:cNvSpPr>
            <a:spLocks noChangeShapeType="1"/>
          </p:cNvSpPr>
          <p:nvPr/>
        </p:nvSpPr>
        <p:spPr bwMode="auto">
          <a:xfrm>
            <a:off x="2618185" y="11239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13" name="Line 1033"/>
          <p:cNvSpPr>
            <a:spLocks noChangeShapeType="1"/>
          </p:cNvSpPr>
          <p:nvPr/>
        </p:nvSpPr>
        <p:spPr bwMode="auto">
          <a:xfrm>
            <a:off x="2275285" y="1524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14" name="Line 1034"/>
          <p:cNvSpPr>
            <a:spLocks noChangeShapeType="1"/>
          </p:cNvSpPr>
          <p:nvPr/>
        </p:nvSpPr>
        <p:spPr bwMode="auto">
          <a:xfrm flipH="1">
            <a:off x="2191942" y="1066801"/>
            <a:ext cx="305990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15" name="Line 1035"/>
          <p:cNvSpPr>
            <a:spLocks noChangeShapeType="1"/>
          </p:cNvSpPr>
          <p:nvPr/>
        </p:nvSpPr>
        <p:spPr bwMode="auto">
          <a:xfrm>
            <a:off x="2732485" y="1066801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16" name="Line 1036"/>
          <p:cNvSpPr>
            <a:spLocks noChangeShapeType="1"/>
          </p:cNvSpPr>
          <p:nvPr/>
        </p:nvSpPr>
        <p:spPr bwMode="auto">
          <a:xfrm>
            <a:off x="2181225" y="1678781"/>
            <a:ext cx="265510" cy="2345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17" name="Line 1037"/>
          <p:cNvSpPr>
            <a:spLocks noChangeShapeType="1"/>
          </p:cNvSpPr>
          <p:nvPr/>
        </p:nvSpPr>
        <p:spPr bwMode="auto">
          <a:xfrm flipH="1">
            <a:off x="2772966" y="1658541"/>
            <a:ext cx="245269" cy="2547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18" name="Oval 1038"/>
          <p:cNvSpPr>
            <a:spLocks noChangeArrowheads="1"/>
          </p:cNvSpPr>
          <p:nvPr/>
        </p:nvSpPr>
        <p:spPr bwMode="auto">
          <a:xfrm>
            <a:off x="7473554" y="764381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47119" name="Oval 1039"/>
          <p:cNvSpPr>
            <a:spLocks noChangeArrowheads="1"/>
          </p:cNvSpPr>
          <p:nvPr/>
        </p:nvSpPr>
        <p:spPr bwMode="auto">
          <a:xfrm>
            <a:off x="7472363" y="1591866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47120" name="Oval 1040"/>
          <p:cNvSpPr>
            <a:spLocks noChangeArrowheads="1"/>
          </p:cNvSpPr>
          <p:nvPr/>
        </p:nvSpPr>
        <p:spPr bwMode="auto">
          <a:xfrm>
            <a:off x="7484269" y="2356247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47121" name="Line 1041"/>
          <p:cNvSpPr>
            <a:spLocks noChangeShapeType="1"/>
          </p:cNvSpPr>
          <p:nvPr/>
        </p:nvSpPr>
        <p:spPr bwMode="auto">
          <a:xfrm>
            <a:off x="7650956" y="1933575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22" name="Line 1042"/>
          <p:cNvSpPr>
            <a:spLocks noChangeShapeType="1"/>
          </p:cNvSpPr>
          <p:nvPr/>
        </p:nvSpPr>
        <p:spPr bwMode="auto">
          <a:xfrm flipV="1">
            <a:off x="7784306" y="1056085"/>
            <a:ext cx="0" cy="5405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23" name="Line 1043"/>
          <p:cNvSpPr>
            <a:spLocks noChangeShapeType="1"/>
          </p:cNvSpPr>
          <p:nvPr/>
        </p:nvSpPr>
        <p:spPr bwMode="auto">
          <a:xfrm>
            <a:off x="7508081" y="1076325"/>
            <a:ext cx="0" cy="5512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24" name="Oval 1044"/>
          <p:cNvSpPr>
            <a:spLocks noChangeArrowheads="1"/>
          </p:cNvSpPr>
          <p:nvPr/>
        </p:nvSpPr>
        <p:spPr bwMode="auto">
          <a:xfrm>
            <a:off x="5036344" y="819150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47125" name="Oval 1045"/>
          <p:cNvSpPr>
            <a:spLocks noChangeArrowheads="1"/>
          </p:cNvSpPr>
          <p:nvPr/>
        </p:nvSpPr>
        <p:spPr bwMode="auto">
          <a:xfrm>
            <a:off x="4521994" y="1390650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47126" name="Oval 1046"/>
          <p:cNvSpPr>
            <a:spLocks noChangeArrowheads="1"/>
          </p:cNvSpPr>
          <p:nvPr/>
        </p:nvSpPr>
        <p:spPr bwMode="auto">
          <a:xfrm>
            <a:off x="5550694" y="1390650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47127" name="Line 1047"/>
          <p:cNvSpPr>
            <a:spLocks noChangeShapeType="1"/>
          </p:cNvSpPr>
          <p:nvPr/>
        </p:nvSpPr>
        <p:spPr bwMode="auto">
          <a:xfrm flipH="1">
            <a:off x="4776788" y="1100138"/>
            <a:ext cx="305991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28" name="Line 1048"/>
          <p:cNvSpPr>
            <a:spLocks noChangeShapeType="1"/>
          </p:cNvSpPr>
          <p:nvPr/>
        </p:nvSpPr>
        <p:spPr bwMode="auto">
          <a:xfrm>
            <a:off x="5317332" y="1100138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29" name="Oval 1049"/>
          <p:cNvSpPr>
            <a:spLocks noChangeArrowheads="1"/>
          </p:cNvSpPr>
          <p:nvPr/>
        </p:nvSpPr>
        <p:spPr bwMode="auto">
          <a:xfrm>
            <a:off x="4235054" y="2063354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47130" name="Oval 1050"/>
          <p:cNvSpPr>
            <a:spLocks noChangeArrowheads="1"/>
          </p:cNvSpPr>
          <p:nvPr/>
        </p:nvSpPr>
        <p:spPr bwMode="auto">
          <a:xfrm>
            <a:off x="4805363" y="207287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4</a:t>
            </a:r>
          </a:p>
        </p:txBody>
      </p:sp>
      <p:sp>
        <p:nvSpPr>
          <p:cNvPr id="47131" name="Line 1051"/>
          <p:cNvSpPr>
            <a:spLocks noChangeShapeType="1"/>
          </p:cNvSpPr>
          <p:nvPr/>
        </p:nvSpPr>
        <p:spPr bwMode="auto">
          <a:xfrm flipH="1">
            <a:off x="4405313" y="1721644"/>
            <a:ext cx="197644" cy="3452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32" name="Line 1052"/>
          <p:cNvSpPr>
            <a:spLocks noChangeShapeType="1"/>
          </p:cNvSpPr>
          <p:nvPr/>
        </p:nvSpPr>
        <p:spPr bwMode="auto">
          <a:xfrm>
            <a:off x="4743450" y="1732360"/>
            <a:ext cx="223838" cy="3440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33" name="Oval 1053"/>
          <p:cNvSpPr>
            <a:spLocks noChangeArrowheads="1"/>
          </p:cNvSpPr>
          <p:nvPr/>
        </p:nvSpPr>
        <p:spPr bwMode="auto">
          <a:xfrm>
            <a:off x="5288756" y="2064544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47134" name="Oval 1054"/>
          <p:cNvSpPr>
            <a:spLocks noChangeArrowheads="1"/>
          </p:cNvSpPr>
          <p:nvPr/>
        </p:nvSpPr>
        <p:spPr bwMode="auto">
          <a:xfrm>
            <a:off x="5847160" y="2063354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6</a:t>
            </a:r>
          </a:p>
        </p:txBody>
      </p:sp>
      <p:sp>
        <p:nvSpPr>
          <p:cNvPr id="47135" name="Line 1055"/>
          <p:cNvSpPr>
            <a:spLocks noChangeShapeType="1"/>
          </p:cNvSpPr>
          <p:nvPr/>
        </p:nvSpPr>
        <p:spPr bwMode="auto">
          <a:xfrm flipH="1">
            <a:off x="5436394" y="1709738"/>
            <a:ext cx="204788" cy="3464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36" name="Line 1056"/>
          <p:cNvSpPr>
            <a:spLocks noChangeShapeType="1"/>
          </p:cNvSpPr>
          <p:nvPr/>
        </p:nvSpPr>
        <p:spPr bwMode="auto">
          <a:xfrm>
            <a:off x="5793581" y="1719263"/>
            <a:ext cx="204788" cy="3369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37" name="Rectangle 1057"/>
          <p:cNvSpPr>
            <a:spLocks noChangeArrowheads="1"/>
          </p:cNvSpPr>
          <p:nvPr/>
        </p:nvSpPr>
        <p:spPr bwMode="auto">
          <a:xfrm>
            <a:off x="2396728" y="2297907"/>
            <a:ext cx="328615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47138" name="Rectangle 1058"/>
          <p:cNvSpPr>
            <a:spLocks noChangeArrowheads="1"/>
          </p:cNvSpPr>
          <p:nvPr/>
        </p:nvSpPr>
        <p:spPr bwMode="auto">
          <a:xfrm>
            <a:off x="5000625" y="2494360"/>
            <a:ext cx="346249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47139" name="Rectangle 1059"/>
          <p:cNvSpPr>
            <a:spLocks noChangeArrowheads="1"/>
          </p:cNvSpPr>
          <p:nvPr/>
        </p:nvSpPr>
        <p:spPr bwMode="auto">
          <a:xfrm>
            <a:off x="7511653" y="2718198"/>
            <a:ext cx="346249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47140" name="Rectangle 1060"/>
          <p:cNvSpPr>
            <a:spLocks noChangeArrowheads="1"/>
          </p:cNvSpPr>
          <p:nvPr/>
        </p:nvSpPr>
        <p:spPr bwMode="auto">
          <a:xfrm>
            <a:off x="1674019" y="3125391"/>
            <a:ext cx="4773743" cy="99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V(G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)={0,1,2,3}               E(G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)={(0,1),(0,2),(0,3),(1,2),(1,3),(2,3)}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V(G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)={0,1,2,3,4,5,6}      E(G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)={(0,1),(0,2),(1,3),(1,4),(2,5),(2,6)}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V(G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)={0,1,2}                  E(G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)={&lt;0,1&gt;,&lt;1,0&gt;,&lt;1,2&gt;}</a:t>
            </a:r>
          </a:p>
        </p:txBody>
      </p:sp>
      <p:sp>
        <p:nvSpPr>
          <p:cNvPr id="47141" name="Text Box 1061"/>
          <p:cNvSpPr txBox="1">
            <a:spLocks noChangeArrowheads="1"/>
          </p:cNvSpPr>
          <p:nvPr/>
        </p:nvSpPr>
        <p:spPr bwMode="auto">
          <a:xfrm>
            <a:off x="1673139" y="4126737"/>
            <a:ext cx="3432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complete undirected graph: n(n-1)/2 edges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complete directed graph: n(n-1) edges</a:t>
            </a:r>
            <a:endParaRPr kumimoji="1" lang="en-US" altLang="zh-TW" sz="2000" b="1" kern="1200" dirty="0"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47142" name="Text Box 1062"/>
          <p:cNvSpPr txBox="1">
            <a:spLocks noChangeArrowheads="1"/>
          </p:cNvSpPr>
          <p:nvPr/>
        </p:nvSpPr>
        <p:spPr bwMode="auto">
          <a:xfrm>
            <a:off x="1976930" y="2657446"/>
            <a:ext cx="1383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complete graph</a:t>
            </a:r>
          </a:p>
        </p:txBody>
      </p:sp>
      <p:sp>
        <p:nvSpPr>
          <p:cNvPr id="47143" name="Text Box 1063"/>
          <p:cNvSpPr txBox="1">
            <a:spLocks noChangeArrowheads="1"/>
          </p:cNvSpPr>
          <p:nvPr/>
        </p:nvSpPr>
        <p:spPr bwMode="auto">
          <a:xfrm>
            <a:off x="5671679" y="2683639"/>
            <a:ext cx="15392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incomplete graph</a:t>
            </a:r>
          </a:p>
        </p:txBody>
      </p:sp>
    </p:spTree>
    <p:extLst>
      <p:ext uri="{BB962C8B-B14F-4D97-AF65-F5344CB8AC3E}">
        <p14:creationId xmlns:p14="http://schemas.microsoft.com/office/powerpoint/2010/main" val="195419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ChangeArrowheads="1"/>
          </p:cNvSpPr>
          <p:nvPr/>
        </p:nvSpPr>
        <p:spPr bwMode="auto">
          <a:xfrm>
            <a:off x="1507070" y="169040"/>
            <a:ext cx="2678354" cy="36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Complete Graph</a:t>
            </a:r>
          </a:p>
        </p:txBody>
      </p:sp>
      <p:sp>
        <p:nvSpPr>
          <p:cNvPr id="49156" name="Rectangle 1028"/>
          <p:cNvSpPr>
            <a:spLocks noChangeArrowheads="1"/>
          </p:cNvSpPr>
          <p:nvPr/>
        </p:nvSpPr>
        <p:spPr bwMode="auto">
          <a:xfrm>
            <a:off x="1291362" y="801959"/>
            <a:ext cx="7458627" cy="353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complete graph is a graph that has the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maximum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number of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edges.</a:t>
            </a:r>
            <a:endParaRPr lang="en-US" altLang="zh-TW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685800" lvl="1" indent="-3429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for </a:t>
            </a:r>
            <a:r>
              <a:rPr lang="en-US" altLang="zh-TW" sz="24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undirected graph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with n vertices, the maximum number of edges is </a:t>
            </a:r>
            <a:r>
              <a:rPr lang="en-US" altLang="zh-TW" sz="2400" b="1" kern="1200" dirty="0">
                <a:solidFill>
                  <a:srgbClr val="3366CC"/>
                </a:solidFill>
                <a:latin typeface="Gabriola" panose="04040605051002020D02" pitchFamily="82" charset="0"/>
                <a:cs typeface="+mn-cs"/>
              </a:rPr>
              <a:t>n(n-1)/2</a:t>
            </a:r>
            <a:endParaRPr lang="en-US" altLang="zh-TW" sz="24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685800" lvl="1" indent="-3429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for </a:t>
            </a:r>
            <a:r>
              <a:rPr lang="en-US" altLang="zh-TW" sz="24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directed graph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with n vertices, the </a:t>
            </a:r>
            <a:r>
              <a:rPr lang="en-US" altLang="zh-TW" sz="24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maximum number 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of edges is </a:t>
            </a:r>
            <a:r>
              <a:rPr lang="en-US" altLang="zh-TW" sz="2400" b="1" kern="1200" dirty="0">
                <a:solidFill>
                  <a:srgbClr val="3366CC"/>
                </a:solidFill>
                <a:latin typeface="Gabriola" panose="04040605051002020D02" pitchFamily="82" charset="0"/>
                <a:cs typeface="+mn-cs"/>
              </a:rPr>
              <a:t>n(n-1)</a:t>
            </a:r>
            <a:endParaRPr lang="en-US" altLang="zh-TW" sz="24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685800" lvl="1" indent="-3429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example: </a:t>
            </a:r>
            <a:r>
              <a:rPr lang="en-US" altLang="zh-TW" sz="24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G1 (Slide Number 13) 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is a complete graph</a:t>
            </a:r>
          </a:p>
        </p:txBody>
      </p:sp>
    </p:spTree>
    <p:extLst>
      <p:ext uri="{BB962C8B-B14F-4D97-AF65-F5344CB8AC3E}">
        <p14:creationId xmlns:p14="http://schemas.microsoft.com/office/powerpoint/2010/main" val="472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027"/>
          <p:cNvSpPr>
            <a:spLocks noChangeArrowheads="1"/>
          </p:cNvSpPr>
          <p:nvPr/>
        </p:nvSpPr>
        <p:spPr bwMode="auto">
          <a:xfrm>
            <a:off x="1657815" y="147318"/>
            <a:ext cx="3605562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Adjacent and Incident</a:t>
            </a:r>
          </a:p>
        </p:txBody>
      </p:sp>
      <p:sp>
        <p:nvSpPr>
          <p:cNvPr id="48132" name="Rectangle 1028"/>
          <p:cNvSpPr>
            <a:spLocks noChangeArrowheads="1"/>
          </p:cNvSpPr>
          <p:nvPr/>
        </p:nvSpPr>
        <p:spPr bwMode="auto">
          <a:xfrm>
            <a:off x="1085559" y="974831"/>
            <a:ext cx="7277856" cy="322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If (v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 is an edge in an undirected graph, </a:t>
            </a:r>
          </a:p>
          <a:p>
            <a:pPr marL="800100" lvl="1" indent="-4572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are </a:t>
            </a:r>
            <a:r>
              <a:rPr lang="en-US" altLang="zh-TW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adjacent</a:t>
            </a:r>
            <a:endParaRPr lang="en-US" altLang="zh-TW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800100" lvl="1" indent="-4572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edge (v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 is incident on vertices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endParaRPr lang="en-US" altLang="zh-TW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If &lt;v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&gt; is an edge in a directed graph</a:t>
            </a:r>
          </a:p>
          <a:p>
            <a:pPr marL="800100" lvl="1" indent="-4572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</a:t>
            </a:r>
            <a:r>
              <a:rPr lang="en-US" altLang="zh-TW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adjacent to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and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</a:t>
            </a:r>
            <a:r>
              <a:rPr lang="en-US" altLang="zh-TW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adjacent from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endParaRPr lang="en-US" altLang="zh-TW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800100" lvl="1" indent="-4572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edge &lt;v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&gt; is incident on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17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05250"/>
            <a:ext cx="5829300" cy="857250"/>
          </a:xfrm>
        </p:spPr>
        <p:txBody>
          <a:bodyPr/>
          <a:lstStyle/>
          <a:p>
            <a:r>
              <a:rPr lang="en-US" altLang="zh-TW" sz="2800" b="1" dirty="0">
                <a:solidFill>
                  <a:schemeClr val="bg1"/>
                </a:solidFill>
                <a:latin typeface="Gabriola" panose="04040605051002020D02" pitchFamily="82" charset="0"/>
              </a:rPr>
              <a:t>Figure 6.3</a:t>
            </a: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2171700" y="1714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3086100" y="1714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2628900" y="26289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 flipV="1">
            <a:off x="2400300" y="2228850"/>
            <a:ext cx="2857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3086100" y="22288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2071687" y="1500187"/>
            <a:ext cx="300038" cy="300038"/>
          </a:xfrm>
          <a:custGeom>
            <a:avLst/>
            <a:gdLst>
              <a:gd name="T0" fmla="*/ 132 w 252"/>
              <a:gd name="T1" fmla="*/ 252 h 252"/>
              <a:gd name="T2" fmla="*/ 72 w 252"/>
              <a:gd name="T3" fmla="*/ 240 h 252"/>
              <a:gd name="T4" fmla="*/ 0 w 252"/>
              <a:gd name="T5" fmla="*/ 144 h 252"/>
              <a:gd name="T6" fmla="*/ 12 w 252"/>
              <a:gd name="T7" fmla="*/ 48 h 252"/>
              <a:gd name="T8" fmla="*/ 120 w 252"/>
              <a:gd name="T9" fmla="*/ 0 h 252"/>
              <a:gd name="T10" fmla="*/ 252 w 252"/>
              <a:gd name="T11" fmla="*/ 13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" h="252">
                <a:moveTo>
                  <a:pt x="132" y="252"/>
                </a:moveTo>
                <a:cubicBezTo>
                  <a:pt x="112" y="248"/>
                  <a:pt x="91" y="247"/>
                  <a:pt x="72" y="240"/>
                </a:cubicBezTo>
                <a:cubicBezTo>
                  <a:pt x="28" y="224"/>
                  <a:pt x="24" y="180"/>
                  <a:pt x="0" y="144"/>
                </a:cubicBezTo>
                <a:cubicBezTo>
                  <a:pt x="4" y="112"/>
                  <a:pt x="0" y="78"/>
                  <a:pt x="12" y="48"/>
                </a:cubicBezTo>
                <a:cubicBezTo>
                  <a:pt x="27" y="11"/>
                  <a:pt x="120" y="0"/>
                  <a:pt x="120" y="0"/>
                </a:cubicBezTo>
                <a:cubicBezTo>
                  <a:pt x="200" y="16"/>
                  <a:pt x="252" y="40"/>
                  <a:pt x="252" y="1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>
            <a:off x="2514600" y="1600200"/>
            <a:ext cx="685800" cy="171450"/>
          </a:xfrm>
          <a:custGeom>
            <a:avLst/>
            <a:gdLst>
              <a:gd name="T0" fmla="*/ 576 w 576"/>
              <a:gd name="T1" fmla="*/ 200 h 248"/>
              <a:gd name="T2" fmla="*/ 288 w 576"/>
              <a:gd name="T3" fmla="*/ 8 h 248"/>
              <a:gd name="T4" fmla="*/ 0 w 57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 flipH="1" flipV="1">
            <a:off x="2514600" y="2114550"/>
            <a:ext cx="685800" cy="228600"/>
          </a:xfrm>
          <a:custGeom>
            <a:avLst/>
            <a:gdLst>
              <a:gd name="T0" fmla="*/ 576 w 576"/>
              <a:gd name="T1" fmla="*/ 200 h 248"/>
              <a:gd name="T2" fmla="*/ 288 w 576"/>
              <a:gd name="T3" fmla="*/ 8 h 248"/>
              <a:gd name="T4" fmla="*/ 0 w 57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2743200" y="3314700"/>
            <a:ext cx="442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(a)</a:t>
            </a: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508635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5086350" y="177165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5086350" y="85725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172200" y="177165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5314950" y="13144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5314950" y="22288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17" name="Freeform 21"/>
          <p:cNvSpPr>
            <a:spLocks/>
          </p:cNvSpPr>
          <p:nvPr/>
        </p:nvSpPr>
        <p:spPr bwMode="auto">
          <a:xfrm>
            <a:off x="5543550" y="1771650"/>
            <a:ext cx="685800" cy="114300"/>
          </a:xfrm>
          <a:custGeom>
            <a:avLst/>
            <a:gdLst>
              <a:gd name="T0" fmla="*/ 0 w 576"/>
              <a:gd name="T1" fmla="*/ 96 h 96"/>
              <a:gd name="T2" fmla="*/ 288 w 576"/>
              <a:gd name="T3" fmla="*/ 0 h 96"/>
              <a:gd name="T4" fmla="*/ 576 w 57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96">
                <a:moveTo>
                  <a:pt x="0" y="96"/>
                </a:moveTo>
                <a:cubicBezTo>
                  <a:pt x="96" y="48"/>
                  <a:pt x="192" y="0"/>
                  <a:pt x="288" y="0"/>
                </a:cubicBezTo>
                <a:cubicBezTo>
                  <a:pt x="384" y="0"/>
                  <a:pt x="528" y="80"/>
                  <a:pt x="57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18" name="Freeform 22"/>
          <p:cNvSpPr>
            <a:spLocks/>
          </p:cNvSpPr>
          <p:nvPr/>
        </p:nvSpPr>
        <p:spPr bwMode="auto">
          <a:xfrm flipH="1" flipV="1">
            <a:off x="5486400" y="2114550"/>
            <a:ext cx="685800" cy="114300"/>
          </a:xfrm>
          <a:custGeom>
            <a:avLst/>
            <a:gdLst>
              <a:gd name="T0" fmla="*/ 0 w 576"/>
              <a:gd name="T1" fmla="*/ 96 h 96"/>
              <a:gd name="T2" fmla="*/ 288 w 576"/>
              <a:gd name="T3" fmla="*/ 0 h 96"/>
              <a:gd name="T4" fmla="*/ 576 w 57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96">
                <a:moveTo>
                  <a:pt x="0" y="96"/>
                </a:moveTo>
                <a:cubicBezTo>
                  <a:pt x="96" y="48"/>
                  <a:pt x="192" y="0"/>
                  <a:pt x="288" y="0"/>
                </a:cubicBezTo>
                <a:cubicBezTo>
                  <a:pt x="384" y="0"/>
                  <a:pt x="528" y="80"/>
                  <a:pt x="57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20" name="Freeform 24"/>
          <p:cNvSpPr>
            <a:spLocks/>
          </p:cNvSpPr>
          <p:nvPr/>
        </p:nvSpPr>
        <p:spPr bwMode="auto">
          <a:xfrm>
            <a:off x="5543550" y="2228850"/>
            <a:ext cx="800100" cy="695325"/>
          </a:xfrm>
          <a:custGeom>
            <a:avLst/>
            <a:gdLst>
              <a:gd name="T0" fmla="*/ 672 w 672"/>
              <a:gd name="T1" fmla="*/ 0 h 584"/>
              <a:gd name="T2" fmla="*/ 624 w 672"/>
              <a:gd name="T3" fmla="*/ 288 h 584"/>
              <a:gd name="T4" fmla="*/ 528 w 672"/>
              <a:gd name="T5" fmla="*/ 432 h 584"/>
              <a:gd name="T6" fmla="*/ 336 w 672"/>
              <a:gd name="T7" fmla="*/ 528 h 584"/>
              <a:gd name="T8" fmla="*/ 144 w 672"/>
              <a:gd name="T9" fmla="*/ 576 h 584"/>
              <a:gd name="T10" fmla="*/ 0 w 672"/>
              <a:gd name="T11" fmla="*/ 57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21" name="Freeform 25"/>
          <p:cNvSpPr>
            <a:spLocks/>
          </p:cNvSpPr>
          <p:nvPr/>
        </p:nvSpPr>
        <p:spPr bwMode="auto">
          <a:xfrm>
            <a:off x="5543550" y="2228850"/>
            <a:ext cx="857250" cy="742950"/>
          </a:xfrm>
          <a:custGeom>
            <a:avLst/>
            <a:gdLst>
              <a:gd name="T0" fmla="*/ 672 w 672"/>
              <a:gd name="T1" fmla="*/ 0 h 584"/>
              <a:gd name="T2" fmla="*/ 624 w 672"/>
              <a:gd name="T3" fmla="*/ 288 h 584"/>
              <a:gd name="T4" fmla="*/ 528 w 672"/>
              <a:gd name="T5" fmla="*/ 432 h 584"/>
              <a:gd name="T6" fmla="*/ 336 w 672"/>
              <a:gd name="T7" fmla="*/ 528 h 584"/>
              <a:gd name="T8" fmla="*/ 144 w 672"/>
              <a:gd name="T9" fmla="*/ 576 h 584"/>
              <a:gd name="T10" fmla="*/ 0 w 672"/>
              <a:gd name="T11" fmla="*/ 57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22" name="Freeform 26"/>
          <p:cNvSpPr>
            <a:spLocks/>
          </p:cNvSpPr>
          <p:nvPr/>
        </p:nvSpPr>
        <p:spPr bwMode="auto">
          <a:xfrm>
            <a:off x="5543550" y="2228850"/>
            <a:ext cx="914400" cy="800100"/>
          </a:xfrm>
          <a:custGeom>
            <a:avLst/>
            <a:gdLst>
              <a:gd name="T0" fmla="*/ 672 w 672"/>
              <a:gd name="T1" fmla="*/ 0 h 584"/>
              <a:gd name="T2" fmla="*/ 624 w 672"/>
              <a:gd name="T3" fmla="*/ 288 h 584"/>
              <a:gd name="T4" fmla="*/ 528 w 672"/>
              <a:gd name="T5" fmla="*/ 432 h 584"/>
              <a:gd name="T6" fmla="*/ 336 w 672"/>
              <a:gd name="T7" fmla="*/ 528 h 584"/>
              <a:gd name="T8" fmla="*/ 144 w 672"/>
              <a:gd name="T9" fmla="*/ 576 h 584"/>
              <a:gd name="T10" fmla="*/ 0 w 672"/>
              <a:gd name="T11" fmla="*/ 57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5074444" y="3288506"/>
            <a:ext cx="508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 (b)</a:t>
            </a: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1633421" y="77212"/>
            <a:ext cx="5756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Graph with feedback loops and a  multigraph</a:t>
            </a:r>
          </a:p>
        </p:txBody>
      </p:sp>
      <p:sp>
        <p:nvSpPr>
          <p:cNvPr id="4125" name="Freeform 29"/>
          <p:cNvSpPr>
            <a:spLocks/>
          </p:cNvSpPr>
          <p:nvPr/>
        </p:nvSpPr>
        <p:spPr bwMode="auto">
          <a:xfrm flipH="1" flipV="1">
            <a:off x="2709862" y="3011092"/>
            <a:ext cx="328613" cy="267890"/>
          </a:xfrm>
          <a:custGeom>
            <a:avLst/>
            <a:gdLst>
              <a:gd name="T0" fmla="*/ 576 w 576"/>
              <a:gd name="T1" fmla="*/ 200 h 248"/>
              <a:gd name="T2" fmla="*/ 288 w 576"/>
              <a:gd name="T3" fmla="*/ 8 h 248"/>
              <a:gd name="T4" fmla="*/ 0 w 57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3111104" y="3023147"/>
            <a:ext cx="9749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self edge</a:t>
            </a:r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5768579" y="2880033"/>
            <a:ext cx="21098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multigraph: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3366CC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multiple occurrences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3366CC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of the same edge</a:t>
            </a:r>
            <a:endParaRPr kumimoji="1" lang="en-US" altLang="zh-TW" sz="2400" b="1" kern="1200">
              <a:solidFill>
                <a:srgbClr val="CC3300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4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0188"/>
            <a:ext cx="7772400" cy="857250"/>
          </a:xfrm>
        </p:spPr>
        <p:txBody>
          <a:bodyPr/>
          <a:lstStyle/>
          <a:p>
            <a:pPr algn="ctr"/>
            <a:r>
              <a:rPr lang="en-US" altLang="zh-TW"/>
              <a:t>Subgraph and Path</a:t>
            </a:r>
          </a:p>
        </p:txBody>
      </p:sp>
      <p:sp>
        <p:nvSpPr>
          <p:cNvPr id="50179" name="Rectangle 1027"/>
          <p:cNvSpPr>
            <a:spLocks noChangeArrowheads="1"/>
          </p:cNvSpPr>
          <p:nvPr/>
        </p:nvSpPr>
        <p:spPr bwMode="auto">
          <a:xfrm>
            <a:off x="1137049" y="814963"/>
            <a:ext cx="7040512" cy="361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subgraph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of G is a graph G’ such that V(G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’) is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subset of V(G) and E(G’) is a subset of E(G)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path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from vertex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p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to vertex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q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in a graph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G, is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sequence of vertices,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p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...,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q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b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</a:b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such that (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p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), (v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), ..., (v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q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 are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edges in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an undirected graph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length of a path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the number of edges on it</a:t>
            </a: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1633421" y="77212"/>
            <a:ext cx="5756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Subgraph and Path of a Graph</a:t>
            </a:r>
            <a:endParaRPr kumimoji="1"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426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4" name="Group 54"/>
          <p:cNvGrpSpPr>
            <a:grpSpLocks/>
          </p:cNvGrpSpPr>
          <p:nvPr/>
        </p:nvGrpSpPr>
        <p:grpSpPr bwMode="auto">
          <a:xfrm>
            <a:off x="3158727" y="673895"/>
            <a:ext cx="4714875" cy="1485900"/>
            <a:chOff x="828" y="564"/>
            <a:chExt cx="3960" cy="1248"/>
          </a:xfrm>
        </p:grpSpPr>
        <p:sp>
          <p:nvSpPr>
            <p:cNvPr id="5123" name="Oval 3"/>
            <p:cNvSpPr>
              <a:spLocks noChangeArrowheads="1"/>
            </p:cNvSpPr>
            <p:nvPr/>
          </p:nvSpPr>
          <p:spPr bwMode="auto">
            <a:xfrm>
              <a:off x="828" y="564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0</a:t>
              </a:r>
            </a:p>
          </p:txBody>
        </p:sp>
        <p:grpSp>
          <p:nvGrpSpPr>
            <p:cNvPr id="5130" name="Group 10"/>
            <p:cNvGrpSpPr>
              <a:grpSpLocks/>
            </p:cNvGrpSpPr>
            <p:nvPr/>
          </p:nvGrpSpPr>
          <p:grpSpPr bwMode="auto">
            <a:xfrm>
              <a:off x="1422" y="564"/>
              <a:ext cx="941" cy="816"/>
              <a:chOff x="1008" y="720"/>
              <a:chExt cx="912" cy="816"/>
            </a:xfrm>
          </p:grpSpPr>
          <p:sp>
            <p:nvSpPr>
              <p:cNvPr id="5125" name="Oval 5"/>
              <p:cNvSpPr>
                <a:spLocks noChangeArrowheads="1"/>
              </p:cNvSpPr>
              <p:nvPr/>
            </p:nvSpPr>
            <p:spPr bwMode="auto">
              <a:xfrm>
                <a:off x="1296" y="72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5126" name="Oval 6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1</a:t>
                </a:r>
              </a:p>
            </p:txBody>
          </p:sp>
          <p:sp>
            <p:nvSpPr>
              <p:cNvPr id="5127" name="Oval 7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2</a:t>
                </a:r>
              </a:p>
            </p:txBody>
          </p:sp>
          <p:sp>
            <p:nvSpPr>
              <p:cNvPr id="5128" name="Line 8"/>
              <p:cNvSpPr>
                <a:spLocks noChangeShapeType="1"/>
              </p:cNvSpPr>
              <p:nvPr/>
            </p:nvSpPr>
            <p:spPr bwMode="auto">
              <a:xfrm flipH="1">
                <a:off x="1200" y="10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5129" name="Line 9"/>
              <p:cNvSpPr>
                <a:spLocks noChangeShapeType="1"/>
              </p:cNvSpPr>
              <p:nvPr/>
            </p:nvSpPr>
            <p:spPr bwMode="auto">
              <a:xfrm>
                <a:off x="1584" y="100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285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3</a:t>
              </a:r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2561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1</a:t>
              </a:r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315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2</a:t>
              </a:r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H="1" flipV="1">
              <a:off x="2759" y="900"/>
              <a:ext cx="1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V="1">
              <a:off x="3155" y="900"/>
              <a:ext cx="9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414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0</a:t>
              </a:r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384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1</a:t>
              </a:r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4442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2</a:t>
              </a:r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4145" y="1476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3</a:t>
              </a:r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4194" y="1188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>
              <a:off x="4305" y="9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 flipH="1">
              <a:off x="4454" y="1368"/>
              <a:ext cx="99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3323062" y="2037391"/>
            <a:ext cx="4423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(</a:t>
            </a:r>
            <a:r>
              <a:rPr kumimoji="1" lang="en-US" altLang="zh-TW" sz="1600" b="1" kern="1200" dirty="0" err="1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)                    (ii)                      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       (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iii)                          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	             (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iv)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                    (a) Some of the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subgraphs 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of G</a:t>
            </a:r>
            <a:r>
              <a:rPr kumimoji="1" lang="en-US" altLang="zh-TW" sz="1600" b="1" kern="1200" baseline="-250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</a:t>
            </a:r>
          </a:p>
        </p:txBody>
      </p:sp>
      <p:grpSp>
        <p:nvGrpSpPr>
          <p:cNvPr id="5172" name="Group 52"/>
          <p:cNvGrpSpPr>
            <a:grpSpLocks/>
          </p:cNvGrpSpPr>
          <p:nvPr/>
        </p:nvGrpSpPr>
        <p:grpSpPr bwMode="auto">
          <a:xfrm>
            <a:off x="3259931" y="2770839"/>
            <a:ext cx="4486275" cy="1685925"/>
            <a:chOff x="924" y="2400"/>
            <a:chExt cx="3768" cy="1416"/>
          </a:xfrm>
        </p:grpSpPr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924" y="2448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0</a:t>
              </a:r>
            </a:p>
          </p:txBody>
        </p:sp>
        <p:grpSp>
          <p:nvGrpSpPr>
            <p:cNvPr id="5160" name="Group 40"/>
            <p:cNvGrpSpPr>
              <a:grpSpLocks/>
            </p:cNvGrpSpPr>
            <p:nvPr/>
          </p:nvGrpSpPr>
          <p:grpSpPr bwMode="auto">
            <a:xfrm>
              <a:off x="1848" y="2436"/>
              <a:ext cx="347" cy="864"/>
              <a:chOff x="1692" y="2568"/>
              <a:chExt cx="347" cy="864"/>
            </a:xfrm>
          </p:grpSpPr>
          <p:sp>
            <p:nvSpPr>
              <p:cNvPr id="5150" name="Oval 30"/>
              <p:cNvSpPr>
                <a:spLocks noChangeArrowheads="1"/>
              </p:cNvSpPr>
              <p:nvPr/>
            </p:nvSpPr>
            <p:spPr bwMode="auto">
              <a:xfrm>
                <a:off x="1692" y="2568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5151" name="Oval 31"/>
              <p:cNvSpPr>
                <a:spLocks noChangeArrowheads="1"/>
              </p:cNvSpPr>
              <p:nvPr/>
            </p:nvSpPr>
            <p:spPr bwMode="auto">
              <a:xfrm>
                <a:off x="1692" y="3096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5155" name="Group 35"/>
            <p:cNvGrpSpPr>
              <a:grpSpLocks/>
            </p:cNvGrpSpPr>
            <p:nvPr/>
          </p:nvGrpSpPr>
          <p:grpSpPr bwMode="auto">
            <a:xfrm>
              <a:off x="2952" y="2400"/>
              <a:ext cx="347" cy="1416"/>
              <a:chOff x="2940" y="2544"/>
              <a:chExt cx="347" cy="1416"/>
            </a:xfrm>
          </p:grpSpPr>
          <p:sp>
            <p:nvSpPr>
              <p:cNvPr id="5152" name="Oval 32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5153" name="Oval 33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1</a:t>
                </a:r>
              </a:p>
            </p:txBody>
          </p:sp>
          <p:sp>
            <p:nvSpPr>
              <p:cNvPr id="5154" name="Oval 34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5156" name="Group 36"/>
            <p:cNvGrpSpPr>
              <a:grpSpLocks/>
            </p:cNvGrpSpPr>
            <p:nvPr/>
          </p:nvGrpSpPr>
          <p:grpSpPr bwMode="auto">
            <a:xfrm>
              <a:off x="4176" y="2400"/>
              <a:ext cx="347" cy="1416"/>
              <a:chOff x="2940" y="2544"/>
              <a:chExt cx="347" cy="1416"/>
            </a:xfrm>
          </p:grpSpPr>
          <p:sp>
            <p:nvSpPr>
              <p:cNvPr id="5157" name="Oval 37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5158" name="Oval 38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1</a:t>
                </a:r>
              </a:p>
            </p:txBody>
          </p:sp>
          <p:sp>
            <p:nvSpPr>
              <p:cNvPr id="5159" name="Oval 39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2</a:t>
                </a:r>
              </a:p>
            </p:txBody>
          </p:sp>
        </p:grpSp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>
              <a:off x="2016" y="27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3132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68" name="Line 48"/>
            <p:cNvSpPr>
              <a:spLocks noChangeShapeType="1"/>
            </p:cNvSpPr>
            <p:nvPr/>
          </p:nvSpPr>
          <p:spPr bwMode="auto">
            <a:xfrm>
              <a:off x="3132" y="326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70" name="Freeform 50"/>
            <p:cNvSpPr>
              <a:spLocks/>
            </p:cNvSpPr>
            <p:nvPr/>
          </p:nvSpPr>
          <p:spPr bwMode="auto">
            <a:xfrm>
              <a:off x="4016" y="2664"/>
              <a:ext cx="184" cy="360"/>
            </a:xfrm>
            <a:custGeom>
              <a:avLst/>
              <a:gdLst>
                <a:gd name="T0" fmla="*/ 124 w 124"/>
                <a:gd name="T1" fmla="*/ 0 h 432"/>
                <a:gd name="T2" fmla="*/ 28 w 124"/>
                <a:gd name="T3" fmla="*/ 120 h 432"/>
                <a:gd name="T4" fmla="*/ 16 w 124"/>
                <a:gd name="T5" fmla="*/ 288 h 432"/>
                <a:gd name="T6" fmla="*/ 124 w 124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 flipH="1">
              <a:off x="4508" y="2664"/>
              <a:ext cx="184" cy="360"/>
            </a:xfrm>
            <a:custGeom>
              <a:avLst/>
              <a:gdLst>
                <a:gd name="T0" fmla="*/ 124 w 124"/>
                <a:gd name="T1" fmla="*/ 0 h 432"/>
                <a:gd name="T2" fmla="*/ 28 w 124"/>
                <a:gd name="T3" fmla="*/ 120 h 432"/>
                <a:gd name="T4" fmla="*/ 16 w 124"/>
                <a:gd name="T5" fmla="*/ 288 h 432"/>
                <a:gd name="T6" fmla="*/ 124 w 124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5173" name="Rectangle 53"/>
          <p:cNvSpPr>
            <a:spLocks noChangeArrowheads="1"/>
          </p:cNvSpPr>
          <p:nvPr/>
        </p:nvSpPr>
        <p:spPr bwMode="auto">
          <a:xfrm>
            <a:off x="3323062" y="4421553"/>
            <a:ext cx="41112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(</a:t>
            </a:r>
            <a:r>
              <a:rPr kumimoji="1" lang="en-US" altLang="zh-TW" sz="1600" b="1" kern="1200" dirty="0" err="1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)                   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(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ii)                       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       (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iii)                          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     (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iv)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                    (b) Some of the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subgraphs 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of G</a:t>
            </a:r>
            <a:r>
              <a:rPr kumimoji="1" lang="en-US" altLang="zh-TW" sz="1600" b="1" kern="1200" baseline="-250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</a:t>
            </a:r>
          </a:p>
        </p:txBody>
      </p:sp>
      <p:sp>
        <p:nvSpPr>
          <p:cNvPr id="5177" name="Oval 57"/>
          <p:cNvSpPr>
            <a:spLocks noChangeArrowheads="1"/>
          </p:cNvSpPr>
          <p:nvPr/>
        </p:nvSpPr>
        <p:spPr bwMode="auto">
          <a:xfrm>
            <a:off x="2213372" y="718202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178" name="Oval 58"/>
          <p:cNvSpPr>
            <a:spLocks noChangeArrowheads="1"/>
          </p:cNvSpPr>
          <p:nvPr/>
        </p:nvSpPr>
        <p:spPr bwMode="auto">
          <a:xfrm>
            <a:off x="1699022" y="1289702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179" name="Oval 59"/>
          <p:cNvSpPr>
            <a:spLocks noChangeArrowheads="1"/>
          </p:cNvSpPr>
          <p:nvPr/>
        </p:nvSpPr>
        <p:spPr bwMode="auto">
          <a:xfrm>
            <a:off x="2727722" y="1289702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180" name="Oval 60"/>
          <p:cNvSpPr>
            <a:spLocks noChangeArrowheads="1"/>
          </p:cNvSpPr>
          <p:nvPr/>
        </p:nvSpPr>
        <p:spPr bwMode="auto">
          <a:xfrm>
            <a:off x="2213372" y="1746902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181" name="Line 61"/>
          <p:cNvSpPr>
            <a:spLocks noChangeShapeType="1"/>
          </p:cNvSpPr>
          <p:nvPr/>
        </p:nvSpPr>
        <p:spPr bwMode="auto">
          <a:xfrm>
            <a:off x="2380060" y="1056339"/>
            <a:ext cx="0" cy="685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82" name="Line 62"/>
          <p:cNvSpPr>
            <a:spLocks noChangeShapeType="1"/>
          </p:cNvSpPr>
          <p:nvPr/>
        </p:nvSpPr>
        <p:spPr bwMode="auto">
          <a:xfrm>
            <a:off x="2037160" y="1456389"/>
            <a:ext cx="6858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83" name="Line 63"/>
          <p:cNvSpPr>
            <a:spLocks noChangeShapeType="1"/>
          </p:cNvSpPr>
          <p:nvPr/>
        </p:nvSpPr>
        <p:spPr bwMode="auto">
          <a:xfrm flipH="1">
            <a:off x="1953817" y="999190"/>
            <a:ext cx="305990" cy="32623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84" name="Line 64"/>
          <p:cNvSpPr>
            <a:spLocks noChangeShapeType="1"/>
          </p:cNvSpPr>
          <p:nvPr/>
        </p:nvSpPr>
        <p:spPr bwMode="auto">
          <a:xfrm>
            <a:off x="2494360" y="999190"/>
            <a:ext cx="316706" cy="32623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85" name="Line 65"/>
          <p:cNvSpPr>
            <a:spLocks noChangeShapeType="1"/>
          </p:cNvSpPr>
          <p:nvPr/>
        </p:nvSpPr>
        <p:spPr bwMode="auto">
          <a:xfrm>
            <a:off x="1943100" y="1611170"/>
            <a:ext cx="265510" cy="23455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86" name="Line 66"/>
          <p:cNvSpPr>
            <a:spLocks noChangeShapeType="1"/>
          </p:cNvSpPr>
          <p:nvPr/>
        </p:nvSpPr>
        <p:spPr bwMode="auto">
          <a:xfrm flipH="1">
            <a:off x="2534841" y="1590930"/>
            <a:ext cx="245269" cy="25479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87" name="Rectangle 67"/>
          <p:cNvSpPr>
            <a:spLocks noChangeArrowheads="1"/>
          </p:cNvSpPr>
          <p:nvPr/>
        </p:nvSpPr>
        <p:spPr bwMode="auto">
          <a:xfrm>
            <a:off x="2200498" y="2110690"/>
            <a:ext cx="328615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188" name="Oval 68"/>
          <p:cNvSpPr>
            <a:spLocks noChangeArrowheads="1"/>
          </p:cNvSpPr>
          <p:nvPr/>
        </p:nvSpPr>
        <p:spPr bwMode="auto">
          <a:xfrm>
            <a:off x="2207419" y="2638101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189" name="Oval 69"/>
          <p:cNvSpPr>
            <a:spLocks noChangeArrowheads="1"/>
          </p:cNvSpPr>
          <p:nvPr/>
        </p:nvSpPr>
        <p:spPr bwMode="auto">
          <a:xfrm>
            <a:off x="2206229" y="3465585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190" name="Oval 70"/>
          <p:cNvSpPr>
            <a:spLocks noChangeArrowheads="1"/>
          </p:cNvSpPr>
          <p:nvPr/>
        </p:nvSpPr>
        <p:spPr bwMode="auto">
          <a:xfrm>
            <a:off x="2218135" y="4229966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191" name="Line 71"/>
          <p:cNvSpPr>
            <a:spLocks noChangeShapeType="1"/>
          </p:cNvSpPr>
          <p:nvPr/>
        </p:nvSpPr>
        <p:spPr bwMode="auto">
          <a:xfrm>
            <a:off x="2384822" y="3807294"/>
            <a:ext cx="0" cy="4191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92" name="Line 72"/>
          <p:cNvSpPr>
            <a:spLocks noChangeShapeType="1"/>
          </p:cNvSpPr>
          <p:nvPr/>
        </p:nvSpPr>
        <p:spPr bwMode="auto">
          <a:xfrm flipV="1">
            <a:off x="2518172" y="2929804"/>
            <a:ext cx="0" cy="540544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93" name="Line 73"/>
          <p:cNvSpPr>
            <a:spLocks noChangeShapeType="1"/>
          </p:cNvSpPr>
          <p:nvPr/>
        </p:nvSpPr>
        <p:spPr bwMode="auto">
          <a:xfrm>
            <a:off x="2241947" y="2950044"/>
            <a:ext cx="0" cy="551259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94" name="Rectangle 74"/>
          <p:cNvSpPr>
            <a:spLocks noChangeArrowheads="1"/>
          </p:cNvSpPr>
          <p:nvPr/>
        </p:nvSpPr>
        <p:spPr bwMode="auto">
          <a:xfrm>
            <a:off x="2200498" y="4614538"/>
            <a:ext cx="346249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1633421" y="77212"/>
            <a:ext cx="5756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Subgraph of a Graph (Example)</a:t>
            </a:r>
            <a:endParaRPr kumimoji="1"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816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8" grpId="0"/>
      <p:bldP spid="51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070518" y="810321"/>
            <a:ext cx="7449014" cy="377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simple path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a path in which all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vertices, except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possibly the first and the last, are distinct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cycle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a simple path in which the first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and the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last vertices are the same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In an undirected graph G, two </a:t>
            </a:r>
            <a:r>
              <a:rPr lang="en-US" altLang="zh-TW" sz="2800" b="1" kern="1200" dirty="0">
                <a:solidFill>
                  <a:srgbClr val="3366CC"/>
                </a:solidFill>
                <a:latin typeface="Gabriola" panose="04040605051002020D02" pitchFamily="82" charset="0"/>
                <a:cs typeface="+mn-cs"/>
              </a:rPr>
              <a:t>vertices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are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connected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if there is a path in G from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to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endParaRPr lang="en-US" altLang="zh-TW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An undirected </a:t>
            </a:r>
            <a:r>
              <a:rPr lang="en-US" altLang="zh-TW" sz="2800" b="1" kern="1200" dirty="0">
                <a:solidFill>
                  <a:srgbClr val="3366CC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connected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if, for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every pair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of distinct vertices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j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there is a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path from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to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j</a:t>
            </a:r>
            <a:endParaRPr lang="en-US" altLang="zh-TW" sz="14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1657815" y="147318"/>
            <a:ext cx="2706029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Path vs Cycle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36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203722" y="906037"/>
            <a:ext cx="7137390" cy="372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connected component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of an undirected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 is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maximal connected subgraph.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tree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(Acyclic Graph) is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graph that is connected and acyclic.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directed graph is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strongly connected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if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there is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directed path from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to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j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also from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j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to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i.</a:t>
            </a:r>
            <a:endParaRPr lang="en-US" altLang="zh-TW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strongly connected component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a maximal subgraph that is strongly connected.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28079" y="140049"/>
            <a:ext cx="3850887" cy="439814"/>
          </a:xfrm>
        </p:spPr>
        <p:txBody>
          <a:bodyPr/>
          <a:lstStyle/>
          <a:p>
            <a:pPr algn="ctr"/>
            <a:r>
              <a:rPr kumimoji="1"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Connected</a:t>
            </a:r>
            <a:r>
              <a:rPr lang="en-US" altLang="zh-TW" dirty="0"/>
              <a:t> </a:t>
            </a:r>
            <a:r>
              <a:rPr kumimoji="1"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Arial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5418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4" name="Group 30"/>
          <p:cNvGrpSpPr>
            <a:grpSpLocks/>
          </p:cNvGrpSpPr>
          <p:nvPr/>
        </p:nvGrpSpPr>
        <p:grpSpPr bwMode="auto">
          <a:xfrm>
            <a:off x="2424113" y="1283726"/>
            <a:ext cx="3910012" cy="3800476"/>
            <a:chOff x="592" y="576"/>
            <a:chExt cx="3284" cy="3192"/>
          </a:xfrm>
        </p:grpSpPr>
        <p:sp>
          <p:nvSpPr>
            <p:cNvPr id="6148" name="Oval 4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1</a:t>
              </a:r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grpSp>
          <p:nvGrpSpPr>
            <p:cNvPr id="6161" name="Group 17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6147" name="Oval 3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6149" name="Oval 5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2</a:t>
                </a:r>
              </a:p>
            </p:txBody>
          </p:sp>
          <p:sp>
            <p:nvSpPr>
              <p:cNvPr id="6150" name="Oval 6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3</a:t>
                </a:r>
              </a:p>
            </p:txBody>
          </p:sp>
          <p:sp>
            <p:nvSpPr>
              <p:cNvPr id="6151" name="Line 7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6154" name="Line 10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grpSp>
          <p:nvGrpSpPr>
            <p:cNvPr id="6162" name="Group 18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6163" name="Oval 19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4</a:t>
                </a:r>
              </a:p>
            </p:txBody>
          </p:sp>
          <p:sp>
            <p:nvSpPr>
              <p:cNvPr id="6164" name="Oval 20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5</a:t>
                </a:r>
              </a:p>
            </p:txBody>
          </p:sp>
          <p:sp>
            <p:nvSpPr>
              <p:cNvPr id="6165" name="Oval 21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6</a:t>
                </a:r>
              </a:p>
            </p:txBody>
          </p:sp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7</a:t>
              </a:r>
            </a:p>
          </p:txBody>
        </p:sp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171" name="Text Box 27"/>
            <p:cNvSpPr txBox="1">
              <a:spLocks noChangeArrowheads="1"/>
            </p:cNvSpPr>
            <p:nvPr/>
          </p:nvSpPr>
          <p:spPr bwMode="auto">
            <a:xfrm>
              <a:off x="592" y="612"/>
              <a:ext cx="30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H</a:t>
              </a:r>
              <a:r>
                <a:rPr kumimoji="1" lang="en-US" altLang="zh-TW" sz="2000" b="1" kern="1200" baseline="-25000">
                  <a:latin typeface="Gabriola" panose="04040605051002020D02" pitchFamily="82" charset="0"/>
                  <a:ea typeface="新細明體" charset="-120"/>
                  <a:cs typeface="+mn-cs"/>
                </a:rPr>
                <a:t>1</a:t>
              </a:r>
              <a:endPara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2675" y="600"/>
              <a:ext cx="31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H</a:t>
              </a:r>
              <a:r>
                <a:rPr kumimoji="1" lang="en-US" altLang="zh-TW" sz="2000" b="1" kern="1200" baseline="-25000">
                  <a:latin typeface="Gabriola" panose="04040605051002020D02" pitchFamily="82" charset="0"/>
                  <a:ea typeface="新細明體" charset="-120"/>
                  <a:cs typeface="+mn-cs"/>
                </a:rPr>
                <a:t>2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1949" y="3432"/>
              <a:ext cx="136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 dirty="0">
                  <a:latin typeface="Gabriola" panose="04040605051002020D02" pitchFamily="82" charset="0"/>
                  <a:ea typeface="新細明體" charset="-120"/>
                  <a:cs typeface="+mn-cs"/>
                </a:rPr>
                <a:t>G</a:t>
              </a:r>
              <a:r>
                <a:rPr kumimoji="1" lang="en-US" altLang="zh-TW" sz="2000" b="1" kern="1200" baseline="-25000" dirty="0">
                  <a:latin typeface="Gabriola" panose="04040605051002020D02" pitchFamily="82" charset="0"/>
                  <a:ea typeface="新細明體" charset="-120"/>
                  <a:cs typeface="+mn-cs"/>
                </a:rPr>
                <a:t>4</a:t>
              </a:r>
              <a:r>
                <a:rPr kumimoji="1" lang="en-US" altLang="zh-TW" sz="2000" b="1" kern="1200" dirty="0">
                  <a:solidFill>
                    <a:srgbClr val="CC3300"/>
                  </a:solidFill>
                  <a:latin typeface="Gabriola" panose="04040605051002020D02" pitchFamily="82" charset="0"/>
                  <a:ea typeface="新細明體" charset="-120"/>
                  <a:cs typeface="+mn-cs"/>
                </a:rPr>
                <a:t> (not connected)</a:t>
              </a:r>
              <a:endParaRPr kumimoji="1" lang="en-US" altLang="zh-TW" sz="2000" b="1" kern="1200" baseline="-25000" dirty="0"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</p:grpSp>
      <p:sp>
        <p:nvSpPr>
          <p:cNvPr id="6175" name="Line 31"/>
          <p:cNvSpPr>
            <a:spLocks noChangeShapeType="1"/>
          </p:cNvSpPr>
          <p:nvPr/>
        </p:nvSpPr>
        <p:spPr bwMode="auto">
          <a:xfrm flipH="1">
            <a:off x="3762375" y="1006311"/>
            <a:ext cx="503635" cy="2381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>
            <a:off x="5178028" y="993213"/>
            <a:ext cx="423863" cy="1857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666106" y="674096"/>
            <a:ext cx="43380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connected component </a:t>
            </a: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(maximal connected subgraph)</a:t>
            </a:r>
            <a:endParaRPr kumimoji="1" lang="en-US" altLang="zh-TW" sz="2000" b="1" kern="1200" dirty="0">
              <a:solidFill>
                <a:srgbClr val="003366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>
          <a:xfrm>
            <a:off x="1628079" y="140049"/>
            <a:ext cx="4913970" cy="4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kumimoji="1"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Connected</a:t>
            </a:r>
            <a:r>
              <a:rPr lang="en-US" altLang="zh-TW" dirty="0" smtClean="0"/>
              <a:t> </a:t>
            </a:r>
            <a:r>
              <a:rPr kumimoji="1"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Arial"/>
              </a:rPr>
              <a:t>Component - Example</a:t>
            </a:r>
            <a:endParaRPr kumimoji="1"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5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4586666" y="2319366"/>
            <a:ext cx="514350" cy="500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4586666" y="3462366"/>
            <a:ext cx="514350" cy="500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144004" y="2305079"/>
            <a:ext cx="514350" cy="500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7195" name="Arc 27"/>
          <p:cNvSpPr>
            <a:spLocks/>
          </p:cNvSpPr>
          <p:nvPr/>
        </p:nvSpPr>
        <p:spPr bwMode="auto">
          <a:xfrm>
            <a:off x="5066488" y="2624167"/>
            <a:ext cx="365522" cy="942975"/>
          </a:xfrm>
          <a:custGeom>
            <a:avLst/>
            <a:gdLst>
              <a:gd name="G0" fmla="+- 2151 0 0"/>
              <a:gd name="G1" fmla="+- 21600 0 0"/>
              <a:gd name="G2" fmla="+- 21600 0 0"/>
              <a:gd name="T0" fmla="*/ 2151 w 23751"/>
              <a:gd name="T1" fmla="*/ 0 h 43200"/>
              <a:gd name="T2" fmla="*/ 0 w 23751"/>
              <a:gd name="T3" fmla="*/ 43093 h 43200"/>
              <a:gd name="T4" fmla="*/ 2151 w 2375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51" h="43200" fill="none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</a:path>
              <a:path w="23751" h="43200" stroke="0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  <a:lnTo>
                  <a:pt x="215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197" name="Arc 29"/>
          <p:cNvSpPr>
            <a:spLocks/>
          </p:cNvSpPr>
          <p:nvPr/>
        </p:nvSpPr>
        <p:spPr bwMode="auto">
          <a:xfrm flipH="1">
            <a:off x="4252101" y="2638454"/>
            <a:ext cx="365522" cy="942975"/>
          </a:xfrm>
          <a:custGeom>
            <a:avLst/>
            <a:gdLst>
              <a:gd name="G0" fmla="+- 2151 0 0"/>
              <a:gd name="G1" fmla="+- 21600 0 0"/>
              <a:gd name="G2" fmla="+- 21600 0 0"/>
              <a:gd name="T0" fmla="*/ 2151 w 23751"/>
              <a:gd name="T1" fmla="*/ 0 h 43200"/>
              <a:gd name="T2" fmla="*/ 0 w 23751"/>
              <a:gd name="T3" fmla="*/ 43093 h 43200"/>
              <a:gd name="T4" fmla="*/ 2151 w 2375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51" h="43200" fill="none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</a:path>
              <a:path w="23751" h="43200" stroke="0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  <a:lnTo>
                  <a:pt x="215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198" name="Oval 30"/>
          <p:cNvSpPr>
            <a:spLocks noChangeArrowheads="1"/>
          </p:cNvSpPr>
          <p:nvPr/>
        </p:nvSpPr>
        <p:spPr bwMode="auto">
          <a:xfrm>
            <a:off x="2311381" y="2084813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auto">
          <a:xfrm>
            <a:off x="2310191" y="291229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322097" y="367667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488785" y="3254007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V="1">
            <a:off x="2622135" y="2376517"/>
            <a:ext cx="0" cy="5405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345910" y="2396757"/>
            <a:ext cx="0" cy="5512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2230419" y="4064823"/>
            <a:ext cx="346249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1711895" y="1503759"/>
            <a:ext cx="19383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not strongly connected</a:t>
            </a:r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 flipH="1">
            <a:off x="4897419" y="1850260"/>
            <a:ext cx="397669" cy="3036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5929691" y="1822875"/>
            <a:ext cx="370284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3971099" y="1154802"/>
            <a:ext cx="32768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strongly connected component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(maximal strongly connected subgraph)</a:t>
            </a:r>
            <a:endParaRPr kumimoji="1" lang="en-US" altLang="zh-TW" sz="2000" b="1" kern="1200" dirty="0">
              <a:solidFill>
                <a:srgbClr val="003366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1628079" y="140049"/>
            <a:ext cx="5724292" cy="4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kumimoji="1"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Strongly Connected</a:t>
            </a:r>
            <a:r>
              <a:rPr lang="en-US" altLang="zh-TW" dirty="0" smtClean="0"/>
              <a:t> </a:t>
            </a:r>
            <a:r>
              <a:rPr kumimoji="1"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Arial"/>
              </a:rPr>
              <a:t>Component - Example</a:t>
            </a:r>
            <a:endParaRPr kumimoji="1"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77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>
          <a:xfrm>
            <a:off x="1546302" y="132034"/>
            <a:ext cx="5485751" cy="542530"/>
          </a:xfrm>
        </p:spPr>
        <p:txBody>
          <a:bodyPr/>
          <a:lstStyle/>
          <a:p>
            <a:r>
              <a:rPr kumimoji="1" 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What about large graphs?</a:t>
            </a:r>
          </a:p>
        </p:txBody>
      </p:sp>
      <p:pic>
        <p:nvPicPr>
          <p:cNvPr id="153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5191"/>
            <a:ext cx="3810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00238" y="2833687"/>
            <a:ext cx="5353050" cy="1717115"/>
            <a:chOff x="1009517" y="3777734"/>
            <a:chExt cx="7138141" cy="2290921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303235" y="4516385"/>
              <a:ext cx="1344752" cy="444778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V="1">
              <a:off x="6376970" y="3848034"/>
              <a:ext cx="1693335" cy="1552736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67" name="TextBox 7"/>
            <p:cNvSpPr txBox="1">
              <a:spLocks noChangeArrowheads="1"/>
            </p:cNvSpPr>
            <p:nvPr/>
          </p:nvSpPr>
          <p:spPr bwMode="auto">
            <a:xfrm>
              <a:off x="1009517" y="4787303"/>
              <a:ext cx="295011" cy="69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2800" b="1" kern="1200">
                  <a:solidFill>
                    <a:srgbClr val="3366FF"/>
                  </a:solidFill>
                  <a:latin typeface="Gabriola" panose="04040605051002020D02" pitchFamily="82" charset="0"/>
                </a:rPr>
                <a:t>s</a:t>
              </a:r>
            </a:p>
          </p:txBody>
        </p:sp>
        <p:sp>
          <p:nvSpPr>
            <p:cNvPr id="15368" name="TextBox 8"/>
            <p:cNvSpPr txBox="1">
              <a:spLocks noChangeArrowheads="1"/>
            </p:cNvSpPr>
            <p:nvPr/>
          </p:nvSpPr>
          <p:spPr bwMode="auto">
            <a:xfrm>
              <a:off x="7852647" y="5370591"/>
              <a:ext cx="295011" cy="69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2800" b="1" kern="1200">
                  <a:solidFill>
                    <a:srgbClr val="3366FF"/>
                  </a:solidFill>
                  <a:latin typeface="Gabriola" panose="04040605051002020D02" pitchFamily="82" charset="0"/>
                </a:rPr>
                <a:t>t</a:t>
              </a: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36157" y="4705350"/>
            <a:ext cx="19383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342900" eaLnBrk="1" hangingPunct="1">
              <a:buClrTx/>
            </a:pPr>
            <a:r>
              <a:rPr lang="en-US" sz="2000" b="1" kern="1200" dirty="0">
                <a:solidFill>
                  <a:prstClr val="black"/>
                </a:solidFill>
                <a:latin typeface="Gabriola" panose="04040605051002020D02" pitchFamily="82" charset="0"/>
              </a:rPr>
              <a:t>Are </a:t>
            </a:r>
            <a:r>
              <a:rPr lang="en-US" sz="2000" b="1" kern="1200" dirty="0">
                <a:solidFill>
                  <a:srgbClr val="3366FF"/>
                </a:solidFill>
                <a:latin typeface="Gabriola" panose="04040605051002020D02" pitchFamily="82" charset="0"/>
              </a:rPr>
              <a:t>s</a:t>
            </a:r>
            <a:r>
              <a:rPr lang="en-US" sz="2000" b="1" kern="1200" dirty="0">
                <a:solidFill>
                  <a:prstClr val="black"/>
                </a:solidFill>
                <a:latin typeface="Gabriola" panose="04040605051002020D02" pitchFamily="82" charset="0"/>
              </a:rPr>
              <a:t> and </a:t>
            </a:r>
            <a:r>
              <a:rPr lang="en-US" sz="2000" b="1" kern="1200" dirty="0">
                <a:solidFill>
                  <a:srgbClr val="3366FF"/>
                </a:solidFill>
                <a:latin typeface="Gabriola" panose="04040605051002020D02" pitchFamily="82" charset="0"/>
              </a:rPr>
              <a:t>t</a:t>
            </a:r>
            <a:r>
              <a:rPr lang="en-US" sz="2000" b="1" kern="1200" dirty="0">
                <a:solidFill>
                  <a:prstClr val="black"/>
                </a:solidFill>
                <a:latin typeface="Gabriola" panose="04040605051002020D02" pitchFamily="82" charset="0"/>
              </a:rPr>
              <a:t> connected?</a:t>
            </a:r>
          </a:p>
        </p:txBody>
      </p:sp>
    </p:spTree>
    <p:extLst>
      <p:ext uri="{BB962C8B-B14F-4D97-AF65-F5344CB8AC3E}">
        <p14:creationId xmlns:p14="http://schemas.microsoft.com/office/powerpoint/2010/main" val="19493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703363" y="214110"/>
            <a:ext cx="3099096" cy="41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  <a:sym typeface="Roboto Slab Regular"/>
              </a:rPr>
              <a:t>Degree of a Graph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981917" y="1056490"/>
            <a:ext cx="7210511" cy="384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lnSpc>
                <a:spcPct val="80000"/>
              </a:lnSpc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degree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of a vertex is the number of edges incident to that vertex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For directed graph, </a:t>
            </a:r>
          </a:p>
          <a:p>
            <a:pPr marL="685800" lvl="1" indent="-342900" defTabSz="685800" fontAlgn="base">
              <a:lnSpc>
                <a:spcPct val="8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</a:t>
            </a:r>
            <a:r>
              <a:rPr lang="en-US" altLang="zh-TW" sz="24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in-degree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of a vertex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the number of </a:t>
            </a:r>
            <a:r>
              <a:rPr lang="en-US" altLang="zh-TW" sz="24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edges that 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have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as the head</a:t>
            </a:r>
          </a:p>
          <a:p>
            <a:pPr marL="685800" lvl="1" indent="-342900" defTabSz="685800" fontAlgn="base">
              <a:lnSpc>
                <a:spcPct val="8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</a:t>
            </a:r>
            <a:r>
              <a:rPr lang="en-US" altLang="zh-TW" sz="24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out-degree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of a vertex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the number of </a:t>
            </a:r>
            <a:r>
              <a:rPr lang="en-US" altLang="zh-TW" sz="24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edges that 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have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as the tail</a:t>
            </a:r>
          </a:p>
          <a:p>
            <a:pPr marL="685800" lvl="1" indent="-342900" defTabSz="685800" fontAlgn="base">
              <a:lnSpc>
                <a:spcPct val="8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if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</a:t>
            </a:r>
            <a:r>
              <a:rPr lang="en-US" altLang="zh-TW" sz="16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the degree of a vertex </a:t>
            </a:r>
            <a:r>
              <a:rPr lang="en-US" altLang="zh-TW" sz="2400" b="1" i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in a graph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with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vertices and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edges, the number of edges is</a:t>
            </a:r>
          </a:p>
        </p:txBody>
      </p:sp>
      <p:graphicFrame>
        <p:nvGraphicFramePr>
          <p:cNvPr id="5427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185418"/>
              </p:ext>
            </p:extLst>
          </p:nvPr>
        </p:nvGraphicFramePr>
        <p:xfrm>
          <a:off x="3102769" y="4256949"/>
          <a:ext cx="1834753" cy="7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方程式" r:id="rId3" imgW="736560" imgH="368280" progId="Equation.2">
                  <p:embed/>
                </p:oleObj>
              </mc:Choice>
              <mc:Fallback>
                <p:oleObj name="方程式" r:id="rId3" imgW="736560" imgH="368280" progId="Equation.2">
                  <p:embed/>
                  <p:pic>
                    <p:nvPicPr>
                      <p:cNvPr id="5427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769" y="4256949"/>
                        <a:ext cx="1834753" cy="753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5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26"/>
          <p:cNvSpPr txBox="1">
            <a:spLocks noChangeArrowheads="1"/>
          </p:cNvSpPr>
          <p:nvPr/>
        </p:nvSpPr>
        <p:spPr bwMode="auto">
          <a:xfrm>
            <a:off x="3652816" y="768922"/>
            <a:ext cx="1531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undirected graph</a:t>
            </a:r>
          </a:p>
        </p:txBody>
      </p:sp>
      <p:sp>
        <p:nvSpPr>
          <p:cNvPr id="55299" name="Text Box 1027"/>
          <p:cNvSpPr txBox="1">
            <a:spLocks noChangeArrowheads="1"/>
          </p:cNvSpPr>
          <p:nvPr/>
        </p:nvSpPr>
        <p:spPr bwMode="auto">
          <a:xfrm>
            <a:off x="2217539" y="795742"/>
            <a:ext cx="689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degree</a:t>
            </a:r>
          </a:p>
        </p:txBody>
      </p:sp>
      <p:sp>
        <p:nvSpPr>
          <p:cNvPr id="55310" name="Oval 1038"/>
          <p:cNvSpPr>
            <a:spLocks noChangeArrowheads="1"/>
          </p:cNvSpPr>
          <p:nvPr/>
        </p:nvSpPr>
        <p:spPr bwMode="auto">
          <a:xfrm>
            <a:off x="5762625" y="78386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5311" name="Oval 1039"/>
          <p:cNvSpPr>
            <a:spLocks noChangeArrowheads="1"/>
          </p:cNvSpPr>
          <p:nvPr/>
        </p:nvSpPr>
        <p:spPr bwMode="auto">
          <a:xfrm>
            <a:off x="5248275" y="135536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12" name="Oval 1040"/>
          <p:cNvSpPr>
            <a:spLocks noChangeArrowheads="1"/>
          </p:cNvSpPr>
          <p:nvPr/>
        </p:nvSpPr>
        <p:spPr bwMode="auto">
          <a:xfrm>
            <a:off x="6276975" y="135536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5313" name="Line 1041"/>
          <p:cNvSpPr>
            <a:spLocks noChangeShapeType="1"/>
          </p:cNvSpPr>
          <p:nvPr/>
        </p:nvSpPr>
        <p:spPr bwMode="auto">
          <a:xfrm flipH="1">
            <a:off x="5503069" y="1064853"/>
            <a:ext cx="305991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14" name="Line 1042"/>
          <p:cNvSpPr>
            <a:spLocks noChangeShapeType="1"/>
          </p:cNvSpPr>
          <p:nvPr/>
        </p:nvSpPr>
        <p:spPr bwMode="auto">
          <a:xfrm>
            <a:off x="6043613" y="1064853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15" name="Oval 1043"/>
          <p:cNvSpPr>
            <a:spLocks noChangeArrowheads="1"/>
          </p:cNvSpPr>
          <p:nvPr/>
        </p:nvSpPr>
        <p:spPr bwMode="auto">
          <a:xfrm>
            <a:off x="4961335" y="202806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16" name="Oval 1044"/>
          <p:cNvSpPr>
            <a:spLocks noChangeArrowheads="1"/>
          </p:cNvSpPr>
          <p:nvPr/>
        </p:nvSpPr>
        <p:spPr bwMode="auto">
          <a:xfrm>
            <a:off x="5531644" y="2037593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4</a:t>
            </a:r>
          </a:p>
        </p:txBody>
      </p:sp>
      <p:sp>
        <p:nvSpPr>
          <p:cNvPr id="55317" name="Line 1045"/>
          <p:cNvSpPr>
            <a:spLocks noChangeShapeType="1"/>
          </p:cNvSpPr>
          <p:nvPr/>
        </p:nvSpPr>
        <p:spPr bwMode="auto">
          <a:xfrm flipH="1">
            <a:off x="5131594" y="1686359"/>
            <a:ext cx="197644" cy="3452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18" name="Line 1046"/>
          <p:cNvSpPr>
            <a:spLocks noChangeShapeType="1"/>
          </p:cNvSpPr>
          <p:nvPr/>
        </p:nvSpPr>
        <p:spPr bwMode="auto">
          <a:xfrm>
            <a:off x="5469731" y="1697074"/>
            <a:ext cx="223838" cy="3440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19" name="Oval 1047"/>
          <p:cNvSpPr>
            <a:spLocks noChangeArrowheads="1"/>
          </p:cNvSpPr>
          <p:nvPr/>
        </p:nvSpPr>
        <p:spPr bwMode="auto">
          <a:xfrm>
            <a:off x="6015038" y="202925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55320" name="Oval 1048"/>
          <p:cNvSpPr>
            <a:spLocks noChangeArrowheads="1"/>
          </p:cNvSpPr>
          <p:nvPr/>
        </p:nvSpPr>
        <p:spPr bwMode="auto">
          <a:xfrm>
            <a:off x="6573441" y="202806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6</a:t>
            </a:r>
          </a:p>
        </p:txBody>
      </p:sp>
      <p:sp>
        <p:nvSpPr>
          <p:cNvPr id="55321" name="Line 1049"/>
          <p:cNvSpPr>
            <a:spLocks noChangeShapeType="1"/>
          </p:cNvSpPr>
          <p:nvPr/>
        </p:nvSpPr>
        <p:spPr bwMode="auto">
          <a:xfrm flipH="1">
            <a:off x="6162675" y="1674452"/>
            <a:ext cx="204788" cy="3464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22" name="Line 1050"/>
          <p:cNvSpPr>
            <a:spLocks noChangeShapeType="1"/>
          </p:cNvSpPr>
          <p:nvPr/>
        </p:nvSpPr>
        <p:spPr bwMode="auto">
          <a:xfrm>
            <a:off x="6519862" y="1683977"/>
            <a:ext cx="204788" cy="3369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23" name="Rectangle 1051"/>
          <p:cNvSpPr>
            <a:spLocks noChangeArrowheads="1"/>
          </p:cNvSpPr>
          <p:nvPr/>
        </p:nvSpPr>
        <p:spPr bwMode="auto">
          <a:xfrm>
            <a:off x="3083719" y="2426928"/>
            <a:ext cx="328615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24" name="Rectangle 1052"/>
          <p:cNvSpPr>
            <a:spLocks noChangeArrowheads="1"/>
          </p:cNvSpPr>
          <p:nvPr/>
        </p:nvSpPr>
        <p:spPr bwMode="auto">
          <a:xfrm>
            <a:off x="5726906" y="2459074"/>
            <a:ext cx="346249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5326" name="Text Box 1054"/>
          <p:cNvSpPr txBox="1">
            <a:spLocks noChangeArrowheads="1"/>
          </p:cNvSpPr>
          <p:nvPr/>
        </p:nvSpPr>
        <p:spPr bwMode="auto">
          <a:xfrm>
            <a:off x="3152114" y="760023"/>
            <a:ext cx="268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30" name="Text Box 1058"/>
          <p:cNvSpPr txBox="1">
            <a:spLocks noChangeArrowheads="1"/>
          </p:cNvSpPr>
          <p:nvPr/>
        </p:nvSpPr>
        <p:spPr bwMode="auto">
          <a:xfrm>
            <a:off x="5810781" y="1154120"/>
            <a:ext cx="2680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5331" name="Text Box 1059"/>
          <p:cNvSpPr txBox="1">
            <a:spLocks noChangeArrowheads="1"/>
          </p:cNvSpPr>
          <p:nvPr/>
        </p:nvSpPr>
        <p:spPr bwMode="auto">
          <a:xfrm>
            <a:off x="5267855" y="1695854"/>
            <a:ext cx="268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32" name="Text Box 1060"/>
          <p:cNvSpPr txBox="1">
            <a:spLocks noChangeArrowheads="1"/>
          </p:cNvSpPr>
          <p:nvPr/>
        </p:nvSpPr>
        <p:spPr bwMode="auto">
          <a:xfrm>
            <a:off x="6300127" y="1695854"/>
            <a:ext cx="268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33" name="Text Box 1061"/>
          <p:cNvSpPr txBox="1">
            <a:spLocks noChangeArrowheads="1"/>
          </p:cNvSpPr>
          <p:nvPr/>
        </p:nvSpPr>
        <p:spPr bwMode="auto">
          <a:xfrm>
            <a:off x="4990167" y="2384036"/>
            <a:ext cx="242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34" name="Text Box 1062"/>
          <p:cNvSpPr txBox="1">
            <a:spLocks noChangeArrowheads="1"/>
          </p:cNvSpPr>
          <p:nvPr/>
        </p:nvSpPr>
        <p:spPr bwMode="auto">
          <a:xfrm>
            <a:off x="5546188" y="2423326"/>
            <a:ext cx="242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35" name="Text Box 1063"/>
          <p:cNvSpPr txBox="1">
            <a:spLocks noChangeArrowheads="1"/>
          </p:cNvSpPr>
          <p:nvPr/>
        </p:nvSpPr>
        <p:spPr bwMode="auto">
          <a:xfrm>
            <a:off x="6074826" y="2410229"/>
            <a:ext cx="242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36" name="Text Box 1064"/>
          <p:cNvSpPr txBox="1">
            <a:spLocks noChangeArrowheads="1"/>
          </p:cNvSpPr>
          <p:nvPr/>
        </p:nvSpPr>
        <p:spPr bwMode="auto">
          <a:xfrm>
            <a:off x="6670138" y="2449520"/>
            <a:ext cx="242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37" name="Rectangle 1065"/>
          <p:cNvSpPr>
            <a:spLocks noChangeArrowheads="1"/>
          </p:cNvSpPr>
          <p:nvPr/>
        </p:nvSpPr>
        <p:spPr bwMode="auto">
          <a:xfrm>
            <a:off x="2165368" y="2940923"/>
            <a:ext cx="1319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directed graph</a:t>
            </a:r>
          </a:p>
        </p:txBody>
      </p:sp>
      <p:sp>
        <p:nvSpPr>
          <p:cNvPr id="55338" name="Rectangle 1066"/>
          <p:cNvSpPr>
            <a:spLocks noChangeArrowheads="1"/>
          </p:cNvSpPr>
          <p:nvPr/>
        </p:nvSpPr>
        <p:spPr bwMode="auto">
          <a:xfrm>
            <a:off x="2201466" y="3307664"/>
            <a:ext cx="10070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in-degree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out-degree</a:t>
            </a:r>
          </a:p>
        </p:txBody>
      </p:sp>
      <p:sp>
        <p:nvSpPr>
          <p:cNvPr id="55339" name="Oval 1067"/>
          <p:cNvSpPr>
            <a:spLocks noChangeArrowheads="1"/>
          </p:cNvSpPr>
          <p:nvPr/>
        </p:nvSpPr>
        <p:spPr bwMode="auto">
          <a:xfrm>
            <a:off x="4074319" y="276625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5340" name="Oval 1068"/>
          <p:cNvSpPr>
            <a:spLocks noChangeArrowheads="1"/>
          </p:cNvSpPr>
          <p:nvPr/>
        </p:nvSpPr>
        <p:spPr bwMode="auto">
          <a:xfrm>
            <a:off x="4073129" y="3593740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41" name="Oval 1069"/>
          <p:cNvSpPr>
            <a:spLocks noChangeArrowheads="1"/>
          </p:cNvSpPr>
          <p:nvPr/>
        </p:nvSpPr>
        <p:spPr bwMode="auto">
          <a:xfrm>
            <a:off x="4085035" y="4358121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5342" name="Line 1070"/>
          <p:cNvSpPr>
            <a:spLocks noChangeShapeType="1"/>
          </p:cNvSpPr>
          <p:nvPr/>
        </p:nvSpPr>
        <p:spPr bwMode="auto">
          <a:xfrm>
            <a:off x="4251722" y="3935449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43" name="Line 1071"/>
          <p:cNvSpPr>
            <a:spLocks noChangeShapeType="1"/>
          </p:cNvSpPr>
          <p:nvPr/>
        </p:nvSpPr>
        <p:spPr bwMode="auto">
          <a:xfrm flipV="1">
            <a:off x="4385072" y="3057959"/>
            <a:ext cx="0" cy="5405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44" name="Line 1072"/>
          <p:cNvSpPr>
            <a:spLocks noChangeShapeType="1"/>
          </p:cNvSpPr>
          <p:nvPr/>
        </p:nvSpPr>
        <p:spPr bwMode="auto">
          <a:xfrm>
            <a:off x="4108847" y="3078199"/>
            <a:ext cx="0" cy="5512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45" name="Rectangle 1073"/>
          <p:cNvSpPr>
            <a:spLocks noChangeArrowheads="1"/>
          </p:cNvSpPr>
          <p:nvPr/>
        </p:nvSpPr>
        <p:spPr bwMode="auto">
          <a:xfrm>
            <a:off x="3993356" y="4746265"/>
            <a:ext cx="346249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46" name="Text Box 1074"/>
          <p:cNvSpPr txBox="1">
            <a:spLocks noChangeArrowheads="1"/>
          </p:cNvSpPr>
          <p:nvPr/>
        </p:nvSpPr>
        <p:spPr bwMode="auto">
          <a:xfrm>
            <a:off x="4632722" y="2754320"/>
            <a:ext cx="9252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in:1, out: 1</a:t>
            </a:r>
          </a:p>
        </p:txBody>
      </p:sp>
      <p:sp>
        <p:nvSpPr>
          <p:cNvPr id="55347" name="Text Box 1075"/>
          <p:cNvSpPr txBox="1">
            <a:spLocks noChangeArrowheads="1"/>
          </p:cNvSpPr>
          <p:nvPr/>
        </p:nvSpPr>
        <p:spPr bwMode="auto">
          <a:xfrm>
            <a:off x="4645819" y="3561563"/>
            <a:ext cx="9941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in: 1, out: 2</a:t>
            </a:r>
          </a:p>
        </p:txBody>
      </p:sp>
      <p:sp>
        <p:nvSpPr>
          <p:cNvPr id="55348" name="Text Box 1076"/>
          <p:cNvSpPr txBox="1">
            <a:spLocks noChangeArrowheads="1"/>
          </p:cNvSpPr>
          <p:nvPr/>
        </p:nvSpPr>
        <p:spPr bwMode="auto">
          <a:xfrm>
            <a:off x="4672013" y="4315229"/>
            <a:ext cx="1011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in: 1, out: 0</a:t>
            </a:r>
          </a:p>
        </p:txBody>
      </p:sp>
      <p:sp>
        <p:nvSpPr>
          <p:cNvPr id="55349" name="Oval 1077"/>
          <p:cNvSpPr>
            <a:spLocks noChangeArrowheads="1"/>
          </p:cNvSpPr>
          <p:nvPr/>
        </p:nvSpPr>
        <p:spPr bwMode="auto">
          <a:xfrm>
            <a:off x="3099197" y="113509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5350" name="Oval 1078"/>
          <p:cNvSpPr>
            <a:spLocks noChangeArrowheads="1"/>
          </p:cNvSpPr>
          <p:nvPr/>
        </p:nvSpPr>
        <p:spPr bwMode="auto">
          <a:xfrm>
            <a:off x="2584847" y="170659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51" name="Oval 1079"/>
          <p:cNvSpPr>
            <a:spLocks noChangeArrowheads="1"/>
          </p:cNvSpPr>
          <p:nvPr/>
        </p:nvSpPr>
        <p:spPr bwMode="auto">
          <a:xfrm>
            <a:off x="3613547" y="170659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5352" name="Oval 1080"/>
          <p:cNvSpPr>
            <a:spLocks noChangeArrowheads="1"/>
          </p:cNvSpPr>
          <p:nvPr/>
        </p:nvSpPr>
        <p:spPr bwMode="auto">
          <a:xfrm>
            <a:off x="3099197" y="216379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53" name="Line 1081"/>
          <p:cNvSpPr>
            <a:spLocks noChangeShapeType="1"/>
          </p:cNvSpPr>
          <p:nvPr/>
        </p:nvSpPr>
        <p:spPr bwMode="auto">
          <a:xfrm>
            <a:off x="3265885" y="147323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54" name="Line 1082"/>
          <p:cNvSpPr>
            <a:spLocks noChangeShapeType="1"/>
          </p:cNvSpPr>
          <p:nvPr/>
        </p:nvSpPr>
        <p:spPr bwMode="auto">
          <a:xfrm>
            <a:off x="2922985" y="1873287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55" name="Line 1083"/>
          <p:cNvSpPr>
            <a:spLocks noChangeShapeType="1"/>
          </p:cNvSpPr>
          <p:nvPr/>
        </p:nvSpPr>
        <p:spPr bwMode="auto">
          <a:xfrm flipH="1">
            <a:off x="2839642" y="1416087"/>
            <a:ext cx="305990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56" name="Line 1084"/>
          <p:cNvSpPr>
            <a:spLocks noChangeShapeType="1"/>
          </p:cNvSpPr>
          <p:nvPr/>
        </p:nvSpPr>
        <p:spPr bwMode="auto">
          <a:xfrm>
            <a:off x="3380185" y="1416087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57" name="Line 1085"/>
          <p:cNvSpPr>
            <a:spLocks noChangeShapeType="1"/>
          </p:cNvSpPr>
          <p:nvPr/>
        </p:nvSpPr>
        <p:spPr bwMode="auto">
          <a:xfrm>
            <a:off x="2828925" y="2028068"/>
            <a:ext cx="265510" cy="2345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58" name="Line 1086"/>
          <p:cNvSpPr>
            <a:spLocks noChangeShapeType="1"/>
          </p:cNvSpPr>
          <p:nvPr/>
        </p:nvSpPr>
        <p:spPr bwMode="auto">
          <a:xfrm flipH="1">
            <a:off x="3420666" y="2007828"/>
            <a:ext cx="245269" cy="2547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60" name="Text Box 1088"/>
          <p:cNvSpPr txBox="1">
            <a:spLocks noChangeArrowheads="1"/>
          </p:cNvSpPr>
          <p:nvPr/>
        </p:nvSpPr>
        <p:spPr bwMode="auto">
          <a:xfrm>
            <a:off x="3879586" y="1736336"/>
            <a:ext cx="268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61" name="Text Box 1089"/>
          <p:cNvSpPr txBox="1">
            <a:spLocks noChangeArrowheads="1"/>
          </p:cNvSpPr>
          <p:nvPr/>
        </p:nvSpPr>
        <p:spPr bwMode="auto">
          <a:xfrm>
            <a:off x="2330583" y="1695854"/>
            <a:ext cx="268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62" name="Text Box 1090"/>
          <p:cNvSpPr txBox="1">
            <a:spLocks noChangeArrowheads="1"/>
          </p:cNvSpPr>
          <p:nvPr/>
        </p:nvSpPr>
        <p:spPr bwMode="auto">
          <a:xfrm>
            <a:off x="3350949" y="2318551"/>
            <a:ext cx="268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1494408" y="132365"/>
            <a:ext cx="4161656" cy="41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  <a:sym typeface="Roboto Slab Regular"/>
              </a:rPr>
              <a:t>Degree of a Graph - Example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1534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6" grpId="0"/>
      <p:bldP spid="55330" grpId="0"/>
      <p:bldP spid="55331" grpId="0"/>
      <p:bldP spid="55332" grpId="0"/>
      <p:bldP spid="55333" grpId="0"/>
      <p:bldP spid="55334" grpId="0"/>
      <p:bldP spid="55335" grpId="0"/>
      <p:bldP spid="55336" grpId="0"/>
      <p:bldP spid="55346" grpId="0"/>
      <p:bldP spid="55347" grpId="0"/>
      <p:bldP spid="55348" grpId="0"/>
      <p:bldP spid="55360" grpId="0"/>
      <p:bldP spid="55361" grpId="0"/>
      <p:bldP spid="553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319358" y="200722"/>
            <a:ext cx="2903237" cy="37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ADT for </a:t>
            </a: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a Graph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251666" y="790576"/>
            <a:ext cx="7334772" cy="395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structure Graph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is: </a:t>
            </a:r>
            <a:endParaRPr lang="en-US" altLang="zh-TW" sz="20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objects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: a nonempty set of vertices and a set of undirected edges, where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each edge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is a pair of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vertices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functions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: for all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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v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v</a:t>
            </a:r>
            <a:r>
              <a:rPr lang="en-US" altLang="zh-TW" sz="2000" b="1" kern="1200" baseline="-250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1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 and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v</a:t>
            </a:r>
            <a:r>
              <a:rPr lang="en-US" altLang="zh-TW" sz="2000" b="1" kern="1200" baseline="-250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2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 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Vertices</a:t>
            </a:r>
            <a:endParaRPr lang="en-US" altLang="zh-TW" sz="20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Create()::=return an empty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InsertVertex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)::= return a graph with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inserted </a:t>
            </a: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has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no incident edge.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InsertEdge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)::= return a graph with new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edge between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</a:t>
            </a: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DeleteVertex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)::= return a graph in which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all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edges incident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to it are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removed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DeleteEdge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)::=return a graph in which the edge 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 is removed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Boolean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IsEmpty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)::= if 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==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empty 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 return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TRUE else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return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FALSE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List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Adjacent(</a:t>
            </a:r>
            <a:r>
              <a:rPr lang="en-US" altLang="zh-TW" sz="2000" b="1" i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</a:t>
            </a:r>
            <a:r>
              <a:rPr lang="en-US" altLang="zh-TW" sz="2000" b="1" i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)::= return a list of all vertices that are adjacent to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525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46303" y="105444"/>
            <a:ext cx="3650166" cy="52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Graph Representations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205203" y="1007763"/>
            <a:ext cx="5888831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marL="457200" indent="-457200" defTabSz="685800" fontAlgn="base"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Adjacency Matrix</a:t>
            </a:r>
          </a:p>
          <a:p>
            <a:pPr marL="457200" indent="-457200" defTabSz="685800" fontAlgn="base"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Adjacency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Lists</a:t>
            </a:r>
            <a:endParaRPr lang="en-US" altLang="zh-TW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1027"/>
          <p:cNvSpPr>
            <a:spLocks noChangeArrowheads="1"/>
          </p:cNvSpPr>
          <p:nvPr/>
        </p:nvSpPr>
        <p:spPr bwMode="auto">
          <a:xfrm>
            <a:off x="1132052" y="835818"/>
            <a:ext cx="7275968" cy="360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Let G=(V,E) be a graph with n vertices.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adjacency matrix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of G is a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two-dimensional n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by n array, say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adj_mat</a:t>
            </a:r>
            <a:endParaRPr lang="en-US" altLang="zh-TW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If the edge (v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j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 is in E(G),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adj_mat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[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][j]=1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If there is no such edge in E(G),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adj_mat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[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][j]=0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adjacency matrix for an undirected graph is symmetric; the adjacency matrix for a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digraph need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not be symmetric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46303" y="105444"/>
            <a:ext cx="3650166" cy="52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Adjacency Matrix 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152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8309"/>
              </p:ext>
            </p:extLst>
          </p:nvPr>
        </p:nvGraphicFramePr>
        <p:xfrm>
          <a:off x="1851423" y="1774174"/>
          <a:ext cx="1282303" cy="1326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方程式" r:id="rId3" imgW="761760" imgH="787320" progId="Equation.2">
                  <p:embed/>
                </p:oleObj>
              </mc:Choice>
              <mc:Fallback>
                <p:oleObj name="方程式" r:id="rId3" imgW="761760" imgH="787320" progId="Equation.2">
                  <p:embed/>
                  <p:pic>
                    <p:nvPicPr>
                      <p:cNvPr id="5939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423" y="1774174"/>
                        <a:ext cx="1282303" cy="1326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663099"/>
              </p:ext>
            </p:extLst>
          </p:nvPr>
        </p:nvGraphicFramePr>
        <p:xfrm>
          <a:off x="3856435" y="1774233"/>
          <a:ext cx="919163" cy="94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方程式" r:id="rId5" imgW="583920" imgH="596880" progId="Equation.2">
                  <p:embed/>
                </p:oleObj>
              </mc:Choice>
              <mc:Fallback>
                <p:oleObj name="方程式" r:id="rId5" imgW="583920" imgH="596880" progId="Equation.2">
                  <p:embed/>
                  <p:pic>
                    <p:nvPicPr>
                      <p:cNvPr id="5939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435" y="1774233"/>
                        <a:ext cx="919163" cy="940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134831"/>
              </p:ext>
            </p:extLst>
          </p:nvPr>
        </p:nvGraphicFramePr>
        <p:xfrm>
          <a:off x="5620941" y="2217146"/>
          <a:ext cx="2380059" cy="2483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方程式" r:id="rId7" imgW="1485720" imgH="1549080" progId="Equation.2">
                  <p:embed/>
                </p:oleObj>
              </mc:Choice>
              <mc:Fallback>
                <p:oleObj name="方程式" r:id="rId7" imgW="1485720" imgH="1549080" progId="Equation.2">
                  <p:embed/>
                  <p:pic>
                    <p:nvPicPr>
                      <p:cNvPr id="5939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941" y="2217146"/>
                        <a:ext cx="2380059" cy="2483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278857" y="2977955"/>
            <a:ext cx="407194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144566" y="2818411"/>
            <a:ext cx="347851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658449" y="4689895"/>
            <a:ext cx="360675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4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2213372" y="472880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1699022" y="1044380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2727722" y="1044380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2213372" y="1501580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2380060" y="811017"/>
            <a:ext cx="0" cy="685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2037160" y="1211067"/>
            <a:ext cx="6858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H="1">
            <a:off x="1953817" y="753868"/>
            <a:ext cx="305990" cy="32623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2494360" y="753868"/>
            <a:ext cx="316706" cy="32623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1943100" y="1365848"/>
            <a:ext cx="265510" cy="23455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2534841" y="1345608"/>
            <a:ext cx="245269" cy="25479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12" name="Oval 20"/>
          <p:cNvSpPr>
            <a:spLocks noChangeArrowheads="1"/>
          </p:cNvSpPr>
          <p:nvPr/>
        </p:nvSpPr>
        <p:spPr bwMode="auto">
          <a:xfrm>
            <a:off x="3424238" y="675286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3423047" y="1502771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9414" name="Oval 22"/>
          <p:cNvSpPr>
            <a:spLocks noChangeArrowheads="1"/>
          </p:cNvSpPr>
          <p:nvPr/>
        </p:nvSpPr>
        <p:spPr bwMode="auto">
          <a:xfrm>
            <a:off x="3434954" y="2267152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3601641" y="1844480"/>
            <a:ext cx="0" cy="4191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V="1">
            <a:off x="3734991" y="966990"/>
            <a:ext cx="0" cy="540544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>
            <a:off x="3458766" y="987230"/>
            <a:ext cx="0" cy="55126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59419" name="Group 27"/>
          <p:cNvGrpSpPr>
            <a:grpSpLocks/>
          </p:cNvGrpSpPr>
          <p:nvPr/>
        </p:nvGrpSpPr>
        <p:grpSpPr bwMode="auto">
          <a:xfrm>
            <a:off x="5813245" y="472880"/>
            <a:ext cx="1942486" cy="1861442"/>
            <a:chOff x="603" y="473"/>
            <a:chExt cx="3273" cy="3352"/>
          </a:xfrm>
        </p:grpSpPr>
        <p:sp>
          <p:nvSpPr>
            <p:cNvPr id="59420" name="Oval 28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solidFill>
                    <a:srgbClr val="003366"/>
                  </a:solidFill>
                  <a:latin typeface="Gabriola" panose="04040605051002020D02" pitchFamily="82" charset="0"/>
                  <a:ea typeface="新細明體" charset="-120"/>
                  <a:cs typeface="+mn-cs"/>
                </a:rPr>
                <a:t>1</a:t>
              </a:r>
            </a:p>
          </p:txBody>
        </p:sp>
        <p:sp>
          <p:nvSpPr>
            <p:cNvPr id="59421" name="Line 29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9422" name="Line 30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grpSp>
          <p:nvGrpSpPr>
            <p:cNvPr id="59423" name="Group 31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59424" name="Oval 32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59425" name="Oval 33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2</a:t>
                </a:r>
              </a:p>
            </p:txBody>
          </p:sp>
          <p:sp>
            <p:nvSpPr>
              <p:cNvPr id="59426" name="Oval 34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 dirty="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3</a:t>
                </a:r>
              </a:p>
            </p:txBody>
          </p:sp>
          <p:sp>
            <p:nvSpPr>
              <p:cNvPr id="59427" name="Line 35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59428" name="Line 36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grpSp>
          <p:nvGrpSpPr>
            <p:cNvPr id="59429" name="Group 37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59430" name="Oval 38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4</a:t>
                </a:r>
              </a:p>
            </p:txBody>
          </p:sp>
          <p:sp>
            <p:nvSpPr>
              <p:cNvPr id="59431" name="Oval 39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5</a:t>
                </a:r>
              </a:p>
            </p:txBody>
          </p:sp>
          <p:sp>
            <p:nvSpPr>
              <p:cNvPr id="59432" name="Oval 40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6</a:t>
                </a:r>
              </a:p>
            </p:txBody>
          </p:sp>
          <p:sp>
            <p:nvSpPr>
              <p:cNvPr id="59433" name="Line 41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59434" name="Line 42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sp>
          <p:nvSpPr>
            <p:cNvPr id="59435" name="Oval 43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solidFill>
                    <a:srgbClr val="003366"/>
                  </a:solidFill>
                  <a:latin typeface="Gabriola" panose="04040605051002020D02" pitchFamily="82" charset="0"/>
                  <a:ea typeface="新細明體" charset="-120"/>
                  <a:cs typeface="+mn-cs"/>
                </a:rPr>
                <a:t>7</a:t>
              </a:r>
            </a:p>
          </p:txBody>
        </p:sp>
        <p:sp>
          <p:nvSpPr>
            <p:cNvPr id="59436" name="Line 44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9437" name="Text Box 45"/>
            <p:cNvSpPr txBox="1">
              <a:spLocks noChangeArrowheads="1"/>
            </p:cNvSpPr>
            <p:nvPr/>
          </p:nvSpPr>
          <p:spPr bwMode="auto">
            <a:xfrm>
              <a:off x="603" y="473"/>
              <a:ext cx="27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altLang="en-US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  <p:sp>
          <p:nvSpPr>
            <p:cNvPr id="59438" name="Rectangle 46"/>
            <p:cNvSpPr>
              <a:spLocks noChangeArrowheads="1"/>
            </p:cNvSpPr>
            <p:nvPr/>
          </p:nvSpPr>
          <p:spPr bwMode="auto">
            <a:xfrm>
              <a:off x="2693" y="536"/>
              <a:ext cx="278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altLang="en-US" sz="2000" b="1" kern="1200" baseline="-250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  <p:sp>
          <p:nvSpPr>
            <p:cNvPr id="59439" name="Rectangle 47"/>
            <p:cNvSpPr>
              <a:spLocks noChangeArrowheads="1"/>
            </p:cNvSpPr>
            <p:nvPr/>
          </p:nvSpPr>
          <p:spPr bwMode="auto">
            <a:xfrm>
              <a:off x="2490" y="3370"/>
              <a:ext cx="278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altLang="en-US" sz="2000" b="1" kern="1200" baseline="-250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</p:grpSp>
      <p:sp>
        <p:nvSpPr>
          <p:cNvPr id="59441" name="Line 49"/>
          <p:cNvSpPr>
            <a:spLocks noChangeShapeType="1"/>
          </p:cNvSpPr>
          <p:nvPr/>
        </p:nvSpPr>
        <p:spPr bwMode="auto">
          <a:xfrm flipH="1" flipV="1">
            <a:off x="2757488" y="3192267"/>
            <a:ext cx="422672" cy="7536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42" name="Line 50"/>
          <p:cNvSpPr>
            <a:spLocks noChangeShapeType="1"/>
          </p:cNvSpPr>
          <p:nvPr/>
        </p:nvSpPr>
        <p:spPr bwMode="auto">
          <a:xfrm flipV="1">
            <a:off x="4807744" y="3047011"/>
            <a:ext cx="701279" cy="97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43" name="Text Box 51"/>
          <p:cNvSpPr txBox="1">
            <a:spLocks noChangeArrowheads="1"/>
          </p:cNvSpPr>
          <p:nvPr/>
        </p:nvSpPr>
        <p:spPr bwMode="auto">
          <a:xfrm>
            <a:off x="3471492" y="3944713"/>
            <a:ext cx="9877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symmetric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1605519" y="46519"/>
            <a:ext cx="4207726" cy="40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Adjacency Matrix – Examples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658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41570" y="160794"/>
            <a:ext cx="4100947" cy="44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Merits of Adjacency Matrix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139095" y="990005"/>
            <a:ext cx="7182517" cy="374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From the adjacency matrix, to determine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connection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of vertices is easy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degree of a vertex is 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For a digraph, the row sum is the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out_degree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while the column sum is the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in_degree</a:t>
            </a:r>
            <a:endParaRPr lang="en-US" altLang="zh-TW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</p:txBody>
      </p:sp>
      <p:graphicFrame>
        <p:nvGraphicFramePr>
          <p:cNvPr id="6042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06904"/>
              </p:ext>
            </p:extLst>
          </p:nvPr>
        </p:nvGraphicFramePr>
        <p:xfrm>
          <a:off x="4193265" y="1859466"/>
          <a:ext cx="1635919" cy="72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方程式" r:id="rId3" imgW="927000" imgH="380880" progId="Equation.2">
                  <p:embed/>
                </p:oleObj>
              </mc:Choice>
              <mc:Fallback>
                <p:oleObj name="方程式" r:id="rId3" imgW="927000" imgH="380880" progId="Equation.2">
                  <p:embed/>
                  <p:pic>
                    <p:nvPicPr>
                      <p:cNvPr id="6042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265" y="1859466"/>
                        <a:ext cx="1635919" cy="72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215067" y="37313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en-US" sz="1800" kern="1200">
              <a:solidFill>
                <a:srgbClr val="CC3300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923679"/>
              </p:ext>
            </p:extLst>
          </p:nvPr>
        </p:nvGraphicFramePr>
        <p:xfrm>
          <a:off x="2219325" y="3516035"/>
          <a:ext cx="22193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方程式" r:id="rId5" imgW="2958840" imgH="901440" progId="Equation.2">
                  <p:embed/>
                </p:oleObj>
              </mc:Choice>
              <mc:Fallback>
                <p:oleObj name="方程式" r:id="rId5" imgW="2958840" imgH="901440" progId="Equation.2">
                  <p:embed/>
                  <p:pic>
                    <p:nvPicPr>
                      <p:cNvPr id="60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3516035"/>
                        <a:ext cx="22193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768958" y="38098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en-US" sz="1800" kern="1200">
              <a:solidFill>
                <a:srgbClr val="CC3300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903607"/>
              </p:ext>
            </p:extLst>
          </p:nvPr>
        </p:nvGraphicFramePr>
        <p:xfrm>
          <a:off x="4730354" y="3516035"/>
          <a:ext cx="2381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方程式" r:id="rId7" imgW="3174840" imgH="901440" progId="Equation.2">
                  <p:embed/>
                </p:oleObj>
              </mc:Choice>
              <mc:Fallback>
                <p:oleObj name="方程式" r:id="rId7" imgW="3174840" imgH="901440" progId="Equation.2">
                  <p:embed/>
                  <p:pic>
                    <p:nvPicPr>
                      <p:cNvPr id="604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354" y="3516035"/>
                        <a:ext cx="2381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5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are the various connections on the social media between the people represented?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Can we find a minimal path from every node to some other node in a graph?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Are trees and graphs one and the same thing?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514767" y="135528"/>
            <a:ext cx="4804257" cy="51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Data Structures for Adjacency Lists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136409" y="1582776"/>
            <a:ext cx="66389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#define MAX_VERTICES 50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typedef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</a:t>
            </a: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struct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node *</a:t>
            </a: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node_pointer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;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typedef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</a:t>
            </a: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struct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node {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   </a:t>
            </a: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int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vertex;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   </a:t>
            </a: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struct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node *link;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};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node_pointer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graph[MAX_VERTICES];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int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n=0; /* vertices currently in use */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136409" y="883941"/>
            <a:ext cx="64331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285750" indent="-285750" defTabSz="685800" fontAlgn="base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1" lang="en-US" altLang="zh-TW" sz="24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Each row in adjacency matrix is represented as an adjacency list.</a:t>
            </a:r>
          </a:p>
        </p:txBody>
      </p:sp>
    </p:spTree>
    <p:extLst>
      <p:ext uri="{BB962C8B-B14F-4D97-AF65-F5344CB8AC3E}">
        <p14:creationId xmlns:p14="http://schemas.microsoft.com/office/powerpoint/2010/main" val="7279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131219" y="15305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702719" y="1530504"/>
            <a:ext cx="525066" cy="245269"/>
            <a:chOff x="947" y="1282"/>
            <a:chExt cx="441" cy="206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94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12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471" name="Group 7"/>
          <p:cNvGrpSpPr>
            <a:grpSpLocks/>
          </p:cNvGrpSpPr>
          <p:nvPr/>
        </p:nvGrpSpPr>
        <p:grpSpPr bwMode="auto">
          <a:xfrm>
            <a:off x="3445669" y="1530504"/>
            <a:ext cx="525066" cy="245269"/>
            <a:chOff x="1571" y="1282"/>
            <a:chExt cx="441" cy="206"/>
          </a:xfrm>
        </p:grpSpPr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1571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4188619" y="1530504"/>
            <a:ext cx="525066" cy="245269"/>
            <a:chOff x="2195" y="1282"/>
            <a:chExt cx="441" cy="206"/>
          </a:xfrm>
        </p:grpSpPr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195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2448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2318147" y="1661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3061097" y="1661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3804047" y="1661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4489847" y="15471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2131219" y="18734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482" name="Group 18"/>
          <p:cNvGrpSpPr>
            <a:grpSpLocks/>
          </p:cNvGrpSpPr>
          <p:nvPr/>
        </p:nvGrpSpPr>
        <p:grpSpPr bwMode="auto">
          <a:xfrm>
            <a:off x="2702719" y="1873404"/>
            <a:ext cx="525066" cy="245269"/>
            <a:chOff x="947" y="1570"/>
            <a:chExt cx="441" cy="206"/>
          </a:xfrm>
        </p:grpSpPr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94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>
              <a:off x="120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3445669" y="1873404"/>
            <a:ext cx="525066" cy="245269"/>
            <a:chOff x="1571" y="1570"/>
            <a:chExt cx="441" cy="206"/>
          </a:xfrm>
        </p:grpSpPr>
        <p:sp>
          <p:nvSpPr>
            <p:cNvPr id="62486" name="Rectangle 22"/>
            <p:cNvSpPr>
              <a:spLocks noChangeArrowheads="1"/>
            </p:cNvSpPr>
            <p:nvPr/>
          </p:nvSpPr>
          <p:spPr bwMode="auto">
            <a:xfrm>
              <a:off x="1571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488" name="Group 24"/>
          <p:cNvGrpSpPr>
            <a:grpSpLocks/>
          </p:cNvGrpSpPr>
          <p:nvPr/>
        </p:nvGrpSpPr>
        <p:grpSpPr bwMode="auto">
          <a:xfrm>
            <a:off x="4188619" y="1873404"/>
            <a:ext cx="525066" cy="245269"/>
            <a:chOff x="2195" y="1570"/>
            <a:chExt cx="441" cy="206"/>
          </a:xfrm>
        </p:grpSpPr>
        <p:sp>
          <p:nvSpPr>
            <p:cNvPr id="62489" name="Rectangle 25"/>
            <p:cNvSpPr>
              <a:spLocks noChangeArrowheads="1"/>
            </p:cNvSpPr>
            <p:nvPr/>
          </p:nvSpPr>
          <p:spPr bwMode="auto">
            <a:xfrm>
              <a:off x="2195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>
              <a:off x="2448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491" name="Line 27"/>
          <p:cNvSpPr>
            <a:spLocks noChangeShapeType="1"/>
          </p:cNvSpPr>
          <p:nvPr/>
        </p:nvSpPr>
        <p:spPr bwMode="auto">
          <a:xfrm>
            <a:off x="2318147" y="20043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3061097" y="20043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>
            <a:off x="3804047" y="20043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>
            <a:off x="4489847" y="18900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2131219" y="22163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496" name="Group 32"/>
          <p:cNvGrpSpPr>
            <a:grpSpLocks/>
          </p:cNvGrpSpPr>
          <p:nvPr/>
        </p:nvGrpSpPr>
        <p:grpSpPr bwMode="auto">
          <a:xfrm>
            <a:off x="2702719" y="2216304"/>
            <a:ext cx="525066" cy="245269"/>
            <a:chOff x="947" y="1858"/>
            <a:chExt cx="441" cy="206"/>
          </a:xfrm>
        </p:grpSpPr>
        <p:sp>
          <p:nvSpPr>
            <p:cNvPr id="62497" name="Rectangle 33"/>
            <p:cNvSpPr>
              <a:spLocks noChangeArrowheads="1"/>
            </p:cNvSpPr>
            <p:nvPr/>
          </p:nvSpPr>
          <p:spPr bwMode="auto">
            <a:xfrm>
              <a:off x="94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98" name="Line 34"/>
            <p:cNvSpPr>
              <a:spLocks noChangeShapeType="1"/>
            </p:cNvSpPr>
            <p:nvPr/>
          </p:nvSpPr>
          <p:spPr bwMode="auto">
            <a:xfrm>
              <a:off x="120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499" name="Group 35"/>
          <p:cNvGrpSpPr>
            <a:grpSpLocks/>
          </p:cNvGrpSpPr>
          <p:nvPr/>
        </p:nvGrpSpPr>
        <p:grpSpPr bwMode="auto">
          <a:xfrm>
            <a:off x="3445669" y="2216304"/>
            <a:ext cx="525066" cy="245269"/>
            <a:chOff x="1571" y="1858"/>
            <a:chExt cx="441" cy="206"/>
          </a:xfrm>
        </p:grpSpPr>
        <p:sp>
          <p:nvSpPr>
            <p:cNvPr id="62500" name="Rectangle 36"/>
            <p:cNvSpPr>
              <a:spLocks noChangeArrowheads="1"/>
            </p:cNvSpPr>
            <p:nvPr/>
          </p:nvSpPr>
          <p:spPr bwMode="auto">
            <a:xfrm>
              <a:off x="1571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01" name="Line 37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02" name="Group 38"/>
          <p:cNvGrpSpPr>
            <a:grpSpLocks/>
          </p:cNvGrpSpPr>
          <p:nvPr/>
        </p:nvGrpSpPr>
        <p:grpSpPr bwMode="auto">
          <a:xfrm>
            <a:off x="4188619" y="2216304"/>
            <a:ext cx="525066" cy="245269"/>
            <a:chOff x="2195" y="1858"/>
            <a:chExt cx="441" cy="206"/>
          </a:xfrm>
        </p:grpSpPr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2195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04" name="Line 40"/>
            <p:cNvSpPr>
              <a:spLocks noChangeShapeType="1"/>
            </p:cNvSpPr>
            <p:nvPr/>
          </p:nvSpPr>
          <p:spPr bwMode="auto">
            <a:xfrm>
              <a:off x="244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05" name="Line 41"/>
          <p:cNvSpPr>
            <a:spLocks noChangeShapeType="1"/>
          </p:cNvSpPr>
          <p:nvPr/>
        </p:nvSpPr>
        <p:spPr bwMode="auto">
          <a:xfrm>
            <a:off x="2318147" y="23472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06" name="Line 42"/>
          <p:cNvSpPr>
            <a:spLocks noChangeShapeType="1"/>
          </p:cNvSpPr>
          <p:nvPr/>
        </p:nvSpPr>
        <p:spPr bwMode="auto">
          <a:xfrm>
            <a:off x="3061097" y="23472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07" name="Line 43"/>
          <p:cNvSpPr>
            <a:spLocks noChangeShapeType="1"/>
          </p:cNvSpPr>
          <p:nvPr/>
        </p:nvSpPr>
        <p:spPr bwMode="auto">
          <a:xfrm>
            <a:off x="3804047" y="23472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08" name="Line 44"/>
          <p:cNvSpPr>
            <a:spLocks noChangeShapeType="1"/>
          </p:cNvSpPr>
          <p:nvPr/>
        </p:nvSpPr>
        <p:spPr bwMode="auto">
          <a:xfrm>
            <a:off x="4489847" y="22329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09" name="Rectangle 45"/>
          <p:cNvSpPr>
            <a:spLocks noChangeArrowheads="1"/>
          </p:cNvSpPr>
          <p:nvPr/>
        </p:nvSpPr>
        <p:spPr bwMode="auto">
          <a:xfrm>
            <a:off x="2131219" y="25592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10" name="Group 46"/>
          <p:cNvGrpSpPr>
            <a:grpSpLocks/>
          </p:cNvGrpSpPr>
          <p:nvPr/>
        </p:nvGrpSpPr>
        <p:grpSpPr bwMode="auto">
          <a:xfrm>
            <a:off x="2702719" y="2559204"/>
            <a:ext cx="525066" cy="245269"/>
            <a:chOff x="947" y="2146"/>
            <a:chExt cx="441" cy="206"/>
          </a:xfrm>
        </p:grpSpPr>
        <p:sp>
          <p:nvSpPr>
            <p:cNvPr id="62511" name="Rectangle 47"/>
            <p:cNvSpPr>
              <a:spLocks noChangeArrowheads="1"/>
            </p:cNvSpPr>
            <p:nvPr/>
          </p:nvSpPr>
          <p:spPr bwMode="auto">
            <a:xfrm>
              <a:off x="94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12" name="Line 48"/>
            <p:cNvSpPr>
              <a:spLocks noChangeShapeType="1"/>
            </p:cNvSpPr>
            <p:nvPr/>
          </p:nvSpPr>
          <p:spPr bwMode="auto">
            <a:xfrm>
              <a:off x="120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13" name="Group 49"/>
          <p:cNvGrpSpPr>
            <a:grpSpLocks/>
          </p:cNvGrpSpPr>
          <p:nvPr/>
        </p:nvGrpSpPr>
        <p:grpSpPr bwMode="auto">
          <a:xfrm>
            <a:off x="3445669" y="2559204"/>
            <a:ext cx="525066" cy="245269"/>
            <a:chOff x="1571" y="2146"/>
            <a:chExt cx="441" cy="206"/>
          </a:xfrm>
        </p:grpSpPr>
        <p:sp>
          <p:nvSpPr>
            <p:cNvPr id="62514" name="Rectangle 50"/>
            <p:cNvSpPr>
              <a:spLocks noChangeArrowheads="1"/>
            </p:cNvSpPr>
            <p:nvPr/>
          </p:nvSpPr>
          <p:spPr bwMode="auto">
            <a:xfrm>
              <a:off x="1571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15" name="Line 51"/>
            <p:cNvSpPr>
              <a:spLocks noChangeShapeType="1"/>
            </p:cNvSpPr>
            <p:nvPr/>
          </p:nvSpPr>
          <p:spPr bwMode="auto">
            <a:xfrm>
              <a:off x="182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16" name="Group 52"/>
          <p:cNvGrpSpPr>
            <a:grpSpLocks/>
          </p:cNvGrpSpPr>
          <p:nvPr/>
        </p:nvGrpSpPr>
        <p:grpSpPr bwMode="auto">
          <a:xfrm>
            <a:off x="4188619" y="2559204"/>
            <a:ext cx="525066" cy="245269"/>
            <a:chOff x="2195" y="2146"/>
            <a:chExt cx="441" cy="206"/>
          </a:xfrm>
        </p:grpSpPr>
        <p:sp>
          <p:nvSpPr>
            <p:cNvPr id="62517" name="Rectangle 53"/>
            <p:cNvSpPr>
              <a:spLocks noChangeArrowheads="1"/>
            </p:cNvSpPr>
            <p:nvPr/>
          </p:nvSpPr>
          <p:spPr bwMode="auto">
            <a:xfrm>
              <a:off x="2195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18" name="Line 54"/>
            <p:cNvSpPr>
              <a:spLocks noChangeShapeType="1"/>
            </p:cNvSpPr>
            <p:nvPr/>
          </p:nvSpPr>
          <p:spPr bwMode="auto">
            <a:xfrm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19" name="Line 55"/>
          <p:cNvSpPr>
            <a:spLocks noChangeShapeType="1"/>
          </p:cNvSpPr>
          <p:nvPr/>
        </p:nvSpPr>
        <p:spPr bwMode="auto">
          <a:xfrm>
            <a:off x="2318147" y="26901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20" name="Line 56"/>
          <p:cNvSpPr>
            <a:spLocks noChangeShapeType="1"/>
          </p:cNvSpPr>
          <p:nvPr/>
        </p:nvSpPr>
        <p:spPr bwMode="auto">
          <a:xfrm>
            <a:off x="3061097" y="26901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21" name="Line 57"/>
          <p:cNvSpPr>
            <a:spLocks noChangeShapeType="1"/>
          </p:cNvSpPr>
          <p:nvPr/>
        </p:nvSpPr>
        <p:spPr bwMode="auto">
          <a:xfrm>
            <a:off x="3804047" y="26901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22" name="Line 58"/>
          <p:cNvSpPr>
            <a:spLocks noChangeShapeType="1"/>
          </p:cNvSpPr>
          <p:nvPr/>
        </p:nvSpPr>
        <p:spPr bwMode="auto">
          <a:xfrm>
            <a:off x="4489847" y="25758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23" name="Rectangle 59"/>
          <p:cNvSpPr>
            <a:spLocks noChangeArrowheads="1"/>
          </p:cNvSpPr>
          <p:nvPr/>
        </p:nvSpPr>
        <p:spPr bwMode="auto">
          <a:xfrm>
            <a:off x="2131219" y="34736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24" name="Group 60"/>
          <p:cNvGrpSpPr>
            <a:grpSpLocks/>
          </p:cNvGrpSpPr>
          <p:nvPr/>
        </p:nvGrpSpPr>
        <p:grpSpPr bwMode="auto">
          <a:xfrm>
            <a:off x="2702719" y="3473604"/>
            <a:ext cx="525066" cy="245269"/>
            <a:chOff x="947" y="2914"/>
            <a:chExt cx="441" cy="206"/>
          </a:xfrm>
        </p:grpSpPr>
        <p:sp>
          <p:nvSpPr>
            <p:cNvPr id="62525" name="Rectangle 61"/>
            <p:cNvSpPr>
              <a:spLocks noChangeArrowheads="1"/>
            </p:cNvSpPr>
            <p:nvPr/>
          </p:nvSpPr>
          <p:spPr bwMode="auto">
            <a:xfrm>
              <a:off x="947" y="291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26" name="Line 6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2318147" y="36045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28" name="Rectangle 64"/>
          <p:cNvSpPr>
            <a:spLocks noChangeArrowheads="1"/>
          </p:cNvSpPr>
          <p:nvPr/>
        </p:nvSpPr>
        <p:spPr bwMode="auto">
          <a:xfrm>
            <a:off x="2131219" y="38165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29" name="Group 65"/>
          <p:cNvGrpSpPr>
            <a:grpSpLocks/>
          </p:cNvGrpSpPr>
          <p:nvPr/>
        </p:nvGrpSpPr>
        <p:grpSpPr bwMode="auto">
          <a:xfrm>
            <a:off x="2702719" y="3816504"/>
            <a:ext cx="525066" cy="245269"/>
            <a:chOff x="947" y="3202"/>
            <a:chExt cx="441" cy="206"/>
          </a:xfrm>
        </p:grpSpPr>
        <p:sp>
          <p:nvSpPr>
            <p:cNvPr id="62530" name="Rectangle 66"/>
            <p:cNvSpPr>
              <a:spLocks noChangeArrowheads="1"/>
            </p:cNvSpPr>
            <p:nvPr/>
          </p:nvSpPr>
          <p:spPr bwMode="auto">
            <a:xfrm>
              <a:off x="947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31" name="Line 67"/>
            <p:cNvSpPr>
              <a:spLocks noChangeShapeType="1"/>
            </p:cNvSpPr>
            <p:nvPr/>
          </p:nvSpPr>
          <p:spPr bwMode="auto">
            <a:xfrm>
              <a:off x="120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32" name="Group 68"/>
          <p:cNvGrpSpPr>
            <a:grpSpLocks/>
          </p:cNvGrpSpPr>
          <p:nvPr/>
        </p:nvGrpSpPr>
        <p:grpSpPr bwMode="auto">
          <a:xfrm>
            <a:off x="3445669" y="3816504"/>
            <a:ext cx="525066" cy="245269"/>
            <a:chOff x="1571" y="3202"/>
            <a:chExt cx="441" cy="206"/>
          </a:xfrm>
        </p:grpSpPr>
        <p:sp>
          <p:nvSpPr>
            <p:cNvPr id="62533" name="Rectangle 69"/>
            <p:cNvSpPr>
              <a:spLocks noChangeArrowheads="1"/>
            </p:cNvSpPr>
            <p:nvPr/>
          </p:nvSpPr>
          <p:spPr bwMode="auto">
            <a:xfrm>
              <a:off x="1571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34" name="Line 70"/>
            <p:cNvSpPr>
              <a:spLocks noChangeShapeType="1"/>
            </p:cNvSpPr>
            <p:nvPr/>
          </p:nvSpPr>
          <p:spPr bwMode="auto">
            <a:xfrm>
              <a:off x="1824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35" name="Line 71"/>
          <p:cNvSpPr>
            <a:spLocks noChangeShapeType="1"/>
          </p:cNvSpPr>
          <p:nvPr/>
        </p:nvSpPr>
        <p:spPr bwMode="auto">
          <a:xfrm>
            <a:off x="2318147" y="3947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36" name="Line 72"/>
          <p:cNvSpPr>
            <a:spLocks noChangeShapeType="1"/>
          </p:cNvSpPr>
          <p:nvPr/>
        </p:nvSpPr>
        <p:spPr bwMode="auto">
          <a:xfrm>
            <a:off x="3061097" y="3947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37" name="Rectangle 73"/>
          <p:cNvSpPr>
            <a:spLocks noChangeArrowheads="1"/>
          </p:cNvSpPr>
          <p:nvPr/>
        </p:nvSpPr>
        <p:spPr bwMode="auto">
          <a:xfrm>
            <a:off x="2131219" y="41594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38" name="Line 74"/>
          <p:cNvSpPr>
            <a:spLocks noChangeShapeType="1"/>
          </p:cNvSpPr>
          <p:nvPr/>
        </p:nvSpPr>
        <p:spPr bwMode="auto">
          <a:xfrm>
            <a:off x="3746897" y="38331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39" name="Line 75"/>
          <p:cNvSpPr>
            <a:spLocks noChangeShapeType="1"/>
          </p:cNvSpPr>
          <p:nvPr/>
        </p:nvSpPr>
        <p:spPr bwMode="auto">
          <a:xfrm>
            <a:off x="2146697" y="4176073"/>
            <a:ext cx="3429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40" name="Line 76"/>
          <p:cNvSpPr>
            <a:spLocks noChangeShapeType="1"/>
          </p:cNvSpPr>
          <p:nvPr/>
        </p:nvSpPr>
        <p:spPr bwMode="auto">
          <a:xfrm>
            <a:off x="3003947" y="34902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41" name="Rectangle 77"/>
          <p:cNvSpPr>
            <a:spLocks noChangeArrowheads="1"/>
          </p:cNvSpPr>
          <p:nvPr/>
        </p:nvSpPr>
        <p:spPr bwMode="auto">
          <a:xfrm>
            <a:off x="5560219" y="15305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42" name="Group 78"/>
          <p:cNvGrpSpPr>
            <a:grpSpLocks/>
          </p:cNvGrpSpPr>
          <p:nvPr/>
        </p:nvGrpSpPr>
        <p:grpSpPr bwMode="auto">
          <a:xfrm>
            <a:off x="6131719" y="1530504"/>
            <a:ext cx="525066" cy="245269"/>
            <a:chOff x="3827" y="1282"/>
            <a:chExt cx="441" cy="206"/>
          </a:xfrm>
        </p:grpSpPr>
        <p:sp>
          <p:nvSpPr>
            <p:cNvPr id="62543" name="Rectangle 79"/>
            <p:cNvSpPr>
              <a:spLocks noChangeArrowheads="1"/>
            </p:cNvSpPr>
            <p:nvPr/>
          </p:nvSpPr>
          <p:spPr bwMode="auto">
            <a:xfrm>
              <a:off x="382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44" name="Line 80"/>
            <p:cNvSpPr>
              <a:spLocks noChangeShapeType="1"/>
            </p:cNvSpPr>
            <p:nvPr/>
          </p:nvSpPr>
          <p:spPr bwMode="auto">
            <a:xfrm>
              <a:off x="408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45" name="Group 81"/>
          <p:cNvGrpSpPr>
            <a:grpSpLocks/>
          </p:cNvGrpSpPr>
          <p:nvPr/>
        </p:nvGrpSpPr>
        <p:grpSpPr bwMode="auto">
          <a:xfrm>
            <a:off x="6931819" y="1530504"/>
            <a:ext cx="525066" cy="245269"/>
            <a:chOff x="4499" y="1282"/>
            <a:chExt cx="441" cy="206"/>
          </a:xfrm>
        </p:grpSpPr>
        <p:sp>
          <p:nvSpPr>
            <p:cNvPr id="62546" name="Rectangle 82"/>
            <p:cNvSpPr>
              <a:spLocks noChangeArrowheads="1"/>
            </p:cNvSpPr>
            <p:nvPr/>
          </p:nvSpPr>
          <p:spPr bwMode="auto">
            <a:xfrm>
              <a:off x="4499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47" name="Line 83"/>
            <p:cNvSpPr>
              <a:spLocks noChangeShapeType="1"/>
            </p:cNvSpPr>
            <p:nvPr/>
          </p:nvSpPr>
          <p:spPr bwMode="auto">
            <a:xfrm>
              <a:off x="4752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48" name="Line 84"/>
          <p:cNvSpPr>
            <a:spLocks noChangeShapeType="1"/>
          </p:cNvSpPr>
          <p:nvPr/>
        </p:nvSpPr>
        <p:spPr bwMode="auto">
          <a:xfrm>
            <a:off x="5747147" y="1661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49" name="Line 85"/>
          <p:cNvSpPr>
            <a:spLocks noChangeShapeType="1"/>
          </p:cNvSpPr>
          <p:nvPr/>
        </p:nvSpPr>
        <p:spPr bwMode="auto">
          <a:xfrm>
            <a:off x="6490097" y="1661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50" name="Line 86"/>
          <p:cNvSpPr>
            <a:spLocks noChangeShapeType="1"/>
          </p:cNvSpPr>
          <p:nvPr/>
        </p:nvSpPr>
        <p:spPr bwMode="auto">
          <a:xfrm>
            <a:off x="7233047" y="15471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51" name="Rectangle 87"/>
          <p:cNvSpPr>
            <a:spLocks noChangeArrowheads="1"/>
          </p:cNvSpPr>
          <p:nvPr/>
        </p:nvSpPr>
        <p:spPr bwMode="auto">
          <a:xfrm>
            <a:off x="5560219" y="18734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52" name="Group 88"/>
          <p:cNvGrpSpPr>
            <a:grpSpLocks/>
          </p:cNvGrpSpPr>
          <p:nvPr/>
        </p:nvGrpSpPr>
        <p:grpSpPr bwMode="auto">
          <a:xfrm>
            <a:off x="6131719" y="1873404"/>
            <a:ext cx="525066" cy="245269"/>
            <a:chOff x="3827" y="1570"/>
            <a:chExt cx="441" cy="206"/>
          </a:xfrm>
        </p:grpSpPr>
        <p:sp>
          <p:nvSpPr>
            <p:cNvPr id="62553" name="Rectangle 89"/>
            <p:cNvSpPr>
              <a:spLocks noChangeArrowheads="1"/>
            </p:cNvSpPr>
            <p:nvPr/>
          </p:nvSpPr>
          <p:spPr bwMode="auto">
            <a:xfrm>
              <a:off x="382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54" name="Line 90"/>
            <p:cNvSpPr>
              <a:spLocks noChangeShapeType="1"/>
            </p:cNvSpPr>
            <p:nvPr/>
          </p:nvSpPr>
          <p:spPr bwMode="auto">
            <a:xfrm>
              <a:off x="408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55" name="Group 91"/>
          <p:cNvGrpSpPr>
            <a:grpSpLocks/>
          </p:cNvGrpSpPr>
          <p:nvPr/>
        </p:nvGrpSpPr>
        <p:grpSpPr bwMode="auto">
          <a:xfrm>
            <a:off x="6931819" y="1873404"/>
            <a:ext cx="525066" cy="245269"/>
            <a:chOff x="4499" y="1570"/>
            <a:chExt cx="441" cy="206"/>
          </a:xfrm>
        </p:grpSpPr>
        <p:sp>
          <p:nvSpPr>
            <p:cNvPr id="62556" name="Rectangle 92"/>
            <p:cNvSpPr>
              <a:spLocks noChangeArrowheads="1"/>
            </p:cNvSpPr>
            <p:nvPr/>
          </p:nvSpPr>
          <p:spPr bwMode="auto">
            <a:xfrm>
              <a:off x="4499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57" name="Line 93"/>
            <p:cNvSpPr>
              <a:spLocks noChangeShapeType="1"/>
            </p:cNvSpPr>
            <p:nvPr/>
          </p:nvSpPr>
          <p:spPr bwMode="auto">
            <a:xfrm>
              <a:off x="4752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58" name="Line 94"/>
          <p:cNvSpPr>
            <a:spLocks noChangeShapeType="1"/>
          </p:cNvSpPr>
          <p:nvPr/>
        </p:nvSpPr>
        <p:spPr bwMode="auto">
          <a:xfrm>
            <a:off x="5747147" y="20043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59" name="Line 95"/>
          <p:cNvSpPr>
            <a:spLocks noChangeShapeType="1"/>
          </p:cNvSpPr>
          <p:nvPr/>
        </p:nvSpPr>
        <p:spPr bwMode="auto">
          <a:xfrm>
            <a:off x="6490097" y="20043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60" name="Line 96"/>
          <p:cNvSpPr>
            <a:spLocks noChangeShapeType="1"/>
          </p:cNvSpPr>
          <p:nvPr/>
        </p:nvSpPr>
        <p:spPr bwMode="auto">
          <a:xfrm>
            <a:off x="7233047" y="18900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61" name="Rectangle 97"/>
          <p:cNvSpPr>
            <a:spLocks noChangeArrowheads="1"/>
          </p:cNvSpPr>
          <p:nvPr/>
        </p:nvSpPr>
        <p:spPr bwMode="auto">
          <a:xfrm>
            <a:off x="5560219" y="22163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62" name="Group 98"/>
          <p:cNvGrpSpPr>
            <a:grpSpLocks/>
          </p:cNvGrpSpPr>
          <p:nvPr/>
        </p:nvGrpSpPr>
        <p:grpSpPr bwMode="auto">
          <a:xfrm>
            <a:off x="6131719" y="2216304"/>
            <a:ext cx="525066" cy="245269"/>
            <a:chOff x="3827" y="1858"/>
            <a:chExt cx="441" cy="206"/>
          </a:xfrm>
        </p:grpSpPr>
        <p:sp>
          <p:nvSpPr>
            <p:cNvPr id="62563" name="Rectangle 99"/>
            <p:cNvSpPr>
              <a:spLocks noChangeArrowheads="1"/>
            </p:cNvSpPr>
            <p:nvPr/>
          </p:nvSpPr>
          <p:spPr bwMode="auto">
            <a:xfrm>
              <a:off x="382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64" name="Line 100"/>
            <p:cNvSpPr>
              <a:spLocks noChangeShapeType="1"/>
            </p:cNvSpPr>
            <p:nvPr/>
          </p:nvSpPr>
          <p:spPr bwMode="auto">
            <a:xfrm>
              <a:off x="408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65" name="Group 101"/>
          <p:cNvGrpSpPr>
            <a:grpSpLocks/>
          </p:cNvGrpSpPr>
          <p:nvPr/>
        </p:nvGrpSpPr>
        <p:grpSpPr bwMode="auto">
          <a:xfrm>
            <a:off x="6931819" y="2216304"/>
            <a:ext cx="525066" cy="245269"/>
            <a:chOff x="4499" y="1858"/>
            <a:chExt cx="441" cy="206"/>
          </a:xfrm>
        </p:grpSpPr>
        <p:sp>
          <p:nvSpPr>
            <p:cNvPr id="62566" name="Rectangle 102"/>
            <p:cNvSpPr>
              <a:spLocks noChangeArrowheads="1"/>
            </p:cNvSpPr>
            <p:nvPr/>
          </p:nvSpPr>
          <p:spPr bwMode="auto">
            <a:xfrm>
              <a:off x="4499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67" name="Line 103"/>
            <p:cNvSpPr>
              <a:spLocks noChangeShapeType="1"/>
            </p:cNvSpPr>
            <p:nvPr/>
          </p:nvSpPr>
          <p:spPr bwMode="auto">
            <a:xfrm>
              <a:off x="4752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68" name="Line 104"/>
          <p:cNvSpPr>
            <a:spLocks noChangeShapeType="1"/>
          </p:cNvSpPr>
          <p:nvPr/>
        </p:nvSpPr>
        <p:spPr bwMode="auto">
          <a:xfrm>
            <a:off x="5747147" y="23472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69" name="Line 105"/>
          <p:cNvSpPr>
            <a:spLocks noChangeShapeType="1"/>
          </p:cNvSpPr>
          <p:nvPr/>
        </p:nvSpPr>
        <p:spPr bwMode="auto">
          <a:xfrm>
            <a:off x="6490097" y="23472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70" name="Line 106"/>
          <p:cNvSpPr>
            <a:spLocks noChangeShapeType="1"/>
          </p:cNvSpPr>
          <p:nvPr/>
        </p:nvSpPr>
        <p:spPr bwMode="auto">
          <a:xfrm>
            <a:off x="7233047" y="22329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71" name="Rectangle 107"/>
          <p:cNvSpPr>
            <a:spLocks noChangeArrowheads="1"/>
          </p:cNvSpPr>
          <p:nvPr/>
        </p:nvSpPr>
        <p:spPr bwMode="auto">
          <a:xfrm>
            <a:off x="5560219" y="25592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72" name="Group 108"/>
          <p:cNvGrpSpPr>
            <a:grpSpLocks/>
          </p:cNvGrpSpPr>
          <p:nvPr/>
        </p:nvGrpSpPr>
        <p:grpSpPr bwMode="auto">
          <a:xfrm>
            <a:off x="6131719" y="2559204"/>
            <a:ext cx="525066" cy="245269"/>
            <a:chOff x="3827" y="2146"/>
            <a:chExt cx="441" cy="206"/>
          </a:xfrm>
        </p:grpSpPr>
        <p:sp>
          <p:nvSpPr>
            <p:cNvPr id="62573" name="Rectangle 109"/>
            <p:cNvSpPr>
              <a:spLocks noChangeArrowheads="1"/>
            </p:cNvSpPr>
            <p:nvPr/>
          </p:nvSpPr>
          <p:spPr bwMode="auto">
            <a:xfrm>
              <a:off x="382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74" name="Line 110"/>
            <p:cNvSpPr>
              <a:spLocks noChangeShapeType="1"/>
            </p:cNvSpPr>
            <p:nvPr/>
          </p:nvSpPr>
          <p:spPr bwMode="auto">
            <a:xfrm>
              <a:off x="408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75" name="Group 111"/>
          <p:cNvGrpSpPr>
            <a:grpSpLocks/>
          </p:cNvGrpSpPr>
          <p:nvPr/>
        </p:nvGrpSpPr>
        <p:grpSpPr bwMode="auto">
          <a:xfrm>
            <a:off x="6931819" y="2559204"/>
            <a:ext cx="525066" cy="245269"/>
            <a:chOff x="4499" y="2146"/>
            <a:chExt cx="441" cy="206"/>
          </a:xfrm>
        </p:grpSpPr>
        <p:sp>
          <p:nvSpPr>
            <p:cNvPr id="62576" name="Rectangle 112"/>
            <p:cNvSpPr>
              <a:spLocks noChangeArrowheads="1"/>
            </p:cNvSpPr>
            <p:nvPr/>
          </p:nvSpPr>
          <p:spPr bwMode="auto">
            <a:xfrm>
              <a:off x="4499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77" name="Line 113"/>
            <p:cNvSpPr>
              <a:spLocks noChangeShapeType="1"/>
            </p:cNvSpPr>
            <p:nvPr/>
          </p:nvSpPr>
          <p:spPr bwMode="auto">
            <a:xfrm>
              <a:off x="4752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78" name="Line 114"/>
          <p:cNvSpPr>
            <a:spLocks noChangeShapeType="1"/>
          </p:cNvSpPr>
          <p:nvPr/>
        </p:nvSpPr>
        <p:spPr bwMode="auto">
          <a:xfrm>
            <a:off x="5747147" y="26901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79" name="Line 115"/>
          <p:cNvSpPr>
            <a:spLocks noChangeShapeType="1"/>
          </p:cNvSpPr>
          <p:nvPr/>
        </p:nvSpPr>
        <p:spPr bwMode="auto">
          <a:xfrm>
            <a:off x="6490097" y="26901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80" name="Line 116"/>
          <p:cNvSpPr>
            <a:spLocks noChangeShapeType="1"/>
          </p:cNvSpPr>
          <p:nvPr/>
        </p:nvSpPr>
        <p:spPr bwMode="auto">
          <a:xfrm>
            <a:off x="7233047" y="25758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81" name="Rectangle 117"/>
          <p:cNvSpPr>
            <a:spLocks noChangeArrowheads="1"/>
          </p:cNvSpPr>
          <p:nvPr/>
        </p:nvSpPr>
        <p:spPr bwMode="auto">
          <a:xfrm>
            <a:off x="5560219" y="29021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82" name="Group 118"/>
          <p:cNvGrpSpPr>
            <a:grpSpLocks/>
          </p:cNvGrpSpPr>
          <p:nvPr/>
        </p:nvGrpSpPr>
        <p:grpSpPr bwMode="auto">
          <a:xfrm>
            <a:off x="6131719" y="2902104"/>
            <a:ext cx="525066" cy="245269"/>
            <a:chOff x="3827" y="2434"/>
            <a:chExt cx="441" cy="206"/>
          </a:xfrm>
        </p:grpSpPr>
        <p:sp>
          <p:nvSpPr>
            <p:cNvPr id="62583" name="Rectangle 119"/>
            <p:cNvSpPr>
              <a:spLocks noChangeArrowheads="1"/>
            </p:cNvSpPr>
            <p:nvPr/>
          </p:nvSpPr>
          <p:spPr bwMode="auto">
            <a:xfrm>
              <a:off x="3827" y="243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84" name="Line 120"/>
            <p:cNvSpPr>
              <a:spLocks noChangeShapeType="1"/>
            </p:cNvSpPr>
            <p:nvPr/>
          </p:nvSpPr>
          <p:spPr bwMode="auto">
            <a:xfrm>
              <a:off x="408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85" name="Line 121"/>
          <p:cNvSpPr>
            <a:spLocks noChangeShapeType="1"/>
          </p:cNvSpPr>
          <p:nvPr/>
        </p:nvSpPr>
        <p:spPr bwMode="auto">
          <a:xfrm>
            <a:off x="5747147" y="30330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86" name="Line 122"/>
          <p:cNvSpPr>
            <a:spLocks noChangeShapeType="1"/>
          </p:cNvSpPr>
          <p:nvPr/>
        </p:nvSpPr>
        <p:spPr bwMode="auto">
          <a:xfrm>
            <a:off x="6432947" y="29187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87" name="Rectangle 123"/>
          <p:cNvSpPr>
            <a:spLocks noChangeArrowheads="1"/>
          </p:cNvSpPr>
          <p:nvPr/>
        </p:nvSpPr>
        <p:spPr bwMode="auto">
          <a:xfrm>
            <a:off x="5560219" y="32450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88" name="Group 124"/>
          <p:cNvGrpSpPr>
            <a:grpSpLocks/>
          </p:cNvGrpSpPr>
          <p:nvPr/>
        </p:nvGrpSpPr>
        <p:grpSpPr bwMode="auto">
          <a:xfrm>
            <a:off x="6131719" y="3245004"/>
            <a:ext cx="525066" cy="245269"/>
            <a:chOff x="3827" y="2722"/>
            <a:chExt cx="441" cy="206"/>
          </a:xfrm>
        </p:grpSpPr>
        <p:sp>
          <p:nvSpPr>
            <p:cNvPr id="62589" name="Rectangle 125"/>
            <p:cNvSpPr>
              <a:spLocks noChangeArrowheads="1"/>
            </p:cNvSpPr>
            <p:nvPr/>
          </p:nvSpPr>
          <p:spPr bwMode="auto">
            <a:xfrm>
              <a:off x="3827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90" name="Line 126"/>
            <p:cNvSpPr>
              <a:spLocks noChangeShapeType="1"/>
            </p:cNvSpPr>
            <p:nvPr/>
          </p:nvSpPr>
          <p:spPr bwMode="auto">
            <a:xfrm>
              <a:off x="4080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91" name="Group 127"/>
          <p:cNvGrpSpPr>
            <a:grpSpLocks/>
          </p:cNvGrpSpPr>
          <p:nvPr/>
        </p:nvGrpSpPr>
        <p:grpSpPr bwMode="auto">
          <a:xfrm>
            <a:off x="6931819" y="3245004"/>
            <a:ext cx="525066" cy="245269"/>
            <a:chOff x="4499" y="2722"/>
            <a:chExt cx="441" cy="206"/>
          </a:xfrm>
        </p:grpSpPr>
        <p:sp>
          <p:nvSpPr>
            <p:cNvPr id="62592" name="Rectangle 128"/>
            <p:cNvSpPr>
              <a:spLocks noChangeArrowheads="1"/>
            </p:cNvSpPr>
            <p:nvPr/>
          </p:nvSpPr>
          <p:spPr bwMode="auto">
            <a:xfrm>
              <a:off x="4499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93" name="Line 129"/>
            <p:cNvSpPr>
              <a:spLocks noChangeShapeType="1"/>
            </p:cNvSpPr>
            <p:nvPr/>
          </p:nvSpPr>
          <p:spPr bwMode="auto">
            <a:xfrm>
              <a:off x="4752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94" name="Line 130"/>
          <p:cNvSpPr>
            <a:spLocks noChangeShapeType="1"/>
          </p:cNvSpPr>
          <p:nvPr/>
        </p:nvSpPr>
        <p:spPr bwMode="auto">
          <a:xfrm>
            <a:off x="5747147" y="33759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95" name="Line 131"/>
          <p:cNvSpPr>
            <a:spLocks noChangeShapeType="1"/>
          </p:cNvSpPr>
          <p:nvPr/>
        </p:nvSpPr>
        <p:spPr bwMode="auto">
          <a:xfrm>
            <a:off x="6490097" y="33759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96" name="Line 132"/>
          <p:cNvSpPr>
            <a:spLocks noChangeShapeType="1"/>
          </p:cNvSpPr>
          <p:nvPr/>
        </p:nvSpPr>
        <p:spPr bwMode="auto">
          <a:xfrm>
            <a:off x="7233047" y="32616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97" name="Rectangle 133"/>
          <p:cNvSpPr>
            <a:spLocks noChangeArrowheads="1"/>
          </p:cNvSpPr>
          <p:nvPr/>
        </p:nvSpPr>
        <p:spPr bwMode="auto">
          <a:xfrm>
            <a:off x="5560219" y="35879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98" name="Group 134"/>
          <p:cNvGrpSpPr>
            <a:grpSpLocks/>
          </p:cNvGrpSpPr>
          <p:nvPr/>
        </p:nvGrpSpPr>
        <p:grpSpPr bwMode="auto">
          <a:xfrm>
            <a:off x="6131719" y="3587904"/>
            <a:ext cx="525066" cy="245269"/>
            <a:chOff x="3827" y="3010"/>
            <a:chExt cx="441" cy="206"/>
          </a:xfrm>
        </p:grpSpPr>
        <p:sp>
          <p:nvSpPr>
            <p:cNvPr id="62599" name="Rectangle 135"/>
            <p:cNvSpPr>
              <a:spLocks noChangeArrowheads="1"/>
            </p:cNvSpPr>
            <p:nvPr/>
          </p:nvSpPr>
          <p:spPr bwMode="auto">
            <a:xfrm>
              <a:off x="3827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600" name="Line 136"/>
            <p:cNvSpPr>
              <a:spLocks noChangeShapeType="1"/>
            </p:cNvSpPr>
            <p:nvPr/>
          </p:nvSpPr>
          <p:spPr bwMode="auto">
            <a:xfrm>
              <a:off x="40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601" name="Group 137"/>
          <p:cNvGrpSpPr>
            <a:grpSpLocks/>
          </p:cNvGrpSpPr>
          <p:nvPr/>
        </p:nvGrpSpPr>
        <p:grpSpPr bwMode="auto">
          <a:xfrm>
            <a:off x="6931819" y="3587904"/>
            <a:ext cx="525066" cy="245269"/>
            <a:chOff x="4499" y="3010"/>
            <a:chExt cx="441" cy="206"/>
          </a:xfrm>
        </p:grpSpPr>
        <p:sp>
          <p:nvSpPr>
            <p:cNvPr id="62602" name="Rectangle 138"/>
            <p:cNvSpPr>
              <a:spLocks noChangeArrowheads="1"/>
            </p:cNvSpPr>
            <p:nvPr/>
          </p:nvSpPr>
          <p:spPr bwMode="auto">
            <a:xfrm>
              <a:off x="4499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603" name="Line 139"/>
            <p:cNvSpPr>
              <a:spLocks noChangeShapeType="1"/>
            </p:cNvSpPr>
            <p:nvPr/>
          </p:nvSpPr>
          <p:spPr bwMode="auto">
            <a:xfrm>
              <a:off x="4752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5747147" y="37188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6490097" y="37188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7233047" y="36045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07" name="Rectangle 143"/>
          <p:cNvSpPr>
            <a:spLocks noChangeArrowheads="1"/>
          </p:cNvSpPr>
          <p:nvPr/>
        </p:nvSpPr>
        <p:spPr bwMode="auto">
          <a:xfrm>
            <a:off x="5560219" y="39308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608" name="Group 144"/>
          <p:cNvGrpSpPr>
            <a:grpSpLocks/>
          </p:cNvGrpSpPr>
          <p:nvPr/>
        </p:nvGrpSpPr>
        <p:grpSpPr bwMode="auto">
          <a:xfrm>
            <a:off x="6131719" y="3930804"/>
            <a:ext cx="525066" cy="245269"/>
            <a:chOff x="3827" y="3298"/>
            <a:chExt cx="441" cy="206"/>
          </a:xfrm>
        </p:grpSpPr>
        <p:sp>
          <p:nvSpPr>
            <p:cNvPr id="62609" name="Rectangle 145"/>
            <p:cNvSpPr>
              <a:spLocks noChangeArrowheads="1"/>
            </p:cNvSpPr>
            <p:nvPr/>
          </p:nvSpPr>
          <p:spPr bwMode="auto">
            <a:xfrm>
              <a:off x="3827" y="329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610" name="Line 146"/>
            <p:cNvSpPr>
              <a:spLocks noChangeShapeType="1"/>
            </p:cNvSpPr>
            <p:nvPr/>
          </p:nvSpPr>
          <p:spPr bwMode="auto">
            <a:xfrm>
              <a:off x="4080" y="33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611" name="Line 147"/>
          <p:cNvSpPr>
            <a:spLocks noChangeShapeType="1"/>
          </p:cNvSpPr>
          <p:nvPr/>
        </p:nvSpPr>
        <p:spPr bwMode="auto">
          <a:xfrm>
            <a:off x="5747147" y="40617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12" name="Line 148"/>
          <p:cNvSpPr>
            <a:spLocks noChangeShapeType="1"/>
          </p:cNvSpPr>
          <p:nvPr/>
        </p:nvSpPr>
        <p:spPr bwMode="auto">
          <a:xfrm>
            <a:off x="6432947" y="39474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13" name="Rectangle 149"/>
          <p:cNvSpPr>
            <a:spLocks noChangeArrowheads="1"/>
          </p:cNvSpPr>
          <p:nvPr/>
        </p:nvSpPr>
        <p:spPr bwMode="auto">
          <a:xfrm>
            <a:off x="1791891" y="1460257"/>
            <a:ext cx="271463" cy="136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14" name="Rectangle 150"/>
          <p:cNvSpPr>
            <a:spLocks noChangeArrowheads="1"/>
          </p:cNvSpPr>
          <p:nvPr/>
        </p:nvSpPr>
        <p:spPr bwMode="auto">
          <a:xfrm>
            <a:off x="1791891" y="3403357"/>
            <a:ext cx="271463" cy="103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15" name="Rectangle 151"/>
          <p:cNvSpPr>
            <a:spLocks noChangeArrowheads="1"/>
          </p:cNvSpPr>
          <p:nvPr/>
        </p:nvSpPr>
        <p:spPr bwMode="auto">
          <a:xfrm>
            <a:off x="5163741" y="1511454"/>
            <a:ext cx="271463" cy="265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4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6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7</a:t>
            </a:r>
          </a:p>
        </p:txBody>
      </p:sp>
      <p:sp>
        <p:nvSpPr>
          <p:cNvPr id="62616" name="Rectangle 152"/>
          <p:cNvSpPr>
            <a:spLocks noChangeArrowheads="1"/>
          </p:cNvSpPr>
          <p:nvPr/>
        </p:nvSpPr>
        <p:spPr bwMode="auto">
          <a:xfrm>
            <a:off x="2700338" y="1492404"/>
            <a:ext cx="197169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17" name="Rectangle 153"/>
          <p:cNvSpPr>
            <a:spLocks noChangeArrowheads="1"/>
          </p:cNvSpPr>
          <p:nvPr/>
        </p:nvSpPr>
        <p:spPr bwMode="auto">
          <a:xfrm>
            <a:off x="3468291" y="1494786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18" name="Rectangle 154"/>
          <p:cNvSpPr>
            <a:spLocks noChangeArrowheads="1"/>
          </p:cNvSpPr>
          <p:nvPr/>
        </p:nvSpPr>
        <p:spPr bwMode="auto">
          <a:xfrm>
            <a:off x="4223148" y="1494786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19" name="Rectangle 155"/>
          <p:cNvSpPr>
            <a:spLocks noChangeArrowheads="1"/>
          </p:cNvSpPr>
          <p:nvPr/>
        </p:nvSpPr>
        <p:spPr bwMode="auto">
          <a:xfrm>
            <a:off x="2712244" y="1830542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20" name="Rectangle 156"/>
          <p:cNvSpPr>
            <a:spLocks noChangeArrowheads="1"/>
          </p:cNvSpPr>
          <p:nvPr/>
        </p:nvSpPr>
        <p:spPr bwMode="auto">
          <a:xfrm>
            <a:off x="3468291" y="1830542"/>
            <a:ext cx="301228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21" name="Rectangle 157"/>
          <p:cNvSpPr>
            <a:spLocks noChangeArrowheads="1"/>
          </p:cNvSpPr>
          <p:nvPr/>
        </p:nvSpPr>
        <p:spPr bwMode="auto">
          <a:xfrm>
            <a:off x="4212432" y="1830542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22" name="Rectangle 158"/>
          <p:cNvSpPr>
            <a:spLocks noChangeArrowheads="1"/>
          </p:cNvSpPr>
          <p:nvPr/>
        </p:nvSpPr>
        <p:spPr bwMode="auto">
          <a:xfrm>
            <a:off x="2712244" y="2167489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23" name="Rectangle 159"/>
          <p:cNvSpPr>
            <a:spLocks noChangeArrowheads="1"/>
          </p:cNvSpPr>
          <p:nvPr/>
        </p:nvSpPr>
        <p:spPr bwMode="auto">
          <a:xfrm>
            <a:off x="3458766" y="2167489"/>
            <a:ext cx="197169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24" name="Rectangle 160"/>
          <p:cNvSpPr>
            <a:spLocks noChangeArrowheads="1"/>
          </p:cNvSpPr>
          <p:nvPr/>
        </p:nvSpPr>
        <p:spPr bwMode="auto">
          <a:xfrm>
            <a:off x="4212432" y="2167489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25" name="Rectangle 161"/>
          <p:cNvSpPr>
            <a:spLocks noChangeArrowheads="1"/>
          </p:cNvSpPr>
          <p:nvPr/>
        </p:nvSpPr>
        <p:spPr bwMode="auto">
          <a:xfrm>
            <a:off x="2712244" y="2524677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26" name="Rectangle 162"/>
          <p:cNvSpPr>
            <a:spLocks noChangeArrowheads="1"/>
          </p:cNvSpPr>
          <p:nvPr/>
        </p:nvSpPr>
        <p:spPr bwMode="auto">
          <a:xfrm>
            <a:off x="3457575" y="2504436"/>
            <a:ext cx="197169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27" name="Rectangle 163"/>
          <p:cNvSpPr>
            <a:spLocks noChangeArrowheads="1"/>
          </p:cNvSpPr>
          <p:nvPr/>
        </p:nvSpPr>
        <p:spPr bwMode="auto">
          <a:xfrm>
            <a:off x="4223148" y="2504436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28" name="Rectangle 164"/>
          <p:cNvSpPr>
            <a:spLocks noChangeArrowheads="1"/>
          </p:cNvSpPr>
          <p:nvPr/>
        </p:nvSpPr>
        <p:spPr bwMode="auto">
          <a:xfrm>
            <a:off x="3200400" y="2909248"/>
            <a:ext cx="306173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sz="12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29" name="Rectangle 165"/>
          <p:cNvSpPr>
            <a:spLocks noChangeArrowheads="1"/>
          </p:cNvSpPr>
          <p:nvPr/>
        </p:nvSpPr>
        <p:spPr bwMode="auto">
          <a:xfrm>
            <a:off x="2712244" y="3442648"/>
            <a:ext cx="197169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30" name="Rectangle 166"/>
          <p:cNvSpPr>
            <a:spLocks noChangeArrowheads="1"/>
          </p:cNvSpPr>
          <p:nvPr/>
        </p:nvSpPr>
        <p:spPr bwMode="auto">
          <a:xfrm>
            <a:off x="2712244" y="3768879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31" name="Rectangle 167"/>
          <p:cNvSpPr>
            <a:spLocks noChangeArrowheads="1"/>
          </p:cNvSpPr>
          <p:nvPr/>
        </p:nvSpPr>
        <p:spPr bwMode="auto">
          <a:xfrm>
            <a:off x="3467100" y="3770070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32" name="Rectangle 168"/>
          <p:cNvSpPr>
            <a:spLocks noChangeArrowheads="1"/>
          </p:cNvSpPr>
          <p:nvPr/>
        </p:nvSpPr>
        <p:spPr bwMode="auto">
          <a:xfrm>
            <a:off x="2872979" y="4337998"/>
            <a:ext cx="32380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sz="12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33" name="Rectangle 169"/>
          <p:cNvSpPr>
            <a:spLocks noChangeArrowheads="1"/>
          </p:cNvSpPr>
          <p:nvPr/>
        </p:nvSpPr>
        <p:spPr bwMode="auto">
          <a:xfrm>
            <a:off x="6151960" y="1484070"/>
            <a:ext cx="197169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34" name="Rectangle 170"/>
          <p:cNvSpPr>
            <a:spLocks noChangeArrowheads="1"/>
          </p:cNvSpPr>
          <p:nvPr/>
        </p:nvSpPr>
        <p:spPr bwMode="auto">
          <a:xfrm>
            <a:off x="6948488" y="1494786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35" name="Rectangle 171"/>
          <p:cNvSpPr>
            <a:spLocks noChangeArrowheads="1"/>
          </p:cNvSpPr>
          <p:nvPr/>
        </p:nvSpPr>
        <p:spPr bwMode="auto">
          <a:xfrm>
            <a:off x="6162675" y="1830542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36" name="Rectangle 172"/>
          <p:cNvSpPr>
            <a:spLocks noChangeArrowheads="1"/>
          </p:cNvSpPr>
          <p:nvPr/>
        </p:nvSpPr>
        <p:spPr bwMode="auto">
          <a:xfrm>
            <a:off x="6947298" y="1831733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37" name="Rectangle 173"/>
          <p:cNvSpPr>
            <a:spLocks noChangeArrowheads="1"/>
          </p:cNvSpPr>
          <p:nvPr/>
        </p:nvSpPr>
        <p:spPr bwMode="auto">
          <a:xfrm>
            <a:off x="6153150" y="2177014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38" name="Rectangle 174"/>
          <p:cNvSpPr>
            <a:spLocks noChangeArrowheads="1"/>
          </p:cNvSpPr>
          <p:nvPr/>
        </p:nvSpPr>
        <p:spPr bwMode="auto">
          <a:xfrm>
            <a:off x="6937773" y="2178204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39" name="Rectangle 175"/>
          <p:cNvSpPr>
            <a:spLocks noChangeArrowheads="1"/>
          </p:cNvSpPr>
          <p:nvPr/>
        </p:nvSpPr>
        <p:spPr bwMode="auto">
          <a:xfrm>
            <a:off x="6141244" y="2515152"/>
            <a:ext cx="197169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40" name="Rectangle 176"/>
          <p:cNvSpPr>
            <a:spLocks noChangeArrowheads="1"/>
          </p:cNvSpPr>
          <p:nvPr/>
        </p:nvSpPr>
        <p:spPr bwMode="auto">
          <a:xfrm>
            <a:off x="6958013" y="2515152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41" name="Rectangle 177"/>
          <p:cNvSpPr>
            <a:spLocks noChangeArrowheads="1"/>
          </p:cNvSpPr>
          <p:nvPr/>
        </p:nvSpPr>
        <p:spPr bwMode="auto">
          <a:xfrm>
            <a:off x="6151960" y="2861623"/>
            <a:ext cx="226023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62642" name="Rectangle 178"/>
          <p:cNvSpPr>
            <a:spLocks noChangeArrowheads="1"/>
          </p:cNvSpPr>
          <p:nvPr/>
        </p:nvSpPr>
        <p:spPr bwMode="auto">
          <a:xfrm>
            <a:off x="6142435" y="3218811"/>
            <a:ext cx="23884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4</a:t>
            </a:r>
          </a:p>
        </p:txBody>
      </p:sp>
      <p:sp>
        <p:nvSpPr>
          <p:cNvPr id="62643" name="Rectangle 179"/>
          <p:cNvSpPr>
            <a:spLocks noChangeArrowheads="1"/>
          </p:cNvSpPr>
          <p:nvPr/>
        </p:nvSpPr>
        <p:spPr bwMode="auto">
          <a:xfrm>
            <a:off x="6938963" y="3198570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6</a:t>
            </a:r>
          </a:p>
        </p:txBody>
      </p:sp>
      <p:sp>
        <p:nvSpPr>
          <p:cNvPr id="62644" name="Rectangle 180"/>
          <p:cNvSpPr>
            <a:spLocks noChangeArrowheads="1"/>
          </p:cNvSpPr>
          <p:nvPr/>
        </p:nvSpPr>
        <p:spPr bwMode="auto">
          <a:xfrm>
            <a:off x="6153150" y="3545042"/>
            <a:ext cx="226023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62645" name="Rectangle 181"/>
          <p:cNvSpPr>
            <a:spLocks noChangeArrowheads="1"/>
          </p:cNvSpPr>
          <p:nvPr/>
        </p:nvSpPr>
        <p:spPr bwMode="auto">
          <a:xfrm>
            <a:off x="6958013" y="3545042"/>
            <a:ext cx="235641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7</a:t>
            </a:r>
          </a:p>
        </p:txBody>
      </p:sp>
      <p:sp>
        <p:nvSpPr>
          <p:cNvPr id="62646" name="Rectangle 182"/>
          <p:cNvSpPr>
            <a:spLocks noChangeArrowheads="1"/>
          </p:cNvSpPr>
          <p:nvPr/>
        </p:nvSpPr>
        <p:spPr bwMode="auto">
          <a:xfrm>
            <a:off x="6149579" y="3898658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6</a:t>
            </a:r>
          </a:p>
        </p:txBody>
      </p:sp>
      <p:sp>
        <p:nvSpPr>
          <p:cNvPr id="62647" name="Rectangle 183"/>
          <p:cNvSpPr>
            <a:spLocks noChangeArrowheads="1"/>
          </p:cNvSpPr>
          <p:nvPr/>
        </p:nvSpPr>
        <p:spPr bwMode="auto">
          <a:xfrm>
            <a:off x="6169819" y="4266561"/>
            <a:ext cx="336631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sz="1200" b="1" kern="1200">
                <a:latin typeface="Gabriola" panose="04040605051002020D02" pitchFamily="82" charset="0"/>
                <a:ea typeface="新細明體" charset="-120"/>
                <a:cs typeface="+mn-cs"/>
              </a:rPr>
              <a:t>4</a:t>
            </a:r>
          </a:p>
        </p:txBody>
      </p:sp>
      <p:sp>
        <p:nvSpPr>
          <p:cNvPr id="62648" name="Oval 184"/>
          <p:cNvSpPr>
            <a:spLocks noChangeArrowheads="1"/>
          </p:cNvSpPr>
          <p:nvPr/>
        </p:nvSpPr>
        <p:spPr bwMode="auto">
          <a:xfrm>
            <a:off x="3046810" y="44604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49" name="Oval 185"/>
          <p:cNvSpPr>
            <a:spLocks noChangeArrowheads="1"/>
          </p:cNvSpPr>
          <p:nvPr/>
        </p:nvSpPr>
        <p:spPr bwMode="auto">
          <a:xfrm>
            <a:off x="2532460" y="616104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50" name="Oval 186"/>
          <p:cNvSpPr>
            <a:spLocks noChangeArrowheads="1"/>
          </p:cNvSpPr>
          <p:nvPr/>
        </p:nvSpPr>
        <p:spPr bwMode="auto">
          <a:xfrm>
            <a:off x="3561160" y="616104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51" name="Oval 187"/>
          <p:cNvSpPr>
            <a:spLocks noChangeArrowheads="1"/>
          </p:cNvSpPr>
          <p:nvPr/>
        </p:nvSpPr>
        <p:spPr bwMode="auto">
          <a:xfrm>
            <a:off x="3046810" y="1073304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52" name="Line 188"/>
          <p:cNvSpPr>
            <a:spLocks noChangeShapeType="1"/>
          </p:cNvSpPr>
          <p:nvPr/>
        </p:nvSpPr>
        <p:spPr bwMode="auto">
          <a:xfrm>
            <a:off x="3213497" y="382742"/>
            <a:ext cx="0" cy="685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53" name="Line 189"/>
          <p:cNvSpPr>
            <a:spLocks noChangeShapeType="1"/>
          </p:cNvSpPr>
          <p:nvPr/>
        </p:nvSpPr>
        <p:spPr bwMode="auto">
          <a:xfrm>
            <a:off x="2870597" y="782792"/>
            <a:ext cx="6858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kern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54" name="Line 190"/>
          <p:cNvSpPr>
            <a:spLocks noChangeShapeType="1"/>
          </p:cNvSpPr>
          <p:nvPr/>
        </p:nvSpPr>
        <p:spPr bwMode="auto">
          <a:xfrm flipH="1">
            <a:off x="2787254" y="325592"/>
            <a:ext cx="305990" cy="32623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kern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55" name="Line 191"/>
          <p:cNvSpPr>
            <a:spLocks noChangeShapeType="1"/>
          </p:cNvSpPr>
          <p:nvPr/>
        </p:nvSpPr>
        <p:spPr bwMode="auto">
          <a:xfrm>
            <a:off x="3327798" y="325592"/>
            <a:ext cx="316706" cy="32623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kern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56" name="Line 192"/>
          <p:cNvSpPr>
            <a:spLocks noChangeShapeType="1"/>
          </p:cNvSpPr>
          <p:nvPr/>
        </p:nvSpPr>
        <p:spPr bwMode="auto">
          <a:xfrm>
            <a:off x="2776538" y="937573"/>
            <a:ext cx="265510" cy="23455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kern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57" name="Line 193"/>
          <p:cNvSpPr>
            <a:spLocks noChangeShapeType="1"/>
          </p:cNvSpPr>
          <p:nvPr/>
        </p:nvSpPr>
        <p:spPr bwMode="auto">
          <a:xfrm flipH="1">
            <a:off x="3368279" y="917333"/>
            <a:ext cx="245269" cy="25479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58" name="Oval 194"/>
          <p:cNvSpPr>
            <a:spLocks noChangeArrowheads="1"/>
          </p:cNvSpPr>
          <p:nvPr/>
        </p:nvSpPr>
        <p:spPr bwMode="auto">
          <a:xfrm>
            <a:off x="4376738" y="2911629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59" name="Oval 195"/>
          <p:cNvSpPr>
            <a:spLocks noChangeArrowheads="1"/>
          </p:cNvSpPr>
          <p:nvPr/>
        </p:nvSpPr>
        <p:spPr bwMode="auto">
          <a:xfrm>
            <a:off x="4375547" y="3739114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60" name="Oval 196"/>
          <p:cNvSpPr>
            <a:spLocks noChangeArrowheads="1"/>
          </p:cNvSpPr>
          <p:nvPr/>
        </p:nvSpPr>
        <p:spPr bwMode="auto">
          <a:xfrm>
            <a:off x="4387454" y="4503495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61" name="Line 197"/>
          <p:cNvSpPr>
            <a:spLocks noChangeShapeType="1"/>
          </p:cNvSpPr>
          <p:nvPr/>
        </p:nvSpPr>
        <p:spPr bwMode="auto">
          <a:xfrm>
            <a:off x="4554141" y="4080823"/>
            <a:ext cx="0" cy="4191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62" name="Line 198"/>
          <p:cNvSpPr>
            <a:spLocks noChangeShapeType="1"/>
          </p:cNvSpPr>
          <p:nvPr/>
        </p:nvSpPr>
        <p:spPr bwMode="auto">
          <a:xfrm flipV="1">
            <a:off x="4687491" y="3203333"/>
            <a:ext cx="0" cy="540544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63" name="Line 199"/>
          <p:cNvSpPr>
            <a:spLocks noChangeShapeType="1"/>
          </p:cNvSpPr>
          <p:nvPr/>
        </p:nvSpPr>
        <p:spPr bwMode="auto">
          <a:xfrm>
            <a:off x="4411266" y="3223573"/>
            <a:ext cx="0" cy="55126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664" name="Group 200"/>
          <p:cNvGrpSpPr>
            <a:grpSpLocks/>
          </p:cNvGrpSpPr>
          <p:nvPr/>
        </p:nvGrpSpPr>
        <p:grpSpPr bwMode="auto">
          <a:xfrm>
            <a:off x="5200106" y="44604"/>
            <a:ext cx="2256780" cy="1628123"/>
            <a:chOff x="603" y="353"/>
            <a:chExt cx="3273" cy="3563"/>
          </a:xfrm>
        </p:grpSpPr>
        <p:sp>
          <p:nvSpPr>
            <p:cNvPr id="62665" name="Oval 201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1800" b="1" kern="1200">
                  <a:solidFill>
                    <a:srgbClr val="003366"/>
                  </a:solidFill>
                  <a:latin typeface="Gabriola" panose="04040605051002020D02" pitchFamily="82" charset="0"/>
                  <a:ea typeface="新細明體" charset="-120"/>
                  <a:cs typeface="+mn-cs"/>
                </a:rPr>
                <a:t>1</a:t>
              </a:r>
            </a:p>
          </p:txBody>
        </p:sp>
        <p:sp>
          <p:nvSpPr>
            <p:cNvPr id="62666" name="Line 202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667" name="Line 203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grpSp>
          <p:nvGrpSpPr>
            <p:cNvPr id="62668" name="Group 204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62669" name="Oval 205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18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62670" name="Oval 206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18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2</a:t>
                </a:r>
              </a:p>
            </p:txBody>
          </p:sp>
          <p:sp>
            <p:nvSpPr>
              <p:cNvPr id="62671" name="Oval 207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1800" b="1" kern="1200" dirty="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3</a:t>
                </a:r>
              </a:p>
            </p:txBody>
          </p:sp>
          <p:sp>
            <p:nvSpPr>
              <p:cNvPr id="62672" name="Line 208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62673" name="Line 209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grpSp>
          <p:nvGrpSpPr>
            <p:cNvPr id="62674" name="Group 210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62675" name="Oval 211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18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4</a:t>
                </a:r>
              </a:p>
            </p:txBody>
          </p:sp>
          <p:sp>
            <p:nvSpPr>
              <p:cNvPr id="62676" name="Oval 212"/>
              <p:cNvSpPr>
                <a:spLocks noChangeArrowheads="1"/>
              </p:cNvSpPr>
              <p:nvPr/>
            </p:nvSpPr>
            <p:spPr bwMode="auto">
              <a:xfrm>
                <a:off x="852" y="1638"/>
                <a:ext cx="396" cy="6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1800" b="1" kern="1200" dirty="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5</a:t>
                </a:r>
              </a:p>
            </p:txBody>
          </p:sp>
          <p:sp>
            <p:nvSpPr>
              <p:cNvPr id="62677" name="Oval 213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18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6</a:t>
                </a:r>
              </a:p>
            </p:txBody>
          </p:sp>
          <p:sp>
            <p:nvSpPr>
              <p:cNvPr id="62678" name="Line 214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62679" name="Line 215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1800" b="1" kern="1200">
                  <a:solidFill>
                    <a:srgbClr val="003366"/>
                  </a:solidFill>
                  <a:latin typeface="Gabriola" panose="04040605051002020D02" pitchFamily="82" charset="0"/>
                  <a:ea typeface="新細明體" charset="-120"/>
                  <a:cs typeface="+mn-cs"/>
                </a:rPr>
                <a:t>7</a:t>
              </a:r>
            </a:p>
          </p:txBody>
        </p:sp>
        <p:sp>
          <p:nvSpPr>
            <p:cNvPr id="62681" name="Line 217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682" name="Text Box 218"/>
            <p:cNvSpPr txBox="1">
              <a:spLocks noChangeArrowheads="1"/>
            </p:cNvSpPr>
            <p:nvPr/>
          </p:nvSpPr>
          <p:spPr bwMode="auto">
            <a:xfrm>
              <a:off x="603" y="353"/>
              <a:ext cx="275" cy="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altLang="en-US" sz="18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  <p:sp>
          <p:nvSpPr>
            <p:cNvPr id="62683" name="Rectangle 219"/>
            <p:cNvSpPr>
              <a:spLocks noChangeArrowheads="1"/>
            </p:cNvSpPr>
            <p:nvPr/>
          </p:nvSpPr>
          <p:spPr bwMode="auto">
            <a:xfrm>
              <a:off x="2693" y="447"/>
              <a:ext cx="275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altLang="en-US" sz="1800" b="1" kern="1200" baseline="-250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  <p:sp>
          <p:nvSpPr>
            <p:cNvPr id="62684" name="Rectangle 220"/>
            <p:cNvSpPr>
              <a:spLocks noChangeArrowheads="1"/>
            </p:cNvSpPr>
            <p:nvPr/>
          </p:nvSpPr>
          <p:spPr bwMode="auto">
            <a:xfrm>
              <a:off x="2492" y="3280"/>
              <a:ext cx="275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altLang="en-US" sz="1800" b="1" kern="1200" baseline="-250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</p:grpSp>
      <p:sp>
        <p:nvSpPr>
          <p:cNvPr id="62685" name="Text Box 221"/>
          <p:cNvSpPr txBox="1">
            <a:spLocks noChangeArrowheads="1"/>
          </p:cNvSpPr>
          <p:nvPr/>
        </p:nvSpPr>
        <p:spPr bwMode="auto">
          <a:xfrm>
            <a:off x="2061171" y="4870000"/>
            <a:ext cx="53431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6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An undirected graph with </a:t>
            </a:r>
            <a:r>
              <a:rPr kumimoji="1" lang="en-US" altLang="zh-TW" sz="16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n</a:t>
            </a:r>
            <a:r>
              <a:rPr kumimoji="1" lang="en-US" altLang="zh-TW" sz="16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 vertices and </a:t>
            </a:r>
            <a:r>
              <a:rPr kumimoji="1" lang="en-US" altLang="zh-TW" sz="16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e</a:t>
            </a:r>
            <a:r>
              <a:rPr kumimoji="1" lang="en-US" altLang="zh-TW" sz="16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 edges ==&gt; </a:t>
            </a:r>
            <a:r>
              <a:rPr kumimoji="1" lang="en-US" altLang="zh-TW" sz="16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n</a:t>
            </a:r>
            <a:r>
              <a:rPr kumimoji="1" lang="en-US" altLang="zh-TW" sz="16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 head nodes and </a:t>
            </a:r>
            <a:r>
              <a:rPr kumimoji="1" lang="en-US" altLang="zh-TW" sz="16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2e</a:t>
            </a:r>
            <a:r>
              <a:rPr kumimoji="1" lang="en-US" altLang="zh-TW" sz="16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 list nodes</a:t>
            </a:r>
            <a:endParaRPr kumimoji="1" lang="en-US" altLang="zh-TW" sz="2000" b="1" kern="1200" dirty="0"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6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285060" y="1885456"/>
            <a:ext cx="286940" cy="2845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buClrTx/>
              <a:defRPr/>
            </a:pPr>
            <a:endParaRPr lang="en-US" sz="1600" b="1" kern="1200">
              <a:solidFill>
                <a:prstClr val="white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999310" y="2455765"/>
            <a:ext cx="285750" cy="28456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buClrTx/>
              <a:defRPr/>
            </a:pPr>
            <a:endParaRPr lang="en-US" sz="1600" b="1" kern="1200">
              <a:solidFill>
                <a:prstClr val="white"/>
              </a:solidFill>
              <a:latin typeface="Gabriola" panose="04040605051002020D02" pitchFamily="8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699398" y="2455765"/>
            <a:ext cx="286940" cy="2845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buClrTx/>
              <a:defRPr/>
            </a:pPr>
            <a:endParaRPr lang="en-US" sz="1600" b="1" kern="1200">
              <a:solidFill>
                <a:prstClr val="white"/>
              </a:solidFill>
              <a:latin typeface="Gabriola" panose="04040605051002020D02" pitchFamily="82" charset="0"/>
            </a:endParaRPr>
          </a:p>
        </p:txBody>
      </p:sp>
      <p:cxnSp>
        <p:nvCxnSpPr>
          <p:cNvPr id="7" name="Straight Connector 6"/>
          <p:cNvCxnSpPr>
            <a:stCxn id="3" idx="3"/>
            <a:endCxn id="4" idx="0"/>
          </p:cNvCxnSpPr>
          <p:nvPr/>
        </p:nvCxnSpPr>
        <p:spPr>
          <a:xfrm rot="5400000">
            <a:off x="4071343" y="2199185"/>
            <a:ext cx="327422" cy="18573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5"/>
            <a:endCxn id="5" idx="1"/>
          </p:cNvCxnSpPr>
          <p:nvPr/>
        </p:nvCxnSpPr>
        <p:spPr>
          <a:xfrm rot="16200000" flipH="1">
            <a:off x="4451152" y="2207521"/>
            <a:ext cx="369094" cy="21074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343025" y="1873550"/>
            <a:ext cx="1982391" cy="1607344"/>
            <a:chOff x="266219" y="1417638"/>
            <a:chExt cx="2642927" cy="2143410"/>
          </a:xfrm>
        </p:grpSpPr>
        <p:sp>
          <p:nvSpPr>
            <p:cNvPr id="12" name="Oval 11"/>
            <p:cNvSpPr/>
            <p:nvPr/>
          </p:nvSpPr>
          <p:spPr>
            <a:xfrm>
              <a:off x="1061478" y="1417638"/>
              <a:ext cx="382549" cy="37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6219" y="1998740"/>
              <a:ext cx="382550" cy="3810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6219" y="2579843"/>
              <a:ext cx="382550" cy="37946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583714" y="1417638"/>
              <a:ext cx="380962" cy="37946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66219" y="3116489"/>
              <a:ext cx="382550" cy="37946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1191" y="1417638"/>
              <a:ext cx="382549" cy="37946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5" name="Left Bracket 24"/>
            <p:cNvSpPr/>
            <p:nvPr/>
          </p:nvSpPr>
          <p:spPr>
            <a:xfrm>
              <a:off x="734486" y="1862197"/>
              <a:ext cx="133337" cy="1698851"/>
            </a:xfrm>
            <a:prstGeom prst="leftBracket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black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6" name="Right Bracket 25"/>
            <p:cNvSpPr/>
            <p:nvPr/>
          </p:nvSpPr>
          <p:spPr>
            <a:xfrm>
              <a:off x="2721839" y="1854258"/>
              <a:ext cx="187307" cy="1706790"/>
            </a:xfrm>
            <a:prstGeom prst="rightBracket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black"/>
                </a:solidFill>
                <a:latin typeface="Gabriola" panose="04040605051002020D02" pitchFamily="82" charset="0"/>
              </a:endParaRP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940947" y="2251800"/>
            <a:ext cx="1138803" cy="1184218"/>
            <a:chOff x="1062187" y="1999421"/>
            <a:chExt cx="1519039" cy="1578407"/>
          </a:xfrm>
        </p:grpSpPr>
        <p:sp>
          <p:nvSpPr>
            <p:cNvPr id="35889" name="TextBox 27"/>
            <p:cNvSpPr txBox="1">
              <a:spLocks noChangeArrowheads="1"/>
            </p:cNvSpPr>
            <p:nvPr/>
          </p:nvSpPr>
          <p:spPr bwMode="auto">
            <a:xfrm>
              <a:off x="1062187" y="2009861"/>
              <a:ext cx="353236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0</a:t>
              </a:r>
            </a:p>
          </p:txBody>
        </p:sp>
        <p:sp>
          <p:nvSpPr>
            <p:cNvPr id="35890" name="TextBox 28"/>
            <p:cNvSpPr txBox="1">
              <a:spLocks noChangeArrowheads="1"/>
            </p:cNvSpPr>
            <p:nvPr/>
          </p:nvSpPr>
          <p:spPr bwMode="auto">
            <a:xfrm>
              <a:off x="1062187" y="2579059"/>
              <a:ext cx="308334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35891" name="TextBox 29"/>
            <p:cNvSpPr txBox="1">
              <a:spLocks noChangeArrowheads="1"/>
            </p:cNvSpPr>
            <p:nvPr/>
          </p:nvSpPr>
          <p:spPr bwMode="auto">
            <a:xfrm>
              <a:off x="1062187" y="3116013"/>
              <a:ext cx="308334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35892" name="TextBox 31"/>
            <p:cNvSpPr txBox="1">
              <a:spLocks noChangeArrowheads="1"/>
            </p:cNvSpPr>
            <p:nvPr/>
          </p:nvSpPr>
          <p:spPr bwMode="auto">
            <a:xfrm>
              <a:off x="1598399" y="1999421"/>
              <a:ext cx="308334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35893" name="TextBox 32"/>
            <p:cNvSpPr txBox="1">
              <a:spLocks noChangeArrowheads="1"/>
            </p:cNvSpPr>
            <p:nvPr/>
          </p:nvSpPr>
          <p:spPr bwMode="auto">
            <a:xfrm>
              <a:off x="1598399" y="2568619"/>
              <a:ext cx="353236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0</a:t>
              </a:r>
            </a:p>
          </p:txBody>
        </p:sp>
        <p:sp>
          <p:nvSpPr>
            <p:cNvPr id="35894" name="TextBox 33"/>
            <p:cNvSpPr txBox="1">
              <a:spLocks noChangeArrowheads="1"/>
            </p:cNvSpPr>
            <p:nvPr/>
          </p:nvSpPr>
          <p:spPr bwMode="auto">
            <a:xfrm>
              <a:off x="1598399" y="3105573"/>
              <a:ext cx="353236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0</a:t>
              </a:r>
            </a:p>
          </p:txBody>
        </p:sp>
        <p:sp>
          <p:nvSpPr>
            <p:cNvPr id="35895" name="TextBox 34"/>
            <p:cNvSpPr txBox="1">
              <a:spLocks noChangeArrowheads="1"/>
            </p:cNvSpPr>
            <p:nvPr/>
          </p:nvSpPr>
          <p:spPr bwMode="auto">
            <a:xfrm>
              <a:off x="2227990" y="2020428"/>
              <a:ext cx="308334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35896" name="TextBox 35"/>
            <p:cNvSpPr txBox="1">
              <a:spLocks noChangeArrowheads="1"/>
            </p:cNvSpPr>
            <p:nvPr/>
          </p:nvSpPr>
          <p:spPr bwMode="auto">
            <a:xfrm>
              <a:off x="2227990" y="2589626"/>
              <a:ext cx="353236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0</a:t>
              </a:r>
            </a:p>
          </p:txBody>
        </p:sp>
        <p:sp>
          <p:nvSpPr>
            <p:cNvPr id="35897" name="TextBox 36"/>
            <p:cNvSpPr txBox="1">
              <a:spLocks noChangeArrowheads="1"/>
            </p:cNvSpPr>
            <p:nvPr/>
          </p:nvSpPr>
          <p:spPr bwMode="auto">
            <a:xfrm>
              <a:off x="2227990" y="3126580"/>
              <a:ext cx="353236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0</a:t>
              </a:r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686425" y="2158109"/>
            <a:ext cx="390525" cy="1322785"/>
            <a:chOff x="6057159" y="1797537"/>
            <a:chExt cx="520985" cy="1763511"/>
          </a:xfrm>
        </p:grpSpPr>
        <p:sp>
          <p:nvSpPr>
            <p:cNvPr id="11" name="Oval 10"/>
            <p:cNvSpPr/>
            <p:nvPr/>
          </p:nvSpPr>
          <p:spPr>
            <a:xfrm>
              <a:off x="6111164" y="1888015"/>
              <a:ext cx="382797" cy="3793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111164" y="2513418"/>
              <a:ext cx="382797" cy="379369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111164" y="3116599"/>
              <a:ext cx="382797" cy="37936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57159" y="1797537"/>
              <a:ext cx="520985" cy="1763511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6057159" y="2378495"/>
              <a:ext cx="520985" cy="11112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057159" y="2991200"/>
              <a:ext cx="520985" cy="11112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726906" y="3749974"/>
            <a:ext cx="10759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342900" eaLnBrk="1" hangingPunct="1">
              <a:buClrTx/>
            </a:pPr>
            <a:r>
              <a:rPr lang="en-US" sz="1600" b="1" kern="1200" dirty="0">
                <a:solidFill>
                  <a:prstClr val="black"/>
                </a:solidFill>
                <a:latin typeface="Gabriola" panose="04040605051002020D02" pitchFamily="82" charset="0"/>
              </a:rPr>
              <a:t>Adjacency List</a:t>
            </a: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6076951" y="2177158"/>
            <a:ext cx="1041797" cy="385763"/>
            <a:chOff x="6578144" y="1821701"/>
            <a:chExt cx="1389872" cy="515278"/>
          </a:xfrm>
        </p:grpSpPr>
        <p:sp>
          <p:nvSpPr>
            <p:cNvPr id="40" name="Rectangle 39"/>
            <p:cNvSpPr/>
            <p:nvPr/>
          </p:nvSpPr>
          <p:spPr>
            <a:xfrm>
              <a:off x="6881534" y="1821701"/>
              <a:ext cx="1086482" cy="515278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956189" y="1886906"/>
              <a:ext cx="382811" cy="38009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521668" y="1886906"/>
              <a:ext cx="381222" cy="380097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cxnSp>
          <p:nvCxnSpPr>
            <p:cNvPr id="51" name="Straight Connector 50"/>
            <p:cNvCxnSpPr>
              <a:stCxn id="40" idx="0"/>
              <a:endCxn id="40" idx="2"/>
            </p:cNvCxnSpPr>
            <p:nvPr/>
          </p:nvCxnSpPr>
          <p:spPr>
            <a:xfrm rot="16200000" flipH="1">
              <a:off x="7167930" y="2078546"/>
              <a:ext cx="515278" cy="1588"/>
            </a:xfrm>
            <a:prstGeom prst="line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578144" y="2063436"/>
              <a:ext cx="301801" cy="1591"/>
            </a:xfrm>
            <a:prstGeom prst="straightConnector1">
              <a:avLst/>
            </a:pr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58"/>
          <p:cNvGrpSpPr>
            <a:grpSpLocks/>
          </p:cNvGrpSpPr>
          <p:nvPr/>
        </p:nvGrpSpPr>
        <p:grpSpPr bwMode="auto">
          <a:xfrm>
            <a:off x="6093619" y="2679602"/>
            <a:ext cx="577454" cy="782241"/>
            <a:chOff x="6600714" y="2491795"/>
            <a:chExt cx="770276" cy="1043302"/>
          </a:xfrm>
        </p:grpSpPr>
        <p:grpSp>
          <p:nvGrpSpPr>
            <p:cNvPr id="35870" name="Group 42"/>
            <p:cNvGrpSpPr>
              <a:grpSpLocks/>
            </p:cNvGrpSpPr>
            <p:nvPr/>
          </p:nvGrpSpPr>
          <p:grpSpPr bwMode="auto">
            <a:xfrm>
              <a:off x="6914649" y="2491795"/>
              <a:ext cx="456341" cy="445451"/>
              <a:chOff x="6914649" y="2491795"/>
              <a:chExt cx="456341" cy="44545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915177" y="2491795"/>
                <a:ext cx="455813" cy="446222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>
                  <a:buClrTx/>
                  <a:defRPr/>
                </a:pPr>
                <a:endParaRPr lang="en-US" sz="1600" b="1" kern="1200">
                  <a:solidFill>
                    <a:prstClr val="white"/>
                  </a:solidFill>
                  <a:latin typeface="Gabriola" panose="04040605051002020D02" pitchFamily="82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956470" y="2514027"/>
                <a:ext cx="382756" cy="37952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>
                  <a:buClrTx/>
                  <a:defRPr/>
                </a:pPr>
                <a:endParaRPr lang="en-US" sz="1600" b="1" kern="1200">
                  <a:solidFill>
                    <a:prstClr val="white"/>
                  </a:solidFill>
                  <a:latin typeface="Gabriola" panose="04040605051002020D02" pitchFamily="82" charset="0"/>
                </a:endParaRPr>
              </a:p>
            </p:txBody>
          </p:sp>
        </p:grpSp>
        <p:grpSp>
          <p:nvGrpSpPr>
            <p:cNvPr id="35871" name="Group 43"/>
            <p:cNvGrpSpPr>
              <a:grpSpLocks/>
            </p:cNvGrpSpPr>
            <p:nvPr/>
          </p:nvGrpSpPr>
          <p:grpSpPr bwMode="auto">
            <a:xfrm>
              <a:off x="6880693" y="3089646"/>
              <a:ext cx="456341" cy="445451"/>
              <a:chOff x="6914649" y="2491795"/>
              <a:chExt cx="456341" cy="44545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914193" y="2491024"/>
                <a:ext cx="457400" cy="446222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>
                  <a:buClrTx/>
                  <a:defRPr/>
                </a:pPr>
                <a:endParaRPr lang="en-US" sz="1600" b="1" kern="1200">
                  <a:solidFill>
                    <a:prstClr val="white"/>
                  </a:solidFill>
                  <a:latin typeface="Gabriola" panose="04040605051002020D02" pitchFamily="82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55486" y="2513255"/>
                <a:ext cx="382756" cy="37952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>
                  <a:buClrTx/>
                  <a:defRPr/>
                </a:pPr>
                <a:endParaRPr lang="en-US" sz="1600" b="1" kern="1200">
                  <a:solidFill>
                    <a:prstClr val="white"/>
                  </a:solidFill>
                  <a:latin typeface="Gabriola" panose="04040605051002020D02" pitchFamily="8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6621361" y="2672824"/>
              <a:ext cx="303345" cy="1588"/>
            </a:xfrm>
            <a:prstGeom prst="straightConnector1">
              <a:avLst/>
            </a:pr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600714" y="3258789"/>
              <a:ext cx="301757" cy="1587"/>
            </a:xfrm>
            <a:prstGeom prst="straightConnector1">
              <a:avLst/>
            </a:pr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1882352" y="3749974"/>
            <a:ext cx="12747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342900" eaLnBrk="1" hangingPunct="1">
              <a:buClrTx/>
            </a:pPr>
            <a:r>
              <a:rPr lang="en-US" sz="1600" b="1" kern="1200" dirty="0">
                <a:solidFill>
                  <a:prstClr val="black"/>
                </a:solidFill>
                <a:latin typeface="Gabriola" panose="04040605051002020D02" pitchFamily="82" charset="0"/>
              </a:rPr>
              <a:t>Adjacency </a:t>
            </a:r>
            <a:r>
              <a:rPr lang="en-US" sz="1600" b="1" kern="1200" dirty="0" smtClean="0">
                <a:solidFill>
                  <a:prstClr val="black"/>
                </a:solidFill>
                <a:latin typeface="Gabriola" panose="04040605051002020D02" pitchFamily="82" charset="0"/>
              </a:rPr>
              <a:t>Matrix</a:t>
            </a:r>
            <a:endParaRPr lang="en-US" sz="1600" b="1" kern="1200" dirty="0">
              <a:solidFill>
                <a:prstClr val="black"/>
              </a:solidFill>
              <a:latin typeface="Gabriola" panose="04040605051002020D02" pitchFamily="82" charset="0"/>
            </a:endParaRPr>
          </a:p>
        </p:txBody>
      </p:sp>
      <p:sp>
        <p:nvSpPr>
          <p:cNvPr id="73" name="Rectangle 2"/>
          <p:cNvSpPr>
            <a:spLocks noChangeArrowheads="1"/>
          </p:cNvSpPr>
          <p:nvPr/>
        </p:nvSpPr>
        <p:spPr bwMode="auto">
          <a:xfrm>
            <a:off x="1546303" y="105444"/>
            <a:ext cx="4756866" cy="52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Adjacency Matrix vs Adjacency List 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60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(Module 5 [Part 1])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2999" y="418062"/>
            <a:ext cx="6052123" cy="4324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Graph: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Introduction</a:t>
            </a:r>
          </a:p>
          <a:p>
            <a:pPr lvl="2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Definition, Types etc.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Representations</a:t>
            </a:r>
          </a:p>
          <a:p>
            <a:pPr lvl="2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Adjacency Matrix and Adjacency List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Traversals </a:t>
            </a:r>
          </a:p>
          <a:p>
            <a:pPr lvl="2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BFS and DFS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Topological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59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61403" y="194100"/>
            <a:ext cx="4296704" cy="40005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What is a graph?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8409" y="739000"/>
            <a:ext cx="6460273" cy="1771650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  <a:cs typeface="Times New Roman" panose="02020603050405020304" pitchFamily="18" charset="0"/>
              </a:rPr>
              <a:t>A data structure that consists of a set of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nodes</a:t>
            </a:r>
            <a:r>
              <a:rPr lang="en-US" altLang="en-US" sz="2400" b="1" dirty="0">
                <a:latin typeface="Gabriola" panose="04040605051002020D02" pitchFamily="82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i="1" dirty="0">
                <a:latin typeface="Gabriola" panose="04040605051002020D02" pitchFamily="82" charset="0"/>
                <a:cs typeface="Times New Roman" panose="02020603050405020304" pitchFamily="18" charset="0"/>
              </a:rPr>
              <a:t>vertices</a:t>
            </a:r>
            <a:r>
              <a:rPr lang="en-US" altLang="en-US" sz="2400" b="1" dirty="0">
                <a:latin typeface="Gabriola" panose="04040605051002020D02" pitchFamily="82" charset="0"/>
                <a:cs typeface="Times New Roman" panose="02020603050405020304" pitchFamily="18" charset="0"/>
              </a:rPr>
              <a:t>) and a set of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edges</a:t>
            </a:r>
            <a:r>
              <a:rPr lang="en-US" altLang="en-US" sz="2400" b="1" dirty="0">
                <a:latin typeface="Gabriola" panose="04040605051002020D02" pitchFamily="82" charset="0"/>
                <a:cs typeface="Times New Roman" panose="02020603050405020304" pitchFamily="18" charset="0"/>
              </a:rPr>
              <a:t> that relate the nodes to each other</a:t>
            </a:r>
            <a:endParaRPr lang="en-US" altLang="en-US" sz="2400" b="1" dirty="0"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  <a:ea typeface="MS Mincho" charset="-128"/>
              </a:rPr>
              <a:t>The set of edges describes relationships among the vertices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</a:p>
        </p:txBody>
      </p:sp>
      <p:pic>
        <p:nvPicPr>
          <p:cNvPr id="4100" name="Picture 4" descr="C:\My Documents\308 PowerPoint\Figures\MACJOBS\JPEGS\CHAP09\P561.jpg"/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03" y="2800351"/>
            <a:ext cx="4878194" cy="198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511" y="78059"/>
            <a:ext cx="5728010" cy="538975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Formal definition of graphs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1834" y="928339"/>
            <a:ext cx="7772400" cy="3086100"/>
          </a:xfrm>
        </p:spPr>
        <p:txBody>
          <a:bodyPr/>
          <a:lstStyle/>
          <a:p>
            <a:r>
              <a:rPr lang="en-US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A graph </a:t>
            </a:r>
            <a:r>
              <a:rPr lang="en-US" altLang="en-US" sz="2800" b="1" i="1" dirty="0">
                <a:latin typeface="Gabriola" panose="04040605051002020D02" pitchFamily="82" charset="0"/>
                <a:cs typeface="Times New Roman" panose="02020603050405020304" pitchFamily="18" charset="0"/>
              </a:rPr>
              <a:t>G</a:t>
            </a:r>
            <a:r>
              <a:rPr lang="en-US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 is defined as follows:</a:t>
            </a:r>
            <a:endParaRPr lang="en-US" altLang="en-US" sz="2800" b="1" dirty="0"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s-ES_tradnl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				</a:t>
            </a:r>
            <a:r>
              <a:rPr lang="es-ES_tradnl" altLang="en-US" sz="2800" b="1" i="1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G=(V,E)</a:t>
            </a:r>
            <a:endParaRPr lang="en-US" altLang="en-US" sz="2800" b="1" dirty="0">
              <a:solidFill>
                <a:srgbClr val="FF0000"/>
              </a:solidFill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		</a:t>
            </a:r>
            <a:r>
              <a:rPr lang="en-US" altLang="en-US" sz="2800" b="1" i="1" dirty="0">
                <a:latin typeface="Gabriola" panose="04040605051002020D02" pitchFamily="82" charset="0"/>
                <a:cs typeface="Times New Roman" panose="02020603050405020304" pitchFamily="18" charset="0"/>
              </a:rPr>
              <a:t>V(G):</a:t>
            </a:r>
            <a:r>
              <a:rPr lang="en-US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 a finite, nonempty set of vertices</a:t>
            </a:r>
            <a:endParaRPr lang="en-US" altLang="en-US" sz="2800" b="1" dirty="0"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		</a:t>
            </a:r>
            <a:r>
              <a:rPr lang="en-US" altLang="en-US" sz="2800" b="1" i="1" dirty="0">
                <a:latin typeface="Gabriola" panose="04040605051002020D02" pitchFamily="82" charset="0"/>
                <a:cs typeface="Times New Roman" panose="02020603050405020304" pitchFamily="18" charset="0"/>
              </a:rPr>
              <a:t>E(G):</a:t>
            </a:r>
            <a:r>
              <a:rPr lang="en-US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 a set of edges (pairs of vertices)</a:t>
            </a:r>
            <a:endParaRPr lang="en-US" altLang="en-US" sz="2800" b="1" dirty="0"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endParaRPr lang="en-US" altLang="en-US" sz="28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1598340" y="96644"/>
            <a:ext cx="4573859" cy="492527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Graphs are omnipresent</a:t>
            </a:r>
          </a:p>
        </p:txBody>
      </p:sp>
      <p:pic>
        <p:nvPicPr>
          <p:cNvPr id="3" name="Picture 2" descr="Pictur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85" y="756117"/>
            <a:ext cx="5087830" cy="43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65516" y="689209"/>
            <a:ext cx="1975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342900" eaLnBrk="1" hangingPunct="1">
              <a:buClrTx/>
            </a:pPr>
            <a:r>
              <a:rPr lang="en-US" b="1" kern="1200" dirty="0">
                <a:solidFill>
                  <a:srgbClr val="FF0000"/>
                </a:solidFill>
                <a:latin typeface="Gabriola" panose="04040605051002020D02" pitchFamily="82" charset="0"/>
              </a:rPr>
              <a:t>Airline Route maps</a:t>
            </a:r>
          </a:p>
        </p:txBody>
      </p:sp>
    </p:spTree>
    <p:extLst>
      <p:ext uri="{BB962C8B-B14F-4D97-AF65-F5344CB8AC3E}">
        <p14:creationId xmlns:p14="http://schemas.microsoft.com/office/powerpoint/2010/main" val="68262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1784195" y="184074"/>
            <a:ext cx="5166732" cy="380922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What does this graph represent?</a:t>
            </a:r>
          </a:p>
        </p:txBody>
      </p:sp>
      <p:pic>
        <p:nvPicPr>
          <p:cNvPr id="1741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30" y="791406"/>
            <a:ext cx="4227909" cy="422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73674" y="4386665"/>
            <a:ext cx="1135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342900" eaLnBrk="1" hangingPunct="1">
              <a:buClrTx/>
            </a:pPr>
            <a:r>
              <a:rPr lang="en-US" sz="2800" b="1" kern="1200" dirty="0" smtClean="0">
                <a:solidFill>
                  <a:srgbClr val="FF0000"/>
                </a:solidFill>
                <a:latin typeface="Gabriola" panose="04040605051002020D02" pitchFamily="82" charset="0"/>
              </a:rPr>
              <a:t>Internet!</a:t>
            </a:r>
            <a:endParaRPr lang="en-US" sz="2800" b="1" kern="1200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4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 descr="Pictur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91" y="742950"/>
            <a:ext cx="4417219" cy="422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1620644" y="154336"/>
            <a:ext cx="5925015" cy="410659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And this one?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53822" y="3685536"/>
            <a:ext cx="2699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342900" eaLnBrk="1" hangingPunct="1">
              <a:buClrTx/>
            </a:pPr>
            <a:r>
              <a:rPr lang="en-US" b="1" kern="1200" dirty="0">
                <a:solidFill>
                  <a:srgbClr val="FF0000"/>
                </a:solidFill>
                <a:latin typeface="Gabriola" panose="04040605051002020D02" pitchFamily="82" charset="0"/>
              </a:rPr>
              <a:t>Math articles on Wikipedia</a:t>
            </a:r>
          </a:p>
        </p:txBody>
      </p:sp>
    </p:spTree>
    <p:extLst>
      <p:ext uri="{BB962C8B-B14F-4D97-AF65-F5344CB8AC3E}">
        <p14:creationId xmlns:p14="http://schemas.microsoft.com/office/powerpoint/2010/main" val="222890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F9FEC0-0573-433D-A035-4A5D26D2A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ad3ddf-2d0a-4bb3-9b93-e7da77996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D6174D-6F1E-4B29-A9E2-7A42CCB0460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3ad3ddf-2d0a-4bb3-9b93-e7da77996da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64770A-5148-43C5-8E53-620E44C9C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1431</Words>
  <Application>Microsoft Office PowerPoint</Application>
  <PresentationFormat>On-screen Show (16:9)</PresentationFormat>
  <Paragraphs>348</Paragraphs>
  <Slides>34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ＭＳ Ｐゴシック</vt:lpstr>
      <vt:lpstr>新細明體</vt:lpstr>
      <vt:lpstr>Gabriola</vt:lpstr>
      <vt:lpstr>Symbol</vt:lpstr>
      <vt:lpstr>Monotype Sorts</vt:lpstr>
      <vt:lpstr>Lato Light</vt:lpstr>
      <vt:lpstr>標楷體</vt:lpstr>
      <vt:lpstr>Courier New</vt:lpstr>
      <vt:lpstr>Wingdings</vt:lpstr>
      <vt:lpstr>Arial</vt:lpstr>
      <vt:lpstr>Roboto Slab Regular</vt:lpstr>
      <vt:lpstr>MS Mincho</vt:lpstr>
      <vt:lpstr>Times New Roman</vt:lpstr>
      <vt:lpstr>Kent template</vt:lpstr>
      <vt:lpstr>方程式</vt:lpstr>
      <vt:lpstr>GRAPHS!</vt:lpstr>
      <vt:lpstr>PowerPoint Presentation</vt:lpstr>
      <vt:lpstr>Entry level  Questions</vt:lpstr>
      <vt:lpstr>Outline (Module 5 [Part 1])</vt:lpstr>
      <vt:lpstr>What is a graph?</vt:lpstr>
      <vt:lpstr>Formal definition of graphs</vt:lpstr>
      <vt:lpstr>Graphs are omnipresent</vt:lpstr>
      <vt:lpstr>What does this graph represent?</vt:lpstr>
      <vt:lpstr>And this one?</vt:lpstr>
      <vt:lpstr>And this one?</vt:lpstr>
      <vt:lpstr>PowerPoint Presentation</vt:lpstr>
      <vt:lpstr>PowerPoint Presentation</vt:lpstr>
      <vt:lpstr>PowerPoint Presentation</vt:lpstr>
      <vt:lpstr>PowerPoint Presentation</vt:lpstr>
      <vt:lpstr>Figure 6.3</vt:lpstr>
      <vt:lpstr>Subgraph and Path</vt:lpstr>
      <vt:lpstr>PowerPoint Presentation</vt:lpstr>
      <vt:lpstr>PowerPoint Presentation</vt:lpstr>
      <vt:lpstr>Connected Component</vt:lpstr>
      <vt:lpstr>PowerPoint Presentation</vt:lpstr>
      <vt:lpstr>PowerPoint Presentation</vt:lpstr>
      <vt:lpstr>What about large graphs?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Anmol Verma</cp:lastModifiedBy>
  <cp:revision>193</cp:revision>
  <dcterms:modified xsi:type="dcterms:W3CDTF">2021-08-31T13:17:27Z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