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6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44"/>
  </p:notesMasterIdLst>
  <p:sldIdLst>
    <p:sldId id="295" r:id="rId2"/>
    <p:sldId id="258" r:id="rId3"/>
    <p:sldId id="347" r:id="rId4"/>
    <p:sldId id="354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10" r:id="rId28"/>
    <p:sldId id="411" r:id="rId29"/>
    <p:sldId id="412" r:id="rId30"/>
    <p:sldId id="423" r:id="rId31"/>
    <p:sldId id="424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6" r:id="rId41"/>
    <p:sldId id="266" r:id="rId42"/>
    <p:sldId id="278" r:id="rId43"/>
  </p:sldIdLst>
  <p:sldSz cx="9144000" cy="5143500" type="screen16x9"/>
  <p:notesSz cx="6858000" cy="9144000"/>
  <p:embeddedFontLst>
    <p:embeddedFont>
      <p:font typeface="Gabriola" panose="04040605051002020D02" pitchFamily="82" charset="0"/>
      <p:regular r:id="rId45"/>
    </p:embeddedFont>
    <p:embeddedFont>
      <p:font typeface="Times" panose="02020603050405020304" pitchFamily="18" charset="0"/>
      <p:regular r:id="rId46"/>
      <p:bold r:id="rId47"/>
      <p:italic r:id="rId48"/>
      <p:boldItalic r:id="rId49"/>
    </p:embeddedFont>
    <p:embeddedFont>
      <p:font typeface="MS PGothic" panose="020B0600070205080204" pitchFamily="34" charset="-128"/>
      <p:regular r:id="rId50"/>
    </p:embeddedFont>
    <p:embeddedFont>
      <p:font typeface="Roboto Slab Regular" panose="020B0604020202020204" charset="0"/>
      <p:regular r:id="rId51"/>
      <p:bold r:id="rId52"/>
    </p:embeddedFont>
    <p:embeddedFont>
      <p:font typeface="MS PGothic" panose="020B0600070205080204" pitchFamily="34" charset="-128"/>
      <p:regular r:id="rId50"/>
    </p:embeddedFont>
    <p:embeddedFont>
      <p:font typeface="Lato Light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5208" autoAdjust="0"/>
  </p:normalViewPr>
  <p:slideViewPr>
    <p:cSldViewPr snapToGrid="0">
      <p:cViewPr varScale="1">
        <p:scale>
          <a:sx n="103" d="100"/>
          <a:sy n="103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63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customXml" Target="../customXml/item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62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All Pairs Shortest Path Algorithms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5791" y="148549"/>
            <a:ext cx="5451780" cy="479775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Example: Initialization</a:t>
            </a:r>
          </a:p>
        </p:txBody>
      </p:sp>
      <p:sp>
        <p:nvSpPr>
          <p:cNvPr id="21508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09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10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1511" name="AutoShape 6"/>
          <p:cNvCxnSpPr>
            <a:cxnSpLocks noChangeShapeType="1"/>
            <a:stCxn id="21509" idx="2"/>
            <a:endCxn id="21510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AutoShape 7"/>
          <p:cNvCxnSpPr>
            <a:cxnSpLocks noChangeShapeType="1"/>
            <a:stCxn id="21524" idx="2"/>
            <a:endCxn id="21521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AutoShape 8"/>
          <p:cNvCxnSpPr>
            <a:cxnSpLocks noChangeShapeType="1"/>
            <a:stCxn id="21508" idx="6"/>
            <a:endCxn id="21514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4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15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1516" name="AutoShape 11"/>
          <p:cNvCxnSpPr>
            <a:cxnSpLocks noChangeShapeType="1"/>
            <a:stCxn id="21515" idx="2"/>
            <a:endCxn id="21524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2"/>
          <p:cNvCxnSpPr>
            <a:cxnSpLocks noChangeShapeType="1"/>
            <a:stCxn id="21515" idx="1"/>
            <a:endCxn id="21514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8" name="AutoShape 13"/>
          <p:cNvCxnSpPr>
            <a:cxnSpLocks noChangeShapeType="1"/>
            <a:stCxn id="21509" idx="7"/>
            <a:endCxn id="21515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9" name="AutoShape 14"/>
          <p:cNvCxnSpPr>
            <a:cxnSpLocks noChangeShapeType="1"/>
            <a:stCxn id="21508" idx="5"/>
            <a:endCxn id="21524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0" name="AutoShape 15"/>
          <p:cNvCxnSpPr>
            <a:cxnSpLocks noChangeShapeType="1"/>
            <a:stCxn id="21514" idx="3"/>
            <a:endCxn id="21524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1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1522" name="AutoShape 17"/>
          <p:cNvCxnSpPr>
            <a:cxnSpLocks noChangeShapeType="1"/>
            <a:stCxn id="21521" idx="7"/>
            <a:endCxn id="21508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3" name="AutoShape 18"/>
          <p:cNvCxnSpPr>
            <a:cxnSpLocks noChangeShapeType="1"/>
            <a:stCxn id="21510" idx="1"/>
            <a:endCxn id="21521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4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20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1525" name="AutoShape 20"/>
          <p:cNvCxnSpPr>
            <a:cxnSpLocks noChangeShapeType="1"/>
            <a:stCxn id="21509" idx="1"/>
            <a:endCxn id="21524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21"/>
          <p:cNvCxnSpPr>
            <a:cxnSpLocks noChangeShapeType="1"/>
            <a:stCxn id="21510" idx="7"/>
            <a:endCxn id="21524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7" name="Text Box 22"/>
          <p:cNvSpPr txBox="1">
            <a:spLocks noChangeArrowheads="1"/>
          </p:cNvSpPr>
          <p:nvPr/>
        </p:nvSpPr>
        <p:spPr bwMode="auto">
          <a:xfrm>
            <a:off x="3211116" y="2273113"/>
            <a:ext cx="243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1528" name="Text Box 23"/>
          <p:cNvSpPr txBox="1">
            <a:spLocks noChangeArrowheads="1"/>
          </p:cNvSpPr>
          <p:nvPr/>
        </p:nvSpPr>
        <p:spPr bwMode="auto">
          <a:xfrm>
            <a:off x="4193381" y="2262398"/>
            <a:ext cx="219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1529" name="Text Box 24"/>
          <p:cNvSpPr txBox="1">
            <a:spLocks noChangeArrowheads="1"/>
          </p:cNvSpPr>
          <p:nvPr/>
        </p:nvSpPr>
        <p:spPr bwMode="auto">
          <a:xfrm>
            <a:off x="4513573" y="1727442"/>
            <a:ext cx="234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1530" name="Text Box 25"/>
          <p:cNvSpPr txBox="1">
            <a:spLocks noChangeArrowheads="1"/>
          </p:cNvSpPr>
          <p:nvPr/>
        </p:nvSpPr>
        <p:spPr bwMode="auto">
          <a:xfrm>
            <a:off x="5623322" y="2262398"/>
            <a:ext cx="2808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1531" name="Text Box 26"/>
          <p:cNvSpPr txBox="1">
            <a:spLocks noChangeArrowheads="1"/>
          </p:cNvSpPr>
          <p:nvPr/>
        </p:nvSpPr>
        <p:spPr bwMode="auto">
          <a:xfrm>
            <a:off x="4835128" y="2262398"/>
            <a:ext cx="234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1532" name="Text Box 27"/>
          <p:cNvSpPr txBox="1">
            <a:spLocks noChangeArrowheads="1"/>
          </p:cNvSpPr>
          <p:nvPr/>
        </p:nvSpPr>
        <p:spPr bwMode="auto">
          <a:xfrm>
            <a:off x="5772150" y="3130363"/>
            <a:ext cx="24558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1533" name="Text Box 28"/>
          <p:cNvSpPr txBox="1">
            <a:spLocks noChangeArrowheads="1"/>
          </p:cNvSpPr>
          <p:nvPr/>
        </p:nvSpPr>
        <p:spPr bwMode="auto">
          <a:xfrm>
            <a:off x="5029200" y="3130363"/>
            <a:ext cx="243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1534" name="Text Box 29"/>
          <p:cNvSpPr txBox="1">
            <a:spLocks noChangeArrowheads="1"/>
          </p:cNvSpPr>
          <p:nvPr/>
        </p:nvSpPr>
        <p:spPr bwMode="auto">
          <a:xfrm>
            <a:off x="5257800" y="2650541"/>
            <a:ext cx="234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1535" name="Text Box 30"/>
          <p:cNvSpPr txBox="1">
            <a:spLocks noChangeArrowheads="1"/>
          </p:cNvSpPr>
          <p:nvPr/>
        </p:nvSpPr>
        <p:spPr bwMode="auto">
          <a:xfrm>
            <a:off x="3714750" y="2650541"/>
            <a:ext cx="234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1536" name="Text Box 31"/>
          <p:cNvSpPr txBox="1">
            <a:spLocks noChangeArrowheads="1"/>
          </p:cNvSpPr>
          <p:nvPr/>
        </p:nvSpPr>
        <p:spPr bwMode="auto">
          <a:xfrm>
            <a:off x="4057650" y="3130363"/>
            <a:ext cx="2423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1537" name="Text Box 32"/>
          <p:cNvSpPr txBox="1">
            <a:spLocks noChangeArrowheads="1"/>
          </p:cNvSpPr>
          <p:nvPr/>
        </p:nvSpPr>
        <p:spPr bwMode="auto">
          <a:xfrm>
            <a:off x="3257550" y="3130363"/>
            <a:ext cx="2359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1538" name="Text Box 33"/>
          <p:cNvSpPr txBox="1">
            <a:spLocks noChangeArrowheads="1"/>
          </p:cNvSpPr>
          <p:nvPr/>
        </p:nvSpPr>
        <p:spPr bwMode="auto">
          <a:xfrm>
            <a:off x="4572000" y="3507791"/>
            <a:ext cx="2199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1539" name="Text Box 34"/>
          <p:cNvSpPr txBox="1">
            <a:spLocks noChangeArrowheads="1"/>
          </p:cNvSpPr>
          <p:nvPr/>
        </p:nvSpPr>
        <p:spPr bwMode="auto">
          <a:xfrm>
            <a:off x="3714844" y="1411399"/>
            <a:ext cx="28565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1540" name="Text Box 35"/>
          <p:cNvSpPr txBox="1">
            <a:spLocks noChangeArrowheads="1"/>
          </p:cNvSpPr>
          <p:nvPr/>
        </p:nvSpPr>
        <p:spPr bwMode="auto">
          <a:xfrm>
            <a:off x="5233001" y="1357661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1" name="Text Box 38"/>
          <p:cNvSpPr txBox="1">
            <a:spLocks noChangeArrowheads="1"/>
          </p:cNvSpPr>
          <p:nvPr/>
        </p:nvSpPr>
        <p:spPr bwMode="auto">
          <a:xfrm>
            <a:off x="2481507" y="2628840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2" name="Text Box 39"/>
          <p:cNvSpPr txBox="1">
            <a:spLocks noChangeArrowheads="1"/>
          </p:cNvSpPr>
          <p:nvPr/>
        </p:nvSpPr>
        <p:spPr bwMode="auto">
          <a:xfrm>
            <a:off x="6279356" y="2644608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3" name="Text Box 40"/>
          <p:cNvSpPr txBox="1">
            <a:spLocks noChangeArrowheads="1"/>
          </p:cNvSpPr>
          <p:nvPr/>
        </p:nvSpPr>
        <p:spPr bwMode="auto">
          <a:xfrm>
            <a:off x="4449459" y="3129631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4" name="Text Box 43"/>
          <p:cNvSpPr txBox="1">
            <a:spLocks noChangeArrowheads="1"/>
          </p:cNvSpPr>
          <p:nvPr/>
        </p:nvSpPr>
        <p:spPr bwMode="auto">
          <a:xfrm>
            <a:off x="3055144" y="4386262"/>
            <a:ext cx="34676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in List with minimum distance.</a:t>
            </a:r>
          </a:p>
        </p:txBody>
      </p:sp>
      <p:sp>
        <p:nvSpPr>
          <p:cNvPr id="21545" name="Text Box 44"/>
          <p:cNvSpPr txBox="1">
            <a:spLocks noChangeArrowheads="1"/>
          </p:cNvSpPr>
          <p:nvPr/>
        </p:nvSpPr>
        <p:spPr bwMode="auto">
          <a:xfrm>
            <a:off x="3714750" y="3943350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6" name="Text Box 45"/>
          <p:cNvSpPr txBox="1">
            <a:spLocks noChangeArrowheads="1"/>
          </p:cNvSpPr>
          <p:nvPr/>
        </p:nvSpPr>
        <p:spPr bwMode="auto">
          <a:xfrm>
            <a:off x="5257800" y="3943350"/>
            <a:ext cx="409086" cy="40011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1547" name="Text Box 46"/>
          <p:cNvSpPr txBox="1">
            <a:spLocks noChangeArrowheads="1"/>
          </p:cNvSpPr>
          <p:nvPr/>
        </p:nvSpPr>
        <p:spPr bwMode="auto">
          <a:xfrm>
            <a:off x="1338146" y="1584722"/>
            <a:ext cx="1869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Distance(source) = 0</a:t>
            </a:r>
          </a:p>
        </p:txBody>
      </p:sp>
      <p:sp>
        <p:nvSpPr>
          <p:cNvPr id="21548" name="Line 47"/>
          <p:cNvSpPr>
            <a:spLocks noChangeShapeType="1"/>
          </p:cNvSpPr>
          <p:nvPr/>
        </p:nvSpPr>
        <p:spPr bwMode="auto">
          <a:xfrm>
            <a:off x="3429000" y="1771650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0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1549" name="Text Box 48"/>
          <p:cNvSpPr txBox="1">
            <a:spLocks noChangeArrowheads="1"/>
          </p:cNvSpPr>
          <p:nvPr/>
        </p:nvSpPr>
        <p:spPr bwMode="auto">
          <a:xfrm>
            <a:off x="5886450" y="1600201"/>
            <a:ext cx="224650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 (all vertices but source) = </a:t>
            </a:r>
            <a:r>
              <a:rPr lang="en-US" altLang="en-US" sz="20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20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3558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7642" y="79994"/>
            <a:ext cx="5821374" cy="571066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Update neighbors' distance</a:t>
            </a:r>
          </a:p>
        </p:txBody>
      </p:sp>
      <p:sp>
        <p:nvSpPr>
          <p:cNvPr id="22532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33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34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2535" name="AutoShape 6"/>
          <p:cNvCxnSpPr>
            <a:cxnSpLocks noChangeShapeType="1"/>
            <a:stCxn id="22533" idx="2"/>
            <a:endCxn id="22534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AutoShape 7"/>
          <p:cNvCxnSpPr>
            <a:cxnSpLocks noChangeShapeType="1"/>
            <a:stCxn id="22548" idx="2"/>
            <a:endCxn id="22545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/>
          <p:cNvCxnSpPr>
            <a:cxnSpLocks noChangeShapeType="1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39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2540" name="AutoShape 11"/>
          <p:cNvCxnSpPr>
            <a:cxnSpLocks noChangeShapeType="1"/>
            <a:stCxn id="22539" idx="2"/>
            <a:endCxn id="22548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2"/>
          <p:cNvCxnSpPr>
            <a:cxnSpLocks noChangeShapeType="1"/>
            <a:stCxn id="22539" idx="1"/>
            <a:endCxn id="22538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/>
          <p:cNvCxnSpPr>
            <a:cxnSpLocks noChangeShapeType="1"/>
            <a:stCxn id="22533" idx="7"/>
            <a:endCxn id="22539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3" name="AutoShape 14"/>
          <p:cNvCxnSpPr>
            <a:cxnSpLocks noChangeShapeType="1"/>
            <a:stCxn id="22532" idx="5"/>
            <a:endCxn id="22548" idx="1"/>
          </p:cNvCxnSpPr>
          <p:nvPr/>
        </p:nvCxnSpPr>
        <p:spPr bwMode="auto">
          <a:xfrm>
            <a:off x="3950494" y="2132410"/>
            <a:ext cx="55721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4" name="AutoShape 15"/>
          <p:cNvCxnSpPr>
            <a:cxnSpLocks noChangeShapeType="1"/>
            <a:stCxn id="22538" idx="3"/>
            <a:endCxn id="22548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2546" name="AutoShape 17"/>
          <p:cNvCxnSpPr>
            <a:cxnSpLocks noChangeShapeType="1"/>
            <a:stCxn id="22545" idx="7"/>
            <a:endCxn id="22532" idx="3"/>
          </p:cNvCxnSpPr>
          <p:nvPr/>
        </p:nvCxnSpPr>
        <p:spPr bwMode="auto">
          <a:xfrm flipV="1">
            <a:off x="3207544" y="2132410"/>
            <a:ext cx="50006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7" name="AutoShape 18"/>
          <p:cNvCxnSpPr>
            <a:cxnSpLocks noChangeShapeType="1"/>
            <a:stCxn id="22534" idx="1"/>
            <a:endCxn id="22545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2549" name="AutoShape 20"/>
          <p:cNvCxnSpPr>
            <a:cxnSpLocks noChangeShapeType="1"/>
            <a:stCxn id="22533" idx="1"/>
            <a:endCxn id="22548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0" name="AutoShape 21"/>
          <p:cNvCxnSpPr>
            <a:cxnSpLocks noChangeShapeType="1"/>
            <a:stCxn id="22534" idx="7"/>
            <a:endCxn id="22548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1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2552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2553" name="Text Box 24"/>
          <p:cNvSpPr txBox="1">
            <a:spLocks noChangeArrowheads="1"/>
          </p:cNvSpPr>
          <p:nvPr/>
        </p:nvSpPr>
        <p:spPr bwMode="auto">
          <a:xfrm>
            <a:off x="4514850" y="1757073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2554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2555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2556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2557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2558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2559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2560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2561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2562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2563" name="Text Box 34"/>
          <p:cNvSpPr txBox="1">
            <a:spLocks noChangeArrowheads="1"/>
          </p:cNvSpPr>
          <p:nvPr/>
        </p:nvSpPr>
        <p:spPr bwMode="auto">
          <a:xfrm>
            <a:off x="3691833" y="1446611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2564" name="Text Box 35"/>
          <p:cNvSpPr txBox="1">
            <a:spLocks noChangeArrowheads="1"/>
          </p:cNvSpPr>
          <p:nvPr/>
        </p:nvSpPr>
        <p:spPr bwMode="auto">
          <a:xfrm>
            <a:off x="5257800" y="1379912"/>
            <a:ext cx="258404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65" name="Text Box 36"/>
          <p:cNvSpPr txBox="1">
            <a:spLocks noChangeArrowheads="1"/>
          </p:cNvSpPr>
          <p:nvPr/>
        </p:nvSpPr>
        <p:spPr bwMode="auto">
          <a:xfrm>
            <a:off x="2465164" y="2754414"/>
            <a:ext cx="38824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66" name="Text Box 37"/>
          <p:cNvSpPr txBox="1">
            <a:spLocks noChangeArrowheads="1"/>
          </p:cNvSpPr>
          <p:nvPr/>
        </p:nvSpPr>
        <p:spPr bwMode="auto">
          <a:xfrm>
            <a:off x="6286500" y="2686050"/>
            <a:ext cx="38824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67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68" name="Text Box 45"/>
          <p:cNvSpPr txBox="1">
            <a:spLocks noChangeArrowheads="1"/>
          </p:cNvSpPr>
          <p:nvPr/>
        </p:nvSpPr>
        <p:spPr bwMode="auto">
          <a:xfrm>
            <a:off x="3714750" y="3943350"/>
            <a:ext cx="38824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69" name="Text Box 46"/>
          <p:cNvSpPr txBox="1">
            <a:spLocks noChangeArrowheads="1"/>
          </p:cNvSpPr>
          <p:nvPr/>
        </p:nvSpPr>
        <p:spPr bwMode="auto">
          <a:xfrm>
            <a:off x="5257800" y="3943350"/>
            <a:ext cx="38824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srgbClr val="674EA7"/>
                </a:solidFill>
                <a:latin typeface="Gabriola" panose="04040605051002020D02" pitchFamily="82" charset="0"/>
                <a:cs typeface="+mn-cs"/>
              </a:rPr>
              <a:t>∞ 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70" name="Text Box 47"/>
          <p:cNvSpPr txBox="1">
            <a:spLocks noChangeArrowheads="1"/>
          </p:cNvSpPr>
          <p:nvPr/>
        </p:nvSpPr>
        <p:spPr bwMode="auto">
          <a:xfrm>
            <a:off x="1428751" y="3543300"/>
            <a:ext cx="146089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Distance(B) = 2</a:t>
            </a:r>
          </a:p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71" name="Text Box 48"/>
          <p:cNvSpPr txBox="1">
            <a:spLocks noChangeArrowheads="1"/>
          </p:cNvSpPr>
          <p:nvPr/>
        </p:nvSpPr>
        <p:spPr bwMode="auto">
          <a:xfrm>
            <a:off x="1428751" y="3771900"/>
            <a:ext cx="146089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Distance(D) = 1</a:t>
            </a:r>
          </a:p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2572" name="Line 43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2573" name="Line 44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857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3838" y="120651"/>
            <a:ext cx="6653561" cy="54848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Remove vertex with minimum distance</a:t>
            </a:r>
          </a:p>
        </p:txBody>
      </p:sp>
      <p:sp>
        <p:nvSpPr>
          <p:cNvPr id="23556" name="Text Box 41"/>
          <p:cNvSpPr txBox="1">
            <a:spLocks noChangeArrowheads="1"/>
          </p:cNvSpPr>
          <p:nvPr/>
        </p:nvSpPr>
        <p:spPr bwMode="auto">
          <a:xfrm>
            <a:off x="2780110" y="4386262"/>
            <a:ext cx="35846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in List with minimum distance, i.e., D</a:t>
            </a:r>
          </a:p>
        </p:txBody>
      </p:sp>
      <p:grpSp>
        <p:nvGrpSpPr>
          <p:cNvPr id="23557" name="Group 45"/>
          <p:cNvGrpSpPr>
            <a:grpSpLocks/>
          </p:cNvGrpSpPr>
          <p:nvPr/>
        </p:nvGrpSpPr>
        <p:grpSpPr bwMode="auto">
          <a:xfrm>
            <a:off x="2484834" y="1407319"/>
            <a:ext cx="4189811" cy="2905124"/>
            <a:chOff x="1127" y="1182"/>
            <a:chExt cx="3519" cy="2440"/>
          </a:xfrm>
        </p:grpSpPr>
        <p:sp>
          <p:nvSpPr>
            <p:cNvPr id="23560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A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61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G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62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F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cxnSp>
          <p:nvCxnSpPr>
            <p:cNvPr id="23563" name="AutoShape 6"/>
            <p:cNvCxnSpPr>
              <a:cxnSpLocks noChangeShapeType="1"/>
              <a:stCxn id="23561" idx="2"/>
              <a:endCxn id="23562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4" name="AutoShape 7"/>
            <p:cNvCxnSpPr>
              <a:cxnSpLocks noChangeShapeType="1"/>
              <a:stCxn id="23576" idx="2"/>
              <a:endCxn id="23573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5" name="AutoShape 8"/>
            <p:cNvCxnSpPr>
              <a:cxnSpLocks noChangeShapeType="1"/>
              <a:stCxn id="23560" idx="6"/>
              <a:endCxn id="23566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6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B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67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E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cxnSp>
          <p:nvCxnSpPr>
            <p:cNvPr id="23568" name="AutoShape 11"/>
            <p:cNvCxnSpPr>
              <a:cxnSpLocks noChangeShapeType="1"/>
              <a:stCxn id="23567" idx="2"/>
              <a:endCxn id="23576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9" name="AutoShape 12"/>
            <p:cNvCxnSpPr>
              <a:cxnSpLocks noChangeShapeType="1"/>
              <a:stCxn id="23567" idx="1"/>
              <a:endCxn id="23566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0" name="AutoShape 13"/>
            <p:cNvCxnSpPr>
              <a:cxnSpLocks noChangeShapeType="1"/>
              <a:stCxn id="23561" idx="7"/>
              <a:endCxn id="23567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1" name="AutoShape 14"/>
            <p:cNvCxnSpPr>
              <a:cxnSpLocks noChangeShapeType="1"/>
              <a:stCxn id="23560" idx="5"/>
              <a:endCxn id="23576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2" name="AutoShape 15"/>
            <p:cNvCxnSpPr>
              <a:cxnSpLocks noChangeShapeType="1"/>
              <a:stCxn id="23566" idx="3"/>
              <a:endCxn id="23576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3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C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cxnSp>
          <p:nvCxnSpPr>
            <p:cNvPr id="23574" name="AutoShape 17"/>
            <p:cNvCxnSpPr>
              <a:cxnSpLocks noChangeShapeType="1"/>
              <a:stCxn id="23573" idx="7"/>
              <a:endCxn id="23560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5" name="AutoShape 18"/>
            <p:cNvCxnSpPr>
              <a:cxnSpLocks noChangeShapeType="1"/>
              <a:stCxn id="23562" idx="1"/>
              <a:endCxn id="23573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D</a:t>
              </a:r>
              <a:endParaRPr lang="en-US" altLang="en-US" sz="1800" b="1" kern="1200" baseline="-250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cxnSp>
          <p:nvCxnSpPr>
            <p:cNvPr id="23577" name="AutoShape 20"/>
            <p:cNvCxnSpPr>
              <a:cxnSpLocks noChangeShapeType="1"/>
              <a:stCxn id="23561" idx="1"/>
              <a:endCxn id="23576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8" name="AutoShape 21"/>
            <p:cNvCxnSpPr>
              <a:cxnSpLocks noChangeShapeType="1"/>
              <a:stCxn id="23562" idx="7"/>
              <a:endCxn id="23576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79" name="Text Box 22"/>
            <p:cNvSpPr txBox="1">
              <a:spLocks noChangeArrowheads="1"/>
            </p:cNvSpPr>
            <p:nvPr/>
          </p:nvSpPr>
          <p:spPr bwMode="auto">
            <a:xfrm>
              <a:off x="1737" y="1917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23580" name="Text Box 23"/>
            <p:cNvSpPr txBox="1">
              <a:spLocks noChangeArrowheads="1"/>
            </p:cNvSpPr>
            <p:nvPr/>
          </p:nvSpPr>
          <p:spPr bwMode="auto">
            <a:xfrm>
              <a:off x="2562" y="1908"/>
              <a:ext cx="18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23581" name="Text Box 24"/>
            <p:cNvSpPr txBox="1">
              <a:spLocks noChangeArrowheads="1"/>
            </p:cNvSpPr>
            <p:nvPr/>
          </p:nvSpPr>
          <p:spPr bwMode="auto">
            <a:xfrm>
              <a:off x="2832" y="1514"/>
              <a:ext cx="1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23582" name="Text Box 25"/>
            <p:cNvSpPr txBox="1">
              <a:spLocks noChangeArrowheads="1"/>
            </p:cNvSpPr>
            <p:nvPr/>
          </p:nvSpPr>
          <p:spPr bwMode="auto">
            <a:xfrm>
              <a:off x="3763" y="1908"/>
              <a:ext cx="228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10</a:t>
              </a:r>
            </a:p>
          </p:txBody>
        </p:sp>
        <p:sp>
          <p:nvSpPr>
            <p:cNvPr id="23583" name="Text Box 26"/>
            <p:cNvSpPr txBox="1">
              <a:spLocks noChangeArrowheads="1"/>
            </p:cNvSpPr>
            <p:nvPr/>
          </p:nvSpPr>
          <p:spPr bwMode="auto">
            <a:xfrm>
              <a:off x="3101" y="1908"/>
              <a:ext cx="19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3</a:t>
              </a:r>
            </a:p>
          </p:txBody>
        </p:sp>
        <p:sp>
          <p:nvSpPr>
            <p:cNvPr id="23584" name="Text Box 27"/>
            <p:cNvSpPr txBox="1">
              <a:spLocks noChangeArrowheads="1"/>
            </p:cNvSpPr>
            <p:nvPr/>
          </p:nvSpPr>
          <p:spPr bwMode="auto">
            <a:xfrm>
              <a:off x="3888" y="2637"/>
              <a:ext cx="20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6</a:t>
              </a:r>
            </a:p>
          </p:txBody>
        </p:sp>
        <p:sp>
          <p:nvSpPr>
            <p:cNvPr id="23585" name="Text Box 28"/>
            <p:cNvSpPr txBox="1">
              <a:spLocks noChangeArrowheads="1"/>
            </p:cNvSpPr>
            <p:nvPr/>
          </p:nvSpPr>
          <p:spPr bwMode="auto">
            <a:xfrm>
              <a:off x="3264" y="2637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4</a:t>
              </a:r>
            </a:p>
          </p:txBody>
        </p:sp>
        <p:sp>
          <p:nvSpPr>
            <p:cNvPr id="23586" name="Text Box 29"/>
            <p:cNvSpPr txBox="1">
              <a:spLocks noChangeArrowheads="1"/>
            </p:cNvSpPr>
            <p:nvPr/>
          </p:nvSpPr>
          <p:spPr bwMode="auto">
            <a:xfrm>
              <a:off x="3456" y="2234"/>
              <a:ext cx="1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23587" name="Text Box 30"/>
            <p:cNvSpPr txBox="1">
              <a:spLocks noChangeArrowheads="1"/>
            </p:cNvSpPr>
            <p:nvPr/>
          </p:nvSpPr>
          <p:spPr bwMode="auto">
            <a:xfrm>
              <a:off x="2160" y="2234"/>
              <a:ext cx="1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2</a:t>
              </a:r>
            </a:p>
          </p:txBody>
        </p:sp>
        <p:sp>
          <p:nvSpPr>
            <p:cNvPr id="23588" name="Text Box 31"/>
            <p:cNvSpPr txBox="1">
              <a:spLocks noChangeArrowheads="1"/>
            </p:cNvSpPr>
            <p:nvPr/>
          </p:nvSpPr>
          <p:spPr bwMode="auto">
            <a:xfrm>
              <a:off x="2448" y="2637"/>
              <a:ext cx="20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8</a:t>
              </a:r>
            </a:p>
          </p:txBody>
        </p:sp>
        <p:sp>
          <p:nvSpPr>
            <p:cNvPr id="23589" name="Text Box 32"/>
            <p:cNvSpPr txBox="1">
              <a:spLocks noChangeArrowheads="1"/>
            </p:cNvSpPr>
            <p:nvPr/>
          </p:nvSpPr>
          <p:spPr bwMode="auto">
            <a:xfrm>
              <a:off x="1776" y="2637"/>
              <a:ext cx="19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5</a:t>
              </a:r>
            </a:p>
          </p:txBody>
        </p:sp>
        <p:sp>
          <p:nvSpPr>
            <p:cNvPr id="23590" name="Text Box 33"/>
            <p:cNvSpPr txBox="1">
              <a:spLocks noChangeArrowheads="1"/>
            </p:cNvSpPr>
            <p:nvPr/>
          </p:nvSpPr>
          <p:spPr bwMode="auto">
            <a:xfrm>
              <a:off x="2880" y="2954"/>
              <a:ext cx="182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1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1</a:t>
              </a:r>
            </a:p>
          </p:txBody>
        </p:sp>
        <p:sp>
          <p:nvSpPr>
            <p:cNvPr id="23591" name="Text Box 34"/>
            <p:cNvSpPr txBox="1">
              <a:spLocks noChangeArrowheads="1"/>
            </p:cNvSpPr>
            <p:nvPr/>
          </p:nvSpPr>
          <p:spPr bwMode="auto">
            <a:xfrm>
              <a:off x="2154" y="1182"/>
              <a:ext cx="230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</a:rPr>
                <a:t>0</a:t>
              </a:r>
            </a:p>
          </p:txBody>
        </p:sp>
        <p:sp>
          <p:nvSpPr>
            <p:cNvPr id="23592" name="Text Box 35"/>
            <p:cNvSpPr txBox="1">
              <a:spLocks noChangeArrowheads="1"/>
            </p:cNvSpPr>
            <p:nvPr/>
          </p:nvSpPr>
          <p:spPr bwMode="auto">
            <a:xfrm>
              <a:off x="3464" y="1210"/>
              <a:ext cx="217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  <a:sym typeface="Symbol" panose="05050102010706020507" pitchFamily="18" charset="2"/>
                </a:rPr>
                <a:t>2</a:t>
              </a:r>
              <a:endPara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93" name="Text Box 36"/>
            <p:cNvSpPr txBox="1">
              <a:spLocks noChangeArrowheads="1"/>
            </p:cNvSpPr>
            <p:nvPr/>
          </p:nvSpPr>
          <p:spPr bwMode="auto">
            <a:xfrm>
              <a:off x="1127" y="2245"/>
              <a:ext cx="326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solidFill>
                    <a:srgbClr val="674EA7"/>
                  </a:solidFill>
                  <a:latin typeface="Gabriola" panose="04040605051002020D02" pitchFamily="82" charset="0"/>
                  <a:cs typeface="+mn-cs"/>
                </a:rPr>
                <a:t>∞ </a:t>
              </a:r>
              <a:endPara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94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326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674EA7"/>
                  </a:solidFill>
                  <a:latin typeface="Gabriola" panose="04040605051002020D02" pitchFamily="82" charset="0"/>
                  <a:cs typeface="+mn-cs"/>
                </a:rPr>
                <a:t>∞ </a:t>
              </a:r>
              <a:endPara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95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198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prstClr val="black"/>
                  </a:solidFill>
                  <a:latin typeface="Gabriola" panose="04040605051002020D02" pitchFamily="82" charset="0"/>
                  <a:cs typeface="+mn-cs"/>
                  <a:sym typeface="Symbol" panose="05050102010706020507" pitchFamily="18" charset="2"/>
                </a:rPr>
                <a:t>1</a:t>
              </a:r>
              <a:endPara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96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326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674EA7"/>
                  </a:solidFill>
                  <a:latin typeface="Gabriola" panose="04040605051002020D02" pitchFamily="82" charset="0"/>
                  <a:cs typeface="+mn-cs"/>
                </a:rPr>
                <a:t>∞ </a:t>
              </a:r>
              <a:endPara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  <p:sp>
          <p:nvSpPr>
            <p:cNvPr id="23597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326" cy="31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defTabSz="342900" eaLnBrk="1" fontAlgn="base" hangingPunct="1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>
                  <a:solidFill>
                    <a:srgbClr val="674EA7"/>
                  </a:solidFill>
                  <a:latin typeface="Gabriola" panose="04040605051002020D02" pitchFamily="82" charset="0"/>
                  <a:cs typeface="+mn-cs"/>
                </a:rPr>
                <a:t>∞ </a:t>
              </a:r>
              <a:endPara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endParaRPr>
            </a:p>
          </p:txBody>
        </p:sp>
      </p:grpSp>
      <p:sp>
        <p:nvSpPr>
          <p:cNvPr id="23558" name="Line 43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3559" name="Line 44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842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08522" y="126427"/>
            <a:ext cx="5992532" cy="53260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Update neighbors</a:t>
            </a:r>
          </a:p>
        </p:txBody>
      </p:sp>
      <p:sp>
        <p:nvSpPr>
          <p:cNvPr id="24580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582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4583" name="AutoShape 6"/>
          <p:cNvCxnSpPr>
            <a:cxnSpLocks noChangeShapeType="1"/>
            <a:stCxn id="24581" idx="2"/>
            <a:endCxn id="24582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AutoShape 7"/>
          <p:cNvCxnSpPr>
            <a:cxnSpLocks noChangeShapeType="1"/>
            <a:stCxn id="24596" idx="2"/>
            <a:endCxn id="24593" idx="6"/>
          </p:cNvCxnSpPr>
          <p:nvPr/>
        </p:nvCxnSpPr>
        <p:spPr bwMode="auto">
          <a:xfrm flipH="1">
            <a:off x="3257550" y="2857500"/>
            <a:ext cx="118943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AutoShape 8"/>
          <p:cNvCxnSpPr>
            <a:cxnSpLocks noChangeShapeType="1"/>
            <a:stCxn id="24580" idx="6"/>
            <a:endCxn id="24586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4588" name="AutoShape 11"/>
          <p:cNvCxnSpPr>
            <a:cxnSpLocks noChangeShapeType="1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AutoShape 12"/>
          <p:cNvCxnSpPr>
            <a:cxnSpLocks noChangeShapeType="1"/>
            <a:stCxn id="24587" idx="1"/>
            <a:endCxn id="24586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13"/>
          <p:cNvCxnSpPr>
            <a:cxnSpLocks noChangeShapeType="1"/>
            <a:stCxn id="24581" idx="7"/>
            <a:endCxn id="24587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14"/>
          <p:cNvCxnSpPr>
            <a:cxnSpLocks noChangeShapeType="1"/>
            <a:stCxn id="24580" idx="5"/>
            <a:endCxn id="24596" idx="1"/>
          </p:cNvCxnSpPr>
          <p:nvPr/>
        </p:nvCxnSpPr>
        <p:spPr bwMode="auto">
          <a:xfrm>
            <a:off x="3950494" y="2121694"/>
            <a:ext cx="55721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15"/>
          <p:cNvCxnSpPr>
            <a:cxnSpLocks noChangeShapeType="1"/>
            <a:stCxn id="24586" idx="3"/>
            <a:endCxn id="24596" idx="7"/>
          </p:cNvCxnSpPr>
          <p:nvPr/>
        </p:nvCxnSpPr>
        <p:spPr bwMode="auto">
          <a:xfrm flipH="1">
            <a:off x="4750594" y="2121694"/>
            <a:ext cx="50006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3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4594" name="AutoShape 17"/>
          <p:cNvCxnSpPr>
            <a:cxnSpLocks noChangeShapeType="1"/>
            <a:stCxn id="24593" idx="7"/>
            <a:endCxn id="24580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AutoShape 18"/>
          <p:cNvCxnSpPr>
            <a:cxnSpLocks noChangeShapeType="1"/>
            <a:stCxn id="24582" idx="1"/>
            <a:endCxn id="24593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4597" name="AutoShape 20"/>
          <p:cNvCxnSpPr>
            <a:cxnSpLocks noChangeShapeType="1"/>
            <a:stCxn id="24581" idx="1"/>
            <a:endCxn id="24596" idx="5"/>
          </p:cNvCxnSpPr>
          <p:nvPr/>
        </p:nvCxnSpPr>
        <p:spPr bwMode="auto">
          <a:xfrm flipH="1" flipV="1">
            <a:off x="4750594" y="2989660"/>
            <a:ext cx="50006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AutoShape 21"/>
          <p:cNvCxnSpPr>
            <a:cxnSpLocks noChangeShapeType="1"/>
            <a:stCxn id="24582" idx="7"/>
            <a:endCxn id="24596" idx="3"/>
          </p:cNvCxnSpPr>
          <p:nvPr/>
        </p:nvCxnSpPr>
        <p:spPr bwMode="auto">
          <a:xfrm flipV="1">
            <a:off x="3950494" y="2989660"/>
            <a:ext cx="55721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9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4601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4602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4603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4604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4606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4607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4609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4611" name="Text Box 34"/>
          <p:cNvSpPr txBox="1">
            <a:spLocks noChangeArrowheads="1"/>
          </p:cNvSpPr>
          <p:nvPr/>
        </p:nvSpPr>
        <p:spPr bwMode="auto">
          <a:xfrm>
            <a:off x="3707607" y="1379815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4612" name="Text Box 35"/>
          <p:cNvSpPr txBox="1">
            <a:spLocks noChangeArrowheads="1"/>
          </p:cNvSpPr>
          <p:nvPr/>
        </p:nvSpPr>
        <p:spPr bwMode="auto">
          <a:xfrm>
            <a:off x="5257800" y="1421249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3" name="Text Box 36"/>
          <p:cNvSpPr txBox="1">
            <a:spLocks noChangeArrowheads="1"/>
          </p:cNvSpPr>
          <p:nvPr/>
        </p:nvSpPr>
        <p:spPr bwMode="auto">
          <a:xfrm>
            <a:off x="2613935" y="2701863"/>
            <a:ext cx="260008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4" name="Text Box 37"/>
          <p:cNvSpPr txBox="1">
            <a:spLocks noChangeArrowheads="1"/>
          </p:cNvSpPr>
          <p:nvPr/>
        </p:nvSpPr>
        <p:spPr bwMode="auto">
          <a:xfrm>
            <a:off x="6286500" y="2693194"/>
            <a:ext cx="260008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5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6" name="Text Box 39"/>
          <p:cNvSpPr txBox="1">
            <a:spLocks noChangeArrowheads="1"/>
          </p:cNvSpPr>
          <p:nvPr/>
        </p:nvSpPr>
        <p:spPr bwMode="auto">
          <a:xfrm>
            <a:off x="3714750" y="3943350"/>
            <a:ext cx="274434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9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7" name="Text Box 40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4618" name="Line 43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19" name="Line 44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0" name="Line 45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1" name="Line 46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2" name="Line 47"/>
          <p:cNvSpPr>
            <a:spLocks noChangeShapeType="1"/>
          </p:cNvSpPr>
          <p:nvPr/>
        </p:nvSpPr>
        <p:spPr bwMode="auto">
          <a:xfrm flipV="1">
            <a:off x="4114800" y="3086100"/>
            <a:ext cx="40005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3" name="Line 48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624" name="Text Box 49"/>
          <p:cNvSpPr txBox="1">
            <a:spLocks noChangeArrowheads="1"/>
          </p:cNvSpPr>
          <p:nvPr/>
        </p:nvSpPr>
        <p:spPr bwMode="auto">
          <a:xfrm>
            <a:off x="1371600" y="3543300"/>
            <a:ext cx="204668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Distance(C) = 1 + 2 = 3 Distance(E) = 1 + 2 = 3 Distance(F) = 1 + 8 = 9 Distance(G) = 1 + 4 = 5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64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83241" y="110557"/>
            <a:ext cx="6720468" cy="46754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Continued ...</a:t>
            </a:r>
            <a:endParaRPr lang="en-US" altLang="en-US" sz="3200" b="1" dirty="0" smtClean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5604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5607" name="AutoShape 6"/>
          <p:cNvCxnSpPr>
            <a:cxnSpLocks noChangeShapeType="1"/>
            <a:stCxn id="25605" idx="2"/>
            <a:endCxn id="25606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AutoShape 7"/>
          <p:cNvCxnSpPr>
            <a:cxnSpLocks noChangeShapeType="1"/>
            <a:stCxn id="25620" idx="2"/>
            <a:endCxn id="25617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AutoShape 8"/>
          <p:cNvCxnSpPr>
            <a:cxnSpLocks noChangeShapeType="1"/>
            <a:stCxn id="25604" idx="6"/>
            <a:endCxn id="25610" idx="2"/>
          </p:cNvCxnSpPr>
          <p:nvPr/>
        </p:nvCxnSpPr>
        <p:spPr bwMode="auto">
          <a:xfrm>
            <a:off x="4000500" y="2000250"/>
            <a:ext cx="118943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11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5612" name="AutoShape 11"/>
          <p:cNvCxnSpPr>
            <a:cxnSpLocks noChangeShapeType="1"/>
            <a:stCxn id="25611" idx="2"/>
            <a:endCxn id="25620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3" name="AutoShape 12"/>
          <p:cNvCxnSpPr>
            <a:cxnSpLocks noChangeShapeType="1"/>
            <a:stCxn id="25611" idx="1"/>
            <a:endCxn id="25610" idx="5"/>
          </p:cNvCxnSpPr>
          <p:nvPr/>
        </p:nvCxnSpPr>
        <p:spPr bwMode="auto">
          <a:xfrm flipH="1" flipV="1">
            <a:off x="5493544" y="2132410"/>
            <a:ext cx="44291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13"/>
          <p:cNvCxnSpPr>
            <a:cxnSpLocks noChangeShapeType="1"/>
            <a:stCxn id="25605" idx="7"/>
            <a:endCxn id="25611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14"/>
          <p:cNvCxnSpPr>
            <a:cxnSpLocks noChangeShapeType="1"/>
            <a:stCxn id="25604" idx="5"/>
            <a:endCxn id="25620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15"/>
          <p:cNvCxnSpPr>
            <a:cxnSpLocks noChangeShapeType="1"/>
            <a:stCxn id="25610" idx="3"/>
            <a:endCxn id="25620" idx="7"/>
          </p:cNvCxnSpPr>
          <p:nvPr/>
        </p:nvCxnSpPr>
        <p:spPr bwMode="auto">
          <a:xfrm flipH="1">
            <a:off x="4750594" y="2132410"/>
            <a:ext cx="50006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7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5618" name="AutoShape 17"/>
          <p:cNvCxnSpPr>
            <a:cxnSpLocks noChangeShapeType="1"/>
            <a:stCxn id="25617" idx="7"/>
            <a:endCxn id="25604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9" name="AutoShape 18"/>
          <p:cNvCxnSpPr>
            <a:cxnSpLocks noChangeShapeType="1"/>
            <a:stCxn id="25606" idx="1"/>
            <a:endCxn id="25617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0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5621" name="AutoShape 20"/>
          <p:cNvCxnSpPr>
            <a:cxnSpLocks noChangeShapeType="1"/>
            <a:stCxn id="25605" idx="1"/>
            <a:endCxn id="25620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2" name="AutoShape 21"/>
          <p:cNvCxnSpPr>
            <a:cxnSpLocks noChangeShapeType="1"/>
            <a:stCxn id="25606" idx="7"/>
            <a:endCxn id="25620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3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5627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5628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5630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5631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3690880" y="1407513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5257800" y="1410890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37" name="Text Box 36"/>
          <p:cNvSpPr txBox="1">
            <a:spLocks noChangeArrowheads="1"/>
          </p:cNvSpPr>
          <p:nvPr/>
        </p:nvSpPr>
        <p:spPr bwMode="auto">
          <a:xfrm>
            <a:off x="2621290" y="2656460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38" name="Text Box 37"/>
          <p:cNvSpPr txBox="1">
            <a:spLocks noChangeArrowheads="1"/>
          </p:cNvSpPr>
          <p:nvPr/>
        </p:nvSpPr>
        <p:spPr bwMode="auto">
          <a:xfrm>
            <a:off x="6286500" y="2602468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39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40" name="Text Box 42"/>
          <p:cNvSpPr txBox="1">
            <a:spLocks noChangeArrowheads="1"/>
          </p:cNvSpPr>
          <p:nvPr/>
        </p:nvSpPr>
        <p:spPr bwMode="auto">
          <a:xfrm>
            <a:off x="1838826" y="960477"/>
            <a:ext cx="49519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in List with minimum distance (B) and update neighbors</a:t>
            </a:r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 flipV="1">
            <a:off x="4114800" y="3086100"/>
            <a:ext cx="40005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5647" name="Text Box 49"/>
          <p:cNvSpPr txBox="1">
            <a:spLocks noChangeArrowheads="1"/>
          </p:cNvSpPr>
          <p:nvPr/>
        </p:nvSpPr>
        <p:spPr bwMode="auto">
          <a:xfrm>
            <a:off x="3714750" y="3943350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9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48" name="Text Box 50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5649" name="Text Box 51"/>
          <p:cNvSpPr txBox="1">
            <a:spLocks noChangeArrowheads="1"/>
          </p:cNvSpPr>
          <p:nvPr/>
        </p:nvSpPr>
        <p:spPr bwMode="auto">
          <a:xfrm>
            <a:off x="5772149" y="3314701"/>
            <a:ext cx="25315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Note : distance(D)</a:t>
            </a:r>
            <a:r>
              <a:rPr lang="en-US" altLang="en-US" sz="1800" b="1" kern="1200" baseline="-250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 </a:t>
            </a: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not updated since D is already known and distance(E) not updated since it is larger than previously </a:t>
            </a:r>
            <a:r>
              <a:rPr lang="en-US" altLang="en-US" sz="1800" b="1" kern="1200" dirty="0" smtClean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computed.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719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5" y="206375"/>
            <a:ext cx="5419494" cy="41794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Continued...</a:t>
            </a:r>
            <a:endParaRPr lang="en-US" altLang="en-US" sz="3200" b="1" dirty="0" smtClean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6628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6631" name="AutoShape 6"/>
          <p:cNvCxnSpPr>
            <a:cxnSpLocks noChangeShapeType="1"/>
            <a:stCxn id="26629" idx="2"/>
            <a:endCxn id="26630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2" name="AutoShape 7"/>
          <p:cNvCxnSpPr>
            <a:cxnSpLocks noChangeShapeType="1"/>
            <a:stCxn id="26644" idx="2"/>
            <a:endCxn id="26641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3" name="AutoShape 8"/>
          <p:cNvCxnSpPr>
            <a:cxnSpLocks noChangeShapeType="1"/>
            <a:stCxn id="26628" idx="6"/>
            <a:endCxn id="26634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35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6636" name="AutoShape 11"/>
          <p:cNvCxnSpPr>
            <a:cxnSpLocks noChangeShapeType="1"/>
            <a:stCxn id="26635" idx="2"/>
            <a:endCxn id="26644" idx="6"/>
          </p:cNvCxnSpPr>
          <p:nvPr/>
        </p:nvCxnSpPr>
        <p:spPr bwMode="auto">
          <a:xfrm flipH="1">
            <a:off x="4800600" y="2857500"/>
            <a:ext cx="1075135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7" name="AutoShape 12"/>
          <p:cNvCxnSpPr>
            <a:cxnSpLocks noChangeShapeType="1"/>
            <a:stCxn id="26635" idx="1"/>
            <a:endCxn id="26634" idx="5"/>
          </p:cNvCxnSpPr>
          <p:nvPr/>
        </p:nvCxnSpPr>
        <p:spPr bwMode="auto">
          <a:xfrm flipH="1" flipV="1">
            <a:off x="5493544" y="2121694"/>
            <a:ext cx="44291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8" name="AutoShape 13"/>
          <p:cNvCxnSpPr>
            <a:cxnSpLocks noChangeShapeType="1"/>
            <a:stCxn id="26629" idx="7"/>
            <a:endCxn id="26635" idx="3"/>
          </p:cNvCxnSpPr>
          <p:nvPr/>
        </p:nvCxnSpPr>
        <p:spPr bwMode="auto">
          <a:xfrm flipV="1">
            <a:off x="5493544" y="2989660"/>
            <a:ext cx="44291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39" name="AutoShape 14"/>
          <p:cNvCxnSpPr>
            <a:cxnSpLocks noChangeShapeType="1"/>
            <a:stCxn id="26628" idx="5"/>
            <a:endCxn id="26644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0" name="AutoShape 15"/>
          <p:cNvCxnSpPr>
            <a:cxnSpLocks noChangeShapeType="1"/>
            <a:stCxn id="26634" idx="3"/>
            <a:endCxn id="26644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1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6642" name="AutoShape 17"/>
          <p:cNvCxnSpPr>
            <a:cxnSpLocks noChangeShapeType="1"/>
            <a:stCxn id="26641" idx="7"/>
            <a:endCxn id="26628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3" name="AutoShape 18"/>
          <p:cNvCxnSpPr>
            <a:cxnSpLocks noChangeShapeType="1"/>
            <a:stCxn id="26630" idx="1"/>
            <a:endCxn id="26641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4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6645" name="AutoShape 20"/>
          <p:cNvCxnSpPr>
            <a:cxnSpLocks noChangeShapeType="1"/>
            <a:stCxn id="26629" idx="1"/>
            <a:endCxn id="26644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6" name="AutoShape 21"/>
          <p:cNvCxnSpPr>
            <a:cxnSpLocks noChangeShapeType="1"/>
            <a:stCxn id="26630" idx="7"/>
            <a:endCxn id="26644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7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6649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6650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6651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6652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6654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6655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6657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6659" name="Text Box 34"/>
          <p:cNvSpPr txBox="1">
            <a:spLocks noChangeArrowheads="1"/>
          </p:cNvSpPr>
          <p:nvPr/>
        </p:nvSpPr>
        <p:spPr bwMode="auto">
          <a:xfrm>
            <a:off x="3672504" y="1431585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6660" name="Text Box 35"/>
          <p:cNvSpPr txBox="1">
            <a:spLocks noChangeArrowheads="1"/>
          </p:cNvSpPr>
          <p:nvPr/>
        </p:nvSpPr>
        <p:spPr bwMode="auto">
          <a:xfrm>
            <a:off x="5228946" y="1401247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61" name="Text Box 36"/>
          <p:cNvSpPr txBox="1">
            <a:spLocks noChangeArrowheads="1"/>
          </p:cNvSpPr>
          <p:nvPr/>
        </p:nvSpPr>
        <p:spPr bwMode="auto">
          <a:xfrm>
            <a:off x="2613935" y="2620328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62" name="Text Box 37"/>
          <p:cNvSpPr txBox="1">
            <a:spLocks noChangeArrowheads="1"/>
          </p:cNvSpPr>
          <p:nvPr/>
        </p:nvSpPr>
        <p:spPr bwMode="auto">
          <a:xfrm>
            <a:off x="6286500" y="2620328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63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64" name="Line 42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65" name="Line 43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67" name="Line 45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68" name="Line 46"/>
          <p:cNvSpPr>
            <a:spLocks noChangeShapeType="1"/>
          </p:cNvSpPr>
          <p:nvPr/>
        </p:nvSpPr>
        <p:spPr bwMode="auto">
          <a:xfrm flipV="1">
            <a:off x="4114800" y="3086100"/>
            <a:ext cx="40005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670" name="Text Box 48"/>
          <p:cNvSpPr txBox="1">
            <a:spLocks noChangeArrowheads="1"/>
          </p:cNvSpPr>
          <p:nvPr/>
        </p:nvSpPr>
        <p:spPr bwMode="auto">
          <a:xfrm>
            <a:off x="3714750" y="3943350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9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71" name="Text Box 49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5943600" y="3714750"/>
            <a:ext cx="1600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No updating</a:t>
            </a:r>
          </a:p>
        </p:txBody>
      </p:sp>
      <p:sp>
        <p:nvSpPr>
          <p:cNvPr id="26673" name="Text Box 42"/>
          <p:cNvSpPr txBox="1">
            <a:spLocks noChangeArrowheads="1"/>
          </p:cNvSpPr>
          <p:nvPr/>
        </p:nvSpPr>
        <p:spPr bwMode="auto">
          <a:xfrm>
            <a:off x="1912192" y="956071"/>
            <a:ext cx="52437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List with minimum distance (E) and update neighbors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1295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2766" y="177141"/>
            <a:ext cx="5692697" cy="49582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Continued...</a:t>
            </a:r>
            <a:endParaRPr lang="en-US" altLang="en-US" sz="3200" b="1" dirty="0" smtClean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7652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53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54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7655" name="AutoShape 6"/>
          <p:cNvCxnSpPr>
            <a:cxnSpLocks noChangeShapeType="1"/>
            <a:stCxn id="27653" idx="2"/>
            <a:endCxn id="27654" idx="6"/>
          </p:cNvCxnSpPr>
          <p:nvPr/>
        </p:nvCxnSpPr>
        <p:spPr bwMode="auto">
          <a:xfrm flipH="1">
            <a:off x="4000500" y="37147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AutoShape 7"/>
          <p:cNvCxnSpPr>
            <a:cxnSpLocks noChangeShapeType="1"/>
            <a:stCxn id="27668" idx="2"/>
            <a:endCxn id="27665" idx="6"/>
          </p:cNvCxnSpPr>
          <p:nvPr/>
        </p:nvCxnSpPr>
        <p:spPr bwMode="auto">
          <a:xfrm flipH="1">
            <a:off x="3268266" y="2857500"/>
            <a:ext cx="118943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AutoShape 8"/>
          <p:cNvCxnSpPr>
            <a:cxnSpLocks noChangeShapeType="1"/>
            <a:stCxn id="27652" idx="6"/>
            <a:endCxn id="27658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59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7660" name="AutoShape 11"/>
          <p:cNvCxnSpPr>
            <a:cxnSpLocks noChangeShapeType="1"/>
            <a:stCxn id="27659" idx="2"/>
            <a:endCxn id="27668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2"/>
          <p:cNvCxnSpPr>
            <a:cxnSpLocks noChangeShapeType="1"/>
            <a:stCxn id="27659" idx="1"/>
            <a:endCxn id="27658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AutoShape 13"/>
          <p:cNvCxnSpPr>
            <a:cxnSpLocks noChangeShapeType="1"/>
            <a:stCxn id="27653" idx="7"/>
            <a:endCxn id="27659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3" name="AutoShape 14"/>
          <p:cNvCxnSpPr>
            <a:cxnSpLocks noChangeShapeType="1"/>
            <a:stCxn id="27652" idx="5"/>
            <a:endCxn id="27668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4" name="AutoShape 15"/>
          <p:cNvCxnSpPr>
            <a:cxnSpLocks noChangeShapeType="1"/>
            <a:stCxn id="27658" idx="3"/>
            <a:endCxn id="27668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5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7666" name="AutoShape 17"/>
          <p:cNvCxnSpPr>
            <a:cxnSpLocks noChangeShapeType="1"/>
            <a:stCxn id="27665" idx="7"/>
            <a:endCxn id="27652" idx="3"/>
          </p:cNvCxnSpPr>
          <p:nvPr/>
        </p:nvCxnSpPr>
        <p:spPr bwMode="auto">
          <a:xfrm flipV="1">
            <a:off x="3207544" y="2121694"/>
            <a:ext cx="50006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7" name="AutoShape 18"/>
          <p:cNvCxnSpPr>
            <a:cxnSpLocks noChangeShapeType="1"/>
            <a:stCxn id="27654" idx="1"/>
            <a:endCxn id="27665" idx="5"/>
          </p:cNvCxnSpPr>
          <p:nvPr/>
        </p:nvCxnSpPr>
        <p:spPr bwMode="auto">
          <a:xfrm flipH="1" flipV="1">
            <a:off x="3207544" y="2989660"/>
            <a:ext cx="500063" cy="603647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8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7669" name="AutoShape 20"/>
          <p:cNvCxnSpPr>
            <a:cxnSpLocks noChangeShapeType="1"/>
            <a:stCxn id="27653" idx="1"/>
            <a:endCxn id="27668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0" name="AutoShape 21"/>
          <p:cNvCxnSpPr>
            <a:cxnSpLocks noChangeShapeType="1"/>
            <a:stCxn id="27654" idx="7"/>
            <a:endCxn id="27668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1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7673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7674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7675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7676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7678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7679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7680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7681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7682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7683" name="Text Box 34"/>
          <p:cNvSpPr txBox="1">
            <a:spLocks noChangeArrowheads="1"/>
          </p:cNvSpPr>
          <p:nvPr/>
        </p:nvSpPr>
        <p:spPr bwMode="auto">
          <a:xfrm>
            <a:off x="3672654" y="1407513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7684" name="Text Box 35"/>
          <p:cNvSpPr txBox="1">
            <a:spLocks noChangeArrowheads="1"/>
          </p:cNvSpPr>
          <p:nvPr/>
        </p:nvSpPr>
        <p:spPr bwMode="auto">
          <a:xfrm>
            <a:off x="5284681" y="1422148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85" name="Text Box 36"/>
          <p:cNvSpPr txBox="1">
            <a:spLocks noChangeArrowheads="1"/>
          </p:cNvSpPr>
          <p:nvPr/>
        </p:nvSpPr>
        <p:spPr bwMode="auto">
          <a:xfrm>
            <a:off x="2612238" y="2620328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86" name="Text Box 37"/>
          <p:cNvSpPr txBox="1">
            <a:spLocks noChangeArrowheads="1"/>
          </p:cNvSpPr>
          <p:nvPr/>
        </p:nvSpPr>
        <p:spPr bwMode="auto">
          <a:xfrm>
            <a:off x="6286500" y="2604374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87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88" name="Line 40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89" name="Line 41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90" name="Line 42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91" name="Line 43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92" name="Line 44"/>
          <p:cNvSpPr>
            <a:spLocks noChangeShapeType="1"/>
          </p:cNvSpPr>
          <p:nvPr/>
        </p:nvSpPr>
        <p:spPr bwMode="auto">
          <a:xfrm flipH="1" flipV="1">
            <a:off x="3371850" y="3028950"/>
            <a:ext cx="40005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7694" name="Text Box 46"/>
          <p:cNvSpPr txBox="1">
            <a:spLocks noChangeArrowheads="1"/>
          </p:cNvSpPr>
          <p:nvPr/>
        </p:nvSpPr>
        <p:spPr bwMode="auto">
          <a:xfrm>
            <a:off x="3714750" y="3943350"/>
            <a:ext cx="271228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8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95" name="Text Box 47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7696" name="Text Box 42"/>
          <p:cNvSpPr txBox="1">
            <a:spLocks noChangeArrowheads="1"/>
          </p:cNvSpPr>
          <p:nvPr/>
        </p:nvSpPr>
        <p:spPr bwMode="auto">
          <a:xfrm>
            <a:off x="1942113" y="933628"/>
            <a:ext cx="52597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List with minimum distance (C) and update neighbors</a:t>
            </a:r>
          </a:p>
        </p:txBody>
      </p:sp>
      <p:sp>
        <p:nvSpPr>
          <p:cNvPr id="27697" name="Text Box 49"/>
          <p:cNvSpPr txBox="1">
            <a:spLocks noChangeArrowheads="1"/>
          </p:cNvSpPr>
          <p:nvPr/>
        </p:nvSpPr>
        <p:spPr bwMode="auto">
          <a:xfrm>
            <a:off x="1371600" y="3543300"/>
            <a:ext cx="20466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Distance(F) = 3 + 5 = 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900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1625" y="206375"/>
            <a:ext cx="6457950" cy="38441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Example: Continued...</a:t>
            </a:r>
            <a:endParaRPr lang="en-US" altLang="en-US" sz="3200" b="1" dirty="0" smtClean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28676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678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8679" name="AutoShape 6"/>
          <p:cNvCxnSpPr>
            <a:cxnSpLocks noChangeShapeType="1"/>
            <a:stCxn id="28677" idx="2"/>
            <a:endCxn id="28678" idx="6"/>
          </p:cNvCxnSpPr>
          <p:nvPr/>
        </p:nvCxnSpPr>
        <p:spPr bwMode="auto">
          <a:xfrm flipH="1">
            <a:off x="4000500" y="3714750"/>
            <a:ext cx="1189435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7"/>
          <p:cNvCxnSpPr>
            <a:cxnSpLocks noChangeShapeType="1"/>
            <a:stCxn id="28692" idx="2"/>
            <a:endCxn id="28689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1" name="AutoShape 8"/>
          <p:cNvCxnSpPr>
            <a:cxnSpLocks noChangeShapeType="1"/>
            <a:stCxn id="28676" idx="6"/>
            <a:endCxn id="28682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683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8684" name="AutoShape 11"/>
          <p:cNvCxnSpPr>
            <a:cxnSpLocks noChangeShapeType="1"/>
            <a:stCxn id="28683" idx="2"/>
            <a:endCxn id="28692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5" name="AutoShape 12"/>
          <p:cNvCxnSpPr>
            <a:cxnSpLocks noChangeShapeType="1"/>
            <a:stCxn id="28683" idx="1"/>
            <a:endCxn id="28682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6" name="AutoShape 13"/>
          <p:cNvCxnSpPr>
            <a:cxnSpLocks noChangeShapeType="1"/>
            <a:stCxn id="28677" idx="7"/>
            <a:endCxn id="28683" idx="3"/>
          </p:cNvCxnSpPr>
          <p:nvPr/>
        </p:nvCxnSpPr>
        <p:spPr bwMode="auto">
          <a:xfrm flipV="1">
            <a:off x="5493544" y="2978944"/>
            <a:ext cx="44291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7" name="AutoShape 14"/>
          <p:cNvCxnSpPr>
            <a:cxnSpLocks noChangeShapeType="1"/>
            <a:stCxn id="28676" idx="5"/>
            <a:endCxn id="28692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8" name="AutoShape 15"/>
          <p:cNvCxnSpPr>
            <a:cxnSpLocks noChangeShapeType="1"/>
            <a:stCxn id="28682" idx="3"/>
            <a:endCxn id="28692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9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8690" name="AutoShape 17"/>
          <p:cNvCxnSpPr>
            <a:cxnSpLocks noChangeShapeType="1"/>
            <a:stCxn id="28689" idx="7"/>
            <a:endCxn id="28676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18"/>
          <p:cNvCxnSpPr>
            <a:cxnSpLocks noChangeShapeType="1"/>
            <a:stCxn id="28678" idx="1"/>
            <a:endCxn id="28689" idx="5"/>
          </p:cNvCxnSpPr>
          <p:nvPr/>
        </p:nvCxnSpPr>
        <p:spPr bwMode="auto">
          <a:xfrm flipH="1" flipV="1">
            <a:off x="320754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2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8693" name="AutoShape 20"/>
          <p:cNvCxnSpPr>
            <a:cxnSpLocks noChangeShapeType="1"/>
            <a:stCxn id="28677" idx="1"/>
            <a:endCxn id="28692" idx="5"/>
          </p:cNvCxnSpPr>
          <p:nvPr/>
        </p:nvCxnSpPr>
        <p:spPr bwMode="auto">
          <a:xfrm flipH="1" flipV="1">
            <a:off x="4750594" y="2978944"/>
            <a:ext cx="50006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4" name="AutoShape 21"/>
          <p:cNvCxnSpPr>
            <a:cxnSpLocks noChangeShapeType="1"/>
            <a:stCxn id="28678" idx="7"/>
            <a:endCxn id="28692" idx="3"/>
          </p:cNvCxnSpPr>
          <p:nvPr/>
        </p:nvCxnSpPr>
        <p:spPr bwMode="auto">
          <a:xfrm flipV="1">
            <a:off x="3950494" y="297894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5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8696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8697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8698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8699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8700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8701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8702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8703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8704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8705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8706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8707" name="Text Box 34"/>
          <p:cNvSpPr txBox="1">
            <a:spLocks noChangeArrowheads="1"/>
          </p:cNvSpPr>
          <p:nvPr/>
        </p:nvSpPr>
        <p:spPr bwMode="auto">
          <a:xfrm>
            <a:off x="3707607" y="1386410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8708" name="Text Box 35"/>
          <p:cNvSpPr txBox="1">
            <a:spLocks noChangeArrowheads="1"/>
          </p:cNvSpPr>
          <p:nvPr/>
        </p:nvSpPr>
        <p:spPr bwMode="auto">
          <a:xfrm>
            <a:off x="5250657" y="1386410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09" name="Text Box 36"/>
          <p:cNvSpPr txBox="1">
            <a:spLocks noChangeArrowheads="1"/>
          </p:cNvSpPr>
          <p:nvPr/>
        </p:nvSpPr>
        <p:spPr bwMode="auto">
          <a:xfrm>
            <a:off x="2569136" y="2656460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10" name="Text Box 37"/>
          <p:cNvSpPr txBox="1">
            <a:spLocks noChangeArrowheads="1"/>
          </p:cNvSpPr>
          <p:nvPr/>
        </p:nvSpPr>
        <p:spPr bwMode="auto">
          <a:xfrm>
            <a:off x="6286500" y="2602468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11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4114800" y="382905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3714750" y="3943350"/>
            <a:ext cx="276038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6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8720" name="Text Box 49"/>
          <p:cNvSpPr txBox="1">
            <a:spLocks noChangeArrowheads="1"/>
          </p:cNvSpPr>
          <p:nvPr/>
        </p:nvSpPr>
        <p:spPr bwMode="auto">
          <a:xfrm>
            <a:off x="1314450" y="4186237"/>
            <a:ext cx="2686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Distance(F) = min (8, </a:t>
            </a:r>
            <a:r>
              <a:rPr lang="en-US" altLang="en-US" sz="1800" b="1" kern="1200" dirty="0" smtClean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(5+1)) </a:t>
            </a: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= 6</a:t>
            </a:r>
          </a:p>
        </p:txBody>
      </p:sp>
      <p:sp>
        <p:nvSpPr>
          <p:cNvPr id="28721" name="Text Box 50"/>
          <p:cNvSpPr txBox="1">
            <a:spLocks noChangeArrowheads="1"/>
          </p:cNvSpPr>
          <p:nvPr/>
        </p:nvSpPr>
        <p:spPr bwMode="auto">
          <a:xfrm>
            <a:off x="1907234" y="3721895"/>
            <a:ext cx="1543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Previous distance</a:t>
            </a:r>
          </a:p>
        </p:txBody>
      </p:sp>
      <p:sp>
        <p:nvSpPr>
          <p:cNvPr id="28722" name="Line 51"/>
          <p:cNvSpPr>
            <a:spLocks noChangeShapeType="1"/>
          </p:cNvSpPr>
          <p:nvPr/>
        </p:nvSpPr>
        <p:spPr bwMode="auto">
          <a:xfrm flipH="1">
            <a:off x="2829144" y="4057649"/>
            <a:ext cx="123606" cy="2542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8723" name="Text Box 42"/>
          <p:cNvSpPr txBox="1">
            <a:spLocks noChangeArrowheads="1"/>
          </p:cNvSpPr>
          <p:nvPr/>
        </p:nvSpPr>
        <p:spPr bwMode="auto">
          <a:xfrm>
            <a:off x="1882558" y="828066"/>
            <a:ext cx="52645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List with minimum distance (G) and update neighbors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4212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4128" y="201812"/>
            <a:ext cx="6638693" cy="471125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(end)</a:t>
            </a:r>
          </a:p>
        </p:txBody>
      </p:sp>
      <p:sp>
        <p:nvSpPr>
          <p:cNvPr id="29700" name="Oval 3"/>
          <p:cNvSpPr>
            <a:spLocks noChangeArrowheads="1"/>
          </p:cNvSpPr>
          <p:nvPr/>
        </p:nvSpPr>
        <p:spPr bwMode="auto">
          <a:xfrm>
            <a:off x="365760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A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5200650" y="35433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G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3657600" y="3543300"/>
            <a:ext cx="342900" cy="3429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F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9703" name="AutoShape 6"/>
          <p:cNvCxnSpPr>
            <a:cxnSpLocks noChangeShapeType="1"/>
            <a:stCxn id="29701" idx="2"/>
            <a:endCxn id="29702" idx="6"/>
          </p:cNvCxnSpPr>
          <p:nvPr/>
        </p:nvCxnSpPr>
        <p:spPr bwMode="auto">
          <a:xfrm flipH="1">
            <a:off x="4011216" y="3714750"/>
            <a:ext cx="1189434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7"/>
          <p:cNvCxnSpPr>
            <a:cxnSpLocks noChangeShapeType="1"/>
            <a:stCxn id="29716" idx="2"/>
            <a:endCxn id="29713" idx="6"/>
          </p:cNvCxnSpPr>
          <p:nvPr/>
        </p:nvCxnSpPr>
        <p:spPr bwMode="auto">
          <a:xfrm flipH="1">
            <a:off x="3257550" y="285750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5" name="AutoShape 8"/>
          <p:cNvCxnSpPr>
            <a:cxnSpLocks noChangeShapeType="1"/>
            <a:stCxn id="29700" idx="6"/>
            <a:endCxn id="29706" idx="2"/>
          </p:cNvCxnSpPr>
          <p:nvPr/>
        </p:nvCxnSpPr>
        <p:spPr bwMode="auto">
          <a:xfrm>
            <a:off x="4000500" y="2000250"/>
            <a:ext cx="12001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/>
          <p:cNvSpPr>
            <a:spLocks noChangeArrowheads="1"/>
          </p:cNvSpPr>
          <p:nvPr/>
        </p:nvSpPr>
        <p:spPr bwMode="auto">
          <a:xfrm>
            <a:off x="5200650" y="182880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B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07" name="Oval 10"/>
          <p:cNvSpPr>
            <a:spLocks noChangeArrowheads="1"/>
          </p:cNvSpPr>
          <p:nvPr/>
        </p:nvSpPr>
        <p:spPr bwMode="auto">
          <a:xfrm>
            <a:off x="588645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E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9708" name="AutoShape 11"/>
          <p:cNvCxnSpPr>
            <a:cxnSpLocks noChangeShapeType="1"/>
            <a:stCxn id="29707" idx="2"/>
            <a:endCxn id="29716" idx="6"/>
          </p:cNvCxnSpPr>
          <p:nvPr/>
        </p:nvCxnSpPr>
        <p:spPr bwMode="auto">
          <a:xfrm flipH="1">
            <a:off x="4800600" y="2857500"/>
            <a:ext cx="10858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9" name="AutoShape 12"/>
          <p:cNvCxnSpPr>
            <a:cxnSpLocks noChangeShapeType="1"/>
            <a:stCxn id="29707" idx="1"/>
            <a:endCxn id="29706" idx="5"/>
          </p:cNvCxnSpPr>
          <p:nvPr/>
        </p:nvCxnSpPr>
        <p:spPr bwMode="auto">
          <a:xfrm flipH="1" flipV="1">
            <a:off x="5493544" y="212169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0" name="AutoShape 13"/>
          <p:cNvCxnSpPr>
            <a:cxnSpLocks noChangeShapeType="1"/>
            <a:stCxn id="29701" idx="7"/>
            <a:endCxn id="29707" idx="3"/>
          </p:cNvCxnSpPr>
          <p:nvPr/>
        </p:nvCxnSpPr>
        <p:spPr bwMode="auto">
          <a:xfrm flipV="1">
            <a:off x="5493544" y="2978944"/>
            <a:ext cx="4429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14"/>
          <p:cNvCxnSpPr>
            <a:cxnSpLocks noChangeShapeType="1"/>
            <a:stCxn id="29700" idx="5"/>
            <a:endCxn id="29716" idx="1"/>
          </p:cNvCxnSpPr>
          <p:nvPr/>
        </p:nvCxnSpPr>
        <p:spPr bwMode="auto">
          <a:xfrm>
            <a:off x="3950494" y="2121694"/>
            <a:ext cx="55721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15"/>
          <p:cNvCxnSpPr>
            <a:cxnSpLocks noChangeShapeType="1"/>
            <a:stCxn id="29706" idx="3"/>
            <a:endCxn id="29716" idx="7"/>
          </p:cNvCxnSpPr>
          <p:nvPr/>
        </p:nvCxnSpPr>
        <p:spPr bwMode="auto">
          <a:xfrm flipH="1">
            <a:off x="475059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291465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C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9714" name="AutoShape 17"/>
          <p:cNvCxnSpPr>
            <a:cxnSpLocks noChangeShapeType="1"/>
            <a:stCxn id="29713" idx="7"/>
            <a:endCxn id="29700" idx="3"/>
          </p:cNvCxnSpPr>
          <p:nvPr/>
        </p:nvCxnSpPr>
        <p:spPr bwMode="auto">
          <a:xfrm flipV="1">
            <a:off x="3207544" y="212169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5" name="AutoShape 18"/>
          <p:cNvCxnSpPr>
            <a:cxnSpLocks noChangeShapeType="1"/>
            <a:stCxn id="29702" idx="1"/>
            <a:endCxn id="29713" idx="5"/>
          </p:cNvCxnSpPr>
          <p:nvPr/>
        </p:nvCxnSpPr>
        <p:spPr bwMode="auto">
          <a:xfrm flipH="1" flipV="1">
            <a:off x="3207544" y="2978944"/>
            <a:ext cx="50006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6" name="Oval 19"/>
          <p:cNvSpPr>
            <a:spLocks noChangeArrowheads="1"/>
          </p:cNvSpPr>
          <p:nvPr/>
        </p:nvSpPr>
        <p:spPr bwMode="auto">
          <a:xfrm>
            <a:off x="4457700" y="2686050"/>
            <a:ext cx="342900" cy="3429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D</a:t>
            </a:r>
            <a:endParaRPr lang="en-US" altLang="en-US" sz="1800" b="1" kern="1200" baseline="-250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cxnSp>
        <p:nvCxnSpPr>
          <p:cNvPr id="29717" name="AutoShape 20"/>
          <p:cNvCxnSpPr>
            <a:cxnSpLocks noChangeShapeType="1"/>
            <a:stCxn id="29701" idx="1"/>
            <a:endCxn id="29716" idx="5"/>
          </p:cNvCxnSpPr>
          <p:nvPr/>
        </p:nvCxnSpPr>
        <p:spPr bwMode="auto">
          <a:xfrm flipH="1" flipV="1">
            <a:off x="4750594" y="2978944"/>
            <a:ext cx="500063" cy="6143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8" name="AutoShape 21"/>
          <p:cNvCxnSpPr>
            <a:cxnSpLocks noChangeShapeType="1"/>
            <a:stCxn id="29702" idx="7"/>
            <a:endCxn id="29716" idx="3"/>
          </p:cNvCxnSpPr>
          <p:nvPr/>
        </p:nvCxnSpPr>
        <p:spPr bwMode="auto">
          <a:xfrm flipV="1">
            <a:off x="3950494" y="2978944"/>
            <a:ext cx="557213" cy="6036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2"/>
          <p:cNvSpPr txBox="1">
            <a:spLocks noChangeArrowheads="1"/>
          </p:cNvSpPr>
          <p:nvPr/>
        </p:nvSpPr>
        <p:spPr bwMode="auto">
          <a:xfrm>
            <a:off x="3211116" y="228080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9720" name="Text Box 23"/>
          <p:cNvSpPr txBox="1">
            <a:spLocks noChangeArrowheads="1"/>
          </p:cNvSpPr>
          <p:nvPr/>
        </p:nvSpPr>
        <p:spPr bwMode="auto">
          <a:xfrm>
            <a:off x="4193381" y="2270092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9721" name="Text Box 24"/>
          <p:cNvSpPr txBox="1">
            <a:spLocks noChangeArrowheads="1"/>
          </p:cNvSpPr>
          <p:nvPr/>
        </p:nvSpPr>
        <p:spPr bwMode="auto">
          <a:xfrm>
            <a:off x="4514850" y="180098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9722" name="Text Box 25"/>
          <p:cNvSpPr txBox="1">
            <a:spLocks noChangeArrowheads="1"/>
          </p:cNvSpPr>
          <p:nvPr/>
        </p:nvSpPr>
        <p:spPr bwMode="auto">
          <a:xfrm>
            <a:off x="5623322" y="2270092"/>
            <a:ext cx="2712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10</a:t>
            </a:r>
          </a:p>
        </p:txBody>
      </p:sp>
      <p:sp>
        <p:nvSpPr>
          <p:cNvPr id="29723" name="Text Box 26"/>
          <p:cNvSpPr txBox="1">
            <a:spLocks noChangeArrowheads="1"/>
          </p:cNvSpPr>
          <p:nvPr/>
        </p:nvSpPr>
        <p:spPr bwMode="auto">
          <a:xfrm>
            <a:off x="4835128" y="2270092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3</a:t>
            </a:r>
          </a:p>
        </p:txBody>
      </p:sp>
      <p:sp>
        <p:nvSpPr>
          <p:cNvPr id="29724" name="Text Box 27"/>
          <p:cNvSpPr txBox="1">
            <a:spLocks noChangeArrowheads="1"/>
          </p:cNvSpPr>
          <p:nvPr/>
        </p:nvSpPr>
        <p:spPr bwMode="auto">
          <a:xfrm>
            <a:off x="5772150" y="3138057"/>
            <a:ext cx="24077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6</a:t>
            </a:r>
          </a:p>
        </p:txBody>
      </p:sp>
      <p:sp>
        <p:nvSpPr>
          <p:cNvPr id="29725" name="Text Box 28"/>
          <p:cNvSpPr txBox="1">
            <a:spLocks noChangeArrowheads="1"/>
          </p:cNvSpPr>
          <p:nvPr/>
        </p:nvSpPr>
        <p:spPr bwMode="auto">
          <a:xfrm>
            <a:off x="5029200" y="3138057"/>
            <a:ext cx="2391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4</a:t>
            </a:r>
          </a:p>
        </p:txBody>
      </p:sp>
      <p:sp>
        <p:nvSpPr>
          <p:cNvPr id="29726" name="Text Box 29"/>
          <p:cNvSpPr txBox="1">
            <a:spLocks noChangeArrowheads="1"/>
          </p:cNvSpPr>
          <p:nvPr/>
        </p:nvSpPr>
        <p:spPr bwMode="auto">
          <a:xfrm>
            <a:off x="525780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9727" name="Text Box 30"/>
          <p:cNvSpPr txBox="1">
            <a:spLocks noChangeArrowheads="1"/>
          </p:cNvSpPr>
          <p:nvPr/>
        </p:nvSpPr>
        <p:spPr bwMode="auto">
          <a:xfrm>
            <a:off x="3714750" y="2658235"/>
            <a:ext cx="2295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2</a:t>
            </a:r>
          </a:p>
        </p:txBody>
      </p:sp>
      <p:sp>
        <p:nvSpPr>
          <p:cNvPr id="29728" name="Text Box 31"/>
          <p:cNvSpPr txBox="1">
            <a:spLocks noChangeArrowheads="1"/>
          </p:cNvSpPr>
          <p:nvPr/>
        </p:nvSpPr>
        <p:spPr bwMode="auto">
          <a:xfrm>
            <a:off x="4057650" y="3138057"/>
            <a:ext cx="2375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8</a:t>
            </a:r>
          </a:p>
        </p:txBody>
      </p:sp>
      <p:sp>
        <p:nvSpPr>
          <p:cNvPr id="29729" name="Text Box 32"/>
          <p:cNvSpPr txBox="1">
            <a:spLocks noChangeArrowheads="1"/>
          </p:cNvSpPr>
          <p:nvPr/>
        </p:nvSpPr>
        <p:spPr bwMode="auto">
          <a:xfrm>
            <a:off x="3257550" y="3138057"/>
            <a:ext cx="23115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5</a:t>
            </a: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4572000" y="3515485"/>
            <a:ext cx="21672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1</a:t>
            </a:r>
          </a:p>
        </p:txBody>
      </p:sp>
      <p:sp>
        <p:nvSpPr>
          <p:cNvPr id="29731" name="Text Box 34"/>
          <p:cNvSpPr txBox="1">
            <a:spLocks noChangeArrowheads="1"/>
          </p:cNvSpPr>
          <p:nvPr/>
        </p:nvSpPr>
        <p:spPr bwMode="auto">
          <a:xfrm>
            <a:off x="3690416" y="1429442"/>
            <a:ext cx="27443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0</a:t>
            </a:r>
          </a:p>
        </p:txBody>
      </p:sp>
      <p:sp>
        <p:nvSpPr>
          <p:cNvPr id="29732" name="Text Box 35"/>
          <p:cNvSpPr txBox="1">
            <a:spLocks noChangeArrowheads="1"/>
          </p:cNvSpPr>
          <p:nvPr/>
        </p:nvSpPr>
        <p:spPr bwMode="auto">
          <a:xfrm>
            <a:off x="5257800" y="1443772"/>
            <a:ext cx="258404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2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33" name="Text Box 36"/>
          <p:cNvSpPr txBox="1">
            <a:spLocks noChangeArrowheads="1"/>
          </p:cNvSpPr>
          <p:nvPr/>
        </p:nvSpPr>
        <p:spPr bwMode="auto">
          <a:xfrm>
            <a:off x="2628900" y="2609612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 dirty="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34" name="Text Box 37"/>
          <p:cNvSpPr txBox="1">
            <a:spLocks noChangeArrowheads="1"/>
          </p:cNvSpPr>
          <p:nvPr/>
        </p:nvSpPr>
        <p:spPr bwMode="auto">
          <a:xfrm>
            <a:off x="6286500" y="2609612"/>
            <a:ext cx="26000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3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35" name="Text Box 38"/>
          <p:cNvSpPr txBox="1">
            <a:spLocks noChangeArrowheads="1"/>
          </p:cNvSpPr>
          <p:nvPr/>
        </p:nvSpPr>
        <p:spPr bwMode="auto">
          <a:xfrm>
            <a:off x="4514850" y="3093244"/>
            <a:ext cx="235962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1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36" name="Text Box 39"/>
          <p:cNvSpPr txBox="1">
            <a:spLocks noChangeArrowheads="1"/>
          </p:cNvSpPr>
          <p:nvPr/>
        </p:nvSpPr>
        <p:spPr bwMode="auto">
          <a:xfrm>
            <a:off x="2388394" y="4237435"/>
            <a:ext cx="4900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prstClr val="black"/>
                </a:solidFill>
                <a:latin typeface="Gabriola" panose="04040605051002020D02" pitchFamily="82" charset="0"/>
                <a:cs typeface="+mn-cs"/>
              </a:rPr>
              <a:t>Pick vertex not in S with lowest cost (F) and update neighbors</a:t>
            </a:r>
          </a:p>
        </p:txBody>
      </p:sp>
      <p:sp>
        <p:nvSpPr>
          <p:cNvPr id="29737" name="Line 40"/>
          <p:cNvSpPr>
            <a:spLocks noChangeShapeType="1"/>
          </p:cNvSpPr>
          <p:nvPr/>
        </p:nvSpPr>
        <p:spPr bwMode="auto">
          <a:xfrm flipH="1" flipV="1">
            <a:off x="3886200" y="2228850"/>
            <a:ext cx="5143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38" name="Line 41"/>
          <p:cNvSpPr>
            <a:spLocks noChangeShapeType="1"/>
          </p:cNvSpPr>
          <p:nvPr/>
        </p:nvSpPr>
        <p:spPr bwMode="auto">
          <a:xfrm flipH="1" flipV="1">
            <a:off x="4114800" y="20574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39" name="Line 42"/>
          <p:cNvSpPr>
            <a:spLocks noChangeShapeType="1"/>
          </p:cNvSpPr>
          <p:nvPr/>
        </p:nvSpPr>
        <p:spPr bwMode="auto">
          <a:xfrm flipH="1" flipV="1">
            <a:off x="4800600" y="297180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40" name="Line 43"/>
          <p:cNvSpPr>
            <a:spLocks noChangeShapeType="1"/>
          </p:cNvSpPr>
          <p:nvPr/>
        </p:nvSpPr>
        <p:spPr bwMode="auto">
          <a:xfrm flipH="1" flipV="1">
            <a:off x="4743450" y="3086100"/>
            <a:ext cx="400050" cy="514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41" name="Line 44"/>
          <p:cNvSpPr>
            <a:spLocks noChangeShapeType="1"/>
          </p:cNvSpPr>
          <p:nvPr/>
        </p:nvSpPr>
        <p:spPr bwMode="auto">
          <a:xfrm flipV="1">
            <a:off x="4114800" y="3829050"/>
            <a:ext cx="10287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42" name="Line 45"/>
          <p:cNvSpPr>
            <a:spLocks noChangeShapeType="1"/>
          </p:cNvSpPr>
          <p:nvPr/>
        </p:nvSpPr>
        <p:spPr bwMode="auto">
          <a:xfrm flipV="1">
            <a:off x="3314700" y="2971800"/>
            <a:ext cx="10858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3429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kern="1200">
              <a:solidFill>
                <a:prstClr val="black"/>
              </a:solidFill>
              <a:latin typeface="Gabriola" panose="04040605051002020D02" pitchFamily="82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9743" name="Text Box 46"/>
          <p:cNvSpPr txBox="1">
            <a:spLocks noChangeArrowheads="1"/>
          </p:cNvSpPr>
          <p:nvPr/>
        </p:nvSpPr>
        <p:spPr bwMode="auto">
          <a:xfrm>
            <a:off x="3714750" y="3943350"/>
            <a:ext cx="276038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6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9744" name="Text Box 47"/>
          <p:cNvSpPr txBox="1">
            <a:spLocks noChangeArrowheads="1"/>
          </p:cNvSpPr>
          <p:nvPr/>
        </p:nvSpPr>
        <p:spPr bwMode="auto">
          <a:xfrm>
            <a:off x="5257800" y="3943350"/>
            <a:ext cx="26161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defTabSz="342900" eaLnBrk="1" fontAlgn="base" hangingPunct="1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solidFill>
                  <a:prstClr val="black"/>
                </a:solidFill>
                <a:latin typeface="Gabriola" panose="04040605051002020D02" pitchFamily="82" charset="0"/>
                <a:cs typeface="+mn-cs"/>
                <a:sym typeface="Symbol" panose="05050102010706020507" pitchFamily="18" charset="2"/>
              </a:rPr>
              <a:t>5</a:t>
            </a:r>
            <a:endParaRPr lang="en-US" altLang="en-US" sz="1800" b="1" kern="1200">
              <a:solidFill>
                <a:prstClr val="black"/>
              </a:solidFill>
              <a:latin typeface="Gabriola" panose="04040605051002020D02" pitchFamily="82" charset="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12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3" y="1242054"/>
            <a:ext cx="59340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80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933" y="1242287"/>
            <a:ext cx="6185297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07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75" y="921051"/>
            <a:ext cx="6185297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402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82" y="1008140"/>
            <a:ext cx="6185297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0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38" y="1030443"/>
            <a:ext cx="6185297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605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094" y="1145644"/>
            <a:ext cx="6184106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38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386" y="996961"/>
            <a:ext cx="6185297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41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34" y="1093604"/>
            <a:ext cx="6184106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76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24" y="1093605"/>
            <a:ext cx="6184106" cy="353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4147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69" name="Group 2"/>
          <p:cNvGrpSpPr>
            <a:grpSpLocks/>
          </p:cNvGrpSpPr>
          <p:nvPr/>
        </p:nvGrpSpPr>
        <p:grpSpPr bwMode="auto">
          <a:xfrm>
            <a:off x="4623198" y="2324100"/>
            <a:ext cx="3163490" cy="2819400"/>
            <a:chOff x="415" y="856"/>
            <a:chExt cx="2910" cy="2523"/>
          </a:xfrm>
        </p:grpSpPr>
        <p:grpSp>
          <p:nvGrpSpPr>
            <p:cNvPr id="88130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89"/>
              <a:chOff x="1613" y="2011"/>
              <a:chExt cx="316" cy="289"/>
            </a:xfrm>
          </p:grpSpPr>
          <p:sp>
            <p:nvSpPr>
              <p:cNvPr id="88192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3" name="Line 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4" name="Line 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5" name="Rectangle 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6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7" name="Rectangle 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8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w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8131" name="Text Box 11"/>
            <p:cNvSpPr txBox="1">
              <a:spLocks noChangeArrowheads="1"/>
            </p:cNvSpPr>
            <p:nvPr/>
          </p:nvSpPr>
          <p:spPr bwMode="auto">
            <a:xfrm>
              <a:off x="922" y="1959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32" name="Text Box 12"/>
            <p:cNvSpPr txBox="1">
              <a:spLocks noChangeArrowheads="1"/>
            </p:cNvSpPr>
            <p:nvPr/>
          </p:nvSpPr>
          <p:spPr bwMode="auto">
            <a:xfrm>
              <a:off x="1421" y="1478"/>
              <a:ext cx="2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8133" name="Group 13"/>
            <p:cNvGrpSpPr>
              <a:grpSpLocks/>
            </p:cNvGrpSpPr>
            <p:nvPr/>
          </p:nvGrpSpPr>
          <p:grpSpPr bwMode="auto">
            <a:xfrm>
              <a:off x="1299" y="2848"/>
              <a:ext cx="316" cy="289"/>
              <a:chOff x="1613" y="2011"/>
              <a:chExt cx="316" cy="289"/>
            </a:xfrm>
          </p:grpSpPr>
          <p:sp>
            <p:nvSpPr>
              <p:cNvPr id="88185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6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7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8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9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0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91" name="Text Box 20"/>
              <p:cNvSpPr txBox="1">
                <a:spLocks noChangeArrowheads="1"/>
              </p:cNvSpPr>
              <p:nvPr/>
            </p:nvSpPr>
            <p:spPr bwMode="auto">
              <a:xfrm>
                <a:off x="1646" y="2011"/>
                <a:ext cx="227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v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8134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89"/>
              <a:chOff x="1613" y="2011"/>
              <a:chExt cx="316" cy="289"/>
            </a:xfrm>
          </p:grpSpPr>
          <p:sp>
            <p:nvSpPr>
              <p:cNvPr id="88178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9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0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1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2" name="Oval 26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3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84" name="Text Box 28"/>
              <p:cNvSpPr txBox="1">
                <a:spLocks noChangeArrowheads="1"/>
              </p:cNvSpPr>
              <p:nvPr/>
            </p:nvSpPr>
            <p:spPr bwMode="auto">
              <a:xfrm>
                <a:off x="1641" y="2011"/>
                <a:ext cx="23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x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8135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89"/>
              <a:chOff x="1613" y="2011"/>
              <a:chExt cx="316" cy="289"/>
            </a:xfrm>
          </p:grpSpPr>
          <p:sp>
            <p:nvSpPr>
              <p:cNvPr id="88171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2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3" name="Line 32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4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5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6" name="Rectangle 35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7" name="Text Box 36"/>
              <p:cNvSpPr txBox="1">
                <a:spLocks noChangeArrowheads="1"/>
              </p:cNvSpPr>
              <p:nvPr/>
            </p:nvSpPr>
            <p:spPr bwMode="auto">
              <a:xfrm>
                <a:off x="1638" y="2011"/>
                <a:ext cx="24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u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8136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37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38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39" name="Text Box 40"/>
            <p:cNvSpPr txBox="1">
              <a:spLocks noChangeArrowheads="1"/>
            </p:cNvSpPr>
            <p:nvPr/>
          </p:nvSpPr>
          <p:spPr bwMode="auto">
            <a:xfrm>
              <a:off x="768" y="1368"/>
              <a:ext cx="22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0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7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1" name="Text Box 42"/>
            <p:cNvSpPr txBox="1">
              <a:spLocks noChangeArrowheads="1"/>
            </p:cNvSpPr>
            <p:nvPr/>
          </p:nvSpPr>
          <p:spPr bwMode="auto">
            <a:xfrm>
              <a:off x="1451" y="2407"/>
              <a:ext cx="22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2" name="Freeform 43"/>
            <p:cNvSpPr>
              <a:spLocks/>
            </p:cNvSpPr>
            <p:nvPr/>
          </p:nvSpPr>
          <p:spPr bwMode="auto">
            <a:xfrm>
              <a:off x="604" y="2227"/>
              <a:ext cx="857" cy="1152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57" h="1152">
                  <a:moveTo>
                    <a:pt x="0" y="0"/>
                  </a:moveTo>
                  <a:cubicBezTo>
                    <a:pt x="95" y="191"/>
                    <a:pt x="365" y="1152"/>
                    <a:pt x="562" y="1152"/>
                  </a:cubicBezTo>
                  <a:cubicBezTo>
                    <a:pt x="759" y="1152"/>
                    <a:pt x="796" y="851"/>
                    <a:pt x="857" y="77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3" name="Text Box 44"/>
            <p:cNvSpPr txBox="1">
              <a:spLocks noChangeArrowheads="1"/>
            </p:cNvSpPr>
            <p:nvPr/>
          </p:nvSpPr>
          <p:spPr bwMode="auto">
            <a:xfrm>
              <a:off x="760" y="2582"/>
              <a:ext cx="23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4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5" name="Text Box 46"/>
            <p:cNvSpPr txBox="1">
              <a:spLocks noChangeArrowheads="1"/>
            </p:cNvSpPr>
            <p:nvPr/>
          </p:nvSpPr>
          <p:spPr bwMode="auto">
            <a:xfrm>
              <a:off x="1886" y="2569"/>
              <a:ext cx="2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46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8147" name="Group 48"/>
            <p:cNvGrpSpPr>
              <a:grpSpLocks/>
            </p:cNvGrpSpPr>
            <p:nvPr/>
          </p:nvGrpSpPr>
          <p:grpSpPr bwMode="auto">
            <a:xfrm>
              <a:off x="2332" y="2021"/>
              <a:ext cx="316" cy="289"/>
              <a:chOff x="1613" y="2011"/>
              <a:chExt cx="316" cy="289"/>
            </a:xfrm>
          </p:grpSpPr>
          <p:sp>
            <p:nvSpPr>
              <p:cNvPr id="88164" name="Oval 49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5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6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7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8" name="Oval 53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9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70" name="Text Box 55"/>
              <p:cNvSpPr txBox="1">
                <a:spLocks noChangeArrowheads="1"/>
              </p:cNvSpPr>
              <p:nvPr/>
            </p:nvSpPr>
            <p:spPr bwMode="auto">
              <a:xfrm>
                <a:off x="1646" y="2011"/>
                <a:ext cx="22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y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8148" name="Text Box 56"/>
            <p:cNvSpPr txBox="1">
              <a:spLocks noChangeArrowheads="1"/>
            </p:cNvSpPr>
            <p:nvPr/>
          </p:nvSpPr>
          <p:spPr bwMode="auto">
            <a:xfrm>
              <a:off x="1806" y="1721"/>
              <a:ext cx="23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8149" name="Group 57"/>
            <p:cNvGrpSpPr>
              <a:grpSpLocks/>
            </p:cNvGrpSpPr>
            <p:nvPr/>
          </p:nvGrpSpPr>
          <p:grpSpPr bwMode="auto">
            <a:xfrm>
              <a:off x="3009" y="2002"/>
              <a:ext cx="316" cy="289"/>
              <a:chOff x="1613" y="2011"/>
              <a:chExt cx="316" cy="289"/>
            </a:xfrm>
          </p:grpSpPr>
          <p:sp>
            <p:nvSpPr>
              <p:cNvPr id="88157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58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59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0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1" name="Oval 62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2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8163" name="Text Box 64"/>
              <p:cNvSpPr txBox="1">
                <a:spLocks noChangeArrowheads="1"/>
              </p:cNvSpPr>
              <p:nvPr/>
            </p:nvSpPr>
            <p:spPr bwMode="auto">
              <a:xfrm>
                <a:off x="1647" y="2011"/>
                <a:ext cx="229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5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z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8150" name="Line 65"/>
            <p:cNvSpPr>
              <a:spLocks noChangeShapeType="1"/>
            </p:cNvSpPr>
            <p:nvPr/>
          </p:nvSpPr>
          <p:spPr bwMode="auto">
            <a:xfrm>
              <a:off x="2641" y="2149"/>
              <a:ext cx="3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1" name="Text Box 66"/>
            <p:cNvSpPr txBox="1">
              <a:spLocks noChangeArrowheads="1"/>
            </p:cNvSpPr>
            <p:nvPr/>
          </p:nvSpPr>
          <p:spPr bwMode="auto">
            <a:xfrm>
              <a:off x="2703" y="2149"/>
              <a:ext cx="22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2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3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3" name="Text Box 68"/>
            <p:cNvSpPr txBox="1">
              <a:spLocks noChangeArrowheads="1"/>
            </p:cNvSpPr>
            <p:nvPr/>
          </p:nvSpPr>
          <p:spPr bwMode="auto">
            <a:xfrm>
              <a:off x="1911" y="1343"/>
              <a:ext cx="23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4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5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56" name="Text Box 71"/>
            <p:cNvSpPr txBox="1">
              <a:spLocks noChangeArrowheads="1"/>
            </p:cNvSpPr>
            <p:nvPr/>
          </p:nvSpPr>
          <p:spPr bwMode="auto">
            <a:xfrm>
              <a:off x="2671" y="1008"/>
              <a:ext cx="233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  <a:endParaRPr lang="en-US" altLang="en-US" sz="18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88071" name="Text Box 73"/>
          <p:cNvSpPr txBox="1">
            <a:spLocks noChangeArrowheads="1"/>
          </p:cNvSpPr>
          <p:nvPr/>
        </p:nvSpPr>
        <p:spPr bwMode="auto">
          <a:xfrm>
            <a:off x="1464041" y="937483"/>
            <a:ext cx="43800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Step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5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72" name="Text Box 74"/>
          <p:cNvSpPr txBox="1">
            <a:spLocks noChangeArrowheads="1"/>
          </p:cNvSpPr>
          <p:nvPr/>
        </p:nvSpPr>
        <p:spPr bwMode="auto">
          <a:xfrm>
            <a:off x="2235810" y="963216"/>
            <a:ext cx="314509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</a:p>
        </p:txBody>
      </p:sp>
      <p:sp>
        <p:nvSpPr>
          <p:cNvPr id="88073" name="Text Box 75"/>
          <p:cNvSpPr txBox="1">
            <a:spLocks noChangeArrowheads="1"/>
          </p:cNvSpPr>
          <p:nvPr/>
        </p:nvSpPr>
        <p:spPr bwMode="auto">
          <a:xfrm>
            <a:off x="2737776" y="757238"/>
            <a:ext cx="4459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D(</a:t>
            </a:r>
            <a:r>
              <a:rPr lang="en-US" altLang="en-US" sz="1500" b="1" kern="120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v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p(v)</a:t>
            </a:r>
          </a:p>
        </p:txBody>
      </p:sp>
      <p:sp>
        <p:nvSpPr>
          <p:cNvPr id="88074" name="Text Box 76"/>
          <p:cNvSpPr txBox="1">
            <a:spLocks noChangeArrowheads="1"/>
          </p:cNvSpPr>
          <p:nvPr/>
        </p:nvSpPr>
        <p:spPr bwMode="auto">
          <a:xfrm>
            <a:off x="1506148" y="1213247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88075" name="Text Box 77"/>
          <p:cNvSpPr txBox="1">
            <a:spLocks noChangeArrowheads="1"/>
          </p:cNvSpPr>
          <p:nvPr/>
        </p:nvSpPr>
        <p:spPr bwMode="auto">
          <a:xfrm>
            <a:off x="1538574" y="1435894"/>
            <a:ext cx="2247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88076" name="Text Box 78"/>
          <p:cNvSpPr txBox="1">
            <a:spLocks noChangeArrowheads="1"/>
          </p:cNvSpPr>
          <p:nvPr/>
        </p:nvSpPr>
        <p:spPr bwMode="auto">
          <a:xfrm>
            <a:off x="1523735" y="1666875"/>
            <a:ext cx="24077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8077" name="Text Box 79"/>
          <p:cNvSpPr txBox="1">
            <a:spLocks noChangeArrowheads="1"/>
          </p:cNvSpPr>
          <p:nvPr/>
        </p:nvSpPr>
        <p:spPr bwMode="auto">
          <a:xfrm>
            <a:off x="1517370" y="1893094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</a:t>
            </a:r>
          </a:p>
        </p:txBody>
      </p:sp>
      <p:sp>
        <p:nvSpPr>
          <p:cNvPr id="88078" name="Text Box 80"/>
          <p:cNvSpPr txBox="1">
            <a:spLocks noChangeArrowheads="1"/>
          </p:cNvSpPr>
          <p:nvPr/>
        </p:nvSpPr>
        <p:spPr bwMode="auto">
          <a:xfrm>
            <a:off x="1504958" y="2120503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8079" name="Text Box 81"/>
          <p:cNvSpPr txBox="1">
            <a:spLocks noChangeArrowheads="1"/>
          </p:cNvSpPr>
          <p:nvPr/>
        </p:nvSpPr>
        <p:spPr bwMode="auto">
          <a:xfrm>
            <a:off x="1518147" y="2349103"/>
            <a:ext cx="24397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5</a:t>
            </a:r>
          </a:p>
        </p:txBody>
      </p:sp>
      <p:sp>
        <p:nvSpPr>
          <p:cNvPr id="88080" name="Text Box 82"/>
          <p:cNvSpPr txBox="1">
            <a:spLocks noChangeArrowheads="1"/>
          </p:cNvSpPr>
          <p:nvPr/>
        </p:nvSpPr>
        <p:spPr bwMode="auto">
          <a:xfrm>
            <a:off x="3187919" y="763192"/>
            <a:ext cx="47801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D(</a:t>
            </a:r>
            <a:r>
              <a:rPr lang="en-US" altLang="en-US" sz="1500" b="1" kern="120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w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p(w)</a:t>
            </a:r>
          </a:p>
        </p:txBody>
      </p:sp>
      <p:sp>
        <p:nvSpPr>
          <p:cNvPr id="88081" name="Text Box 83"/>
          <p:cNvSpPr txBox="1">
            <a:spLocks noChangeArrowheads="1"/>
          </p:cNvSpPr>
          <p:nvPr/>
        </p:nvSpPr>
        <p:spPr bwMode="auto">
          <a:xfrm>
            <a:off x="3674293" y="763192"/>
            <a:ext cx="45717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D(</a:t>
            </a:r>
            <a:r>
              <a:rPr lang="en-US" altLang="en-US" sz="1500" b="1" kern="120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p(x)</a:t>
            </a:r>
          </a:p>
        </p:txBody>
      </p:sp>
      <p:sp>
        <p:nvSpPr>
          <p:cNvPr id="88082" name="Text Box 84"/>
          <p:cNvSpPr txBox="1">
            <a:spLocks noChangeArrowheads="1"/>
          </p:cNvSpPr>
          <p:nvPr/>
        </p:nvSpPr>
        <p:spPr bwMode="auto">
          <a:xfrm>
            <a:off x="4163734" y="763192"/>
            <a:ext cx="4475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D(</a:t>
            </a:r>
            <a:r>
              <a:rPr lang="en-US" altLang="en-US" sz="1500" b="1" kern="120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p(y)</a:t>
            </a:r>
          </a:p>
        </p:txBody>
      </p:sp>
      <p:sp>
        <p:nvSpPr>
          <p:cNvPr id="88083" name="Text Box 85"/>
          <p:cNvSpPr txBox="1">
            <a:spLocks noChangeArrowheads="1"/>
          </p:cNvSpPr>
          <p:nvPr/>
        </p:nvSpPr>
        <p:spPr bwMode="auto">
          <a:xfrm>
            <a:off x="4626886" y="766763"/>
            <a:ext cx="44755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D(</a:t>
            </a:r>
            <a:r>
              <a:rPr lang="en-US" altLang="en-US" sz="1500" b="1" kern="120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p(z)</a:t>
            </a:r>
          </a:p>
        </p:txBody>
      </p:sp>
      <p:sp>
        <p:nvSpPr>
          <p:cNvPr id="88084" name="Line 86"/>
          <p:cNvSpPr>
            <a:spLocks noChangeShapeType="1"/>
          </p:cNvSpPr>
          <p:nvPr/>
        </p:nvSpPr>
        <p:spPr bwMode="auto">
          <a:xfrm>
            <a:off x="1593056" y="1228725"/>
            <a:ext cx="3471863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85" name="Line 87"/>
          <p:cNvSpPr>
            <a:spLocks noChangeShapeType="1"/>
          </p:cNvSpPr>
          <p:nvPr/>
        </p:nvSpPr>
        <p:spPr bwMode="auto">
          <a:xfrm>
            <a:off x="1578769" y="1464469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86" name="Text Box 88"/>
          <p:cNvSpPr txBox="1">
            <a:spLocks noChangeArrowheads="1"/>
          </p:cNvSpPr>
          <p:nvPr/>
        </p:nvSpPr>
        <p:spPr bwMode="auto">
          <a:xfrm>
            <a:off x="2238748" y="1206103"/>
            <a:ext cx="25680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</a:t>
            </a:r>
          </a:p>
        </p:txBody>
      </p:sp>
      <p:sp>
        <p:nvSpPr>
          <p:cNvPr id="88087" name="Line 89"/>
          <p:cNvSpPr>
            <a:spLocks noChangeShapeType="1"/>
          </p:cNvSpPr>
          <p:nvPr/>
        </p:nvSpPr>
        <p:spPr bwMode="auto">
          <a:xfrm>
            <a:off x="1578769" y="1685925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88" name="Line 90"/>
          <p:cNvSpPr>
            <a:spLocks noChangeShapeType="1"/>
          </p:cNvSpPr>
          <p:nvPr/>
        </p:nvSpPr>
        <p:spPr bwMode="auto">
          <a:xfrm>
            <a:off x="1578769" y="1921669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89" name="Line 91"/>
          <p:cNvSpPr>
            <a:spLocks noChangeShapeType="1"/>
          </p:cNvSpPr>
          <p:nvPr/>
        </p:nvSpPr>
        <p:spPr bwMode="auto">
          <a:xfrm>
            <a:off x="1566862" y="2149079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90" name="Line 92"/>
          <p:cNvSpPr>
            <a:spLocks noChangeShapeType="1"/>
          </p:cNvSpPr>
          <p:nvPr/>
        </p:nvSpPr>
        <p:spPr bwMode="auto">
          <a:xfrm>
            <a:off x="1575197" y="2378869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091" name="Line 93"/>
          <p:cNvSpPr>
            <a:spLocks noChangeShapeType="1"/>
          </p:cNvSpPr>
          <p:nvPr/>
        </p:nvSpPr>
        <p:spPr bwMode="auto">
          <a:xfrm>
            <a:off x="1578769" y="2600325"/>
            <a:ext cx="3471863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717918" name="Group 94"/>
          <p:cNvGrpSpPr>
            <a:grpSpLocks/>
          </p:cNvGrpSpPr>
          <p:nvPr/>
        </p:nvGrpSpPr>
        <p:grpSpPr bwMode="auto">
          <a:xfrm>
            <a:off x="2811067" y="1207296"/>
            <a:ext cx="2288382" cy="303610"/>
            <a:chOff x="1401" y="1014"/>
            <a:chExt cx="1922" cy="255"/>
          </a:xfrm>
        </p:grpSpPr>
        <p:sp>
          <p:nvSpPr>
            <p:cNvPr id="88125" name="Text Box 95"/>
            <p:cNvSpPr txBox="1">
              <a:spLocks noChangeArrowheads="1"/>
            </p:cNvSpPr>
            <p:nvPr/>
          </p:nvSpPr>
          <p:spPr bwMode="auto">
            <a:xfrm>
              <a:off x="3037" y="1014"/>
              <a:ext cx="2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∞ </a:t>
              </a:r>
              <a:endPara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26" name="Text Box 96"/>
            <p:cNvSpPr txBox="1">
              <a:spLocks noChangeArrowheads="1"/>
            </p:cNvSpPr>
            <p:nvPr/>
          </p:nvSpPr>
          <p:spPr bwMode="auto">
            <a:xfrm>
              <a:off x="2641" y="1014"/>
              <a:ext cx="2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∞ </a:t>
              </a:r>
              <a:endPara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27" name="Text Box 97"/>
            <p:cNvSpPr txBox="1">
              <a:spLocks noChangeArrowheads="1"/>
            </p:cNvSpPr>
            <p:nvPr/>
          </p:nvSpPr>
          <p:spPr bwMode="auto">
            <a:xfrm>
              <a:off x="1401" y="1017"/>
              <a:ext cx="29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7,u</a:t>
              </a:r>
            </a:p>
          </p:txBody>
        </p:sp>
        <p:sp>
          <p:nvSpPr>
            <p:cNvPr id="88128" name="Text Box 98"/>
            <p:cNvSpPr txBox="1">
              <a:spLocks noChangeArrowheads="1"/>
            </p:cNvSpPr>
            <p:nvPr/>
          </p:nvSpPr>
          <p:spPr bwMode="auto">
            <a:xfrm>
              <a:off x="1815" y="1015"/>
              <a:ext cx="2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3,u</a:t>
              </a:r>
            </a:p>
          </p:txBody>
        </p:sp>
        <p:sp>
          <p:nvSpPr>
            <p:cNvPr id="88129" name="Text Box 99"/>
            <p:cNvSpPr txBox="1">
              <a:spLocks noChangeArrowheads="1"/>
            </p:cNvSpPr>
            <p:nvPr/>
          </p:nvSpPr>
          <p:spPr bwMode="auto">
            <a:xfrm>
              <a:off x="2216" y="1016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168078" y="1428750"/>
            <a:ext cx="34176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uw</a:t>
            </a:r>
          </a:p>
        </p:txBody>
      </p:sp>
      <p:grpSp>
        <p:nvGrpSpPr>
          <p:cNvPr id="717925" name="Group 101"/>
          <p:cNvGrpSpPr>
            <a:grpSpLocks/>
          </p:cNvGrpSpPr>
          <p:nvPr/>
        </p:nvGrpSpPr>
        <p:grpSpPr bwMode="auto">
          <a:xfrm>
            <a:off x="2802732" y="1437087"/>
            <a:ext cx="2305049" cy="303610"/>
            <a:chOff x="1387" y="1014"/>
            <a:chExt cx="1936" cy="255"/>
          </a:xfrm>
        </p:grpSpPr>
        <p:sp>
          <p:nvSpPr>
            <p:cNvPr id="88120" name="Text Box 102"/>
            <p:cNvSpPr txBox="1">
              <a:spLocks noChangeArrowheads="1"/>
            </p:cNvSpPr>
            <p:nvPr/>
          </p:nvSpPr>
          <p:spPr bwMode="auto">
            <a:xfrm>
              <a:off x="3037" y="1014"/>
              <a:ext cx="28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∞ </a:t>
              </a:r>
              <a:endPara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21" name="Text Box 103"/>
            <p:cNvSpPr txBox="1">
              <a:spLocks noChangeArrowheads="1"/>
            </p:cNvSpPr>
            <p:nvPr/>
          </p:nvSpPr>
          <p:spPr bwMode="auto">
            <a:xfrm>
              <a:off x="2591" y="1014"/>
              <a:ext cx="3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,w </a:t>
              </a:r>
              <a:endPara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22" name="Text Box 104"/>
            <p:cNvSpPr txBox="1">
              <a:spLocks noChangeArrowheads="1"/>
            </p:cNvSpPr>
            <p:nvPr/>
          </p:nvSpPr>
          <p:spPr bwMode="auto">
            <a:xfrm>
              <a:off x="1387" y="1017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6,w</a:t>
              </a:r>
            </a:p>
          </p:txBody>
        </p:sp>
        <p:sp>
          <p:nvSpPr>
            <p:cNvPr id="88123" name="Text Box 105"/>
            <p:cNvSpPr txBox="1">
              <a:spLocks noChangeArrowheads="1"/>
            </p:cNvSpPr>
            <p:nvPr/>
          </p:nvSpPr>
          <p:spPr bwMode="auto">
            <a:xfrm>
              <a:off x="1948" y="1015"/>
              <a:ext cx="1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24" name="Text Box 106"/>
            <p:cNvSpPr txBox="1">
              <a:spLocks noChangeArrowheads="1"/>
            </p:cNvSpPr>
            <p:nvPr/>
          </p:nvSpPr>
          <p:spPr bwMode="auto">
            <a:xfrm>
              <a:off x="2216" y="1016"/>
              <a:ext cx="29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5,u</a:t>
              </a:r>
            </a:p>
          </p:txBody>
        </p:sp>
      </p:grpSp>
      <p:grpSp>
        <p:nvGrpSpPr>
          <p:cNvPr id="717931" name="Group 107"/>
          <p:cNvGrpSpPr>
            <a:grpSpLocks/>
          </p:cNvGrpSpPr>
          <p:nvPr/>
        </p:nvGrpSpPr>
        <p:grpSpPr bwMode="auto">
          <a:xfrm>
            <a:off x="2772964" y="1653785"/>
            <a:ext cx="2333626" cy="313135"/>
            <a:chOff x="1363" y="1005"/>
            <a:chExt cx="1960" cy="263"/>
          </a:xfrm>
        </p:grpSpPr>
        <p:sp>
          <p:nvSpPr>
            <p:cNvPr id="88115" name="Text Box 108"/>
            <p:cNvSpPr txBox="1">
              <a:spLocks noChangeArrowheads="1"/>
            </p:cNvSpPr>
            <p:nvPr/>
          </p:nvSpPr>
          <p:spPr bwMode="auto">
            <a:xfrm>
              <a:off x="2981" y="1011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,x </a:t>
              </a:r>
            </a:p>
          </p:txBody>
        </p:sp>
        <p:sp>
          <p:nvSpPr>
            <p:cNvPr id="88116" name="Text Box 109"/>
            <p:cNvSpPr txBox="1">
              <a:spLocks noChangeArrowheads="1"/>
            </p:cNvSpPr>
            <p:nvPr/>
          </p:nvSpPr>
          <p:spPr bwMode="auto">
            <a:xfrm>
              <a:off x="2594" y="1011"/>
              <a:ext cx="3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kern="1200" dirty="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11,</a:t>
              </a:r>
              <a:r>
                <a:rPr lang="en-US" altLang="en-US" sz="1350" b="1" kern="1200" dirty="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w </a:t>
              </a:r>
              <a:endPara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17" name="Text Box 110"/>
            <p:cNvSpPr txBox="1">
              <a:spLocks noChangeArrowheads="1"/>
            </p:cNvSpPr>
            <p:nvPr/>
          </p:nvSpPr>
          <p:spPr bwMode="auto">
            <a:xfrm>
              <a:off x="1363" y="1005"/>
              <a:ext cx="3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6,w</a:t>
              </a:r>
            </a:p>
          </p:txBody>
        </p:sp>
        <p:sp>
          <p:nvSpPr>
            <p:cNvPr id="88118" name="Text Box 111"/>
            <p:cNvSpPr txBox="1">
              <a:spLocks noChangeArrowheads="1"/>
            </p:cNvSpPr>
            <p:nvPr/>
          </p:nvSpPr>
          <p:spPr bwMode="auto">
            <a:xfrm>
              <a:off x="1948" y="1015"/>
              <a:ext cx="1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19" name="Text Box 112"/>
            <p:cNvSpPr txBox="1">
              <a:spLocks noChangeArrowheads="1"/>
            </p:cNvSpPr>
            <p:nvPr/>
          </p:nvSpPr>
          <p:spPr bwMode="auto">
            <a:xfrm>
              <a:off x="2351" y="1016"/>
              <a:ext cx="15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3264694" y="1279893"/>
            <a:ext cx="396479" cy="20716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3755231" y="1509073"/>
            <a:ext cx="396479" cy="20716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106706" y="1660922"/>
            <a:ext cx="40908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2774156" y="1703785"/>
            <a:ext cx="396479" cy="20716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064887" y="1875235"/>
            <a:ext cx="4651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uwxv</a:t>
            </a:r>
          </a:p>
        </p:txBody>
      </p:sp>
      <p:grpSp>
        <p:nvGrpSpPr>
          <p:cNvPr id="717942" name="Group 118"/>
          <p:cNvGrpSpPr>
            <a:grpSpLocks/>
          </p:cNvGrpSpPr>
          <p:nvPr/>
        </p:nvGrpSpPr>
        <p:grpSpPr bwMode="auto">
          <a:xfrm>
            <a:off x="4239818" y="1883573"/>
            <a:ext cx="864394" cy="300039"/>
            <a:chOff x="1568" y="2777"/>
            <a:chExt cx="726" cy="252"/>
          </a:xfrm>
        </p:grpSpPr>
        <p:sp>
          <p:nvSpPr>
            <p:cNvPr id="88113" name="Text Box 119"/>
            <p:cNvSpPr txBox="1">
              <a:spLocks noChangeArrowheads="1"/>
            </p:cNvSpPr>
            <p:nvPr/>
          </p:nvSpPr>
          <p:spPr bwMode="auto">
            <a:xfrm>
              <a:off x="1952" y="2777"/>
              <a:ext cx="3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,x </a:t>
              </a:r>
            </a:p>
          </p:txBody>
        </p:sp>
        <p:sp>
          <p:nvSpPr>
            <p:cNvPr id="88114" name="Text Box 120"/>
            <p:cNvSpPr txBox="1">
              <a:spLocks noChangeArrowheads="1"/>
            </p:cNvSpPr>
            <p:nvPr/>
          </p:nvSpPr>
          <p:spPr bwMode="auto">
            <a:xfrm>
              <a:off x="1568" y="2777"/>
              <a:ext cx="33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2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10,</a:t>
              </a:r>
              <a:r>
                <a: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v </a:t>
              </a:r>
              <a:endParaRPr lang="en-US" altLang="en-US" sz="15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4233484" y="1927623"/>
            <a:ext cx="396478" cy="20716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029801" y="2114550"/>
            <a:ext cx="52289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4721915" y="2122885"/>
            <a:ext cx="38824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12</a:t>
            </a: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4710053" y="2165748"/>
            <a:ext cx="396479" cy="20716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1546622" y="2831307"/>
            <a:ext cx="2857500" cy="1797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Aft>
                <a:spcPct val="0"/>
              </a:spcAft>
              <a:buNone/>
            </a:pPr>
            <a:r>
              <a:rPr lang="en-US" altLang="en-US" sz="3200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notes:</a:t>
            </a:r>
          </a:p>
          <a:p>
            <a:pPr marL="257175" indent="-257175" defTabSz="685800" eaLnBrk="0" fontAlgn="base" hangingPunct="0">
              <a:spcAft>
                <a:spcPct val="0"/>
              </a:spcAft>
            </a:pP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construct shortest path tree by tracing predecessor nodes</a:t>
            </a:r>
          </a:p>
          <a:p>
            <a:pPr marL="257175" indent="-257175" defTabSz="685800" eaLnBrk="0" fontAlgn="base" hangingPunct="0">
              <a:spcAft>
                <a:spcPct val="0"/>
              </a:spcAft>
            </a:pP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7048500" y="3746897"/>
            <a:ext cx="44291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5736432" y="3746897"/>
            <a:ext cx="1097756" cy="90368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5729288" y="3832622"/>
            <a:ext cx="7144" cy="7858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4823223" y="2439592"/>
            <a:ext cx="759619" cy="122158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4899422" y="3749279"/>
            <a:ext cx="70842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1961378" y="2338387"/>
            <a:ext cx="58060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uwxvyz</a:t>
            </a:r>
          </a:p>
        </p:txBody>
      </p:sp>
      <p:sp>
        <p:nvSpPr>
          <p:cNvPr id="134" name="Rectangle 2"/>
          <p:cNvSpPr txBox="1">
            <a:spLocks noChangeArrowheads="1"/>
          </p:cNvSpPr>
          <p:nvPr/>
        </p:nvSpPr>
        <p:spPr>
          <a:xfrm>
            <a:off x="1624129" y="201812"/>
            <a:ext cx="4174506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Example (3)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952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1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71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6" name="Text Box 3"/>
          <p:cNvSpPr txBox="1">
            <a:spLocks noChangeArrowheads="1"/>
          </p:cNvSpPr>
          <p:nvPr/>
        </p:nvSpPr>
        <p:spPr bwMode="auto">
          <a:xfrm>
            <a:off x="1999060" y="1094185"/>
            <a:ext cx="33201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  </a:t>
            </a:r>
            <a:r>
              <a:rPr lang="en-US" altLang="en-US" sz="15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Initialization:</a:t>
            </a:r>
            <a:r>
              <a:rPr lang="en-US" altLang="en-US" sz="1500" b="1" kern="1200" dirty="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 N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= {u}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    for all nodes v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4      if v adjacent to u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5          then D(v) = c(</a:t>
            </a:r>
            <a:r>
              <a:rPr lang="en-US" altLang="en-US" sz="150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u,v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6      else D(v) = 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∞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8   </a:t>
            </a:r>
            <a:r>
              <a:rPr lang="en-US" altLang="en-US" sz="1500" b="1" i="1" kern="1200" dirty="0">
                <a:solidFill>
                  <a:srgbClr val="FF0000"/>
                </a:solidFill>
                <a:latin typeface="Gabriola" panose="04040605051002020D02" pitchFamily="82" charset="0"/>
                <a:ea typeface="+mn-ea"/>
                <a:cs typeface="+mn-cs"/>
              </a:rPr>
              <a:t>Loop </a:t>
            </a:r>
            <a:endParaRPr lang="en-US" altLang="en-US" sz="1500" b="1" kern="1200" dirty="0">
              <a:solidFill>
                <a:srgbClr val="FF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9     find w not in N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such that D(w) is a minimum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10    add w to N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11    update D(v) for all v adjacent to w and not in N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: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12       </a:t>
            </a:r>
            <a:r>
              <a:rPr lang="en-US" altLang="en-US" sz="1500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D(v) = min( D(v), D(w) + c(</a:t>
            </a:r>
            <a:r>
              <a:rPr lang="en-US" altLang="en-US" sz="1500" b="1" kern="1200" dirty="0" err="1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w,v</a:t>
            </a:r>
            <a:r>
              <a:rPr lang="en-US" altLang="en-US" sz="1500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) )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13    /* new cost to v is either old cost to v or known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14     shortest path cost to w plus cost from w to v */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15  </a:t>
            </a:r>
            <a:r>
              <a:rPr lang="en-US" altLang="en-US" sz="15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until all nodes in N</a:t>
            </a:r>
            <a:r>
              <a:rPr lang="en-US" altLang="en-US" sz="15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Arial" panose="020B0604020202020204" pitchFamily="34" charset="0"/>
              </a:rPr>
              <a:t>'</a:t>
            </a:r>
            <a:r>
              <a:rPr lang="en-US" altLang="en-US" sz="15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</p:txBody>
      </p:sp>
      <p:sp>
        <p:nvSpPr>
          <p:cNvPr id="87047" name="Freeform 4"/>
          <p:cNvSpPr>
            <a:spLocks/>
          </p:cNvSpPr>
          <p:nvPr/>
        </p:nvSpPr>
        <p:spPr bwMode="auto">
          <a:xfrm>
            <a:off x="1563320" y="2657476"/>
            <a:ext cx="600075" cy="2164556"/>
          </a:xfrm>
          <a:custGeom>
            <a:avLst/>
            <a:gdLst>
              <a:gd name="T0" fmla="*/ 2147483646 w 504"/>
              <a:gd name="T1" fmla="*/ 2147483646 h 1818"/>
              <a:gd name="T2" fmla="*/ 2147483646 w 504"/>
              <a:gd name="T3" fmla="*/ 2147483646 h 1818"/>
              <a:gd name="T4" fmla="*/ 2147483646 w 504"/>
              <a:gd name="T5" fmla="*/ 2147483646 h 1818"/>
              <a:gd name="T6" fmla="*/ 2147483646 w 504"/>
              <a:gd name="T7" fmla="*/ 2147483646 h 181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93056" y="149772"/>
            <a:ext cx="4925354" cy="47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Dijkstra’s Algorithm (Pseudocode)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82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are the various connections on the social media between the people represented?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find a minimal path from every node to some other node in a graph?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trees and graphs one and the same thing?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38868" y="124600"/>
            <a:ext cx="5516137" cy="447830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</a:rPr>
              <a:t>Time Complexity: Using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2818" y="776404"/>
            <a:ext cx="7017835" cy="4085528"/>
          </a:xfrm>
        </p:spPr>
        <p:txBody>
          <a:bodyPr/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The simplest implementation of the Dijkstra's algorithm stores vertices in an ordinary linked list or array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Good for dense graphs (many edges)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en-US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|V| vertices and |E|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b="1" dirty="0">
                <a:latin typeface="Gabriola" panose="04040605051002020D02" pitchFamily="82" charset="0"/>
              </a:rPr>
              <a:t>edges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Initializati</a:t>
            </a:r>
            <a:r>
              <a:rPr lang="en-US" altLang="en-US" b="1" dirty="0">
                <a:solidFill>
                  <a:srgbClr val="000000"/>
                </a:solidFill>
                <a:latin typeface="Gabriola" panose="04040605051002020D02" pitchFamily="82" charset="0"/>
              </a:rPr>
              <a:t>on 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O(|V|)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Gabriola" panose="04040605051002020D02" pitchFamily="82" charset="0"/>
              </a:rPr>
              <a:t>While loop 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O(|V|)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solidFill>
                  <a:srgbClr val="000000"/>
                </a:solidFill>
                <a:latin typeface="Gabriola" panose="04040605051002020D02" pitchFamily="82" charset="0"/>
              </a:rPr>
              <a:t>Find and remove min distance vertices </a:t>
            </a:r>
            <a:r>
              <a:rPr lang="en-US" altLang="en-US" sz="1600" b="1" dirty="0">
                <a:solidFill>
                  <a:srgbClr val="C0504D"/>
                </a:solidFill>
                <a:latin typeface="Gabriola" panose="04040605051002020D02" pitchFamily="82" charset="0"/>
              </a:rPr>
              <a:t>O(|V|)</a:t>
            </a:r>
            <a:endParaRPr lang="en-US" altLang="en-US" b="1" dirty="0">
              <a:solidFill>
                <a:srgbClr val="C0504D"/>
              </a:solidFill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Gabriola" panose="04040605051002020D02" pitchFamily="82" charset="0"/>
              </a:rPr>
              <a:t>Potentially 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|E| </a:t>
            </a:r>
            <a:r>
              <a:rPr lang="en-US" altLang="en-US" b="1" dirty="0">
                <a:solidFill>
                  <a:srgbClr val="000000"/>
                </a:solidFill>
                <a:latin typeface="Gabriola" panose="04040605051002020D02" pitchFamily="82" charset="0"/>
              </a:rPr>
              <a:t>updates</a:t>
            </a:r>
            <a:endParaRPr lang="en-US" altLang="en-US" sz="1600" b="1" dirty="0">
              <a:solidFill>
                <a:srgbClr val="000000"/>
              </a:solidFill>
              <a:latin typeface="Gabriola" panose="04040605051002020D02" pitchFamily="82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1600" b="1" dirty="0">
                <a:solidFill>
                  <a:srgbClr val="000000"/>
                </a:solidFill>
                <a:latin typeface="Gabriola" panose="04040605051002020D02" pitchFamily="82" charset="0"/>
              </a:rPr>
              <a:t>Update costs </a:t>
            </a:r>
            <a:r>
              <a:rPr lang="en-US" altLang="en-US" sz="1600" b="1" dirty="0">
                <a:solidFill>
                  <a:srgbClr val="C0504D"/>
                </a:solidFill>
                <a:latin typeface="Gabriola" panose="04040605051002020D02" pitchFamily="82" charset="0"/>
              </a:rPr>
              <a:t>O(1)</a:t>
            </a:r>
            <a:endParaRPr lang="en-US" altLang="en-US" sz="2400" b="1" dirty="0" smtClean="0">
              <a:solidFill>
                <a:srgbClr val="C0504D"/>
              </a:solidFill>
              <a:latin typeface="Gabriola" panose="04040605051002020D02" pitchFamily="82" charset="0"/>
            </a:endParaRPr>
          </a:p>
          <a:p>
            <a:pPr lvl="2">
              <a:lnSpc>
                <a:spcPct val="90000"/>
              </a:lnSpc>
            </a:pPr>
            <a:endParaRPr lang="en-US" altLang="en-US" sz="1400" b="1" dirty="0">
              <a:solidFill>
                <a:schemeClr val="accent2"/>
              </a:solidFill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Total time 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O(|V</a:t>
            </a:r>
            <a:r>
              <a:rPr lang="en-US" altLang="en-US" b="1" baseline="30000" dirty="0">
                <a:solidFill>
                  <a:srgbClr val="C0504D"/>
                </a:solidFill>
                <a:latin typeface="Gabriola" panose="04040605051002020D02" pitchFamily="82" charset="0"/>
              </a:rPr>
              <a:t>2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| + |E|) = O(|V</a:t>
            </a:r>
            <a:r>
              <a:rPr lang="en-US" altLang="en-US" b="1" baseline="30000" dirty="0">
                <a:solidFill>
                  <a:srgbClr val="C0504D"/>
                </a:solidFill>
                <a:latin typeface="Gabriola" panose="04040605051002020D02" pitchFamily="82" charset="0"/>
              </a:rPr>
              <a:t>2</a:t>
            </a:r>
            <a:r>
              <a:rPr lang="en-US" altLang="en-US" b="1" dirty="0">
                <a:solidFill>
                  <a:srgbClr val="C0504D"/>
                </a:solidFill>
                <a:latin typeface="Gabriola" panose="04040605051002020D02" pitchFamily="82" charset="0"/>
              </a:rPr>
              <a:t>| 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3512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6302" y="156116"/>
            <a:ext cx="5701991" cy="49377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</a:rPr>
              <a:t>Time Complexity: Priority Queue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17082" y="811662"/>
            <a:ext cx="7783416" cy="4265859"/>
          </a:xfrm>
        </p:spPr>
        <p:txBody>
          <a:bodyPr/>
          <a:lstStyle/>
          <a:p>
            <a:pPr>
              <a:buFont typeface="Arial" pitchFamily="-101" charset="0"/>
              <a:buNone/>
              <a:defRPr/>
            </a:pP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For sparse graphs, (i.e. graphs with much less than |V</a:t>
            </a:r>
            <a:r>
              <a:rPr lang="en-US" b="1" baseline="30000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2</a:t>
            </a: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| edges) </a:t>
            </a:r>
            <a:r>
              <a:rPr lang="en-US" b="1" dirty="0" smtClean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Dijkstra's implemented </a:t>
            </a: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more efficiently by </a:t>
            </a:r>
            <a:r>
              <a:rPr lang="en-US" b="1" i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priority queue</a:t>
            </a:r>
            <a:endParaRPr lang="en-US" b="1" dirty="0">
              <a:latin typeface="Gabriola" panose="04040605051002020D02" pitchFamily="82" charset="0"/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endParaRPr lang="en-US" b="1" dirty="0">
              <a:latin typeface="Gabriola" panose="04040605051002020D02" pitchFamily="82" charset="0"/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Initializati</a:t>
            </a:r>
            <a:r>
              <a:rPr lang="en-US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on</a:t>
            </a:r>
            <a:r>
              <a:rPr lang="en-US" b="1" dirty="0">
                <a:solidFill>
                  <a:schemeClr val="accent2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 O(|V|) </a:t>
            </a: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using O(|V|) </a:t>
            </a:r>
            <a:r>
              <a:rPr lang="en-US" b="1" dirty="0" err="1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buildHeap</a:t>
            </a:r>
            <a:endParaRPr lang="en-US" b="1" dirty="0">
              <a:latin typeface="Gabriola" panose="04040605051002020D02" pitchFamily="82" charset="0"/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While loop </a:t>
            </a:r>
            <a:r>
              <a:rPr lang="en-US" b="1" dirty="0">
                <a:solidFill>
                  <a:srgbClr val="C0504D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O(|V|)</a:t>
            </a:r>
          </a:p>
          <a:p>
            <a:pPr marL="557213" lvl="2" indent="-257175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Find and remove min distance vertices </a:t>
            </a:r>
            <a:r>
              <a:rPr lang="en-US" sz="1600" b="1" dirty="0" err="1">
                <a:solidFill>
                  <a:srgbClr val="C0504D"/>
                </a:solidFill>
                <a:latin typeface="Gabriola" panose="04040605051002020D02" pitchFamily="82" charset="0"/>
                <a:ea typeface="ＭＳ Ｐゴシック" charset="-128"/>
              </a:rPr>
              <a:t>O(log</a:t>
            </a:r>
            <a:r>
              <a:rPr lang="en-US" sz="1600" b="1" dirty="0">
                <a:solidFill>
                  <a:srgbClr val="C0504D"/>
                </a:solidFill>
                <a:latin typeface="Gabriola" panose="04040605051002020D02" pitchFamily="82" charset="0"/>
                <a:ea typeface="ＭＳ Ｐゴシック" charset="-128"/>
              </a:rPr>
              <a:t> |V|)  </a:t>
            </a:r>
            <a:r>
              <a:rPr lang="en-US" sz="1600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using </a:t>
            </a:r>
            <a:r>
              <a:rPr lang="en-US" sz="1600" b="1" dirty="0" err="1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O(log</a:t>
            </a:r>
            <a:r>
              <a:rPr lang="en-US" sz="1600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 |V|) </a:t>
            </a:r>
            <a:r>
              <a:rPr lang="en-US" sz="1600" b="1" dirty="0" err="1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deleteMin</a:t>
            </a:r>
            <a:endParaRPr lang="en-US" sz="1600" b="1" dirty="0">
              <a:solidFill>
                <a:srgbClr val="000000"/>
              </a:solidFill>
              <a:latin typeface="Gabriola" panose="04040605051002020D02" pitchFamily="82" charset="0"/>
              <a:ea typeface="ＭＳ Ｐゴシック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b="1" dirty="0">
              <a:solidFill>
                <a:srgbClr val="C0504D"/>
              </a:solidFill>
              <a:latin typeface="Gabriola" panose="04040605051002020D02" pitchFamily="82" charset="0"/>
              <a:ea typeface="ＭＳ Ｐゴシック" pitchFamily="-101" charset="-128"/>
              <a:cs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Potentially </a:t>
            </a:r>
            <a:r>
              <a:rPr lang="en-US" b="1" dirty="0">
                <a:solidFill>
                  <a:srgbClr val="C0504D"/>
                </a:solidFill>
                <a:latin typeface="Gabriola" panose="04040605051002020D02" pitchFamily="82" charset="0"/>
                <a:ea typeface="ＭＳ Ｐゴシック" charset="-128"/>
              </a:rPr>
              <a:t>|E| </a:t>
            </a:r>
            <a:r>
              <a:rPr lang="en-US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charset="-128"/>
              </a:rPr>
              <a:t>updates</a:t>
            </a: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1600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pitchFamily="-101" charset="-128"/>
              </a:rPr>
              <a:t>Update costs </a:t>
            </a:r>
            <a:r>
              <a:rPr lang="en-US" sz="1600" b="1" dirty="0" err="1">
                <a:solidFill>
                  <a:srgbClr val="C0504D"/>
                </a:solidFill>
                <a:latin typeface="Gabriola" panose="04040605051002020D02" pitchFamily="82" charset="0"/>
                <a:ea typeface="ＭＳ Ｐゴシック" pitchFamily="-101" charset="-128"/>
              </a:rPr>
              <a:t>O(log</a:t>
            </a:r>
            <a:r>
              <a:rPr lang="en-US" sz="1600" b="1" dirty="0">
                <a:solidFill>
                  <a:srgbClr val="C0504D"/>
                </a:solidFill>
                <a:latin typeface="Gabriola" panose="04040605051002020D02" pitchFamily="82" charset="0"/>
                <a:ea typeface="ＭＳ Ｐゴシック" pitchFamily="-101" charset="-128"/>
              </a:rPr>
              <a:t> |V|) </a:t>
            </a:r>
            <a:r>
              <a:rPr lang="en-US" sz="1600" b="1" dirty="0">
                <a:solidFill>
                  <a:srgbClr val="000000"/>
                </a:solidFill>
                <a:latin typeface="Gabriola" panose="04040605051002020D02" pitchFamily="82" charset="0"/>
                <a:ea typeface="ＭＳ Ｐゴシック" pitchFamily="-101" charset="-128"/>
              </a:rPr>
              <a:t>using </a:t>
            </a:r>
            <a:r>
              <a:rPr lang="en-US" sz="1600" b="1" dirty="0" err="1">
                <a:solidFill>
                  <a:srgbClr val="000000"/>
                </a:solidFill>
                <a:latin typeface="Gabriola" panose="04040605051002020D02" pitchFamily="82" charset="0"/>
                <a:ea typeface="ＭＳ Ｐゴシック" pitchFamily="-101" charset="-128"/>
              </a:rPr>
              <a:t>decreaseKey</a:t>
            </a:r>
            <a:endParaRPr lang="en-US" sz="1600" b="1" dirty="0">
              <a:solidFill>
                <a:srgbClr val="000000"/>
              </a:solidFill>
              <a:latin typeface="Gabriola" panose="04040605051002020D02" pitchFamily="82" charset="0"/>
              <a:ea typeface="ＭＳ Ｐゴシック" pitchFamily="-101" charset="-128"/>
            </a:endParaRPr>
          </a:p>
          <a:p>
            <a:pPr lvl="2">
              <a:lnSpc>
                <a:spcPct val="90000"/>
              </a:lnSpc>
              <a:buFont typeface="Arial" pitchFamily="-101" charset="0"/>
              <a:buChar char="•"/>
              <a:defRPr/>
            </a:pPr>
            <a:endParaRPr lang="en-US" sz="1400" b="1" dirty="0">
              <a:solidFill>
                <a:schemeClr val="accent2"/>
              </a:solidFill>
              <a:latin typeface="Gabriola" panose="04040605051002020D02" pitchFamily="82" charset="0"/>
              <a:ea typeface="ＭＳ Ｐゴシック" pitchFamily="-101" charset="-128"/>
            </a:endParaRPr>
          </a:p>
          <a:p>
            <a:pPr>
              <a:lnSpc>
                <a:spcPct val="90000"/>
              </a:lnSpc>
              <a:buFont typeface="Arial" pitchFamily="-101" charset="0"/>
              <a:buNone/>
              <a:defRPr/>
            </a:pP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Total time </a:t>
            </a:r>
            <a:r>
              <a:rPr lang="en-US" b="1" dirty="0" err="1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O(|V|log|V</a:t>
            </a: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| + |</a:t>
            </a:r>
            <a:r>
              <a:rPr lang="en-US" b="1" dirty="0" err="1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E|log|V</a:t>
            </a:r>
            <a:r>
              <a:rPr lang="en-US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|) = </a:t>
            </a:r>
            <a:r>
              <a:rPr lang="en-US" b="1" dirty="0" err="1">
                <a:solidFill>
                  <a:srgbClr val="C0504D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O(|E|log|V</a:t>
            </a:r>
            <a:r>
              <a:rPr lang="en-US" b="1" dirty="0">
                <a:solidFill>
                  <a:srgbClr val="C0504D"/>
                </a:solidFill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|)</a:t>
            </a:r>
          </a:p>
          <a:p>
            <a:pPr>
              <a:lnSpc>
                <a:spcPct val="90000"/>
              </a:lnSpc>
              <a:buFont typeface="Arial" pitchFamily="-101" charset="0"/>
              <a:buChar char="•"/>
              <a:defRPr/>
            </a:pPr>
            <a:r>
              <a:rPr lang="en-US" sz="1600" b="1" dirty="0">
                <a:latin typeface="Gabriola" panose="04040605051002020D02" pitchFamily="82" charset="0"/>
                <a:ea typeface="ＭＳ Ｐゴシック" pitchFamily="-101" charset="-128"/>
                <a:cs typeface="ＭＳ Ｐゴシック" pitchFamily="-101" charset="-128"/>
              </a:rPr>
              <a:t>|V| = O(|E|) assuming a connected graph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458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4257" y="177591"/>
            <a:ext cx="4080035" cy="472906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</a:rPr>
              <a:t>Bellman-Ford </a:t>
            </a:r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Algorithm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931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481428" y="835818"/>
            <a:ext cx="6696133" cy="393690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i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Bellman-Ford equation (dynamic programming)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Gabriola" panose="04040605051002020D02" pitchFamily="82" charset="0"/>
              </a:rPr>
              <a:t>let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Gabriola" panose="04040605051002020D02" pitchFamily="82" charset="0"/>
              </a:rPr>
              <a:t>   d</a:t>
            </a:r>
            <a:r>
              <a:rPr lang="en-US" altLang="en-US" b="1" baseline="-25000" dirty="0" smtClean="0">
                <a:latin typeface="Gabriola" panose="04040605051002020D02" pitchFamily="82" charset="0"/>
              </a:rPr>
              <a:t>x</a:t>
            </a:r>
            <a:r>
              <a:rPr lang="en-US" altLang="en-US" b="1" dirty="0" smtClean="0">
                <a:latin typeface="Gabriola" panose="04040605051002020D02" pitchFamily="82" charset="0"/>
              </a:rPr>
              <a:t>(y) := cost of least-cost path from x to 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latin typeface="Gabriola" panose="04040605051002020D02" pitchFamily="82" charset="0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  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(y) = </a:t>
            </a:r>
            <a:r>
              <a:rPr lang="en-US" altLang="en-US" sz="2400" b="1" i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min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{c(</a:t>
            </a: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x,v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) + d</a:t>
            </a:r>
            <a:r>
              <a:rPr lang="en-US" altLang="en-US" sz="2400" b="1" baseline="-25000" dirty="0" smtClean="0">
                <a:solidFill>
                  <a:srgbClr val="CC0000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(y)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 dirty="0" smtClean="0">
              <a:latin typeface="Gabriola" panose="04040605051002020D02" pitchFamily="82" charset="0"/>
            </a:endParaRPr>
          </a:p>
        </p:txBody>
      </p:sp>
      <p:sp>
        <p:nvSpPr>
          <p:cNvPr id="93191" name="Text Box 5"/>
          <p:cNvSpPr txBox="1">
            <a:spLocks noChangeArrowheads="1"/>
          </p:cNvSpPr>
          <p:nvPr/>
        </p:nvSpPr>
        <p:spPr bwMode="auto">
          <a:xfrm>
            <a:off x="2586361" y="3170613"/>
            <a:ext cx="242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v</a:t>
            </a:r>
          </a:p>
        </p:txBody>
      </p:sp>
      <p:sp>
        <p:nvSpPr>
          <p:cNvPr id="93192" name="Text Box 7"/>
          <p:cNvSpPr txBox="1">
            <a:spLocks noChangeArrowheads="1"/>
          </p:cNvSpPr>
          <p:nvPr/>
        </p:nvSpPr>
        <p:spPr bwMode="auto">
          <a:xfrm>
            <a:off x="3087931" y="3911508"/>
            <a:ext cx="154241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 neighbor v</a:t>
            </a:r>
          </a:p>
        </p:txBody>
      </p:sp>
      <p:sp>
        <p:nvSpPr>
          <p:cNvPr id="93193" name="Text Box 8"/>
          <p:cNvSpPr txBox="1">
            <a:spLocks noChangeArrowheads="1"/>
          </p:cNvSpPr>
          <p:nvPr/>
        </p:nvSpPr>
        <p:spPr bwMode="auto">
          <a:xfrm>
            <a:off x="2477342" y="4242087"/>
            <a:ext cx="28344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min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taken over all neighbors v of x</a:t>
            </a: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3546292" y="3540865"/>
            <a:ext cx="29995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from neighbor v to destination y</a:t>
            </a:r>
          </a:p>
        </p:txBody>
      </p:sp>
      <p:sp>
        <p:nvSpPr>
          <p:cNvPr id="93195" name="Line 10"/>
          <p:cNvSpPr>
            <a:spLocks noChangeShapeType="1"/>
          </p:cNvSpPr>
          <p:nvPr/>
        </p:nvSpPr>
        <p:spPr bwMode="auto">
          <a:xfrm>
            <a:off x="2730103" y="3398104"/>
            <a:ext cx="0" cy="9620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196" name="Line 11"/>
          <p:cNvSpPr>
            <a:spLocks noChangeShapeType="1"/>
          </p:cNvSpPr>
          <p:nvPr/>
        </p:nvSpPr>
        <p:spPr bwMode="auto">
          <a:xfrm>
            <a:off x="3317111" y="3278866"/>
            <a:ext cx="0" cy="669131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3894557" y="3305695"/>
            <a:ext cx="0" cy="326231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91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2904" y="131086"/>
            <a:ext cx="4308492" cy="47188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</a:rPr>
              <a:t>Bellman-Ford example </a:t>
            </a:r>
          </a:p>
        </p:txBody>
      </p:sp>
      <p:grpSp>
        <p:nvGrpSpPr>
          <p:cNvPr id="94214" name="Group 3"/>
          <p:cNvGrpSpPr>
            <a:grpSpLocks/>
          </p:cNvGrpSpPr>
          <p:nvPr/>
        </p:nvGrpSpPr>
        <p:grpSpPr bwMode="auto">
          <a:xfrm>
            <a:off x="1350169" y="1102519"/>
            <a:ext cx="2678906" cy="1693069"/>
            <a:chOff x="3162" y="1071"/>
            <a:chExt cx="2250" cy="1422"/>
          </a:xfrm>
        </p:grpSpPr>
        <p:sp>
          <p:nvSpPr>
            <p:cNvPr id="94219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0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1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2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3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4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5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6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7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8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29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0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1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2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3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4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5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6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7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8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39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0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1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2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3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4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5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6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7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8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49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0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1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2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3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84828 h 174"/>
                <a:gd name="T2" fmla="*/ 1593 w 378"/>
                <a:gd name="T3" fmla="*/ 0 h 17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4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5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6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7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8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59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94260" name="Group 45"/>
            <p:cNvGrpSpPr>
              <a:grpSpLocks/>
            </p:cNvGrpSpPr>
            <p:nvPr/>
          </p:nvGrpSpPr>
          <p:grpSpPr bwMode="auto">
            <a:xfrm>
              <a:off x="3267" y="1744"/>
              <a:ext cx="225" cy="284"/>
              <a:chOff x="2943" y="2425"/>
              <a:chExt cx="229" cy="284"/>
            </a:xfrm>
          </p:grpSpPr>
          <p:sp>
            <p:nvSpPr>
              <p:cNvPr id="94286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87" name="Text Box 47"/>
              <p:cNvSpPr txBox="1">
                <a:spLocks noChangeArrowheads="1"/>
              </p:cNvSpPr>
              <p:nvPr/>
            </p:nvSpPr>
            <p:spPr bwMode="auto">
              <a:xfrm>
                <a:off x="2943" y="2425"/>
                <a:ext cx="229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u</a:t>
                </a:r>
                <a:endParaRPr lang="en-US" altLang="en-US" sz="20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261" name="Group 48"/>
            <p:cNvGrpSpPr>
              <a:grpSpLocks/>
            </p:cNvGrpSpPr>
            <p:nvPr/>
          </p:nvGrpSpPr>
          <p:grpSpPr bwMode="auto">
            <a:xfrm>
              <a:off x="4443" y="2128"/>
              <a:ext cx="212" cy="284"/>
              <a:chOff x="2950" y="2425"/>
              <a:chExt cx="216" cy="284"/>
            </a:xfrm>
          </p:grpSpPr>
          <p:sp>
            <p:nvSpPr>
              <p:cNvPr id="94284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85" name="Text Box 50"/>
              <p:cNvSpPr txBox="1">
                <a:spLocks noChangeArrowheads="1"/>
              </p:cNvSpPr>
              <p:nvPr/>
            </p:nvSpPr>
            <p:spPr bwMode="auto">
              <a:xfrm>
                <a:off x="2950" y="2425"/>
                <a:ext cx="216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y</a:t>
                </a:r>
                <a:endParaRPr lang="en-US" altLang="en-US" sz="20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262" name="Group 51"/>
            <p:cNvGrpSpPr>
              <a:grpSpLocks/>
            </p:cNvGrpSpPr>
            <p:nvPr/>
          </p:nvGrpSpPr>
          <p:grpSpPr bwMode="auto">
            <a:xfrm>
              <a:off x="3760" y="2095"/>
              <a:ext cx="237" cy="336"/>
              <a:chOff x="2938" y="2395"/>
              <a:chExt cx="238" cy="336"/>
            </a:xfrm>
          </p:grpSpPr>
          <p:sp>
            <p:nvSpPr>
              <p:cNvPr id="94282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83" name="Text Box 53"/>
              <p:cNvSpPr txBox="1">
                <a:spLocks noChangeArrowheads="1"/>
              </p:cNvSpPr>
              <p:nvPr/>
            </p:nvSpPr>
            <p:spPr bwMode="auto">
              <a:xfrm>
                <a:off x="2938" y="2395"/>
                <a:ext cx="23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x</a:t>
                </a:r>
              </a:p>
            </p:txBody>
          </p:sp>
        </p:grpSp>
        <p:grpSp>
          <p:nvGrpSpPr>
            <p:cNvPr id="94263" name="Group 54"/>
            <p:cNvGrpSpPr>
              <a:grpSpLocks/>
            </p:cNvGrpSpPr>
            <p:nvPr/>
          </p:nvGrpSpPr>
          <p:grpSpPr bwMode="auto">
            <a:xfrm>
              <a:off x="4436" y="1414"/>
              <a:ext cx="239" cy="284"/>
              <a:chOff x="2937" y="2401"/>
              <a:chExt cx="242" cy="284"/>
            </a:xfrm>
          </p:grpSpPr>
          <p:sp>
            <p:nvSpPr>
              <p:cNvPr id="94280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81" name="Text Box 56"/>
              <p:cNvSpPr txBox="1">
                <a:spLocks noChangeArrowheads="1"/>
              </p:cNvSpPr>
              <p:nvPr/>
            </p:nvSpPr>
            <p:spPr bwMode="auto">
              <a:xfrm>
                <a:off x="2937" y="2401"/>
                <a:ext cx="242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 b="1" kern="1200" dirty="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w</a:t>
                </a:r>
                <a:endParaRPr lang="en-US" altLang="en-US" sz="2000" b="1" kern="1200" dirty="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264" name="Group 57"/>
            <p:cNvGrpSpPr>
              <a:grpSpLocks/>
            </p:cNvGrpSpPr>
            <p:nvPr/>
          </p:nvGrpSpPr>
          <p:grpSpPr bwMode="auto">
            <a:xfrm>
              <a:off x="3753" y="1438"/>
              <a:ext cx="210" cy="284"/>
              <a:chOff x="2950" y="2425"/>
              <a:chExt cx="214" cy="284"/>
            </a:xfrm>
          </p:grpSpPr>
          <p:sp>
            <p:nvSpPr>
              <p:cNvPr id="94278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79" name="Text Box 59"/>
              <p:cNvSpPr txBox="1">
                <a:spLocks noChangeArrowheads="1"/>
              </p:cNvSpPr>
              <p:nvPr/>
            </p:nvSpPr>
            <p:spPr bwMode="auto">
              <a:xfrm>
                <a:off x="2950" y="2425"/>
                <a:ext cx="214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6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v</a:t>
                </a:r>
                <a:endParaRPr lang="en-US" altLang="en-US" sz="20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4265" name="Group 60"/>
            <p:cNvGrpSpPr>
              <a:grpSpLocks/>
            </p:cNvGrpSpPr>
            <p:nvPr/>
          </p:nvGrpSpPr>
          <p:grpSpPr bwMode="auto">
            <a:xfrm>
              <a:off x="5021" y="1712"/>
              <a:ext cx="225" cy="336"/>
              <a:chOff x="2955" y="2351"/>
              <a:chExt cx="228" cy="336"/>
            </a:xfrm>
          </p:grpSpPr>
          <p:sp>
            <p:nvSpPr>
              <p:cNvPr id="94276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4277" name="Text Box 62"/>
              <p:cNvSpPr txBox="1">
                <a:spLocks noChangeArrowheads="1"/>
              </p:cNvSpPr>
              <p:nvPr/>
            </p:nvSpPr>
            <p:spPr bwMode="auto">
              <a:xfrm>
                <a:off x="2955" y="2351"/>
                <a:ext cx="228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2000" b="1" kern="1200" dirty="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z</a:t>
                </a:r>
              </a:p>
            </p:txBody>
          </p:sp>
        </p:grpSp>
        <p:sp>
          <p:nvSpPr>
            <p:cNvPr id="94266" name="Text Box 63"/>
            <p:cNvSpPr txBox="1">
              <a:spLocks noChangeArrowheads="1"/>
            </p:cNvSpPr>
            <p:nvPr/>
          </p:nvSpPr>
          <p:spPr bwMode="auto">
            <a:xfrm>
              <a:off x="3490" y="1568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67" name="Text Box 64"/>
            <p:cNvSpPr txBox="1">
              <a:spLocks noChangeArrowheads="1"/>
            </p:cNvSpPr>
            <p:nvPr/>
          </p:nvSpPr>
          <p:spPr bwMode="auto">
            <a:xfrm>
              <a:off x="3838" y="1787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68" name="Text Box 65"/>
            <p:cNvSpPr txBox="1">
              <a:spLocks noChangeArrowheads="1"/>
            </p:cNvSpPr>
            <p:nvPr/>
          </p:nvSpPr>
          <p:spPr bwMode="auto">
            <a:xfrm>
              <a:off x="3411" y="2000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69" name="Text Box 66"/>
            <p:cNvSpPr txBox="1">
              <a:spLocks noChangeArrowheads="1"/>
            </p:cNvSpPr>
            <p:nvPr/>
          </p:nvSpPr>
          <p:spPr bwMode="auto">
            <a:xfrm>
              <a:off x="4222" y="1880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0" name="Text Box 67"/>
            <p:cNvSpPr txBox="1">
              <a:spLocks noChangeArrowheads="1"/>
            </p:cNvSpPr>
            <p:nvPr/>
          </p:nvSpPr>
          <p:spPr bwMode="auto">
            <a:xfrm>
              <a:off x="4167" y="2234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1" name="Text Box 68"/>
            <p:cNvSpPr txBox="1">
              <a:spLocks noChangeArrowheads="1"/>
            </p:cNvSpPr>
            <p:nvPr/>
          </p:nvSpPr>
          <p:spPr bwMode="auto">
            <a:xfrm>
              <a:off x="4527" y="1805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2" name="Text Box 69"/>
            <p:cNvSpPr txBox="1">
              <a:spLocks noChangeArrowheads="1"/>
            </p:cNvSpPr>
            <p:nvPr/>
          </p:nvSpPr>
          <p:spPr bwMode="auto">
            <a:xfrm>
              <a:off x="4879" y="2069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3" name="Text Box 70"/>
            <p:cNvSpPr txBox="1">
              <a:spLocks noChangeArrowheads="1"/>
            </p:cNvSpPr>
            <p:nvPr/>
          </p:nvSpPr>
          <p:spPr bwMode="auto">
            <a:xfrm>
              <a:off x="4852" y="1532"/>
              <a:ext cx="20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</a:t>
              </a:r>
              <a:endPara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4" name="Text Box 71"/>
            <p:cNvSpPr txBox="1">
              <a:spLocks noChangeArrowheads="1"/>
            </p:cNvSpPr>
            <p:nvPr/>
          </p:nvSpPr>
          <p:spPr bwMode="auto">
            <a:xfrm>
              <a:off x="4117" y="1339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 dirty="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3</a:t>
              </a:r>
              <a:endPara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275" name="Text Box 72"/>
            <p:cNvSpPr txBox="1">
              <a:spLocks noChangeArrowheads="1"/>
            </p:cNvSpPr>
            <p:nvPr/>
          </p:nvSpPr>
          <p:spPr bwMode="auto">
            <a:xfrm>
              <a:off x="3766" y="1071"/>
              <a:ext cx="205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400" b="1" kern="1200" dirty="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</a:t>
              </a:r>
              <a:endPara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94215" name="Text Box 73"/>
          <p:cNvSpPr txBox="1">
            <a:spLocks noChangeArrowheads="1"/>
          </p:cNvSpPr>
          <p:nvPr/>
        </p:nvSpPr>
        <p:spPr bwMode="auto">
          <a:xfrm>
            <a:off x="3967163" y="1327547"/>
            <a:ext cx="28809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clearly,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v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5,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3,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w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3</a:t>
            </a:r>
          </a:p>
        </p:txBody>
      </p:sp>
      <p:sp>
        <p:nvSpPr>
          <p:cNvPr id="94216" name="Text Box 74"/>
          <p:cNvSpPr txBox="1">
            <a:spLocks noChangeArrowheads="1"/>
          </p:cNvSpPr>
          <p:nvPr/>
        </p:nvSpPr>
        <p:spPr bwMode="auto">
          <a:xfrm>
            <a:off x="4349354" y="2196703"/>
            <a:ext cx="22397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min { c(u,v) +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v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(z),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    c(u,x) +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(z),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    c(u,w) + d</a:t>
            </a:r>
            <a:r>
              <a:rPr lang="en-US" altLang="en-US" sz="200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w</a:t>
            </a: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}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   = min {2 + 5,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    1 + 3,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              5 + 3}  = 4</a:t>
            </a:r>
          </a:p>
        </p:txBody>
      </p:sp>
      <p:sp>
        <p:nvSpPr>
          <p:cNvPr id="94217" name="Text Box 75"/>
          <p:cNvSpPr txBox="1">
            <a:spLocks noChangeArrowheads="1"/>
          </p:cNvSpPr>
          <p:nvPr/>
        </p:nvSpPr>
        <p:spPr bwMode="auto">
          <a:xfrm>
            <a:off x="1489472" y="3998119"/>
            <a:ext cx="5358607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node achieving minimum is next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hop in shortest path, used in</a:t>
            </a: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ＭＳ 明朝" pitchFamily="49" charset="-128"/>
                <a:cs typeface="+mn-cs"/>
              </a:rPr>
              <a:t> </a:t>
            </a: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forwarding table</a:t>
            </a:r>
          </a:p>
        </p:txBody>
      </p:sp>
      <p:sp>
        <p:nvSpPr>
          <p:cNvPr id="94218" name="Text Box 76"/>
          <p:cNvSpPr txBox="1">
            <a:spLocks noChangeArrowheads="1"/>
          </p:cNvSpPr>
          <p:nvPr/>
        </p:nvSpPr>
        <p:spPr bwMode="auto">
          <a:xfrm>
            <a:off x="4039791" y="1850231"/>
            <a:ext cx="15776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B-F equation says: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710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0" y="171450"/>
            <a:ext cx="6159190" cy="40841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– Distance </a:t>
            </a:r>
            <a:r>
              <a:rPr lang="en-US" altLang="en-US" sz="3200" b="1" dirty="0">
                <a:solidFill>
                  <a:srgbClr val="000000"/>
                </a:solidFill>
                <a:latin typeface="Gabriola" panose="04040605051002020D02" pitchFamily="82" charset="0"/>
              </a:rPr>
              <a:t>vector algorithm </a:t>
            </a:r>
          </a:p>
        </p:txBody>
      </p:sp>
      <p:sp>
        <p:nvSpPr>
          <p:cNvPr id="9523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3347" y="788631"/>
            <a:ext cx="7772400" cy="3486150"/>
          </a:xfrm>
        </p:spPr>
        <p:txBody>
          <a:bodyPr/>
          <a:lstStyle/>
          <a:p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(y)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= estimate of least cost from x to y</a:t>
            </a:r>
          </a:p>
          <a:p>
            <a:pPr lvl="1"/>
            <a:r>
              <a:rPr lang="en-US" altLang="en-US" sz="2400" b="1" dirty="0" smtClean="0">
                <a:latin typeface="Gabriola" panose="04040605051002020D02" pitchFamily="82" charset="0"/>
              </a:rPr>
              <a:t>x maintains  distance vector </a:t>
            </a: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= [</a:t>
            </a: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x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(y): y </a:t>
            </a:r>
            <a:r>
              <a:rPr lang="ru-RU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є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N ]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node x:</a:t>
            </a:r>
          </a:p>
          <a:p>
            <a:pPr lvl="1"/>
            <a:r>
              <a:rPr lang="en-US" altLang="en-US" sz="2400" b="1" dirty="0" smtClean="0">
                <a:latin typeface="Gabriola" panose="04040605051002020D02" pitchFamily="82" charset="0"/>
              </a:rPr>
              <a:t>knows cost to each neighbor v: 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c(</a:t>
            </a: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x,v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)</a:t>
            </a:r>
          </a:p>
          <a:p>
            <a:pPr lvl="1"/>
            <a:r>
              <a:rPr lang="en-US" altLang="en-US" sz="2400" b="1" dirty="0" smtClean="0">
                <a:latin typeface="Gabriola" panose="04040605051002020D02" pitchFamily="82" charset="0"/>
              </a:rPr>
              <a:t>maintains its neighbors’ distance vectors. For each neighbor v, x maintains </a:t>
            </a:r>
            <a:br>
              <a:rPr lang="en-US" altLang="en-US" sz="2400" b="1" dirty="0" smtClean="0">
                <a:latin typeface="Gabriola" panose="04040605051002020D02" pitchFamily="82" charset="0"/>
              </a:rPr>
            </a:b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= [</a:t>
            </a:r>
            <a:r>
              <a:rPr lang="en-US" altLang="en-US" sz="2400" b="1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D</a:t>
            </a:r>
            <a:r>
              <a:rPr lang="en-US" altLang="en-US" sz="2400" b="1" baseline="-25000" dirty="0" err="1" smtClean="0">
                <a:solidFill>
                  <a:srgbClr val="CC0000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(y): y </a:t>
            </a:r>
            <a:r>
              <a:rPr lang="ru-RU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є</a:t>
            </a:r>
            <a:r>
              <a:rPr lang="en-US" altLang="en-US" sz="24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N ]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b="1" dirty="0" smtClean="0">
              <a:solidFill>
                <a:srgbClr val="CC0000"/>
              </a:solidFill>
              <a:latin typeface="Gabriola" panose="04040605051002020D02" pitchFamily="82" charset="0"/>
            </a:endParaRPr>
          </a:p>
          <a:p>
            <a:endParaRPr lang="en-US" altLang="en-US" sz="2400" b="1" dirty="0" smtClean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38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22556" y="600075"/>
            <a:ext cx="7077307" cy="204951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key idea:</a:t>
            </a:r>
            <a:r>
              <a:rPr lang="en-US" altLang="en-US" sz="2800" b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 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from time-to-time, each node sends its own distance vector estimate to neighbors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when x receives new DV estimate from neighbor, it updates its own DV using B-F equation:</a:t>
            </a:r>
          </a:p>
        </p:txBody>
      </p:sp>
      <p:sp>
        <p:nvSpPr>
          <p:cNvPr id="96261" name="Rectangle 4"/>
          <p:cNvSpPr>
            <a:spLocks noChangeArrowheads="1"/>
          </p:cNvSpPr>
          <p:nvPr/>
        </p:nvSpPr>
        <p:spPr bwMode="auto">
          <a:xfrm>
            <a:off x="1805702" y="2965879"/>
            <a:ext cx="596669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i="1" kern="12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2100" i="1" kern="1200" baseline="-300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(y) 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" panose="02020603050405020304" pitchFamily="18" charset="0"/>
              </a:rPr>
              <a:t>←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en-US" sz="2100" i="1" kern="12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min</a:t>
            </a:r>
            <a:r>
              <a:rPr lang="en-US" altLang="en-US" sz="2100" i="1" kern="1200" baseline="-300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{c(</a:t>
            </a:r>
            <a:r>
              <a:rPr lang="en-US" altLang="en-US" sz="2100" i="1" kern="12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x,v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) + </a:t>
            </a:r>
            <a:r>
              <a:rPr lang="en-US" altLang="en-US" sz="2100" i="1" kern="12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2100" i="1" kern="1200" baseline="-30000" dirty="0" err="1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(y)}  for each node y 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ＭＳ 明朝" pitchFamily="49" charset="-128"/>
                <a:cs typeface="+mn-cs"/>
              </a:rPr>
              <a:t>∊</a:t>
            </a:r>
            <a:r>
              <a:rPr lang="en-US" altLang="en-US" sz="2100" i="1" kern="1200" dirty="0">
                <a:solidFill>
                  <a:srgbClr val="CC0000"/>
                </a:solidFill>
                <a:latin typeface="Arial" panose="020B0604020202020204" pitchFamily="34" charset="0"/>
                <a:ea typeface="+mn-ea"/>
                <a:cs typeface="Times New Roman" panose="02020603050405020304" pitchFamily="18" charset="0"/>
              </a:rPr>
              <a:t> N</a:t>
            </a:r>
          </a:p>
        </p:txBody>
      </p:sp>
      <p:sp>
        <p:nvSpPr>
          <p:cNvPr id="96262" name="Rectangle 5"/>
          <p:cNvSpPr>
            <a:spLocks noChangeArrowheads="1"/>
          </p:cNvSpPr>
          <p:nvPr/>
        </p:nvSpPr>
        <p:spPr bwMode="auto">
          <a:xfrm>
            <a:off x="1432321" y="3480198"/>
            <a:ext cx="6767541" cy="1125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90000"/>
              </a:lnSpc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under minor, natural conditions, the estimate </a:t>
            </a:r>
            <a:r>
              <a:rPr lang="en-US" altLang="en-US" sz="2400" b="1" i="1" kern="1200" dirty="0" err="1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en-US" altLang="en-US" sz="2400" b="1" i="1" kern="1200" baseline="-30000" dirty="0" err="1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en-US" sz="2400" b="1" i="1" kern="1200" dirty="0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 converge </a:t>
            </a:r>
            <a:r>
              <a:rPr lang="en-US" altLang="en-US" sz="24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to the actual least cost </a:t>
            </a: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  <a:r>
              <a:rPr lang="en-US" altLang="en-US" sz="240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(y)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613210" y="171450"/>
            <a:ext cx="6159190" cy="40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– Distance vector algorithm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9913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57256" y="791290"/>
            <a:ext cx="3574058" cy="418215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iterative, asynchronous:</a:t>
            </a:r>
            <a:r>
              <a:rPr lang="en-US" altLang="en-US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each local iteration caused by: 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local link cost change 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DV update message from neighbor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i="1" dirty="0" smtClean="0">
                <a:solidFill>
                  <a:srgbClr val="CC0000"/>
                </a:solidFill>
                <a:latin typeface="Gabriola" panose="04040605051002020D02" pitchFamily="82" charset="0"/>
              </a:rPr>
              <a:t>distributed:</a:t>
            </a:r>
          </a:p>
          <a:p>
            <a:r>
              <a:rPr lang="en-US" altLang="en-US" sz="2400" b="1" dirty="0" smtClean="0">
                <a:latin typeface="Gabriola" panose="04040605051002020D02" pitchFamily="82" charset="0"/>
              </a:rPr>
              <a:t>each node notifies neighbors </a:t>
            </a:r>
            <a:r>
              <a:rPr lang="en-US" altLang="en-US" sz="2400" b="1" i="1" dirty="0" smtClean="0">
                <a:latin typeface="Gabriola" panose="04040605051002020D02" pitchFamily="82" charset="0"/>
              </a:rPr>
              <a:t>only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 when its DV changes</a:t>
            </a:r>
          </a:p>
          <a:p>
            <a:pPr lvl="1"/>
            <a:r>
              <a:rPr lang="en-US" altLang="en-US" sz="1800" b="1" dirty="0" smtClean="0">
                <a:latin typeface="Gabriola" panose="04040605051002020D02" pitchFamily="82" charset="0"/>
              </a:rPr>
              <a:t>neighbors then notify their neighbors if necessary</a:t>
            </a:r>
            <a:endParaRPr lang="en-US" altLang="en-US" sz="2800" b="1" dirty="0" smtClean="0">
              <a:latin typeface="Gabriola" panose="04040605051002020D02" pitchFamily="82" charset="0"/>
            </a:endParaRPr>
          </a:p>
        </p:txBody>
      </p:sp>
      <p:sp>
        <p:nvSpPr>
          <p:cNvPr id="97285" name="Text Box 4"/>
          <p:cNvSpPr txBox="1">
            <a:spLocks noChangeArrowheads="1"/>
          </p:cNvSpPr>
          <p:nvPr/>
        </p:nvSpPr>
        <p:spPr bwMode="auto">
          <a:xfrm>
            <a:off x="5086349" y="1313260"/>
            <a:ext cx="3262197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kern="1200" dirty="0">
                <a:solidFill>
                  <a:srgbClr val="000099"/>
                </a:solidFill>
                <a:latin typeface="Gabriola" panose="04040605051002020D02" pitchFamily="82" charset="0"/>
                <a:ea typeface="+mn-ea"/>
                <a:cs typeface="+mn-cs"/>
              </a:rPr>
              <a:t>wait</a:t>
            </a:r>
            <a:r>
              <a:rPr lang="en-US" altLang="en-US" sz="1600" b="1" kern="1200" dirty="0">
                <a:solidFill>
                  <a:srgbClr val="0000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for (change in local link cost or </a:t>
            </a:r>
            <a:r>
              <a:rPr lang="en-US" altLang="en-US" sz="160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msg</a:t>
            </a: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from neighbor)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i="1" kern="1200" dirty="0" err="1">
                <a:solidFill>
                  <a:srgbClr val="000099"/>
                </a:solidFill>
                <a:latin typeface="Gabriola" panose="04040605051002020D02" pitchFamily="82" charset="0"/>
                <a:ea typeface="+mn-ea"/>
                <a:cs typeface="+mn-cs"/>
              </a:rPr>
              <a:t>recompute</a:t>
            </a: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estimates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if DV to any </a:t>
            </a:r>
            <a:r>
              <a:rPr lang="en-US" altLang="en-US" sz="160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dest</a:t>
            </a: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has changed, </a:t>
            </a:r>
            <a:r>
              <a:rPr lang="en-US" altLang="en-US" sz="2000" b="1" i="1" kern="1200" dirty="0">
                <a:solidFill>
                  <a:srgbClr val="000099"/>
                </a:solidFill>
                <a:latin typeface="Gabriola" panose="04040605051002020D02" pitchFamily="82" charset="0"/>
                <a:ea typeface="+mn-ea"/>
                <a:cs typeface="+mn-cs"/>
              </a:rPr>
              <a:t>notify</a:t>
            </a:r>
            <a:r>
              <a:rPr lang="en-US" altLang="en-US" sz="16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neighbors </a:t>
            </a: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algn="ctr" defTabSz="685800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6228595" y="2336558"/>
            <a:ext cx="0" cy="44291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>
            <a:off x="6228595" y="3257057"/>
            <a:ext cx="0" cy="442913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7288" name="Freeform 7"/>
          <p:cNvSpPr>
            <a:spLocks/>
          </p:cNvSpPr>
          <p:nvPr/>
        </p:nvSpPr>
        <p:spPr bwMode="auto">
          <a:xfrm>
            <a:off x="5064919" y="1620441"/>
            <a:ext cx="1164431" cy="2686050"/>
          </a:xfrm>
          <a:custGeom>
            <a:avLst/>
            <a:gdLst>
              <a:gd name="T0" fmla="*/ 2147483646 w 978"/>
              <a:gd name="T1" fmla="*/ 2147483646 h 2256"/>
              <a:gd name="T2" fmla="*/ 2147483646 w 978"/>
              <a:gd name="T3" fmla="*/ 2147483646 h 2256"/>
              <a:gd name="T4" fmla="*/ 0 w 978"/>
              <a:gd name="T5" fmla="*/ 2147483646 h 2256"/>
              <a:gd name="T6" fmla="*/ 0 w 978"/>
              <a:gd name="T7" fmla="*/ 0 h 2256"/>
              <a:gd name="T8" fmla="*/ 2147483646 w 978"/>
              <a:gd name="T9" fmla="*/ 0 h 2256"/>
              <a:gd name="T10" fmla="*/ 2147483646 w 978"/>
              <a:gd name="T11" fmla="*/ 2147483646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>
            <a:off x="5063481" y="1105511"/>
            <a:ext cx="11673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each node:</a:t>
            </a: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613210" y="171450"/>
            <a:ext cx="6159190" cy="40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– Distance vector algorithm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7473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Line 3"/>
          <p:cNvSpPr>
            <a:spLocks noChangeShapeType="1"/>
          </p:cNvSpPr>
          <p:nvPr/>
        </p:nvSpPr>
        <p:spPr bwMode="auto">
          <a:xfrm>
            <a:off x="205740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09" name="Line 4"/>
          <p:cNvSpPr>
            <a:spLocks noChangeShapeType="1"/>
          </p:cNvSpPr>
          <p:nvPr/>
        </p:nvSpPr>
        <p:spPr bwMode="auto">
          <a:xfrm>
            <a:off x="1828800" y="1257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10" name="Text Box 5"/>
          <p:cNvSpPr txBox="1">
            <a:spLocks noChangeArrowheads="1"/>
          </p:cNvSpPr>
          <p:nvPr/>
        </p:nvSpPr>
        <p:spPr bwMode="auto">
          <a:xfrm>
            <a:off x="2057400" y="9679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8311" name="Text Box 6"/>
          <p:cNvSpPr txBox="1">
            <a:spLocks noChangeArrowheads="1"/>
          </p:cNvSpPr>
          <p:nvPr/>
        </p:nvSpPr>
        <p:spPr bwMode="auto">
          <a:xfrm>
            <a:off x="1828800" y="12537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8312" name="Text Box 7"/>
          <p:cNvSpPr txBox="1">
            <a:spLocks noChangeArrowheads="1"/>
          </p:cNvSpPr>
          <p:nvPr/>
        </p:nvSpPr>
        <p:spPr bwMode="auto">
          <a:xfrm>
            <a:off x="1828800" y="14823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8313" name="Text Box 8"/>
          <p:cNvSpPr txBox="1">
            <a:spLocks noChangeArrowheads="1"/>
          </p:cNvSpPr>
          <p:nvPr/>
        </p:nvSpPr>
        <p:spPr bwMode="auto">
          <a:xfrm>
            <a:off x="1828800" y="17109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8314" name="Text Box 9"/>
          <p:cNvSpPr txBox="1">
            <a:spLocks noChangeArrowheads="1"/>
          </p:cNvSpPr>
          <p:nvPr/>
        </p:nvSpPr>
        <p:spPr bwMode="auto">
          <a:xfrm>
            <a:off x="2057400" y="1253728"/>
            <a:ext cx="5277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0  2   7</a:t>
            </a:r>
          </a:p>
        </p:txBody>
      </p:sp>
      <p:sp>
        <p:nvSpPr>
          <p:cNvPr id="98315" name="Text Box 10"/>
          <p:cNvSpPr txBox="1">
            <a:spLocks noChangeArrowheads="1"/>
          </p:cNvSpPr>
          <p:nvPr/>
        </p:nvSpPr>
        <p:spPr bwMode="auto">
          <a:xfrm>
            <a:off x="205740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16" name="Text Box 11"/>
          <p:cNvSpPr txBox="1">
            <a:spLocks noChangeArrowheads="1"/>
          </p:cNvSpPr>
          <p:nvPr/>
        </p:nvSpPr>
        <p:spPr bwMode="auto">
          <a:xfrm>
            <a:off x="222885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17" name="Text Box 12"/>
          <p:cNvSpPr txBox="1">
            <a:spLocks noChangeArrowheads="1"/>
          </p:cNvSpPr>
          <p:nvPr/>
        </p:nvSpPr>
        <p:spPr bwMode="auto">
          <a:xfrm>
            <a:off x="251460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18" name="Text Box 13"/>
          <p:cNvSpPr txBox="1">
            <a:spLocks noChangeArrowheads="1"/>
          </p:cNvSpPr>
          <p:nvPr/>
        </p:nvSpPr>
        <p:spPr bwMode="auto">
          <a:xfrm>
            <a:off x="205740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19" name="Text Box 14"/>
          <p:cNvSpPr txBox="1">
            <a:spLocks noChangeArrowheads="1"/>
          </p:cNvSpPr>
          <p:nvPr/>
        </p:nvSpPr>
        <p:spPr bwMode="auto">
          <a:xfrm>
            <a:off x="222885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20" name="Text Box 15"/>
          <p:cNvSpPr txBox="1">
            <a:spLocks noChangeArrowheads="1"/>
          </p:cNvSpPr>
          <p:nvPr/>
        </p:nvSpPr>
        <p:spPr bwMode="auto">
          <a:xfrm>
            <a:off x="251460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21" name="Text Box 16"/>
          <p:cNvSpPr txBox="1">
            <a:spLocks noChangeArrowheads="1"/>
          </p:cNvSpPr>
          <p:nvPr/>
        </p:nvSpPr>
        <p:spPr bwMode="auto">
          <a:xfrm rot="-5400000">
            <a:off x="3139238" y="1507176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8322" name="Text Box 17"/>
          <p:cNvSpPr txBox="1">
            <a:spLocks noChangeArrowheads="1"/>
          </p:cNvSpPr>
          <p:nvPr/>
        </p:nvSpPr>
        <p:spPr bwMode="auto">
          <a:xfrm>
            <a:off x="2157413" y="86915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8323" name="Text Box 18"/>
          <p:cNvSpPr txBox="1">
            <a:spLocks noChangeArrowheads="1"/>
          </p:cNvSpPr>
          <p:nvPr/>
        </p:nvSpPr>
        <p:spPr bwMode="auto">
          <a:xfrm rot="-5400000">
            <a:off x="1540228" y="2845438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8324" name="Text Box 19"/>
          <p:cNvSpPr txBox="1">
            <a:spLocks noChangeArrowheads="1"/>
          </p:cNvSpPr>
          <p:nvPr/>
        </p:nvSpPr>
        <p:spPr bwMode="auto">
          <a:xfrm rot="-5400000">
            <a:off x="1540227" y="4201560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8325" name="Line 20"/>
          <p:cNvSpPr>
            <a:spLocks noChangeShapeType="1"/>
          </p:cNvSpPr>
          <p:nvPr/>
        </p:nvSpPr>
        <p:spPr bwMode="auto">
          <a:xfrm>
            <a:off x="360045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26" name="Line 21"/>
          <p:cNvSpPr>
            <a:spLocks noChangeShapeType="1"/>
          </p:cNvSpPr>
          <p:nvPr/>
        </p:nvSpPr>
        <p:spPr bwMode="auto">
          <a:xfrm>
            <a:off x="3371850" y="1257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27" name="Text Box 22"/>
          <p:cNvSpPr txBox="1">
            <a:spLocks noChangeArrowheads="1"/>
          </p:cNvSpPr>
          <p:nvPr/>
        </p:nvSpPr>
        <p:spPr bwMode="auto">
          <a:xfrm>
            <a:off x="3600450" y="9679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8328" name="Text Box 23"/>
          <p:cNvSpPr txBox="1">
            <a:spLocks noChangeArrowheads="1"/>
          </p:cNvSpPr>
          <p:nvPr/>
        </p:nvSpPr>
        <p:spPr bwMode="auto">
          <a:xfrm>
            <a:off x="3371850" y="12537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8329" name="Text Box 24"/>
          <p:cNvSpPr txBox="1">
            <a:spLocks noChangeArrowheads="1"/>
          </p:cNvSpPr>
          <p:nvPr/>
        </p:nvSpPr>
        <p:spPr bwMode="auto">
          <a:xfrm>
            <a:off x="3371850" y="14823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8330" name="Text Box 25"/>
          <p:cNvSpPr txBox="1">
            <a:spLocks noChangeArrowheads="1"/>
          </p:cNvSpPr>
          <p:nvPr/>
        </p:nvSpPr>
        <p:spPr bwMode="auto">
          <a:xfrm>
            <a:off x="3371850" y="17109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8331" name="Text Box 26"/>
          <p:cNvSpPr txBox="1">
            <a:spLocks noChangeArrowheads="1"/>
          </p:cNvSpPr>
          <p:nvPr/>
        </p:nvSpPr>
        <p:spPr bwMode="auto">
          <a:xfrm>
            <a:off x="3615928" y="1253728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98332" name="Line 29"/>
          <p:cNvSpPr>
            <a:spLocks noChangeShapeType="1"/>
          </p:cNvSpPr>
          <p:nvPr/>
        </p:nvSpPr>
        <p:spPr bwMode="auto">
          <a:xfrm>
            <a:off x="205740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33" name="Line 30"/>
          <p:cNvSpPr>
            <a:spLocks noChangeShapeType="1"/>
          </p:cNvSpPr>
          <p:nvPr/>
        </p:nvSpPr>
        <p:spPr bwMode="auto">
          <a:xfrm>
            <a:off x="1828800" y="2571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34" name="Text Box 31"/>
          <p:cNvSpPr txBox="1">
            <a:spLocks noChangeArrowheads="1"/>
          </p:cNvSpPr>
          <p:nvPr/>
        </p:nvSpPr>
        <p:spPr bwMode="auto">
          <a:xfrm>
            <a:off x="2057400" y="22824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8335" name="Text Box 32"/>
          <p:cNvSpPr txBox="1">
            <a:spLocks noChangeArrowheads="1"/>
          </p:cNvSpPr>
          <p:nvPr/>
        </p:nvSpPr>
        <p:spPr bwMode="auto">
          <a:xfrm>
            <a:off x="1828800" y="25681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8336" name="Text Box 33"/>
          <p:cNvSpPr txBox="1">
            <a:spLocks noChangeArrowheads="1"/>
          </p:cNvSpPr>
          <p:nvPr/>
        </p:nvSpPr>
        <p:spPr bwMode="auto">
          <a:xfrm>
            <a:off x="1828800" y="27967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8337" name="Text Box 34"/>
          <p:cNvSpPr txBox="1">
            <a:spLocks noChangeArrowheads="1"/>
          </p:cNvSpPr>
          <p:nvPr/>
        </p:nvSpPr>
        <p:spPr bwMode="auto">
          <a:xfrm>
            <a:off x="1828800" y="30253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8338" name="Text Box 35"/>
          <p:cNvSpPr txBox="1">
            <a:spLocks noChangeArrowheads="1"/>
          </p:cNvSpPr>
          <p:nvPr/>
        </p:nvSpPr>
        <p:spPr bwMode="auto">
          <a:xfrm>
            <a:off x="2286000" y="25681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39" name="Text Box 36"/>
          <p:cNvSpPr txBox="1">
            <a:spLocks noChangeArrowheads="1"/>
          </p:cNvSpPr>
          <p:nvPr/>
        </p:nvSpPr>
        <p:spPr bwMode="auto">
          <a:xfrm>
            <a:off x="2514600" y="25681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40" name="Text Box 37"/>
          <p:cNvSpPr txBox="1">
            <a:spLocks noChangeArrowheads="1"/>
          </p:cNvSpPr>
          <p:nvPr/>
        </p:nvSpPr>
        <p:spPr bwMode="auto">
          <a:xfrm>
            <a:off x="205740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41" name="Text Box 38"/>
          <p:cNvSpPr txBox="1">
            <a:spLocks noChangeArrowheads="1"/>
          </p:cNvSpPr>
          <p:nvPr/>
        </p:nvSpPr>
        <p:spPr bwMode="auto">
          <a:xfrm>
            <a:off x="222885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42" name="Text Box 39"/>
          <p:cNvSpPr txBox="1">
            <a:spLocks noChangeArrowheads="1"/>
          </p:cNvSpPr>
          <p:nvPr/>
        </p:nvSpPr>
        <p:spPr bwMode="auto">
          <a:xfrm>
            <a:off x="251460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43" name="Text Box 40"/>
          <p:cNvSpPr txBox="1">
            <a:spLocks noChangeArrowheads="1"/>
          </p:cNvSpPr>
          <p:nvPr/>
        </p:nvSpPr>
        <p:spPr bwMode="auto">
          <a:xfrm>
            <a:off x="2149079" y="2200275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8344" name="Line 41"/>
          <p:cNvSpPr>
            <a:spLocks noChangeShapeType="1"/>
          </p:cNvSpPr>
          <p:nvPr/>
        </p:nvSpPr>
        <p:spPr bwMode="auto">
          <a:xfrm>
            <a:off x="2057400" y="37719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45" name="Line 42"/>
          <p:cNvSpPr>
            <a:spLocks noChangeShapeType="1"/>
          </p:cNvSpPr>
          <p:nvPr/>
        </p:nvSpPr>
        <p:spPr bwMode="auto">
          <a:xfrm>
            <a:off x="1828800" y="39433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46" name="Text Box 43"/>
          <p:cNvSpPr txBox="1">
            <a:spLocks noChangeArrowheads="1"/>
          </p:cNvSpPr>
          <p:nvPr/>
        </p:nvSpPr>
        <p:spPr bwMode="auto">
          <a:xfrm>
            <a:off x="2057400" y="36540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8347" name="Text Box 44"/>
          <p:cNvSpPr txBox="1">
            <a:spLocks noChangeArrowheads="1"/>
          </p:cNvSpPr>
          <p:nvPr/>
        </p:nvSpPr>
        <p:spPr bwMode="auto">
          <a:xfrm>
            <a:off x="1828800" y="39397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8348" name="Text Box 45"/>
          <p:cNvSpPr txBox="1">
            <a:spLocks noChangeArrowheads="1"/>
          </p:cNvSpPr>
          <p:nvPr/>
        </p:nvSpPr>
        <p:spPr bwMode="auto">
          <a:xfrm>
            <a:off x="1828800" y="41683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8349" name="Text Box 46"/>
          <p:cNvSpPr txBox="1">
            <a:spLocks noChangeArrowheads="1"/>
          </p:cNvSpPr>
          <p:nvPr/>
        </p:nvSpPr>
        <p:spPr bwMode="auto">
          <a:xfrm>
            <a:off x="1828800" y="43969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8350" name="Text Box 47"/>
          <p:cNvSpPr txBox="1">
            <a:spLocks noChangeArrowheads="1"/>
          </p:cNvSpPr>
          <p:nvPr/>
        </p:nvSpPr>
        <p:spPr bwMode="auto">
          <a:xfrm>
            <a:off x="2057400" y="4229100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51" name="Text Box 48"/>
          <p:cNvSpPr txBox="1">
            <a:spLocks noChangeArrowheads="1"/>
          </p:cNvSpPr>
          <p:nvPr/>
        </p:nvSpPr>
        <p:spPr bwMode="auto">
          <a:xfrm>
            <a:off x="2228850" y="4225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52" name="Text Box 49"/>
          <p:cNvSpPr txBox="1">
            <a:spLocks noChangeArrowheads="1"/>
          </p:cNvSpPr>
          <p:nvPr/>
        </p:nvSpPr>
        <p:spPr bwMode="auto">
          <a:xfrm>
            <a:off x="2514600" y="4225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8353" name="Text Box 50"/>
          <p:cNvSpPr txBox="1">
            <a:spLocks noChangeArrowheads="1"/>
          </p:cNvSpPr>
          <p:nvPr/>
        </p:nvSpPr>
        <p:spPr bwMode="auto">
          <a:xfrm>
            <a:off x="2057400" y="4454128"/>
            <a:ext cx="25039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98354" name="Text Box 51"/>
          <p:cNvSpPr txBox="1">
            <a:spLocks noChangeArrowheads="1"/>
          </p:cNvSpPr>
          <p:nvPr/>
        </p:nvSpPr>
        <p:spPr bwMode="auto">
          <a:xfrm>
            <a:off x="2228850" y="4454128"/>
            <a:ext cx="2247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98355" name="Text Box 52"/>
          <p:cNvSpPr txBox="1">
            <a:spLocks noChangeArrowheads="1"/>
          </p:cNvSpPr>
          <p:nvPr/>
        </p:nvSpPr>
        <p:spPr bwMode="auto">
          <a:xfrm>
            <a:off x="2514600" y="4454128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98356" name="Text Box 53"/>
          <p:cNvSpPr txBox="1">
            <a:spLocks noChangeArrowheads="1"/>
          </p:cNvSpPr>
          <p:nvPr/>
        </p:nvSpPr>
        <p:spPr bwMode="auto">
          <a:xfrm>
            <a:off x="2165747" y="355520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8357" name="Text Box 54"/>
          <p:cNvSpPr txBox="1">
            <a:spLocks noChangeArrowheads="1"/>
          </p:cNvSpPr>
          <p:nvPr/>
        </p:nvSpPr>
        <p:spPr bwMode="auto">
          <a:xfrm>
            <a:off x="2057401" y="2625329"/>
            <a:ext cx="53251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2   0   1</a:t>
            </a:r>
          </a:p>
        </p:txBody>
      </p:sp>
      <p:sp>
        <p:nvSpPr>
          <p:cNvPr id="98358" name="Text Box 55"/>
          <p:cNvSpPr txBox="1">
            <a:spLocks noChangeArrowheads="1"/>
          </p:cNvSpPr>
          <p:nvPr/>
        </p:nvSpPr>
        <p:spPr bwMode="auto">
          <a:xfrm>
            <a:off x="2057400" y="3943350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 dirty="0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  </a:t>
            </a:r>
            <a:r>
              <a:rPr lang="en-US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  ∞</a:t>
            </a:r>
          </a:p>
        </p:txBody>
      </p:sp>
      <p:sp>
        <p:nvSpPr>
          <p:cNvPr id="98359" name="Text Box 56"/>
          <p:cNvSpPr txBox="1">
            <a:spLocks noChangeArrowheads="1"/>
          </p:cNvSpPr>
          <p:nvPr/>
        </p:nvSpPr>
        <p:spPr bwMode="auto">
          <a:xfrm>
            <a:off x="3588544" y="1504950"/>
            <a:ext cx="53251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2   0   1</a:t>
            </a:r>
          </a:p>
        </p:txBody>
      </p:sp>
      <p:sp>
        <p:nvSpPr>
          <p:cNvPr id="98360" name="Text Box 57"/>
          <p:cNvSpPr txBox="1">
            <a:spLocks noChangeArrowheads="1"/>
          </p:cNvSpPr>
          <p:nvPr/>
        </p:nvSpPr>
        <p:spPr bwMode="auto">
          <a:xfrm>
            <a:off x="3588544" y="1741885"/>
            <a:ext cx="5421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7   1   0</a:t>
            </a:r>
          </a:p>
        </p:txBody>
      </p:sp>
      <p:sp>
        <p:nvSpPr>
          <p:cNvPr id="98361" name="Line 58"/>
          <p:cNvSpPr>
            <a:spLocks noChangeShapeType="1"/>
          </p:cNvSpPr>
          <p:nvPr/>
        </p:nvSpPr>
        <p:spPr bwMode="auto">
          <a:xfrm>
            <a:off x="2800350" y="1485900"/>
            <a:ext cx="514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2" name="Line 59"/>
          <p:cNvSpPr>
            <a:spLocks noChangeShapeType="1"/>
          </p:cNvSpPr>
          <p:nvPr/>
        </p:nvSpPr>
        <p:spPr bwMode="auto">
          <a:xfrm>
            <a:off x="2743200" y="1543050"/>
            <a:ext cx="51435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3" name="Line 60"/>
          <p:cNvSpPr>
            <a:spLocks noChangeShapeType="1"/>
          </p:cNvSpPr>
          <p:nvPr/>
        </p:nvSpPr>
        <p:spPr bwMode="auto">
          <a:xfrm flipV="1">
            <a:off x="2743200" y="1885950"/>
            <a:ext cx="5715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4" name="Line 61"/>
          <p:cNvSpPr>
            <a:spLocks noChangeShapeType="1"/>
          </p:cNvSpPr>
          <p:nvPr/>
        </p:nvSpPr>
        <p:spPr bwMode="auto">
          <a:xfrm>
            <a:off x="2743200" y="308610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5" name="Line 62"/>
          <p:cNvSpPr>
            <a:spLocks noChangeShapeType="1"/>
          </p:cNvSpPr>
          <p:nvPr/>
        </p:nvSpPr>
        <p:spPr bwMode="auto">
          <a:xfrm flipV="1">
            <a:off x="2743200" y="1943100"/>
            <a:ext cx="62865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6" name="Line 63"/>
          <p:cNvSpPr>
            <a:spLocks noChangeShapeType="1"/>
          </p:cNvSpPr>
          <p:nvPr/>
        </p:nvSpPr>
        <p:spPr bwMode="auto">
          <a:xfrm flipV="1">
            <a:off x="2800350" y="3257550"/>
            <a:ext cx="571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7" name="Line 64"/>
          <p:cNvSpPr>
            <a:spLocks noChangeShapeType="1"/>
          </p:cNvSpPr>
          <p:nvPr/>
        </p:nvSpPr>
        <p:spPr bwMode="auto">
          <a:xfrm>
            <a:off x="1600200" y="4758929"/>
            <a:ext cx="405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68" name="Text Box 65"/>
          <p:cNvSpPr txBox="1">
            <a:spLocks noChangeArrowheads="1"/>
          </p:cNvSpPr>
          <p:nvPr/>
        </p:nvSpPr>
        <p:spPr bwMode="auto">
          <a:xfrm>
            <a:off x="5694760" y="4602956"/>
            <a:ext cx="4203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time</a:t>
            </a:r>
          </a:p>
        </p:txBody>
      </p:sp>
      <p:grpSp>
        <p:nvGrpSpPr>
          <p:cNvPr id="98369" name="Group 66"/>
          <p:cNvGrpSpPr>
            <a:grpSpLocks/>
          </p:cNvGrpSpPr>
          <p:nvPr/>
        </p:nvGrpSpPr>
        <p:grpSpPr bwMode="auto">
          <a:xfrm>
            <a:off x="6117431" y="2183606"/>
            <a:ext cx="1638300" cy="913210"/>
            <a:chOff x="2352" y="0"/>
            <a:chExt cx="1376" cy="767"/>
          </a:xfrm>
        </p:grpSpPr>
        <p:sp>
          <p:nvSpPr>
            <p:cNvPr id="98385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98386" name="Group 68"/>
            <p:cNvGrpSpPr>
              <a:grpSpLocks/>
            </p:cNvGrpSpPr>
            <p:nvPr/>
          </p:nvGrpSpPr>
          <p:grpSpPr bwMode="auto">
            <a:xfrm>
              <a:off x="2448" y="70"/>
              <a:ext cx="1161" cy="697"/>
              <a:chOff x="-17" y="1282"/>
              <a:chExt cx="1161" cy="697"/>
            </a:xfrm>
          </p:grpSpPr>
          <p:sp>
            <p:nvSpPr>
              <p:cNvPr id="98387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88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89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0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1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2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3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4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98395" name="Group 77"/>
              <p:cNvGrpSpPr>
                <a:grpSpLocks/>
              </p:cNvGrpSpPr>
              <p:nvPr/>
            </p:nvGrpSpPr>
            <p:grpSpPr bwMode="auto">
              <a:xfrm>
                <a:off x="30" y="1594"/>
                <a:ext cx="217" cy="271"/>
                <a:chOff x="2949" y="2425"/>
                <a:chExt cx="218" cy="271"/>
              </a:xfrm>
            </p:grpSpPr>
            <p:sp>
              <p:nvSpPr>
                <p:cNvPr id="98417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1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5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x</a:t>
                  </a: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8396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310"/>
                <a:chOff x="1740" y="2272"/>
                <a:chExt cx="316" cy="310"/>
              </a:xfrm>
            </p:grpSpPr>
            <p:sp>
              <p:nvSpPr>
                <p:cNvPr id="98409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10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11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12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13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98414" name="Group 86"/>
                <p:cNvGrpSpPr>
                  <a:grpSpLocks/>
                </p:cNvGrpSpPr>
                <p:nvPr/>
              </p:nvGrpSpPr>
              <p:grpSpPr bwMode="auto">
                <a:xfrm>
                  <a:off x="1791" y="2272"/>
                  <a:ext cx="220" cy="310"/>
                  <a:chOff x="2947" y="2395"/>
                  <a:chExt cx="221" cy="310"/>
                </a:xfrm>
              </p:grpSpPr>
              <p:sp>
                <p:nvSpPr>
                  <p:cNvPr id="98415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endParaRPr lang="en-US" altLang="en-US" sz="135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41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7" y="2395"/>
                    <a:ext cx="221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r>
                      <a:rPr lang="en-US" altLang="en-US" sz="1800" b="1" kern="1200">
                        <a:solidFill>
                          <a:srgbClr val="000000"/>
                        </a:solidFill>
                        <a:latin typeface="Gabriola" panose="04040605051002020D02" pitchFamily="82" charset="0"/>
                        <a:ea typeface="+mn-ea"/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8397" name="Text Box 89"/>
              <p:cNvSpPr txBox="1">
                <a:spLocks noChangeArrowheads="1"/>
              </p:cNvSpPr>
              <p:nvPr/>
            </p:nvSpPr>
            <p:spPr bwMode="auto">
              <a:xfrm>
                <a:off x="729" y="1397"/>
                <a:ext cx="1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8" name="Text Box 90"/>
              <p:cNvSpPr txBox="1">
                <a:spLocks noChangeArrowheads="1"/>
              </p:cNvSpPr>
              <p:nvPr/>
            </p:nvSpPr>
            <p:spPr bwMode="auto">
              <a:xfrm>
                <a:off x="194" y="1394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8399" name="Text Box 91"/>
              <p:cNvSpPr txBox="1">
                <a:spLocks noChangeArrowheads="1"/>
              </p:cNvSpPr>
              <p:nvPr/>
            </p:nvSpPr>
            <p:spPr bwMode="auto">
              <a:xfrm>
                <a:off x="475" y="1727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98400" name="Group 92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71"/>
                <a:chOff x="1740" y="2302"/>
                <a:chExt cx="316" cy="271"/>
              </a:xfrm>
            </p:grpSpPr>
            <p:sp>
              <p:nvSpPr>
                <p:cNvPr id="98401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02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03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04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8405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98406" name="Group 98"/>
                <p:cNvGrpSpPr>
                  <a:grpSpLocks/>
                </p:cNvGrpSpPr>
                <p:nvPr/>
              </p:nvGrpSpPr>
              <p:grpSpPr bwMode="auto">
                <a:xfrm>
                  <a:off x="1785" y="2302"/>
                  <a:ext cx="209" cy="271"/>
                  <a:chOff x="2952" y="2425"/>
                  <a:chExt cx="212" cy="271"/>
                </a:xfrm>
              </p:grpSpPr>
              <p:sp>
                <p:nvSpPr>
                  <p:cNvPr id="98407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endParaRPr lang="en-US" altLang="en-US" sz="135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408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" y="2425"/>
                    <a:ext cx="212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r>
                      <a:rPr lang="en-US" altLang="en-US" sz="1500" b="1" kern="1200">
                        <a:solidFill>
                          <a:srgbClr val="000000"/>
                        </a:solidFill>
                        <a:latin typeface="Gabriola" panose="04040605051002020D02" pitchFamily="82" charset="0"/>
                        <a:ea typeface="+mn-ea"/>
                        <a:cs typeface="+mn-cs"/>
                      </a:rPr>
                      <a:t>y</a:t>
                    </a:r>
                    <a:endParaRPr lang="en-US" altLang="en-US" sz="18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98370" name="Text Box 101"/>
          <p:cNvSpPr txBox="1">
            <a:spLocks noChangeArrowheads="1"/>
          </p:cNvSpPr>
          <p:nvPr/>
        </p:nvSpPr>
        <p:spPr bwMode="auto">
          <a:xfrm>
            <a:off x="1492278" y="828676"/>
            <a:ext cx="538929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x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8371" name="Oval 104"/>
          <p:cNvSpPr>
            <a:spLocks noChangeArrowheads="1"/>
          </p:cNvSpPr>
          <p:nvPr/>
        </p:nvSpPr>
        <p:spPr bwMode="auto">
          <a:xfrm>
            <a:off x="2057400" y="12573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72" name="Oval 105"/>
          <p:cNvSpPr>
            <a:spLocks noChangeArrowheads="1"/>
          </p:cNvSpPr>
          <p:nvPr/>
        </p:nvSpPr>
        <p:spPr bwMode="auto">
          <a:xfrm>
            <a:off x="2057400" y="280035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73" name="Oval 106"/>
          <p:cNvSpPr>
            <a:spLocks noChangeArrowheads="1"/>
          </p:cNvSpPr>
          <p:nvPr/>
        </p:nvSpPr>
        <p:spPr bwMode="auto">
          <a:xfrm>
            <a:off x="2057400" y="44577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8374" name="Oval 107"/>
          <p:cNvSpPr>
            <a:spLocks noChangeArrowheads="1"/>
          </p:cNvSpPr>
          <p:nvPr/>
        </p:nvSpPr>
        <p:spPr bwMode="auto">
          <a:xfrm>
            <a:off x="3615929" y="12573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265849" y="150868"/>
            <a:ext cx="239200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fr-FR" altLang="en-US" sz="1350" b="1" kern="1200" baseline="-250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 = min{c(</a:t>
            </a:r>
            <a:r>
              <a:rPr lang="fr-FR" altLang="en-US" sz="135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x,y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) + D</a:t>
            </a:r>
            <a:r>
              <a:rPr lang="fr-FR" altLang="en-US" sz="135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(y), c(</a:t>
            </a:r>
            <a:r>
              <a:rPr lang="fr-FR" altLang="en-US" sz="1350" b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x,z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) + D</a:t>
            </a:r>
            <a:r>
              <a:rPr lang="fr-FR" altLang="en-US" sz="1350" b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(y)} </a:t>
            </a:r>
            <a:b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</a:b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3978678" y="638770"/>
            <a:ext cx="607219" cy="72509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6222272" y="611142"/>
            <a:ext cx="1479892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  <a:r>
              <a:rPr lang="fr-FR" altLang="en-US" sz="1350" b="1" i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min{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c(</a:t>
            </a:r>
            <a:r>
              <a:rPr lang="fr-FR" altLang="en-US" sz="1350" b="1" i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x,y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 + </a:t>
            </a:r>
            <a:b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</a:b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D</a:t>
            </a:r>
            <a:r>
              <a:rPr lang="fr-FR" altLang="en-US" sz="1350" b="1" i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(z), c(</a:t>
            </a:r>
            <a:r>
              <a:rPr lang="fr-FR" altLang="en-US" sz="1350" b="1" i="1" kern="1200" dirty="0" err="1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x,z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) + D</a:t>
            </a:r>
            <a:r>
              <a:rPr lang="fr-FR" altLang="en-US" sz="1350" b="1" i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fr-FR" altLang="en-US" sz="135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</a:t>
            </a: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} </a:t>
            </a:r>
          </a:p>
          <a:p>
            <a:pPr algn="just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4277916" y="1081383"/>
            <a:ext cx="1953815" cy="323849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4085035" y="1256110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3827860" y="1259681"/>
            <a:ext cx="2571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</a:t>
            </a:r>
          </a:p>
        </p:txBody>
      </p:sp>
      <p:sp>
        <p:nvSpPr>
          <p:cNvPr id="98381" name="Text Box 114"/>
          <p:cNvSpPr txBox="1">
            <a:spLocks noChangeArrowheads="1"/>
          </p:cNvSpPr>
          <p:nvPr/>
        </p:nvSpPr>
        <p:spPr bwMode="auto">
          <a:xfrm>
            <a:off x="1523327" y="2138363"/>
            <a:ext cx="529311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y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8382" name="Text Box 115"/>
          <p:cNvSpPr txBox="1">
            <a:spLocks noChangeArrowheads="1"/>
          </p:cNvSpPr>
          <p:nvPr/>
        </p:nvSpPr>
        <p:spPr bwMode="auto">
          <a:xfrm>
            <a:off x="1528090" y="3524251"/>
            <a:ext cx="529311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z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8383" name="Text Box 117"/>
          <p:cNvSpPr txBox="1">
            <a:spLocks noChangeArrowheads="1"/>
          </p:cNvSpPr>
          <p:nvPr/>
        </p:nvSpPr>
        <p:spPr bwMode="auto">
          <a:xfrm>
            <a:off x="3702844" y="857250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8384" name="Text Box 118"/>
          <p:cNvSpPr txBox="1">
            <a:spLocks noChangeArrowheads="1"/>
          </p:cNvSpPr>
          <p:nvPr/>
        </p:nvSpPr>
        <p:spPr bwMode="auto">
          <a:xfrm rot="-5400000">
            <a:off x="1572375" y="1538132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115" name="Rectangle 2"/>
          <p:cNvSpPr txBox="1">
            <a:spLocks noChangeArrowheads="1"/>
          </p:cNvSpPr>
          <p:nvPr/>
        </p:nvSpPr>
        <p:spPr>
          <a:xfrm rot="16200000">
            <a:off x="-917156" y="2394629"/>
            <a:ext cx="3459362" cy="40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– Example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8245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4" grpId="0"/>
      <p:bldP spid="728176" grpId="0"/>
      <p:bldP spid="7281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Line 20"/>
          <p:cNvSpPr>
            <a:spLocks noChangeShapeType="1"/>
          </p:cNvSpPr>
          <p:nvPr/>
        </p:nvSpPr>
        <p:spPr bwMode="auto">
          <a:xfrm>
            <a:off x="5257800" y="114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33" name="Line 21"/>
          <p:cNvSpPr>
            <a:spLocks noChangeShapeType="1"/>
          </p:cNvSpPr>
          <p:nvPr/>
        </p:nvSpPr>
        <p:spPr bwMode="auto">
          <a:xfrm>
            <a:off x="5029200" y="13144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34" name="Text Box 22"/>
          <p:cNvSpPr txBox="1">
            <a:spLocks noChangeArrowheads="1"/>
          </p:cNvSpPr>
          <p:nvPr/>
        </p:nvSpPr>
        <p:spPr bwMode="auto">
          <a:xfrm>
            <a:off x="5257800" y="10251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335" name="Text Box 23"/>
          <p:cNvSpPr txBox="1">
            <a:spLocks noChangeArrowheads="1"/>
          </p:cNvSpPr>
          <p:nvPr/>
        </p:nvSpPr>
        <p:spPr bwMode="auto">
          <a:xfrm>
            <a:off x="5029200" y="13108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336" name="Text Box 24"/>
          <p:cNvSpPr txBox="1">
            <a:spLocks noChangeArrowheads="1"/>
          </p:cNvSpPr>
          <p:nvPr/>
        </p:nvSpPr>
        <p:spPr bwMode="auto">
          <a:xfrm>
            <a:off x="5029200" y="15394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337" name="Text Box 25"/>
          <p:cNvSpPr txBox="1">
            <a:spLocks noChangeArrowheads="1"/>
          </p:cNvSpPr>
          <p:nvPr/>
        </p:nvSpPr>
        <p:spPr bwMode="auto">
          <a:xfrm>
            <a:off x="5029200" y="17680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338" name="Text Box 26"/>
          <p:cNvSpPr txBox="1">
            <a:spLocks noChangeArrowheads="1"/>
          </p:cNvSpPr>
          <p:nvPr/>
        </p:nvSpPr>
        <p:spPr bwMode="auto">
          <a:xfrm>
            <a:off x="5257800" y="1310878"/>
            <a:ext cx="5196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0  2   3</a:t>
            </a:r>
          </a:p>
        </p:txBody>
      </p:sp>
      <p:sp>
        <p:nvSpPr>
          <p:cNvPr id="99339" name="Text Box 27"/>
          <p:cNvSpPr txBox="1">
            <a:spLocks noChangeArrowheads="1"/>
          </p:cNvSpPr>
          <p:nvPr/>
        </p:nvSpPr>
        <p:spPr bwMode="auto">
          <a:xfrm rot="-5400000">
            <a:off x="4766821" y="1613142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340" name="Text Box 28"/>
          <p:cNvSpPr txBox="1">
            <a:spLocks noChangeArrowheads="1"/>
          </p:cNvSpPr>
          <p:nvPr/>
        </p:nvSpPr>
        <p:spPr bwMode="auto">
          <a:xfrm>
            <a:off x="5349479" y="917972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341" name="Line 50"/>
          <p:cNvSpPr>
            <a:spLocks noChangeShapeType="1"/>
          </p:cNvSpPr>
          <p:nvPr/>
        </p:nvSpPr>
        <p:spPr bwMode="auto">
          <a:xfrm>
            <a:off x="360045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42" name="Line 51"/>
          <p:cNvSpPr>
            <a:spLocks noChangeShapeType="1"/>
          </p:cNvSpPr>
          <p:nvPr/>
        </p:nvSpPr>
        <p:spPr bwMode="auto">
          <a:xfrm>
            <a:off x="3371850" y="2571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43" name="Text Box 52"/>
          <p:cNvSpPr txBox="1">
            <a:spLocks noChangeArrowheads="1"/>
          </p:cNvSpPr>
          <p:nvPr/>
        </p:nvSpPr>
        <p:spPr bwMode="auto">
          <a:xfrm>
            <a:off x="3600450" y="22824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344" name="Text Box 53"/>
          <p:cNvSpPr txBox="1">
            <a:spLocks noChangeArrowheads="1"/>
          </p:cNvSpPr>
          <p:nvPr/>
        </p:nvSpPr>
        <p:spPr bwMode="auto">
          <a:xfrm>
            <a:off x="3371850" y="25681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345" name="Text Box 54"/>
          <p:cNvSpPr txBox="1">
            <a:spLocks noChangeArrowheads="1"/>
          </p:cNvSpPr>
          <p:nvPr/>
        </p:nvSpPr>
        <p:spPr bwMode="auto">
          <a:xfrm>
            <a:off x="3371850" y="27967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346" name="Text Box 55"/>
          <p:cNvSpPr txBox="1">
            <a:spLocks noChangeArrowheads="1"/>
          </p:cNvSpPr>
          <p:nvPr/>
        </p:nvSpPr>
        <p:spPr bwMode="auto">
          <a:xfrm>
            <a:off x="3371850" y="30253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347" name="Text Box 56"/>
          <p:cNvSpPr txBox="1">
            <a:spLocks noChangeArrowheads="1"/>
          </p:cNvSpPr>
          <p:nvPr/>
        </p:nvSpPr>
        <p:spPr bwMode="auto">
          <a:xfrm>
            <a:off x="3600450" y="2568178"/>
            <a:ext cx="5277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0  2   7</a:t>
            </a:r>
          </a:p>
        </p:txBody>
      </p:sp>
      <p:sp>
        <p:nvSpPr>
          <p:cNvPr id="99348" name="Text Box 57"/>
          <p:cNvSpPr txBox="1">
            <a:spLocks noChangeArrowheads="1"/>
          </p:cNvSpPr>
          <p:nvPr/>
        </p:nvSpPr>
        <p:spPr bwMode="auto">
          <a:xfrm rot="-5400000">
            <a:off x="3134475" y="2853773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349" name="Text Box 58"/>
          <p:cNvSpPr txBox="1">
            <a:spLocks noChangeArrowheads="1"/>
          </p:cNvSpPr>
          <p:nvPr/>
        </p:nvSpPr>
        <p:spPr bwMode="auto">
          <a:xfrm>
            <a:off x="3708797" y="2175272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350" name="Line 59"/>
          <p:cNvSpPr>
            <a:spLocks noChangeShapeType="1"/>
          </p:cNvSpPr>
          <p:nvPr/>
        </p:nvSpPr>
        <p:spPr bwMode="auto">
          <a:xfrm>
            <a:off x="5257800" y="24574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51" name="Line 60"/>
          <p:cNvSpPr>
            <a:spLocks noChangeShapeType="1"/>
          </p:cNvSpPr>
          <p:nvPr/>
        </p:nvSpPr>
        <p:spPr bwMode="auto">
          <a:xfrm>
            <a:off x="5029200" y="26289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52" name="Text Box 61"/>
          <p:cNvSpPr txBox="1">
            <a:spLocks noChangeArrowheads="1"/>
          </p:cNvSpPr>
          <p:nvPr/>
        </p:nvSpPr>
        <p:spPr bwMode="auto">
          <a:xfrm>
            <a:off x="5257800" y="23395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353" name="Text Box 62"/>
          <p:cNvSpPr txBox="1">
            <a:spLocks noChangeArrowheads="1"/>
          </p:cNvSpPr>
          <p:nvPr/>
        </p:nvSpPr>
        <p:spPr bwMode="auto">
          <a:xfrm>
            <a:off x="5029200" y="26253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354" name="Text Box 63"/>
          <p:cNvSpPr txBox="1">
            <a:spLocks noChangeArrowheads="1"/>
          </p:cNvSpPr>
          <p:nvPr/>
        </p:nvSpPr>
        <p:spPr bwMode="auto">
          <a:xfrm>
            <a:off x="5029200" y="28539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355" name="Text Box 64"/>
          <p:cNvSpPr txBox="1">
            <a:spLocks noChangeArrowheads="1"/>
          </p:cNvSpPr>
          <p:nvPr/>
        </p:nvSpPr>
        <p:spPr bwMode="auto">
          <a:xfrm>
            <a:off x="5029200" y="30825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356" name="Text Box 65"/>
          <p:cNvSpPr txBox="1">
            <a:spLocks noChangeArrowheads="1"/>
          </p:cNvSpPr>
          <p:nvPr/>
        </p:nvSpPr>
        <p:spPr bwMode="auto">
          <a:xfrm>
            <a:off x="5257800" y="2625328"/>
            <a:ext cx="5196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0  2   3</a:t>
            </a:r>
          </a:p>
        </p:txBody>
      </p:sp>
      <p:sp>
        <p:nvSpPr>
          <p:cNvPr id="99357" name="Text Box 66"/>
          <p:cNvSpPr txBox="1">
            <a:spLocks noChangeArrowheads="1"/>
          </p:cNvSpPr>
          <p:nvPr/>
        </p:nvSpPr>
        <p:spPr bwMode="auto">
          <a:xfrm rot="-5400000">
            <a:off x="4766821" y="2910923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358" name="Text Box 67"/>
          <p:cNvSpPr txBox="1">
            <a:spLocks noChangeArrowheads="1"/>
          </p:cNvSpPr>
          <p:nvPr/>
        </p:nvSpPr>
        <p:spPr bwMode="auto">
          <a:xfrm>
            <a:off x="5341144" y="2224088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359" name="Line 68"/>
          <p:cNvSpPr>
            <a:spLocks noChangeShapeType="1"/>
          </p:cNvSpPr>
          <p:nvPr/>
        </p:nvSpPr>
        <p:spPr bwMode="auto">
          <a:xfrm>
            <a:off x="5200650" y="3714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60" name="Line 69"/>
          <p:cNvSpPr>
            <a:spLocks noChangeShapeType="1"/>
          </p:cNvSpPr>
          <p:nvPr/>
        </p:nvSpPr>
        <p:spPr bwMode="auto">
          <a:xfrm>
            <a:off x="4972050" y="38862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61" name="Text Box 70"/>
          <p:cNvSpPr txBox="1">
            <a:spLocks noChangeArrowheads="1"/>
          </p:cNvSpPr>
          <p:nvPr/>
        </p:nvSpPr>
        <p:spPr bwMode="auto">
          <a:xfrm>
            <a:off x="5200650" y="35968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362" name="Text Box 71"/>
          <p:cNvSpPr txBox="1">
            <a:spLocks noChangeArrowheads="1"/>
          </p:cNvSpPr>
          <p:nvPr/>
        </p:nvSpPr>
        <p:spPr bwMode="auto">
          <a:xfrm>
            <a:off x="4972050" y="38826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363" name="Text Box 72"/>
          <p:cNvSpPr txBox="1">
            <a:spLocks noChangeArrowheads="1"/>
          </p:cNvSpPr>
          <p:nvPr/>
        </p:nvSpPr>
        <p:spPr bwMode="auto">
          <a:xfrm>
            <a:off x="4972050" y="41112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364" name="Text Box 73"/>
          <p:cNvSpPr txBox="1">
            <a:spLocks noChangeArrowheads="1"/>
          </p:cNvSpPr>
          <p:nvPr/>
        </p:nvSpPr>
        <p:spPr bwMode="auto">
          <a:xfrm>
            <a:off x="4972050" y="43398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365" name="Text Box 74"/>
          <p:cNvSpPr txBox="1">
            <a:spLocks noChangeArrowheads="1"/>
          </p:cNvSpPr>
          <p:nvPr/>
        </p:nvSpPr>
        <p:spPr bwMode="auto">
          <a:xfrm>
            <a:off x="5200650" y="3882628"/>
            <a:ext cx="51969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0  2   3</a:t>
            </a:r>
          </a:p>
        </p:txBody>
      </p:sp>
      <p:sp>
        <p:nvSpPr>
          <p:cNvPr id="99366" name="Text Box 75"/>
          <p:cNvSpPr txBox="1">
            <a:spLocks noChangeArrowheads="1"/>
          </p:cNvSpPr>
          <p:nvPr/>
        </p:nvSpPr>
        <p:spPr bwMode="auto">
          <a:xfrm rot="-5400000">
            <a:off x="4718007" y="4159888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367" name="Text Box 76"/>
          <p:cNvSpPr txBox="1">
            <a:spLocks noChangeArrowheads="1"/>
          </p:cNvSpPr>
          <p:nvPr/>
        </p:nvSpPr>
        <p:spPr bwMode="auto">
          <a:xfrm>
            <a:off x="5283994" y="349805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368" name="Line 77"/>
          <p:cNvSpPr>
            <a:spLocks noChangeShapeType="1"/>
          </p:cNvSpPr>
          <p:nvPr/>
        </p:nvSpPr>
        <p:spPr bwMode="auto">
          <a:xfrm>
            <a:off x="3600450" y="37147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69" name="Line 78"/>
          <p:cNvSpPr>
            <a:spLocks noChangeShapeType="1"/>
          </p:cNvSpPr>
          <p:nvPr/>
        </p:nvSpPr>
        <p:spPr bwMode="auto">
          <a:xfrm>
            <a:off x="3371850" y="38862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70" name="Text Box 79"/>
          <p:cNvSpPr txBox="1">
            <a:spLocks noChangeArrowheads="1"/>
          </p:cNvSpPr>
          <p:nvPr/>
        </p:nvSpPr>
        <p:spPr bwMode="auto">
          <a:xfrm>
            <a:off x="3600450" y="35968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371" name="Text Box 80"/>
          <p:cNvSpPr txBox="1">
            <a:spLocks noChangeArrowheads="1"/>
          </p:cNvSpPr>
          <p:nvPr/>
        </p:nvSpPr>
        <p:spPr bwMode="auto">
          <a:xfrm>
            <a:off x="3371850" y="38826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372" name="Text Box 81"/>
          <p:cNvSpPr txBox="1">
            <a:spLocks noChangeArrowheads="1"/>
          </p:cNvSpPr>
          <p:nvPr/>
        </p:nvSpPr>
        <p:spPr bwMode="auto">
          <a:xfrm>
            <a:off x="3371850" y="41112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373" name="Text Box 82"/>
          <p:cNvSpPr txBox="1">
            <a:spLocks noChangeArrowheads="1"/>
          </p:cNvSpPr>
          <p:nvPr/>
        </p:nvSpPr>
        <p:spPr bwMode="auto">
          <a:xfrm>
            <a:off x="3371850" y="43398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374" name="Text Box 83"/>
          <p:cNvSpPr txBox="1">
            <a:spLocks noChangeArrowheads="1"/>
          </p:cNvSpPr>
          <p:nvPr/>
        </p:nvSpPr>
        <p:spPr bwMode="auto">
          <a:xfrm>
            <a:off x="3600450" y="3882628"/>
            <a:ext cx="5277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0  2   7</a:t>
            </a:r>
          </a:p>
        </p:txBody>
      </p:sp>
      <p:sp>
        <p:nvSpPr>
          <p:cNvPr id="99375" name="Text Box 84"/>
          <p:cNvSpPr txBox="1">
            <a:spLocks noChangeArrowheads="1"/>
          </p:cNvSpPr>
          <p:nvPr/>
        </p:nvSpPr>
        <p:spPr bwMode="auto">
          <a:xfrm rot="-5400000">
            <a:off x="3134475" y="4136076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376" name="Text Box 85"/>
          <p:cNvSpPr txBox="1">
            <a:spLocks noChangeArrowheads="1"/>
          </p:cNvSpPr>
          <p:nvPr/>
        </p:nvSpPr>
        <p:spPr bwMode="auto">
          <a:xfrm>
            <a:off x="3700463" y="349805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377" name="Text Box 103"/>
          <p:cNvSpPr txBox="1">
            <a:spLocks noChangeArrowheads="1"/>
          </p:cNvSpPr>
          <p:nvPr/>
        </p:nvSpPr>
        <p:spPr bwMode="auto">
          <a:xfrm>
            <a:off x="3600450" y="2828925"/>
            <a:ext cx="5020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2  0   1</a:t>
            </a:r>
          </a:p>
        </p:txBody>
      </p:sp>
      <p:sp>
        <p:nvSpPr>
          <p:cNvPr id="99378" name="Text Box 104"/>
          <p:cNvSpPr txBox="1">
            <a:spLocks noChangeArrowheads="1"/>
          </p:cNvSpPr>
          <p:nvPr/>
        </p:nvSpPr>
        <p:spPr bwMode="auto">
          <a:xfrm>
            <a:off x="3600451" y="3082528"/>
            <a:ext cx="5421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7   1   0</a:t>
            </a:r>
          </a:p>
        </p:txBody>
      </p:sp>
      <p:sp>
        <p:nvSpPr>
          <p:cNvPr id="99379" name="Text Box 105"/>
          <p:cNvSpPr txBox="1">
            <a:spLocks noChangeArrowheads="1"/>
          </p:cNvSpPr>
          <p:nvPr/>
        </p:nvSpPr>
        <p:spPr bwMode="auto">
          <a:xfrm>
            <a:off x="3600450" y="4168378"/>
            <a:ext cx="5020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2  0   1</a:t>
            </a:r>
          </a:p>
        </p:txBody>
      </p:sp>
      <p:sp>
        <p:nvSpPr>
          <p:cNvPr id="99380" name="Text Box 106"/>
          <p:cNvSpPr txBox="1">
            <a:spLocks noChangeArrowheads="1"/>
          </p:cNvSpPr>
          <p:nvPr/>
        </p:nvSpPr>
        <p:spPr bwMode="auto">
          <a:xfrm>
            <a:off x="3600450" y="4396978"/>
            <a:ext cx="5036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3  1   0</a:t>
            </a:r>
          </a:p>
        </p:txBody>
      </p:sp>
      <p:sp>
        <p:nvSpPr>
          <p:cNvPr id="99381" name="Text Box 107"/>
          <p:cNvSpPr txBox="1">
            <a:spLocks noChangeArrowheads="1"/>
          </p:cNvSpPr>
          <p:nvPr/>
        </p:nvSpPr>
        <p:spPr bwMode="auto">
          <a:xfrm>
            <a:off x="5257801" y="1571625"/>
            <a:ext cx="53251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2   0   1</a:t>
            </a:r>
          </a:p>
        </p:txBody>
      </p:sp>
      <p:sp>
        <p:nvSpPr>
          <p:cNvPr id="99382" name="Text Box 108"/>
          <p:cNvSpPr txBox="1">
            <a:spLocks noChangeArrowheads="1"/>
          </p:cNvSpPr>
          <p:nvPr/>
        </p:nvSpPr>
        <p:spPr bwMode="auto">
          <a:xfrm>
            <a:off x="5257800" y="1825228"/>
            <a:ext cx="5036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3  1   0</a:t>
            </a:r>
          </a:p>
        </p:txBody>
      </p:sp>
      <p:sp>
        <p:nvSpPr>
          <p:cNvPr id="99383" name="Text Box 109"/>
          <p:cNvSpPr txBox="1">
            <a:spLocks noChangeArrowheads="1"/>
          </p:cNvSpPr>
          <p:nvPr/>
        </p:nvSpPr>
        <p:spPr bwMode="auto">
          <a:xfrm>
            <a:off x="5257800" y="2869406"/>
            <a:ext cx="5020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2  0   1</a:t>
            </a:r>
          </a:p>
        </p:txBody>
      </p:sp>
      <p:sp>
        <p:nvSpPr>
          <p:cNvPr id="99384" name="Text Box 110"/>
          <p:cNvSpPr txBox="1">
            <a:spLocks noChangeArrowheads="1"/>
          </p:cNvSpPr>
          <p:nvPr/>
        </p:nvSpPr>
        <p:spPr bwMode="auto">
          <a:xfrm>
            <a:off x="5200650" y="4396978"/>
            <a:ext cx="5036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3  1   0</a:t>
            </a:r>
          </a:p>
        </p:txBody>
      </p:sp>
      <p:sp>
        <p:nvSpPr>
          <p:cNvPr id="99385" name="Text Box 111"/>
          <p:cNvSpPr txBox="1">
            <a:spLocks noChangeArrowheads="1"/>
          </p:cNvSpPr>
          <p:nvPr/>
        </p:nvSpPr>
        <p:spPr bwMode="auto">
          <a:xfrm>
            <a:off x="5200650" y="4111228"/>
            <a:ext cx="50206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2  0   1</a:t>
            </a:r>
          </a:p>
        </p:txBody>
      </p:sp>
      <p:sp>
        <p:nvSpPr>
          <p:cNvPr id="99386" name="Text Box 112"/>
          <p:cNvSpPr txBox="1">
            <a:spLocks noChangeArrowheads="1"/>
          </p:cNvSpPr>
          <p:nvPr/>
        </p:nvSpPr>
        <p:spPr bwMode="auto">
          <a:xfrm>
            <a:off x="5257800" y="3082528"/>
            <a:ext cx="50366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3  1   0</a:t>
            </a:r>
          </a:p>
        </p:txBody>
      </p:sp>
      <p:sp>
        <p:nvSpPr>
          <p:cNvPr id="99387" name="Line 113"/>
          <p:cNvSpPr>
            <a:spLocks noChangeShapeType="1"/>
          </p:cNvSpPr>
          <p:nvPr/>
        </p:nvSpPr>
        <p:spPr bwMode="auto">
          <a:xfrm>
            <a:off x="2800350" y="1485900"/>
            <a:ext cx="514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88" name="Line 114"/>
          <p:cNvSpPr>
            <a:spLocks noChangeShapeType="1"/>
          </p:cNvSpPr>
          <p:nvPr/>
        </p:nvSpPr>
        <p:spPr bwMode="auto">
          <a:xfrm>
            <a:off x="2743200" y="1543050"/>
            <a:ext cx="51435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89" name="Line 116"/>
          <p:cNvSpPr>
            <a:spLocks noChangeShapeType="1"/>
          </p:cNvSpPr>
          <p:nvPr/>
        </p:nvSpPr>
        <p:spPr bwMode="auto">
          <a:xfrm>
            <a:off x="2743200" y="308610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0" name="Line 118"/>
          <p:cNvSpPr>
            <a:spLocks noChangeShapeType="1"/>
          </p:cNvSpPr>
          <p:nvPr/>
        </p:nvSpPr>
        <p:spPr bwMode="auto">
          <a:xfrm flipV="1">
            <a:off x="2800350" y="3257550"/>
            <a:ext cx="571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1" name="Line 119"/>
          <p:cNvSpPr>
            <a:spLocks noChangeShapeType="1"/>
          </p:cNvSpPr>
          <p:nvPr/>
        </p:nvSpPr>
        <p:spPr bwMode="auto">
          <a:xfrm>
            <a:off x="4343400" y="1485900"/>
            <a:ext cx="57150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2" name="Line 120"/>
          <p:cNvSpPr>
            <a:spLocks noChangeShapeType="1"/>
          </p:cNvSpPr>
          <p:nvPr/>
        </p:nvSpPr>
        <p:spPr bwMode="auto">
          <a:xfrm>
            <a:off x="4286250" y="1543050"/>
            <a:ext cx="628650" cy="222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3" name="Line 121"/>
          <p:cNvSpPr>
            <a:spLocks noChangeShapeType="1"/>
          </p:cNvSpPr>
          <p:nvPr/>
        </p:nvSpPr>
        <p:spPr bwMode="auto">
          <a:xfrm flipV="1">
            <a:off x="4229100" y="2057400"/>
            <a:ext cx="857250" cy="2400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4" name="Line 122"/>
          <p:cNvSpPr>
            <a:spLocks noChangeShapeType="1"/>
          </p:cNvSpPr>
          <p:nvPr/>
        </p:nvSpPr>
        <p:spPr bwMode="auto">
          <a:xfrm flipV="1">
            <a:off x="4229100" y="3314700"/>
            <a:ext cx="80010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5" name="Line 123"/>
          <p:cNvSpPr>
            <a:spLocks noChangeShapeType="1"/>
          </p:cNvSpPr>
          <p:nvPr/>
        </p:nvSpPr>
        <p:spPr bwMode="auto">
          <a:xfrm>
            <a:off x="1600200" y="4758929"/>
            <a:ext cx="405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6" name="Text Box 124"/>
          <p:cNvSpPr txBox="1">
            <a:spLocks noChangeArrowheads="1"/>
          </p:cNvSpPr>
          <p:nvPr/>
        </p:nvSpPr>
        <p:spPr bwMode="auto">
          <a:xfrm>
            <a:off x="5694760" y="4602956"/>
            <a:ext cx="4203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time</a:t>
            </a:r>
          </a:p>
        </p:txBody>
      </p:sp>
      <p:sp>
        <p:nvSpPr>
          <p:cNvPr id="99397" name="Oval 167"/>
          <p:cNvSpPr>
            <a:spLocks noChangeArrowheads="1"/>
          </p:cNvSpPr>
          <p:nvPr/>
        </p:nvSpPr>
        <p:spPr bwMode="auto">
          <a:xfrm>
            <a:off x="3543300" y="440055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8" name="Line 174"/>
          <p:cNvSpPr>
            <a:spLocks noChangeShapeType="1"/>
          </p:cNvSpPr>
          <p:nvPr/>
        </p:nvSpPr>
        <p:spPr bwMode="auto">
          <a:xfrm>
            <a:off x="205740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399" name="Line 175"/>
          <p:cNvSpPr>
            <a:spLocks noChangeShapeType="1"/>
          </p:cNvSpPr>
          <p:nvPr/>
        </p:nvSpPr>
        <p:spPr bwMode="auto">
          <a:xfrm>
            <a:off x="1828800" y="1257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00" name="Text Box 176"/>
          <p:cNvSpPr txBox="1">
            <a:spLocks noChangeArrowheads="1"/>
          </p:cNvSpPr>
          <p:nvPr/>
        </p:nvSpPr>
        <p:spPr bwMode="auto">
          <a:xfrm>
            <a:off x="2057400" y="9679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401" name="Text Box 177"/>
          <p:cNvSpPr txBox="1">
            <a:spLocks noChangeArrowheads="1"/>
          </p:cNvSpPr>
          <p:nvPr/>
        </p:nvSpPr>
        <p:spPr bwMode="auto">
          <a:xfrm>
            <a:off x="1828800" y="12537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402" name="Text Box 178"/>
          <p:cNvSpPr txBox="1">
            <a:spLocks noChangeArrowheads="1"/>
          </p:cNvSpPr>
          <p:nvPr/>
        </p:nvSpPr>
        <p:spPr bwMode="auto">
          <a:xfrm>
            <a:off x="1828800" y="14823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403" name="Text Box 179"/>
          <p:cNvSpPr txBox="1">
            <a:spLocks noChangeArrowheads="1"/>
          </p:cNvSpPr>
          <p:nvPr/>
        </p:nvSpPr>
        <p:spPr bwMode="auto">
          <a:xfrm>
            <a:off x="1828800" y="17109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404" name="Text Box 180"/>
          <p:cNvSpPr txBox="1">
            <a:spLocks noChangeArrowheads="1"/>
          </p:cNvSpPr>
          <p:nvPr/>
        </p:nvSpPr>
        <p:spPr bwMode="auto">
          <a:xfrm>
            <a:off x="2057400" y="1253728"/>
            <a:ext cx="5277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0  2   7</a:t>
            </a:r>
          </a:p>
        </p:txBody>
      </p:sp>
      <p:sp>
        <p:nvSpPr>
          <p:cNvPr id="99405" name="Text Box 181"/>
          <p:cNvSpPr txBox="1">
            <a:spLocks noChangeArrowheads="1"/>
          </p:cNvSpPr>
          <p:nvPr/>
        </p:nvSpPr>
        <p:spPr bwMode="auto">
          <a:xfrm>
            <a:off x="205740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06" name="Text Box 182"/>
          <p:cNvSpPr txBox="1">
            <a:spLocks noChangeArrowheads="1"/>
          </p:cNvSpPr>
          <p:nvPr/>
        </p:nvSpPr>
        <p:spPr bwMode="auto">
          <a:xfrm>
            <a:off x="222885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07" name="Text Box 183"/>
          <p:cNvSpPr txBox="1">
            <a:spLocks noChangeArrowheads="1"/>
          </p:cNvSpPr>
          <p:nvPr/>
        </p:nvSpPr>
        <p:spPr bwMode="auto">
          <a:xfrm>
            <a:off x="2514600" y="15394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08" name="Text Box 184"/>
          <p:cNvSpPr txBox="1">
            <a:spLocks noChangeArrowheads="1"/>
          </p:cNvSpPr>
          <p:nvPr/>
        </p:nvSpPr>
        <p:spPr bwMode="auto">
          <a:xfrm>
            <a:off x="205740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09" name="Text Box 185"/>
          <p:cNvSpPr txBox="1">
            <a:spLocks noChangeArrowheads="1"/>
          </p:cNvSpPr>
          <p:nvPr/>
        </p:nvSpPr>
        <p:spPr bwMode="auto">
          <a:xfrm>
            <a:off x="222885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10" name="Text Box 186"/>
          <p:cNvSpPr txBox="1">
            <a:spLocks noChangeArrowheads="1"/>
          </p:cNvSpPr>
          <p:nvPr/>
        </p:nvSpPr>
        <p:spPr bwMode="auto">
          <a:xfrm>
            <a:off x="2514600" y="17680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11" name="Text Box 187"/>
          <p:cNvSpPr txBox="1">
            <a:spLocks noChangeArrowheads="1"/>
          </p:cNvSpPr>
          <p:nvPr/>
        </p:nvSpPr>
        <p:spPr bwMode="auto">
          <a:xfrm rot="-5400000">
            <a:off x="3139238" y="1507176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412" name="Text Box 188"/>
          <p:cNvSpPr txBox="1">
            <a:spLocks noChangeArrowheads="1"/>
          </p:cNvSpPr>
          <p:nvPr/>
        </p:nvSpPr>
        <p:spPr bwMode="auto">
          <a:xfrm>
            <a:off x="2157413" y="86915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413" name="Text Box 189"/>
          <p:cNvSpPr txBox="1">
            <a:spLocks noChangeArrowheads="1"/>
          </p:cNvSpPr>
          <p:nvPr/>
        </p:nvSpPr>
        <p:spPr bwMode="auto">
          <a:xfrm rot="-5400000">
            <a:off x="1540228" y="2845438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414" name="Text Box 190"/>
          <p:cNvSpPr txBox="1">
            <a:spLocks noChangeArrowheads="1"/>
          </p:cNvSpPr>
          <p:nvPr/>
        </p:nvSpPr>
        <p:spPr bwMode="auto">
          <a:xfrm rot="-5400000">
            <a:off x="1540227" y="4201560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99415" name="Line 191"/>
          <p:cNvSpPr>
            <a:spLocks noChangeShapeType="1"/>
          </p:cNvSpPr>
          <p:nvPr/>
        </p:nvSpPr>
        <p:spPr bwMode="auto">
          <a:xfrm>
            <a:off x="3600450" y="108585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16" name="Line 192"/>
          <p:cNvSpPr>
            <a:spLocks noChangeShapeType="1"/>
          </p:cNvSpPr>
          <p:nvPr/>
        </p:nvSpPr>
        <p:spPr bwMode="auto">
          <a:xfrm>
            <a:off x="3371850" y="125730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17" name="Text Box 193"/>
          <p:cNvSpPr txBox="1">
            <a:spLocks noChangeArrowheads="1"/>
          </p:cNvSpPr>
          <p:nvPr/>
        </p:nvSpPr>
        <p:spPr bwMode="auto">
          <a:xfrm>
            <a:off x="3600450" y="96797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418" name="Text Box 194"/>
          <p:cNvSpPr txBox="1">
            <a:spLocks noChangeArrowheads="1"/>
          </p:cNvSpPr>
          <p:nvPr/>
        </p:nvSpPr>
        <p:spPr bwMode="auto">
          <a:xfrm>
            <a:off x="3371850" y="125372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419" name="Text Box 195"/>
          <p:cNvSpPr txBox="1">
            <a:spLocks noChangeArrowheads="1"/>
          </p:cNvSpPr>
          <p:nvPr/>
        </p:nvSpPr>
        <p:spPr bwMode="auto">
          <a:xfrm>
            <a:off x="3371850" y="14823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420" name="Text Box 196"/>
          <p:cNvSpPr txBox="1">
            <a:spLocks noChangeArrowheads="1"/>
          </p:cNvSpPr>
          <p:nvPr/>
        </p:nvSpPr>
        <p:spPr bwMode="auto">
          <a:xfrm>
            <a:off x="3371850" y="171092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421" name="Text Box 197"/>
          <p:cNvSpPr txBox="1">
            <a:spLocks noChangeArrowheads="1"/>
          </p:cNvSpPr>
          <p:nvPr/>
        </p:nvSpPr>
        <p:spPr bwMode="auto">
          <a:xfrm>
            <a:off x="3615928" y="1253728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99422" name="Line 198"/>
          <p:cNvSpPr>
            <a:spLocks noChangeShapeType="1"/>
          </p:cNvSpPr>
          <p:nvPr/>
        </p:nvSpPr>
        <p:spPr bwMode="auto">
          <a:xfrm>
            <a:off x="2057400" y="24003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23" name="Line 199"/>
          <p:cNvSpPr>
            <a:spLocks noChangeShapeType="1"/>
          </p:cNvSpPr>
          <p:nvPr/>
        </p:nvSpPr>
        <p:spPr bwMode="auto">
          <a:xfrm>
            <a:off x="1828800" y="25717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24" name="Text Box 200"/>
          <p:cNvSpPr txBox="1">
            <a:spLocks noChangeArrowheads="1"/>
          </p:cNvSpPr>
          <p:nvPr/>
        </p:nvSpPr>
        <p:spPr bwMode="auto">
          <a:xfrm>
            <a:off x="2057400" y="22824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425" name="Text Box 201"/>
          <p:cNvSpPr txBox="1">
            <a:spLocks noChangeArrowheads="1"/>
          </p:cNvSpPr>
          <p:nvPr/>
        </p:nvSpPr>
        <p:spPr bwMode="auto">
          <a:xfrm>
            <a:off x="1828800" y="25681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426" name="Text Box 202"/>
          <p:cNvSpPr txBox="1">
            <a:spLocks noChangeArrowheads="1"/>
          </p:cNvSpPr>
          <p:nvPr/>
        </p:nvSpPr>
        <p:spPr bwMode="auto">
          <a:xfrm>
            <a:off x="1828800" y="27967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427" name="Text Box 203"/>
          <p:cNvSpPr txBox="1">
            <a:spLocks noChangeArrowheads="1"/>
          </p:cNvSpPr>
          <p:nvPr/>
        </p:nvSpPr>
        <p:spPr bwMode="auto">
          <a:xfrm>
            <a:off x="1828800" y="30253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428" name="Text Box 204"/>
          <p:cNvSpPr txBox="1">
            <a:spLocks noChangeArrowheads="1"/>
          </p:cNvSpPr>
          <p:nvPr/>
        </p:nvSpPr>
        <p:spPr bwMode="auto">
          <a:xfrm>
            <a:off x="2286000" y="25681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29" name="Text Box 205"/>
          <p:cNvSpPr txBox="1">
            <a:spLocks noChangeArrowheads="1"/>
          </p:cNvSpPr>
          <p:nvPr/>
        </p:nvSpPr>
        <p:spPr bwMode="auto">
          <a:xfrm>
            <a:off x="2514600" y="256817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30" name="Text Box 206"/>
          <p:cNvSpPr txBox="1">
            <a:spLocks noChangeArrowheads="1"/>
          </p:cNvSpPr>
          <p:nvPr/>
        </p:nvSpPr>
        <p:spPr bwMode="auto">
          <a:xfrm>
            <a:off x="205740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31" name="Text Box 207"/>
          <p:cNvSpPr txBox="1">
            <a:spLocks noChangeArrowheads="1"/>
          </p:cNvSpPr>
          <p:nvPr/>
        </p:nvSpPr>
        <p:spPr bwMode="auto">
          <a:xfrm>
            <a:off x="222885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32" name="Text Box 208"/>
          <p:cNvSpPr txBox="1">
            <a:spLocks noChangeArrowheads="1"/>
          </p:cNvSpPr>
          <p:nvPr/>
        </p:nvSpPr>
        <p:spPr bwMode="auto">
          <a:xfrm>
            <a:off x="2514600" y="3082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33" name="Text Box 209"/>
          <p:cNvSpPr txBox="1">
            <a:spLocks noChangeArrowheads="1"/>
          </p:cNvSpPr>
          <p:nvPr/>
        </p:nvSpPr>
        <p:spPr bwMode="auto">
          <a:xfrm>
            <a:off x="2149079" y="2200275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434" name="Line 210"/>
          <p:cNvSpPr>
            <a:spLocks noChangeShapeType="1"/>
          </p:cNvSpPr>
          <p:nvPr/>
        </p:nvSpPr>
        <p:spPr bwMode="auto">
          <a:xfrm>
            <a:off x="2057400" y="37719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35" name="Line 211"/>
          <p:cNvSpPr>
            <a:spLocks noChangeShapeType="1"/>
          </p:cNvSpPr>
          <p:nvPr/>
        </p:nvSpPr>
        <p:spPr bwMode="auto">
          <a:xfrm>
            <a:off x="1828800" y="3943350"/>
            <a:ext cx="1028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36" name="Text Box 212"/>
          <p:cNvSpPr txBox="1">
            <a:spLocks noChangeArrowheads="1"/>
          </p:cNvSpPr>
          <p:nvPr/>
        </p:nvSpPr>
        <p:spPr bwMode="auto">
          <a:xfrm>
            <a:off x="2057400" y="3654028"/>
            <a:ext cx="55015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   y   z</a:t>
            </a:r>
          </a:p>
        </p:txBody>
      </p:sp>
      <p:sp>
        <p:nvSpPr>
          <p:cNvPr id="99437" name="Text Box 213"/>
          <p:cNvSpPr txBox="1">
            <a:spLocks noChangeArrowheads="1"/>
          </p:cNvSpPr>
          <p:nvPr/>
        </p:nvSpPr>
        <p:spPr bwMode="auto">
          <a:xfrm>
            <a:off x="1828800" y="3939778"/>
            <a:ext cx="25199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</a:p>
        </p:txBody>
      </p:sp>
      <p:sp>
        <p:nvSpPr>
          <p:cNvPr id="99438" name="Text Box 214"/>
          <p:cNvSpPr txBox="1">
            <a:spLocks noChangeArrowheads="1"/>
          </p:cNvSpPr>
          <p:nvPr/>
        </p:nvSpPr>
        <p:spPr bwMode="auto">
          <a:xfrm>
            <a:off x="1828800" y="41683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</a:p>
        </p:txBody>
      </p:sp>
      <p:sp>
        <p:nvSpPr>
          <p:cNvPr id="99439" name="Text Box 215"/>
          <p:cNvSpPr txBox="1">
            <a:spLocks noChangeArrowheads="1"/>
          </p:cNvSpPr>
          <p:nvPr/>
        </p:nvSpPr>
        <p:spPr bwMode="auto">
          <a:xfrm>
            <a:off x="1828800" y="4396978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</a:p>
        </p:txBody>
      </p:sp>
      <p:sp>
        <p:nvSpPr>
          <p:cNvPr id="99440" name="Text Box 216"/>
          <p:cNvSpPr txBox="1">
            <a:spLocks noChangeArrowheads="1"/>
          </p:cNvSpPr>
          <p:nvPr/>
        </p:nvSpPr>
        <p:spPr bwMode="auto">
          <a:xfrm>
            <a:off x="2057400" y="4229100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41" name="Text Box 217"/>
          <p:cNvSpPr txBox="1">
            <a:spLocks noChangeArrowheads="1"/>
          </p:cNvSpPr>
          <p:nvPr/>
        </p:nvSpPr>
        <p:spPr bwMode="auto">
          <a:xfrm>
            <a:off x="2228850" y="4225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42" name="Text Box 218"/>
          <p:cNvSpPr txBox="1">
            <a:spLocks noChangeArrowheads="1"/>
          </p:cNvSpPr>
          <p:nvPr/>
        </p:nvSpPr>
        <p:spPr bwMode="auto">
          <a:xfrm>
            <a:off x="2514600" y="4225528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</p:txBody>
      </p:sp>
      <p:sp>
        <p:nvSpPr>
          <p:cNvPr id="99443" name="Text Box 219"/>
          <p:cNvSpPr txBox="1">
            <a:spLocks noChangeArrowheads="1"/>
          </p:cNvSpPr>
          <p:nvPr/>
        </p:nvSpPr>
        <p:spPr bwMode="auto">
          <a:xfrm>
            <a:off x="2057400" y="4454128"/>
            <a:ext cx="25039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99444" name="Text Box 220"/>
          <p:cNvSpPr txBox="1">
            <a:spLocks noChangeArrowheads="1"/>
          </p:cNvSpPr>
          <p:nvPr/>
        </p:nvSpPr>
        <p:spPr bwMode="auto">
          <a:xfrm>
            <a:off x="2228850" y="4454128"/>
            <a:ext cx="224742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99445" name="Text Box 221"/>
          <p:cNvSpPr txBox="1">
            <a:spLocks noChangeArrowheads="1"/>
          </p:cNvSpPr>
          <p:nvPr/>
        </p:nvSpPr>
        <p:spPr bwMode="auto">
          <a:xfrm>
            <a:off x="2514600" y="4454128"/>
            <a:ext cx="25359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</a:t>
            </a:r>
          </a:p>
        </p:txBody>
      </p:sp>
      <p:sp>
        <p:nvSpPr>
          <p:cNvPr id="99446" name="Text Box 222"/>
          <p:cNvSpPr txBox="1">
            <a:spLocks noChangeArrowheads="1"/>
          </p:cNvSpPr>
          <p:nvPr/>
        </p:nvSpPr>
        <p:spPr bwMode="auto">
          <a:xfrm>
            <a:off x="2165747" y="3555206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447" name="Text Box 223"/>
          <p:cNvSpPr txBox="1">
            <a:spLocks noChangeArrowheads="1"/>
          </p:cNvSpPr>
          <p:nvPr/>
        </p:nvSpPr>
        <p:spPr bwMode="auto">
          <a:xfrm>
            <a:off x="2057401" y="2600326"/>
            <a:ext cx="53251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2   0   1</a:t>
            </a:r>
          </a:p>
        </p:txBody>
      </p:sp>
      <p:sp>
        <p:nvSpPr>
          <p:cNvPr id="99448" name="Text Box 224"/>
          <p:cNvSpPr txBox="1">
            <a:spLocks noChangeArrowheads="1"/>
          </p:cNvSpPr>
          <p:nvPr/>
        </p:nvSpPr>
        <p:spPr bwMode="auto">
          <a:xfrm>
            <a:off x="2057400" y="3943350"/>
            <a:ext cx="74295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∞ ∞  ∞</a:t>
            </a:r>
          </a:p>
        </p:txBody>
      </p:sp>
      <p:sp>
        <p:nvSpPr>
          <p:cNvPr id="99449" name="Text Box 225"/>
          <p:cNvSpPr txBox="1">
            <a:spLocks noChangeArrowheads="1"/>
          </p:cNvSpPr>
          <p:nvPr/>
        </p:nvSpPr>
        <p:spPr bwMode="auto">
          <a:xfrm>
            <a:off x="3588544" y="1504950"/>
            <a:ext cx="53251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2   0   1</a:t>
            </a:r>
          </a:p>
        </p:txBody>
      </p:sp>
      <p:sp>
        <p:nvSpPr>
          <p:cNvPr id="99450" name="Text Box 226"/>
          <p:cNvSpPr txBox="1">
            <a:spLocks noChangeArrowheads="1"/>
          </p:cNvSpPr>
          <p:nvPr/>
        </p:nvSpPr>
        <p:spPr bwMode="auto">
          <a:xfrm>
            <a:off x="3588544" y="1741885"/>
            <a:ext cx="54213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7   1   0</a:t>
            </a:r>
          </a:p>
        </p:txBody>
      </p:sp>
      <p:sp>
        <p:nvSpPr>
          <p:cNvPr id="99451" name="Line 227"/>
          <p:cNvSpPr>
            <a:spLocks noChangeShapeType="1"/>
          </p:cNvSpPr>
          <p:nvPr/>
        </p:nvSpPr>
        <p:spPr bwMode="auto">
          <a:xfrm>
            <a:off x="2800350" y="1485900"/>
            <a:ext cx="51435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2" name="Line 228"/>
          <p:cNvSpPr>
            <a:spLocks noChangeShapeType="1"/>
          </p:cNvSpPr>
          <p:nvPr/>
        </p:nvSpPr>
        <p:spPr bwMode="auto">
          <a:xfrm>
            <a:off x="2743200" y="1543050"/>
            <a:ext cx="514350" cy="2343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3" name="Line 229"/>
          <p:cNvSpPr>
            <a:spLocks noChangeShapeType="1"/>
          </p:cNvSpPr>
          <p:nvPr/>
        </p:nvSpPr>
        <p:spPr bwMode="auto">
          <a:xfrm flipV="1">
            <a:off x="2743200" y="1885950"/>
            <a:ext cx="571500" cy="971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4" name="Line 230"/>
          <p:cNvSpPr>
            <a:spLocks noChangeShapeType="1"/>
          </p:cNvSpPr>
          <p:nvPr/>
        </p:nvSpPr>
        <p:spPr bwMode="auto">
          <a:xfrm>
            <a:off x="2743200" y="3086100"/>
            <a:ext cx="45720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5" name="Line 231"/>
          <p:cNvSpPr>
            <a:spLocks noChangeShapeType="1"/>
          </p:cNvSpPr>
          <p:nvPr/>
        </p:nvSpPr>
        <p:spPr bwMode="auto">
          <a:xfrm flipV="1">
            <a:off x="2743200" y="1943100"/>
            <a:ext cx="628650" cy="257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6" name="Line 232"/>
          <p:cNvSpPr>
            <a:spLocks noChangeShapeType="1"/>
          </p:cNvSpPr>
          <p:nvPr/>
        </p:nvSpPr>
        <p:spPr bwMode="auto">
          <a:xfrm flipV="1">
            <a:off x="2800350" y="3257550"/>
            <a:ext cx="571500" cy="131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7" name="Line 233"/>
          <p:cNvSpPr>
            <a:spLocks noChangeShapeType="1"/>
          </p:cNvSpPr>
          <p:nvPr/>
        </p:nvSpPr>
        <p:spPr bwMode="auto">
          <a:xfrm>
            <a:off x="1600200" y="4758929"/>
            <a:ext cx="405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58" name="Text Box 234"/>
          <p:cNvSpPr txBox="1">
            <a:spLocks noChangeArrowheads="1"/>
          </p:cNvSpPr>
          <p:nvPr/>
        </p:nvSpPr>
        <p:spPr bwMode="auto">
          <a:xfrm>
            <a:off x="5694760" y="4602956"/>
            <a:ext cx="42030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time</a:t>
            </a:r>
          </a:p>
        </p:txBody>
      </p:sp>
      <p:grpSp>
        <p:nvGrpSpPr>
          <p:cNvPr id="99459" name="Group 235"/>
          <p:cNvGrpSpPr>
            <a:grpSpLocks/>
          </p:cNvGrpSpPr>
          <p:nvPr/>
        </p:nvGrpSpPr>
        <p:grpSpPr bwMode="auto">
          <a:xfrm>
            <a:off x="6117431" y="2183606"/>
            <a:ext cx="1638300" cy="913210"/>
            <a:chOff x="2352" y="0"/>
            <a:chExt cx="1376" cy="767"/>
          </a:xfrm>
        </p:grpSpPr>
        <p:sp>
          <p:nvSpPr>
            <p:cNvPr id="99475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99476" name="Group 237"/>
            <p:cNvGrpSpPr>
              <a:grpSpLocks/>
            </p:cNvGrpSpPr>
            <p:nvPr/>
          </p:nvGrpSpPr>
          <p:grpSpPr bwMode="auto">
            <a:xfrm>
              <a:off x="2448" y="70"/>
              <a:ext cx="1161" cy="697"/>
              <a:chOff x="-17" y="1282"/>
              <a:chExt cx="1161" cy="697"/>
            </a:xfrm>
          </p:grpSpPr>
          <p:sp>
            <p:nvSpPr>
              <p:cNvPr id="99477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78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79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0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1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2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35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3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4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99485" name="Group 246"/>
              <p:cNvGrpSpPr>
                <a:grpSpLocks/>
              </p:cNvGrpSpPr>
              <p:nvPr/>
            </p:nvGrpSpPr>
            <p:grpSpPr bwMode="auto">
              <a:xfrm>
                <a:off x="30" y="1594"/>
                <a:ext cx="217" cy="271"/>
                <a:chOff x="2949" y="2425"/>
                <a:chExt cx="218" cy="271"/>
              </a:xfrm>
            </p:grpSpPr>
            <p:sp>
              <p:nvSpPr>
                <p:cNvPr id="99507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508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5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x</a:t>
                  </a: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9486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310"/>
                <a:chOff x="1740" y="2272"/>
                <a:chExt cx="316" cy="310"/>
              </a:xfrm>
            </p:grpSpPr>
            <p:sp>
              <p:nvSpPr>
                <p:cNvPr id="99499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500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501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502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503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99504" name="Group 255"/>
                <p:cNvGrpSpPr>
                  <a:grpSpLocks/>
                </p:cNvGrpSpPr>
                <p:nvPr/>
              </p:nvGrpSpPr>
              <p:grpSpPr bwMode="auto">
                <a:xfrm>
                  <a:off x="1791" y="2272"/>
                  <a:ext cx="220" cy="310"/>
                  <a:chOff x="2947" y="2395"/>
                  <a:chExt cx="221" cy="310"/>
                </a:xfrm>
              </p:grpSpPr>
              <p:sp>
                <p:nvSpPr>
                  <p:cNvPr id="99505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endParaRPr lang="en-US" altLang="en-US" sz="135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506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7" y="2395"/>
                    <a:ext cx="221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r>
                      <a:rPr lang="en-US" altLang="en-US" sz="1800" b="1" kern="1200">
                        <a:solidFill>
                          <a:srgbClr val="000000"/>
                        </a:solidFill>
                        <a:latin typeface="Gabriola" panose="04040605051002020D02" pitchFamily="82" charset="0"/>
                        <a:ea typeface="+mn-ea"/>
                        <a:cs typeface="+mn-cs"/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99487" name="Text Box 258"/>
              <p:cNvSpPr txBox="1">
                <a:spLocks noChangeArrowheads="1"/>
              </p:cNvSpPr>
              <p:nvPr/>
            </p:nvSpPr>
            <p:spPr bwMode="auto">
              <a:xfrm>
                <a:off x="729" y="1397"/>
                <a:ext cx="1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8" name="Text Box 259"/>
              <p:cNvSpPr txBox="1">
                <a:spLocks noChangeArrowheads="1"/>
              </p:cNvSpPr>
              <p:nvPr/>
            </p:nvSpPr>
            <p:spPr bwMode="auto">
              <a:xfrm>
                <a:off x="194" y="1394"/>
                <a:ext cx="20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99489" name="Text Box 260"/>
              <p:cNvSpPr txBox="1">
                <a:spLocks noChangeArrowheads="1"/>
              </p:cNvSpPr>
              <p:nvPr/>
            </p:nvSpPr>
            <p:spPr bwMode="auto">
              <a:xfrm>
                <a:off x="475" y="1727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  <a:endParaRPr lang="en-US" altLang="en-US" sz="18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99490" name="Group 261"/>
              <p:cNvGrpSpPr>
                <a:grpSpLocks/>
              </p:cNvGrpSpPr>
              <p:nvPr/>
            </p:nvGrpSpPr>
            <p:grpSpPr bwMode="auto">
              <a:xfrm>
                <a:off x="408" y="1282"/>
                <a:ext cx="316" cy="271"/>
                <a:chOff x="1740" y="2302"/>
                <a:chExt cx="316" cy="271"/>
              </a:xfrm>
            </p:grpSpPr>
            <p:sp>
              <p:nvSpPr>
                <p:cNvPr id="99491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492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493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685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Tx/>
                  </a:pPr>
                  <a:endParaRPr lang="en-US" sz="1350" b="1" kern="1200"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494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9495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35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grpSp>
              <p:nvGrpSpPr>
                <p:cNvPr id="99496" name="Group 267"/>
                <p:cNvGrpSpPr>
                  <a:grpSpLocks/>
                </p:cNvGrpSpPr>
                <p:nvPr/>
              </p:nvGrpSpPr>
              <p:grpSpPr bwMode="auto">
                <a:xfrm>
                  <a:off x="1785" y="2302"/>
                  <a:ext cx="209" cy="271"/>
                  <a:chOff x="2952" y="2425"/>
                  <a:chExt cx="212" cy="271"/>
                </a:xfrm>
              </p:grpSpPr>
              <p:sp>
                <p:nvSpPr>
                  <p:cNvPr id="99497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endParaRPr lang="en-US" altLang="en-US" sz="135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498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2" y="2425"/>
                    <a:ext cx="212" cy="27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65000"/>
                      <a:buFont typeface="Wingdings" panose="05000000000000000000" pitchFamily="2" charset="2"/>
                      <a:buChar char="v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defRPr>
                    </a:lvl9pPr>
                  </a:lstStyle>
                  <a:p>
                    <a:pPr algn="ctr" defTabSz="685800" eaLnBrk="0" fontAlgn="base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None/>
                    </a:pPr>
                    <a:r>
                      <a:rPr lang="en-US" altLang="en-US" sz="1500" b="1" kern="1200">
                        <a:solidFill>
                          <a:srgbClr val="000000"/>
                        </a:solidFill>
                        <a:latin typeface="Gabriola" panose="04040605051002020D02" pitchFamily="82" charset="0"/>
                        <a:ea typeface="+mn-ea"/>
                        <a:cs typeface="+mn-cs"/>
                      </a:rPr>
                      <a:t>y</a:t>
                    </a:r>
                    <a:endParaRPr lang="en-US" altLang="en-US" sz="18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99460" name="Text Box 270"/>
          <p:cNvSpPr txBox="1">
            <a:spLocks noChangeArrowheads="1"/>
          </p:cNvSpPr>
          <p:nvPr/>
        </p:nvSpPr>
        <p:spPr bwMode="auto">
          <a:xfrm>
            <a:off x="1492278" y="828676"/>
            <a:ext cx="538929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x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9461" name="Oval 271"/>
          <p:cNvSpPr>
            <a:spLocks noChangeArrowheads="1"/>
          </p:cNvSpPr>
          <p:nvPr/>
        </p:nvSpPr>
        <p:spPr bwMode="auto">
          <a:xfrm>
            <a:off x="2057400" y="12573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2" name="Oval 272"/>
          <p:cNvSpPr>
            <a:spLocks noChangeArrowheads="1"/>
          </p:cNvSpPr>
          <p:nvPr/>
        </p:nvSpPr>
        <p:spPr bwMode="auto">
          <a:xfrm>
            <a:off x="2057400" y="280035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3" name="Oval 273"/>
          <p:cNvSpPr>
            <a:spLocks noChangeArrowheads="1"/>
          </p:cNvSpPr>
          <p:nvPr/>
        </p:nvSpPr>
        <p:spPr bwMode="auto">
          <a:xfrm>
            <a:off x="2057400" y="44577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4" name="Oval 274"/>
          <p:cNvSpPr>
            <a:spLocks noChangeArrowheads="1"/>
          </p:cNvSpPr>
          <p:nvPr/>
        </p:nvSpPr>
        <p:spPr bwMode="auto">
          <a:xfrm>
            <a:off x="3615929" y="1257300"/>
            <a:ext cx="800100" cy="2857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350" b="1" kern="120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5" name="Rectangle 275"/>
          <p:cNvSpPr>
            <a:spLocks noChangeArrowheads="1"/>
          </p:cNvSpPr>
          <p:nvPr/>
        </p:nvSpPr>
        <p:spPr bwMode="auto">
          <a:xfrm>
            <a:off x="2759256" y="127085"/>
            <a:ext cx="239200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D</a:t>
            </a:r>
            <a:r>
              <a:rPr lang="fr-FR" altLang="en-US" sz="135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x</a:t>
            </a: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 = min{c(x,y) + D</a:t>
            </a:r>
            <a:r>
              <a:rPr lang="fr-FR" altLang="en-US" sz="135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y</a:t>
            </a: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(y), c(x,z) + D</a:t>
            </a:r>
            <a:r>
              <a:rPr lang="fr-FR" altLang="en-US" sz="1350" b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z</a:t>
            </a: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(y)} </a:t>
            </a:r>
            <a:b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</a:b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Times New Roman" panose="02020603050405020304" pitchFamily="18" charset="0"/>
              </a:rPr>
              <a:t>             = min{2+0 , 7+1} = 2</a:t>
            </a:r>
          </a:p>
        </p:txBody>
      </p:sp>
      <p:sp>
        <p:nvSpPr>
          <p:cNvPr id="99466" name="Line 276"/>
          <p:cNvSpPr>
            <a:spLocks noChangeShapeType="1"/>
          </p:cNvSpPr>
          <p:nvPr/>
        </p:nvSpPr>
        <p:spPr bwMode="auto">
          <a:xfrm flipH="1">
            <a:off x="3963591" y="607219"/>
            <a:ext cx="607219" cy="725091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7" name="Rectangle 277"/>
          <p:cNvSpPr>
            <a:spLocks noChangeArrowheads="1"/>
          </p:cNvSpPr>
          <p:nvPr/>
        </p:nvSpPr>
        <p:spPr bwMode="auto">
          <a:xfrm>
            <a:off x="6191873" y="7320"/>
            <a:ext cx="1479892" cy="84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</a:t>
            </a:r>
            <a:r>
              <a:rPr lang="fr-FR" altLang="en-US" sz="1350" b="1" i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 = </a:t>
            </a: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min{</a:t>
            </a: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c(x,y) + </a:t>
            </a:r>
            <a:b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</a:b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    D</a:t>
            </a:r>
            <a:r>
              <a:rPr lang="fr-FR" altLang="en-US" sz="1350" b="1" i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(z), c(x,z) + D</a:t>
            </a:r>
            <a:r>
              <a:rPr lang="fr-FR" altLang="en-US" sz="1350" b="1" i="1" kern="1200" baseline="-250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fr-FR" altLang="en-US" sz="13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(z)</a:t>
            </a: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} </a:t>
            </a:r>
          </a:p>
          <a:p>
            <a:pPr algn="just" defTabSz="6858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fr-FR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= min{2+1 , 7+0} = 3</a:t>
            </a:r>
          </a:p>
        </p:txBody>
      </p:sp>
      <p:sp>
        <p:nvSpPr>
          <p:cNvPr id="99468" name="Line 278"/>
          <p:cNvSpPr>
            <a:spLocks noChangeShapeType="1"/>
          </p:cNvSpPr>
          <p:nvPr/>
        </p:nvSpPr>
        <p:spPr bwMode="auto">
          <a:xfrm flipH="1">
            <a:off x="4277916" y="361950"/>
            <a:ext cx="1939528" cy="1000125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9469" name="Text Box 279"/>
          <p:cNvSpPr txBox="1">
            <a:spLocks noChangeArrowheads="1"/>
          </p:cNvSpPr>
          <p:nvPr/>
        </p:nvSpPr>
        <p:spPr bwMode="auto">
          <a:xfrm>
            <a:off x="4085035" y="1256110"/>
            <a:ext cx="242374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3</a:t>
            </a:r>
          </a:p>
        </p:txBody>
      </p:sp>
      <p:sp>
        <p:nvSpPr>
          <p:cNvPr id="99470" name="Text Box 280"/>
          <p:cNvSpPr txBox="1">
            <a:spLocks noChangeArrowheads="1"/>
          </p:cNvSpPr>
          <p:nvPr/>
        </p:nvSpPr>
        <p:spPr bwMode="auto">
          <a:xfrm>
            <a:off x="3827860" y="1259681"/>
            <a:ext cx="25717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</a:t>
            </a:r>
          </a:p>
        </p:txBody>
      </p:sp>
      <p:sp>
        <p:nvSpPr>
          <p:cNvPr id="99471" name="Text Box 281"/>
          <p:cNvSpPr txBox="1">
            <a:spLocks noChangeArrowheads="1"/>
          </p:cNvSpPr>
          <p:nvPr/>
        </p:nvSpPr>
        <p:spPr bwMode="auto">
          <a:xfrm>
            <a:off x="1523327" y="2138363"/>
            <a:ext cx="529311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y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9472" name="Text Box 282"/>
          <p:cNvSpPr txBox="1">
            <a:spLocks noChangeArrowheads="1"/>
          </p:cNvSpPr>
          <p:nvPr/>
        </p:nvSpPr>
        <p:spPr bwMode="auto">
          <a:xfrm>
            <a:off x="1528090" y="3524251"/>
            <a:ext cx="529311" cy="445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node z</a:t>
            </a:r>
          </a:p>
          <a:p>
            <a:pPr algn="r" defTabSz="68580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50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table</a:t>
            </a:r>
          </a:p>
        </p:txBody>
      </p:sp>
      <p:sp>
        <p:nvSpPr>
          <p:cNvPr id="99473" name="Text Box 283"/>
          <p:cNvSpPr txBox="1">
            <a:spLocks noChangeArrowheads="1"/>
          </p:cNvSpPr>
          <p:nvPr/>
        </p:nvSpPr>
        <p:spPr bwMode="auto">
          <a:xfrm>
            <a:off x="3702844" y="857250"/>
            <a:ext cx="44916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cost to</a:t>
            </a:r>
          </a:p>
        </p:txBody>
      </p:sp>
      <p:sp>
        <p:nvSpPr>
          <p:cNvPr id="99474" name="Text Box 284"/>
          <p:cNvSpPr txBox="1">
            <a:spLocks noChangeArrowheads="1"/>
          </p:cNvSpPr>
          <p:nvPr/>
        </p:nvSpPr>
        <p:spPr bwMode="auto">
          <a:xfrm rot="-5400000">
            <a:off x="1572375" y="1538132"/>
            <a:ext cx="386644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50" b="1" i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from</a:t>
            </a:r>
          </a:p>
        </p:txBody>
      </p:sp>
      <p:sp>
        <p:nvSpPr>
          <p:cNvPr id="181" name="Rectangle 2"/>
          <p:cNvSpPr txBox="1">
            <a:spLocks noChangeArrowheads="1"/>
          </p:cNvSpPr>
          <p:nvPr/>
        </p:nvSpPr>
        <p:spPr>
          <a:xfrm rot="16200000">
            <a:off x="-917156" y="2394629"/>
            <a:ext cx="3459362" cy="408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– Example 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8905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3"/>
          <p:cNvSpPr>
            <a:spLocks noChangeArrowheads="1"/>
          </p:cNvSpPr>
          <p:nvPr/>
        </p:nvSpPr>
        <p:spPr bwMode="auto">
          <a:xfrm>
            <a:off x="1165608" y="726282"/>
            <a:ext cx="3974321" cy="1893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57175" indent="-257175" defTabSz="685800" eaLnBrk="0" fontAlgn="base" hangingPunct="0">
              <a:spcAft>
                <a:spcPct val="0"/>
              </a:spcAft>
              <a:buNone/>
            </a:pP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link cost changes:</a:t>
            </a:r>
          </a:p>
          <a:p>
            <a:pPr defTabSz="685800" eaLnBrk="0" fontAlgn="base" hangingPunct="0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node detects local link cost change </a:t>
            </a:r>
          </a:p>
          <a:p>
            <a:pPr defTabSz="685800" eaLnBrk="0" fontAlgn="base" hangingPunct="0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updates routing info, recalculates </a:t>
            </a:r>
            <a:b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</a:b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distance vector</a:t>
            </a:r>
          </a:p>
          <a:p>
            <a:pPr defTabSz="685800" eaLnBrk="0" fontAlgn="base" hangingPunct="0"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if DV changes, notify neighbors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</a:p>
        </p:txBody>
      </p:sp>
      <p:sp>
        <p:nvSpPr>
          <p:cNvPr id="100359" name="Text Box 4"/>
          <p:cNvSpPr txBox="1">
            <a:spLocks noChangeArrowheads="1"/>
          </p:cNvSpPr>
          <p:nvPr/>
        </p:nvSpPr>
        <p:spPr bwMode="auto">
          <a:xfrm>
            <a:off x="1378744" y="2770585"/>
            <a:ext cx="894797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“good</a:t>
            </a:r>
          </a:p>
          <a:p>
            <a:pPr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news </a:t>
            </a:r>
          </a:p>
          <a:p>
            <a:pPr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travels</a:t>
            </a:r>
          </a:p>
          <a:p>
            <a:pPr defTabSz="68580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kern="120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fast”</a:t>
            </a:r>
            <a:endParaRPr lang="en-US" altLang="en-US" sz="1800" b="1" kern="1200">
              <a:solidFill>
                <a:srgbClr val="CC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100360" name="Group 5"/>
          <p:cNvGrpSpPr>
            <a:grpSpLocks/>
          </p:cNvGrpSpPr>
          <p:nvPr/>
        </p:nvGrpSpPr>
        <p:grpSpPr bwMode="auto">
          <a:xfrm>
            <a:off x="5522119" y="1207294"/>
            <a:ext cx="1638300" cy="1031082"/>
            <a:chOff x="3625" y="1076"/>
            <a:chExt cx="1376" cy="866"/>
          </a:xfrm>
        </p:grpSpPr>
        <p:sp>
          <p:nvSpPr>
            <p:cNvPr id="100364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65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66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67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68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69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2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70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endParaRPr lang="en-US" altLang="en-US" sz="16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71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72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100373" name="Group 15"/>
            <p:cNvGrpSpPr>
              <a:grpSpLocks/>
            </p:cNvGrpSpPr>
            <p:nvPr/>
          </p:nvGrpSpPr>
          <p:grpSpPr bwMode="auto">
            <a:xfrm>
              <a:off x="3765" y="1526"/>
              <a:ext cx="229" cy="310"/>
              <a:chOff x="2941" y="2429"/>
              <a:chExt cx="232" cy="310"/>
            </a:xfrm>
          </p:grpSpPr>
          <p:sp>
            <p:nvSpPr>
              <p:cNvPr id="100397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98" name="Text Box 17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en-US" altLang="en-US" sz="18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rPr>
                  <a:t>x</a:t>
                </a:r>
                <a:endParaRPr lang="en-US" altLang="en-US" sz="2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0374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310"/>
              <a:chOff x="1740" y="2306"/>
              <a:chExt cx="316" cy="310"/>
            </a:xfrm>
          </p:grpSpPr>
          <p:sp>
            <p:nvSpPr>
              <p:cNvPr id="100389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90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6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91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6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92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93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0394" name="Group 24"/>
              <p:cNvGrpSpPr>
                <a:grpSpLocks/>
              </p:cNvGrpSpPr>
              <p:nvPr/>
            </p:nvGrpSpPr>
            <p:grpSpPr bwMode="auto">
              <a:xfrm>
                <a:off x="1796" y="2306"/>
                <a:ext cx="218" cy="310"/>
                <a:chOff x="2947" y="2429"/>
                <a:chExt cx="221" cy="310"/>
              </a:xfrm>
            </p:grpSpPr>
            <p:sp>
              <p:nvSpPr>
                <p:cNvPr id="100395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39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47" y="2429"/>
                  <a:ext cx="221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z</a:t>
                  </a:r>
                  <a:endParaRPr lang="en-US" altLang="en-US" sz="24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0375" name="Text Box 27"/>
            <p:cNvSpPr txBox="1">
              <a:spLocks noChangeArrowheads="1"/>
            </p:cNvSpPr>
            <p:nvPr/>
          </p:nvSpPr>
          <p:spPr bwMode="auto">
            <a:xfrm>
              <a:off x="4462" y="1328"/>
              <a:ext cx="19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  <a:endParaRPr lang="en-US" altLang="en-US" sz="2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76" name="Text Box 28"/>
            <p:cNvSpPr txBox="1">
              <a:spLocks noChangeArrowheads="1"/>
            </p:cNvSpPr>
            <p:nvPr/>
          </p:nvSpPr>
          <p:spPr bwMode="auto">
            <a:xfrm>
              <a:off x="3922" y="1325"/>
              <a:ext cx="222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  <a:endParaRPr lang="en-US" altLang="en-US" sz="2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77" name="Text Box 29"/>
            <p:cNvSpPr txBox="1">
              <a:spLocks noChangeArrowheads="1"/>
            </p:cNvSpPr>
            <p:nvPr/>
          </p:nvSpPr>
          <p:spPr bwMode="auto">
            <a:xfrm>
              <a:off x="4177" y="1658"/>
              <a:ext cx="28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50</a:t>
              </a:r>
              <a:endParaRPr lang="en-US" altLang="en-US" sz="2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100378" name="Group 30"/>
            <p:cNvGrpSpPr>
              <a:grpSpLocks/>
            </p:cNvGrpSpPr>
            <p:nvPr/>
          </p:nvGrpSpPr>
          <p:grpSpPr bwMode="auto">
            <a:xfrm>
              <a:off x="4146" y="1214"/>
              <a:ext cx="316" cy="310"/>
              <a:chOff x="1740" y="2306"/>
              <a:chExt cx="316" cy="310"/>
            </a:xfrm>
          </p:grpSpPr>
          <p:sp>
            <p:nvSpPr>
              <p:cNvPr id="100381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82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6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83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6858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6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84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24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100385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defTabSz="6858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en-US" sz="1600" b="1" kern="1200">
                  <a:solidFill>
                    <a:srgbClr val="000000"/>
                  </a:solidFill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0386" name="Group 36"/>
              <p:cNvGrpSpPr>
                <a:grpSpLocks/>
              </p:cNvGrpSpPr>
              <p:nvPr/>
            </p:nvGrpSpPr>
            <p:grpSpPr bwMode="auto">
              <a:xfrm>
                <a:off x="1798" y="2306"/>
                <a:ext cx="218" cy="310"/>
                <a:chOff x="2948" y="2429"/>
                <a:chExt cx="221" cy="310"/>
              </a:xfrm>
            </p:grpSpPr>
            <p:sp>
              <p:nvSpPr>
                <p:cNvPr id="100387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endParaRPr lang="en-US" altLang="en-US" sz="16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38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48" y="2429"/>
                  <a:ext cx="221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65000"/>
                    <a:buFont typeface="Wingdings" panose="05000000000000000000" pitchFamily="2" charset="2"/>
                    <a:buChar char="v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 defTabSz="685800" eaLnBrk="0" fontAlgn="base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None/>
                  </a:pPr>
                  <a:r>
                    <a:rPr lang="en-US" altLang="en-US" sz="1800" b="1" kern="1200">
                      <a:solidFill>
                        <a:srgbClr val="000000"/>
                      </a:solidFill>
                      <a:latin typeface="Gabriola" panose="04040605051002020D02" pitchFamily="82" charset="0"/>
                      <a:ea typeface="+mn-ea"/>
                      <a:cs typeface="+mn-cs"/>
                    </a:rPr>
                    <a:t>y</a:t>
                  </a:r>
                  <a:endParaRPr lang="en-US" altLang="en-US" sz="2400" b="1" kern="1200">
                    <a:solidFill>
                      <a:srgbClr val="000000"/>
                    </a:solidFill>
                    <a:latin typeface="Gabriola" panose="04040605051002020D02" pitchFamily="82" charset="0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0379" name="Text Box 39"/>
            <p:cNvSpPr txBox="1">
              <a:spLocks noChangeArrowheads="1"/>
            </p:cNvSpPr>
            <p:nvPr/>
          </p:nvSpPr>
          <p:spPr bwMode="auto">
            <a:xfrm>
              <a:off x="3832" y="1076"/>
              <a:ext cx="19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2800">
                  <a:solidFill>
                    <a:schemeClr val="tx1"/>
                  </a:solidFill>
                  <a:latin typeface="Gill Sans MT" panose="020B0502020104020203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defTabSz="68580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en-US" sz="1600" b="1" kern="1200">
                  <a:solidFill>
                    <a:srgbClr val="FF0000"/>
                  </a:solidFill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  <a:endParaRPr lang="en-US" altLang="en-US" sz="2400" b="1" kern="120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100380" name="Line 40"/>
            <p:cNvSpPr>
              <a:spLocks noChangeShapeType="1"/>
            </p:cNvSpPr>
            <p:nvPr/>
          </p:nvSpPr>
          <p:spPr bwMode="auto">
            <a:xfrm flipH="1" flipV="1">
              <a:off x="3918" y="1296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685800" eaLnBrk="0" fontAlgn="base" hangingPunct="0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2416969" y="2714894"/>
            <a:ext cx="539472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</a:t>
            </a:r>
            <a:r>
              <a:rPr lang="en-US" altLang="en-US" sz="2000" b="1" i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0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: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detects link-cost change, updates its DV, informs its neighbors.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2426494" y="3081310"/>
            <a:ext cx="514890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</a:t>
            </a:r>
            <a:r>
              <a:rPr lang="en-US" altLang="en-US" sz="2000" b="1" i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1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: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receives update from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, updates its table, computes new least cost to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x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, sends its neighbors its DV.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2443162" y="3699245"/>
            <a:ext cx="536852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tabLst>
                <a:tab pos="228600" algn="l"/>
                <a:tab pos="457200" algn="l"/>
              </a:tabLst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tabLst>
                <a:tab pos="228600" algn="l"/>
                <a:tab pos="457200" algn="l"/>
              </a:tabLs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28600" algn="l"/>
                <a:tab pos="457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t</a:t>
            </a:r>
            <a:r>
              <a:rPr lang="en-US" altLang="en-US" sz="2000" b="1" i="1" kern="1200" baseline="-250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2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: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receives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’s update, updates its distance table. 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’s least costs do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not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change, so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y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 does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not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send a message to </a:t>
            </a:r>
            <a:r>
              <a:rPr lang="en-US" altLang="en-US" sz="2000" b="1" i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z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. </a:t>
            </a:r>
          </a:p>
          <a:p>
            <a:pPr defTabSz="6858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>
                <a:tab pos="171450" algn="l"/>
                <a:tab pos="342900" algn="l"/>
              </a:tabLst>
            </a:pPr>
            <a:endParaRPr lang="en-US" altLang="en-US" sz="2000" b="1" kern="1200" dirty="0">
              <a:solidFill>
                <a:srgbClr val="00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48" name="Rectangle 2"/>
          <p:cNvSpPr txBox="1">
            <a:spLocks noChangeArrowheads="1"/>
          </p:cNvSpPr>
          <p:nvPr/>
        </p:nvSpPr>
        <p:spPr>
          <a:xfrm>
            <a:off x="1644257" y="177591"/>
            <a:ext cx="4080035" cy="47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Bellman-Ford Algorithm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3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18062"/>
            <a:ext cx="6052123" cy="432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All pairs 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shortest</a:t>
            </a: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 path algorithms</a:t>
            </a:r>
          </a:p>
          <a:p>
            <a:pPr marL="1117600" lvl="1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Dijkstra’s Algorithm</a:t>
            </a:r>
          </a:p>
          <a:p>
            <a:pPr marL="1117600" lvl="1" indent="-514350">
              <a:buFont typeface="+mj-lt"/>
              <a:buAutoNum type="arabicPeriod"/>
            </a:pPr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Bellman – Ford Algorithm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8" name="Rectangle 3"/>
          <p:cNvSpPr>
            <a:spLocks noChangeArrowheads="1"/>
          </p:cNvSpPr>
          <p:nvPr/>
        </p:nvSpPr>
        <p:spPr bwMode="auto">
          <a:xfrm>
            <a:off x="1165608" y="726282"/>
            <a:ext cx="7324187" cy="432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Data Structures</a:t>
            </a:r>
          </a:p>
          <a:p>
            <a:pPr marL="857250" lvl="1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Data Structures Using C and C</a:t>
            </a:r>
            <a:r>
              <a:rPr lang="en-US" altLang="en-US" b="1" kern="1200" dirty="0" smtClean="0">
                <a:latin typeface="Gabriola" panose="04040605051002020D02" pitchFamily="82" charset="0"/>
                <a:ea typeface="+mn-ea"/>
                <a:cs typeface="+mn-cs"/>
              </a:rPr>
              <a:t>++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Langsam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Augenstein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Tenenbaum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Pearson. </a:t>
            </a:r>
          </a:p>
          <a:p>
            <a:pPr marL="857250" lvl="1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 smtClean="0">
                <a:latin typeface="Gabriola" panose="04040605051002020D02" pitchFamily="82" charset="0"/>
                <a:ea typeface="+mn-ea"/>
                <a:cs typeface="+mn-cs"/>
              </a:rPr>
              <a:t>Data </a:t>
            </a: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Structures </a:t>
            </a:r>
            <a:r>
              <a:rPr lang="en-US" altLang="en-US" b="1" kern="1200" dirty="0" smtClean="0">
                <a:latin typeface="Gabriola" panose="04040605051002020D02" pitchFamily="82" charset="0"/>
                <a:ea typeface="+mn-ea"/>
                <a:cs typeface="+mn-cs"/>
              </a:rPr>
              <a:t>| </a:t>
            </a:r>
            <a:r>
              <a:rPr lang="en-US" altLang="en-US" b="1" kern="1200" dirty="0" err="1">
                <a:latin typeface="Gabriola" panose="04040605051002020D02" pitchFamily="82" charset="0"/>
                <a:ea typeface="+mn-ea"/>
                <a:cs typeface="+mn-cs"/>
              </a:rPr>
              <a:t>Schaum's</a:t>
            </a: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 Outline Series</a:t>
            </a:r>
            <a:r>
              <a:rPr lang="en-US" altLang="en-US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Seymour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Lipschutz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.</a:t>
            </a:r>
          </a:p>
          <a:p>
            <a:pPr marL="457200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Algorithms</a:t>
            </a:r>
          </a:p>
          <a:p>
            <a:pPr marL="857250" lvl="1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Introduction to Algorithms</a:t>
            </a:r>
            <a:r>
              <a:rPr lang="en-US" altLang="en-US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Thomas H.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Cormen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Charles E.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Leiserson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Ronald L.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Rivest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Clifford 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Stein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PHI.</a:t>
            </a:r>
          </a:p>
          <a:p>
            <a:pPr marL="857250" lvl="1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The Algorithm Design Manual</a:t>
            </a:r>
            <a:r>
              <a:rPr lang="en-US" altLang="en-US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Steven S </a:t>
            </a:r>
            <a:r>
              <a:rPr lang="en-US" altLang="en-US" b="1" i="1" kern="1200" dirty="0" err="1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Skiena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Springer.</a:t>
            </a:r>
            <a:endParaRPr lang="en-US" altLang="en-US" b="1" kern="1200" dirty="0" smtClean="0">
              <a:solidFill>
                <a:srgbClr val="CC0000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457200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General</a:t>
            </a:r>
          </a:p>
          <a:p>
            <a:pPr marL="857250" lvl="1" indent="-457200" defTabSz="685800" eaLnBrk="0" fontAlgn="base" hangingPunct="0">
              <a:spcAft>
                <a:spcPct val="0"/>
              </a:spcAft>
              <a:buFont typeface="+mj-lt"/>
              <a:buAutoNum type="arabicPeriod"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</a:rPr>
              <a:t>Art of Computer Programming, Volumes 1-4A</a:t>
            </a:r>
            <a:r>
              <a:rPr lang="en-US" altLang="en-US" b="1" kern="1200" dirty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b="1" i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Donald Knuth</a:t>
            </a:r>
            <a:r>
              <a:rPr lang="en-US" altLang="en-US" b="1" kern="1200" dirty="0" smtClean="0">
                <a:solidFill>
                  <a:srgbClr val="CC0000"/>
                </a:solidFill>
                <a:latin typeface="Gabriola" panose="04040605051002020D02" pitchFamily="82" charset="0"/>
                <a:ea typeface="+mn-ea"/>
                <a:cs typeface="+mn-cs"/>
              </a:rPr>
              <a:t>, Addison-Wesley</a:t>
            </a:r>
            <a:endParaRPr lang="en-US" altLang="en-US" b="1" kern="1200" dirty="0" smtClean="0">
              <a:solidFill>
                <a:srgbClr val="CC0000"/>
              </a:solidFill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sp>
        <p:nvSpPr>
          <p:cNvPr id="45" name="Rectangle 2"/>
          <p:cNvSpPr txBox="1">
            <a:spLocks noChangeArrowheads="1"/>
          </p:cNvSpPr>
          <p:nvPr/>
        </p:nvSpPr>
        <p:spPr>
          <a:xfrm>
            <a:off x="1644257" y="177591"/>
            <a:ext cx="6533304" cy="472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rgbClr val="000000"/>
                </a:solidFill>
                <a:latin typeface="Gabriola" panose="04040605051002020D02" pitchFamily="82" charset="0"/>
              </a:rPr>
              <a:t>List of the Recommended Books for the DSA course</a:t>
            </a:r>
            <a:endParaRPr lang="en-US" altLang="en-US" sz="3200" b="1" dirty="0">
              <a:solidFill>
                <a:srgbClr val="000000"/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00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57814" y="159288"/>
            <a:ext cx="6346205" cy="426931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fontAlgn="auto">
              <a:lnSpc>
                <a:spcPct val="95000"/>
              </a:lnSpc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Single-Source Shortest Path Problem 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978017" y="1020027"/>
            <a:ext cx="6523037" cy="370363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u="sng" dirty="0" smtClean="0">
                <a:solidFill>
                  <a:srgbClr val="444444"/>
                </a:solidFill>
                <a:latin typeface="Gabriola" panose="04040605051002020D02" pitchFamily="82" charset="0"/>
              </a:rPr>
              <a:t>Single-Source Shortest Path Problem</a:t>
            </a:r>
            <a:r>
              <a:rPr lang="en-US" altLang="en-US" sz="2400" b="1" dirty="0" smtClean="0">
                <a:solidFill>
                  <a:srgbClr val="444444"/>
                </a:solidFill>
                <a:latin typeface="Gabriola" panose="04040605051002020D02" pitchFamily="82" charset="0"/>
              </a:rPr>
              <a:t> - The problem of finding shortest paths from a source vertex </a:t>
            </a:r>
            <a:r>
              <a:rPr lang="en-US" altLang="en-US" sz="2400" b="1" i="1" dirty="0" smtClean="0">
                <a:solidFill>
                  <a:srgbClr val="444444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smtClean="0">
                <a:solidFill>
                  <a:srgbClr val="444444"/>
                </a:solidFill>
                <a:latin typeface="Gabriola" panose="04040605051002020D02" pitchFamily="82" charset="0"/>
              </a:rPr>
              <a:t> to all other vertices in the graph.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172" y="2314575"/>
            <a:ext cx="2856309" cy="1887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359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843667" y="206375"/>
            <a:ext cx="4680957" cy="38615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Applications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1256370" y="943256"/>
            <a:ext cx="6527800" cy="3706813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85750" indent="-285750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dirty="0" smtClean="0">
                <a:solidFill>
                  <a:srgbClr val="444444"/>
                </a:solidFill>
                <a:latin typeface="Gabriola" panose="04040605051002020D02" pitchFamily="82" charset="0"/>
              </a:rPr>
              <a:t>Maps 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(Map Quest, Google Maps) </a:t>
            </a:r>
            <a:endParaRPr lang="en-US" altLang="en-US" sz="2400" b="1" dirty="0" smtClean="0">
              <a:latin typeface="Gabriola" panose="04040605051002020D02" pitchFamily="82" charset="0"/>
            </a:endParaRPr>
          </a:p>
          <a:p>
            <a:pPr marL="285750" indent="-285750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dirty="0" smtClean="0">
                <a:solidFill>
                  <a:srgbClr val="444444"/>
                </a:solidFill>
                <a:latin typeface="Gabriola" panose="04040605051002020D02" pitchFamily="82" charset="0"/>
              </a:rPr>
              <a:t>Routing 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Systems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494" y="1802606"/>
            <a:ext cx="2559844" cy="249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731" y="1552576"/>
            <a:ext cx="2820591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53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635513" y="154336"/>
            <a:ext cx="4363844" cy="44783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5000"/>
              </a:lnSpc>
            </a:pP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Dijkstra's algorithm 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sz="quarter" idx="4294967295"/>
          </p:nvPr>
        </p:nvSpPr>
        <p:spPr>
          <a:xfrm>
            <a:off x="1144857" y="924079"/>
            <a:ext cx="7114479" cy="3922984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u="sng" dirty="0">
                <a:solidFill>
                  <a:srgbClr val="444444"/>
                </a:solidFill>
                <a:latin typeface="Gabriola" panose="04040605051002020D02" pitchFamily="82" charset="0"/>
              </a:rPr>
              <a:t>Dijkstra's algorithm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 - is a solution to the single-source shortest path problem in graph theory. 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 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Works on both directed and undirected graphs. However, all edges must have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nonnegative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 weights.</a:t>
            </a: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b="1" dirty="0">
              <a:solidFill>
                <a:srgbClr val="444444"/>
              </a:solidFill>
              <a:latin typeface="Gabriola" panose="04040605051002020D02" pitchFamily="82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dirty="0">
                <a:solidFill>
                  <a:srgbClr val="990000"/>
                </a:solidFill>
                <a:latin typeface="Gabriola" panose="04040605051002020D02" pitchFamily="82" charset="0"/>
              </a:rPr>
              <a:t>Input: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 Weighted graph G={E,V} and source vertex </a:t>
            </a:r>
            <a:r>
              <a:rPr lang="en-US" altLang="en-US" sz="2400" b="1" i="1" dirty="0" err="1">
                <a:solidFill>
                  <a:srgbClr val="444444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err="1">
                <a:latin typeface="Gabriola" panose="04040605051002020D02" pitchFamily="82" charset="0"/>
              </a:rPr>
              <a:t>∈</a:t>
            </a:r>
            <a:r>
              <a:rPr lang="en-US" altLang="en-US" sz="2400" b="1" dirty="0" err="1">
                <a:solidFill>
                  <a:srgbClr val="444444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, such that all edge weights are nonnegative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 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342900" indent="-342900" algn="just">
              <a:lnSpc>
                <a:spcPct val="95000"/>
              </a:lnSpc>
              <a:spcBef>
                <a:spcPct val="0"/>
              </a:spcBef>
            </a:pPr>
            <a:r>
              <a:rPr lang="en-US" altLang="en-US" sz="2400" b="1" dirty="0">
                <a:solidFill>
                  <a:srgbClr val="990000"/>
                </a:solidFill>
                <a:latin typeface="Gabriola" panose="04040605051002020D02" pitchFamily="82" charset="0"/>
              </a:rPr>
              <a:t>Output: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 Lengths of shortest paths (or the shortest paths themselves) from a given source vertex</a:t>
            </a:r>
            <a:r>
              <a:rPr lang="en-US" altLang="en-US" sz="2400" b="1" i="1" dirty="0">
                <a:solidFill>
                  <a:srgbClr val="444444"/>
                </a:solidFill>
                <a:latin typeface="Gabriola" panose="04040605051002020D02" pitchFamily="82" charset="0"/>
              </a:rPr>
              <a:t> </a:t>
            </a:r>
            <a:r>
              <a:rPr lang="en-US" altLang="en-US" sz="2400" b="1" i="1" dirty="0" err="1">
                <a:solidFill>
                  <a:srgbClr val="444444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 err="1">
                <a:latin typeface="Gabriola" panose="04040605051002020D02" pitchFamily="82" charset="0"/>
              </a:rPr>
              <a:t>∈</a:t>
            </a:r>
            <a:r>
              <a:rPr lang="en-US" altLang="en-US" sz="2400" b="1" dirty="0" err="1">
                <a:solidFill>
                  <a:srgbClr val="444444"/>
                </a:solidFill>
                <a:latin typeface="Gabriola" panose="04040605051002020D02" pitchFamily="82" charset="0"/>
              </a:rPr>
              <a:t>V</a:t>
            </a:r>
            <a:r>
              <a:rPr lang="en-US" altLang="en-US" sz="2400" b="1" dirty="0">
                <a:solidFill>
                  <a:srgbClr val="444444"/>
                </a:solidFill>
                <a:latin typeface="Gabriola" panose="04040605051002020D02" pitchFamily="82" charset="0"/>
              </a:rPr>
              <a:t>  to all other vertices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b="1" dirty="0">
              <a:solidFill>
                <a:srgbClr val="444444"/>
              </a:solidFill>
              <a:latin typeface="Gabriola" panose="04040605051002020D02" pitchFamily="82" charset="0"/>
            </a:endParaRPr>
          </a:p>
          <a:p>
            <a:pPr marL="0" indent="0" algn="just">
              <a:lnSpc>
                <a:spcPct val="95000"/>
              </a:lnSpc>
              <a:spcBef>
                <a:spcPct val="0"/>
              </a:spcBef>
              <a:buNone/>
            </a:pPr>
            <a:endParaRPr lang="en-US" altLang="en-US" sz="2400" b="1" u="sng" dirty="0">
              <a:solidFill>
                <a:srgbClr val="444444"/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571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0" y="206375"/>
            <a:ext cx="6616390" cy="39579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Approach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54926" y="724364"/>
            <a:ext cx="7634869" cy="3929411"/>
          </a:xfrm>
        </p:spPr>
        <p:txBody>
          <a:bodyPr/>
          <a:lstStyle/>
          <a:p>
            <a:r>
              <a:rPr lang="en-US" altLang="en-US" sz="2400" b="1" dirty="0">
                <a:latin typeface="Gabriola" panose="04040605051002020D02" pitchFamily="82" charset="0"/>
              </a:rPr>
              <a:t>The algorithm computes for each vertex u the </a:t>
            </a:r>
            <a:r>
              <a:rPr lang="en-US" altLang="en-US" sz="2400" b="1" dirty="0">
                <a:solidFill>
                  <a:srgbClr val="EE2926"/>
                </a:solidFill>
                <a:latin typeface="Gabriola" panose="04040605051002020D02" pitchFamily="82" charset="0"/>
              </a:rPr>
              <a:t>distance</a:t>
            </a:r>
            <a:r>
              <a:rPr lang="en-US" altLang="en-US" sz="2400" b="1" dirty="0">
                <a:latin typeface="Gabriola" panose="04040605051002020D02" pitchFamily="82" charset="0"/>
              </a:rPr>
              <a:t> to u from the start vertex v, that is, the weight of a shortest path between v and u.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the algorithm keeps track of the set of vertices for which the distance has been computed, called the </a:t>
            </a:r>
            <a:r>
              <a:rPr lang="en-US" altLang="en-US" sz="2400" b="1" dirty="0">
                <a:solidFill>
                  <a:srgbClr val="EE2926"/>
                </a:solidFill>
                <a:latin typeface="Gabriola" panose="04040605051002020D02" pitchFamily="82" charset="0"/>
              </a:rPr>
              <a:t>cloud</a:t>
            </a:r>
            <a:r>
              <a:rPr lang="en-US" altLang="en-US" sz="2400" b="1" dirty="0">
                <a:latin typeface="Gabriola" panose="04040605051002020D02" pitchFamily="82" charset="0"/>
              </a:rPr>
              <a:t> C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Every vertex has a label D associated with it. For any vertex u, D[u] stores an approximation of the distance between v and u. The algorithm will update a D[u] value when it finds a shorter path from v to u.</a:t>
            </a:r>
          </a:p>
          <a:p>
            <a:r>
              <a:rPr lang="en-US" altLang="en-US" sz="2400" b="1" dirty="0">
                <a:latin typeface="Gabriola" panose="04040605051002020D02" pitchFamily="82" charset="0"/>
              </a:rPr>
              <a:t>When a vertex u is added to the cloud, its label D[u] is equal to the actual (final) distance between the starting vertex v and vertex u.</a:t>
            </a:r>
          </a:p>
          <a:p>
            <a:pPr lvl="1">
              <a:buFont typeface="Arial" panose="020B0604020202020204" pitchFamily="34" charset="0"/>
              <a:buNone/>
            </a:pPr>
            <a:endParaRPr lang="en-US" altLang="en-US" sz="2400" b="1" dirty="0">
              <a:latin typeface="Gabriola" panose="04040605051002020D02" pitchFamily="82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700695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28078" y="161770"/>
            <a:ext cx="5003181" cy="276845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Dijkstra's </a:t>
            </a: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pseudocode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67161" y="491993"/>
            <a:ext cx="6631258" cy="4555791"/>
          </a:xfrm>
        </p:spPr>
        <p:txBody>
          <a:bodyPr/>
          <a:lstStyle/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 err="1">
                <a:latin typeface="Gabriola" panose="04040605051002020D02" pitchFamily="82" charset="0"/>
              </a:rPr>
              <a:t>Dijkstra</a:t>
            </a:r>
            <a:r>
              <a:rPr lang="en-US" altLang="en-US" sz="1600" b="1" i="1" dirty="0">
                <a:latin typeface="Gabriola" panose="04040605051002020D02" pitchFamily="82" charset="0"/>
              </a:rPr>
              <a:t>(v1, v2):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</a:t>
            </a:r>
            <a:r>
              <a:rPr lang="en-US" altLang="en-US" sz="1600" b="1" i="1" dirty="0">
                <a:solidFill>
                  <a:srgbClr val="4F81BD"/>
                </a:solidFill>
                <a:latin typeface="Gabriola" panose="04040605051002020D02" pitchFamily="82" charset="0"/>
              </a:rPr>
              <a:t>for each vertex v:                            // Initialization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4F81BD"/>
                </a:solidFill>
                <a:latin typeface="Gabriola" panose="04040605051002020D02" pitchFamily="82" charset="0"/>
              </a:rPr>
              <a:t>         v's distance := infinity.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4F81BD"/>
                </a:solidFill>
                <a:latin typeface="Gabriola" panose="04040605051002020D02" pitchFamily="82" charset="0"/>
              </a:rPr>
              <a:t>         v's previous := none.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4F81BD"/>
                </a:solidFill>
                <a:latin typeface="Gabriola" panose="04040605051002020D02" pitchFamily="82" charset="0"/>
              </a:rPr>
              <a:t>    v1's distance := 0.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solidFill>
                  <a:srgbClr val="4F81BD"/>
                </a:solidFill>
                <a:latin typeface="Gabriola" panose="04040605051002020D02" pitchFamily="82" charset="0"/>
              </a:rPr>
              <a:t>    List := {all vertices}.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b="1" i="1" dirty="0">
              <a:latin typeface="Gabriola" panose="04040605051002020D02" pitchFamily="82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while List is not empty: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v := remove List vertex with minimum distance.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	  mark v as known.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for each unknown neighbor n of v: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    </a:t>
            </a:r>
            <a:r>
              <a:rPr lang="en-US" altLang="en-US" sz="1600" b="1" i="1" dirty="0" err="1">
                <a:latin typeface="Gabriola" panose="04040605051002020D02" pitchFamily="82" charset="0"/>
              </a:rPr>
              <a:t>dist</a:t>
            </a:r>
            <a:r>
              <a:rPr lang="en-US" altLang="en-US" sz="1600" b="1" i="1" dirty="0">
                <a:latin typeface="Gabriola" panose="04040605051002020D02" pitchFamily="82" charset="0"/>
              </a:rPr>
              <a:t> := v's distance + edge (v, n)'s weight.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b="1" i="1" dirty="0">
              <a:latin typeface="Gabriola" panose="04040605051002020D02" pitchFamily="82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    if </a:t>
            </a:r>
            <a:r>
              <a:rPr lang="en-US" altLang="en-US" sz="1600" b="1" i="1" dirty="0" err="1">
                <a:latin typeface="Gabriola" panose="04040605051002020D02" pitchFamily="82" charset="0"/>
              </a:rPr>
              <a:t>dist</a:t>
            </a:r>
            <a:r>
              <a:rPr lang="en-US" altLang="en-US" sz="1600" b="1" i="1" dirty="0">
                <a:latin typeface="Gabriola" panose="04040605051002020D02" pitchFamily="82" charset="0"/>
              </a:rPr>
              <a:t> is smaller than n's distance: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        n's distance := dist.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             n's previous := v.</a:t>
            </a: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endParaRPr lang="en-US" altLang="en-US" sz="1600" b="1" i="1" dirty="0">
              <a:latin typeface="Gabriola" panose="04040605051002020D02" pitchFamily="82" charset="0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en-US" sz="1600" b="1" i="1" dirty="0">
                <a:latin typeface="Gabriola" panose="04040605051002020D02" pitchFamily="82" charset="0"/>
              </a:rPr>
              <a:t>    reconstruct path from v2 back to v1</a:t>
            </a:r>
            <a:r>
              <a:rPr lang="en-US" altLang="en-US" sz="1600" b="1" i="1" dirty="0" smtClean="0">
                <a:latin typeface="Gabriola" panose="04040605051002020D02" pitchFamily="82" charset="0"/>
              </a:rPr>
              <a:t>,  </a:t>
            </a:r>
            <a:r>
              <a:rPr lang="en-US" altLang="en-US" sz="1600" b="1" i="1" dirty="0">
                <a:latin typeface="Gabriola" panose="04040605051002020D02" pitchFamily="82" charset="0"/>
              </a:rPr>
              <a:t>following previous pointers.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09110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A99F88-F558-4523-A940-F4ABB5E5C11B}"/>
</file>

<file path=customXml/itemProps2.xml><?xml version="1.0" encoding="utf-8"?>
<ds:datastoreItem xmlns:ds="http://schemas.openxmlformats.org/officeDocument/2006/customXml" ds:itemID="{6C44F11A-F7D9-4818-8D21-D926917A5146}"/>
</file>

<file path=customXml/itemProps3.xml><?xml version="1.0" encoding="utf-8"?>
<ds:datastoreItem xmlns:ds="http://schemas.openxmlformats.org/officeDocument/2006/customXml" ds:itemID="{6DAE1B4E-F3F3-43CC-994E-A1188D189E86}"/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2298</Words>
  <Application>Microsoft Office PowerPoint</Application>
  <PresentationFormat>On-screen Show (16:9)</PresentationFormat>
  <Paragraphs>736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Gabriola</vt:lpstr>
      <vt:lpstr>Symbol</vt:lpstr>
      <vt:lpstr>Arial</vt:lpstr>
      <vt:lpstr>Times</vt:lpstr>
      <vt:lpstr>MS PGothic</vt:lpstr>
      <vt:lpstr>Wingdings</vt:lpstr>
      <vt:lpstr>ＭＳ 明朝</vt:lpstr>
      <vt:lpstr>Roboto Slab Regular</vt:lpstr>
      <vt:lpstr>MS PGothic</vt:lpstr>
      <vt:lpstr>Times New Roman</vt:lpstr>
      <vt:lpstr>Lato Light</vt:lpstr>
      <vt:lpstr>Courier New</vt:lpstr>
      <vt:lpstr>Kent template</vt:lpstr>
      <vt:lpstr>All Pairs Shortest Path Algorithms</vt:lpstr>
      <vt:lpstr>PowerPoint Presentation</vt:lpstr>
      <vt:lpstr>Entry level  Questions</vt:lpstr>
      <vt:lpstr>Outline</vt:lpstr>
      <vt:lpstr>Single-Source Shortest Path Problem </vt:lpstr>
      <vt:lpstr>Applications</vt:lpstr>
      <vt:lpstr>Dijkstra's algorithm </vt:lpstr>
      <vt:lpstr>Approach</vt:lpstr>
      <vt:lpstr>Dijkstra's pseudocode</vt:lpstr>
      <vt:lpstr>Example: Initialization</vt:lpstr>
      <vt:lpstr>Example: Update neighbors' distance</vt:lpstr>
      <vt:lpstr>Example: Remove vertex with minimum distance</vt:lpstr>
      <vt:lpstr>Example: Update neighbors</vt:lpstr>
      <vt:lpstr>Example: Continued ...</vt:lpstr>
      <vt:lpstr>Example: Continued...</vt:lpstr>
      <vt:lpstr>Example: Continued...</vt:lpstr>
      <vt:lpstr>Example: Continued...</vt:lpstr>
      <vt:lpstr>Example (end)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Time Complexity: Using List</vt:lpstr>
      <vt:lpstr>Time Complexity: Priority Queue</vt:lpstr>
      <vt:lpstr>Bellman-Ford Algorithm</vt:lpstr>
      <vt:lpstr>Bellman-Ford example </vt:lpstr>
      <vt:lpstr>Bellman-Ford – Distance vector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Rouf Khan</cp:lastModifiedBy>
  <cp:revision>219</cp:revision>
  <dcterms:modified xsi:type="dcterms:W3CDTF">2021-08-27T11:02:29Z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