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37"/>
  </p:notesMasterIdLst>
  <p:sldIdLst>
    <p:sldId id="295" r:id="rId5"/>
    <p:sldId id="347" r:id="rId6"/>
    <p:sldId id="352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4" r:id="rId22"/>
    <p:sldId id="383" r:id="rId23"/>
    <p:sldId id="385" r:id="rId24"/>
    <p:sldId id="386" r:id="rId25"/>
    <p:sldId id="387" r:id="rId26"/>
    <p:sldId id="388" r:id="rId27"/>
    <p:sldId id="389" r:id="rId28"/>
    <p:sldId id="390" r:id="rId29"/>
    <p:sldId id="399" r:id="rId30"/>
    <p:sldId id="395" r:id="rId31"/>
    <p:sldId id="392" r:id="rId32"/>
    <p:sldId id="393" r:id="rId33"/>
    <p:sldId id="400" r:id="rId34"/>
    <p:sldId id="266" r:id="rId35"/>
    <p:sldId id="27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9T07:03:10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7117 5953 0,'0'0'0,"-53"-26"0,14 12 16,-1-12-16,0 0 16,14 12-1,13 1-15,-1 0 16,1 13-1,13-13-15,0-1 16,-13 14 0,13 27 62,40 39-78,13 53 15,-1 0 1,-25 0-16,26 0 16,-27-53-1,14 14-15,0-1 16,-14-13 0,-13-13-16,14-26 15,-14-1-15,0-13 16,0 1-1,-13-1 1,-26-13 125,0 0-126,-14-27-15,0 1 16,-13-14 0,14 14-16,12-1 15,14 27 1,-14-13-16,1-13 15,13 12 1,0 14 0,-1-13-1,14 0 17,14 26 77,-1 0-109,26 14 16,-12-1-16,13 14 15,-1-14 1,1 1-16,-14-1 15,14 14 1,0 0-16,-1-14 16,-12 1-1,-14-14-15,0-13 16,1 13 0,-1-13-16,-13 13 15,13-13 32,0-26-16,1-40-15,12-27-16,-13 0 16,27 1-1,-27-1-15,0 1 16,1 39-1,-1 0-15,-13 0 16,13 40 0,-13-14-16,0 14 15</inkml:trace>
  <inkml:trace contextRef="#ctx0" brushRef="#br0" timeOffset="3172.2612">9737 10041 0,'-14'0'16,"1"0"15,13 26-31,0 27 15,0 27 1,0-14-16,0 26 16,0-25-16,0-1 15,0-13 1,0-14-16,0-25 16,0-1-1,0 13-15,0-79 141,0-13-126,0-26 1,0 25-16,0 15 16,0 12-1,0-13-15,0 13 16,0 1 0,0 25-16,0-12 15,0 13 1,0-1-16,13 14 15,-13-13-15,0 26 172,0 1-172,0-1 16,-13 13 0,-13 1-16,13 12 15,-1-12 1,-12-1-16,13 1 15,-1-14 1,1-13-16,13 13 16,0 1-1,-13-14 1,13-14 78,0-12-79,26-1 1,-26 14-16,27-13 16,-14 12-1,0 1-15,14-13 16,-14 13-1,0-1-15,0 14 16,-13-13 0,14 13 31,-1 0 46,0 0-77,14 13-16,-14 1 16,0 12-1,13 14-15,1-27 16,-1 13-1,-26-12-15,0-1 16,14-13 0,-14 13-16,0 0 15,0 1 48,-14-14 62,-25 0-110,12 0-15,-12 0 16,-1 0 0,13 0-16,1 0 15,-14 0 1,27 0-16,0 0 16,0 0-1,-1 0 1,28 0 156,12 0-157,-13 0-15,1 0 16,-1 0-16,0 0 16,0 0-1,0 0-15</inkml:trace>
  <inkml:trace contextRef="#ctx0" brushRef="#br0" timeOffset="5644.9182">7302 8692 0,'14'0'172,"12"0"-172,40 0 16,27 0-1,-14-14-15,-26 1 16,-13 13-16,0-13 16,-14 13-1,-13-13-15,1 13 16,-1 0-1,-26 0 189,-1-14-204,-12 14 15,-1-13 1,14 13-16,-13 0 15,-1 0 1,14-13 0,0 13-1,0 0-15,13-13 32,26 13 77,-13 0-93,14 0-16,12 0 15,-25 0 1,12 0-16,1 13 15,-14-13 1,0 0 0,0 0-1,-13 13 63,0 0-31,0 1-31,0-1-16,-13 0 16,-13 14-1,26-14-15,-14 26 16,1-25-1,0-1-15,0 0 16,13 0 0,-14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57778-F59E-43F5-B6FB-CDE7F7342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0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 (SLL)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4331" y="877228"/>
            <a:ext cx="6177775" cy="41928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Data type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a set of objects + a set of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Example: integer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set of whole numbers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operations: +, -, x, /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Can this be generalized?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(e.g. procedures generalize the notion of an operator)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Yes!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Gabriola" panose="04040605051002020D02" pitchFamily="82" charset="0"/>
              </a:rPr>
              <a:t>Abstract data type 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high-level abstractions (managing complexity through abstraction)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Encapsulation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7350" y="189132"/>
            <a:ext cx="475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Abstract Data Type (ADT)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0975" y="718207"/>
            <a:ext cx="6950927" cy="41585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Operation on the ADT can only be done by calling the appropriate function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no mention of </a:t>
            </a:r>
            <a:r>
              <a:rPr lang="en-US" altLang="en-US" sz="1800" b="1" i="1" dirty="0">
                <a:latin typeface="Gabriola" panose="04040605051002020D02" pitchFamily="82" charset="0"/>
              </a:rPr>
              <a:t>how</a:t>
            </a:r>
            <a:r>
              <a:rPr lang="en-US" altLang="en-US" sz="1800" b="1" dirty="0">
                <a:latin typeface="Gabriola" panose="04040605051002020D02" pitchFamily="82" charset="0"/>
              </a:rPr>
              <a:t> the set of operations is implemented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Gabriola" panose="04040605051002020D02" pitchFamily="82" charset="0"/>
              </a:rPr>
              <a:t>The definition of the type and all operations on that type can be localized to one section of the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Gabriola" panose="04040605051002020D02" pitchFamily="82" charset="0"/>
              </a:rPr>
              <a:t>If we wish to change the implementation of an ADT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we know where to look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by revising one small section we can be sure that there is no subtlety elsewhere that will cause errors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Gabriola" panose="04040605051002020D02" pitchFamily="82" charset="0"/>
              </a:rPr>
              <a:t>We can treat the ADT as a primitive type: we have no concern with the underlying implementation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ADT 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latin typeface="Gabriola" panose="04040605051002020D02" pitchFamily="82" charset="0"/>
              </a:rPr>
              <a:t>C++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: </a:t>
            </a:r>
            <a:r>
              <a:rPr lang="en-US" altLang="en-US" sz="1800" b="1" dirty="0">
                <a:latin typeface="Gabriola" panose="04040605051002020D02" pitchFamily="82" charset="0"/>
              </a:rPr>
              <a:t>class 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method 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sz="1800" b="1" dirty="0">
                <a:latin typeface="Gabriola" panose="04040605051002020D02" pitchFamily="82" charset="0"/>
              </a:rPr>
              <a:t>C++</a:t>
            </a: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: </a:t>
            </a:r>
            <a:r>
              <a:rPr lang="en-US" altLang="en-US" sz="1800" b="1" dirty="0">
                <a:latin typeface="Gabriola" panose="04040605051002020D02" pitchFamily="82" charset="0"/>
              </a:rPr>
              <a:t>member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350" y="189132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Encapsulation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6" y="681619"/>
            <a:ext cx="7508487" cy="43364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 smtClean="0">
                <a:latin typeface="Gabriola" panose="04040605051002020D02" pitchFamily="82" charset="0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the </a:t>
            </a:r>
            <a:r>
              <a:rPr lang="en-US" altLang="en-US" b="1" i="1" dirty="0" smtClean="0">
                <a:latin typeface="Gabriola" panose="04040605051002020D02" pitchFamily="82" charset="0"/>
              </a:rPr>
              <a:t>set</a:t>
            </a:r>
            <a:r>
              <a:rPr lang="en-US" altLang="en-US" b="1" dirty="0" smtClean="0">
                <a:latin typeface="Gabriola" panose="04040605051002020D02" pitchFamily="82" charset="0"/>
              </a:rPr>
              <a:t> ADT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A set of elements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Operations: </a:t>
            </a:r>
            <a:r>
              <a:rPr lang="en-US" altLang="en-US" b="1" i="1" dirty="0" smtClean="0">
                <a:latin typeface="Gabriola" panose="04040605051002020D02" pitchFamily="82" charset="0"/>
              </a:rPr>
              <a:t>union, intersection, size</a:t>
            </a:r>
            <a:r>
              <a:rPr lang="en-US" altLang="en-US" b="1" dirty="0" smtClean="0">
                <a:latin typeface="Gabriola" panose="04040605051002020D02" pitchFamily="82" charset="0"/>
              </a:rPr>
              <a:t> and </a:t>
            </a:r>
            <a:r>
              <a:rPr lang="en-US" altLang="en-US" b="1" i="1" dirty="0" smtClean="0">
                <a:latin typeface="Gabriola" panose="04040605051002020D02" pitchFamily="82" charset="0"/>
              </a:rPr>
              <a:t>complement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the </a:t>
            </a:r>
            <a:r>
              <a:rPr lang="en-US" altLang="en-US" b="1" i="1" dirty="0" smtClean="0">
                <a:latin typeface="Gabriola" panose="04040605051002020D02" pitchFamily="82" charset="0"/>
              </a:rPr>
              <a:t>queue</a:t>
            </a:r>
            <a:r>
              <a:rPr lang="en-US" altLang="en-US" b="1" dirty="0" smtClean="0">
                <a:latin typeface="Gabriola" panose="04040605051002020D02" pitchFamily="82" charset="0"/>
              </a:rPr>
              <a:t> ADT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A set of sequences of elements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Operations: c</a:t>
            </a:r>
            <a:r>
              <a:rPr lang="en-US" altLang="en-US" b="1" i="1" dirty="0" smtClean="0">
                <a:latin typeface="Gabriola" panose="04040605051002020D02" pitchFamily="82" charset="0"/>
              </a:rPr>
              <a:t>reate empty queue, insert, examine, delete</a:t>
            </a:r>
            <a:r>
              <a:rPr lang="en-US" altLang="en-US" b="1" dirty="0" smtClean="0">
                <a:latin typeface="Gabriola" panose="04040605051002020D02" pitchFamily="82" charset="0"/>
              </a:rPr>
              <a:t>, and d</a:t>
            </a:r>
            <a:r>
              <a:rPr lang="en-US" altLang="en-US" b="1" i="1" dirty="0" smtClean="0">
                <a:latin typeface="Gabriola" panose="04040605051002020D02" pitchFamily="82" charset="0"/>
              </a:rPr>
              <a:t>estroy queue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 smtClean="0">
                <a:latin typeface="Gabriola" panose="04040605051002020D02" pitchFamily="82" charset="0"/>
              </a:rPr>
              <a:t>Two ADT’s are different if they have the same underlying model but different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E.g., a different set ADT with only the </a:t>
            </a:r>
            <a:r>
              <a:rPr lang="en-US" altLang="en-US" b="1" i="1" dirty="0" smtClean="0">
                <a:latin typeface="Gabriola" panose="04040605051002020D02" pitchFamily="82" charset="0"/>
              </a:rPr>
              <a:t>union</a:t>
            </a:r>
            <a:r>
              <a:rPr lang="en-US" altLang="en-US" b="1" dirty="0" smtClean="0">
                <a:latin typeface="Gabriola" panose="04040605051002020D02" pitchFamily="82" charset="0"/>
              </a:rPr>
              <a:t> and </a:t>
            </a:r>
            <a:r>
              <a:rPr lang="en-US" altLang="en-US" b="1" i="1" dirty="0" smtClean="0">
                <a:latin typeface="Gabriola" panose="04040605051002020D02" pitchFamily="82" charset="0"/>
              </a:rPr>
              <a:t>find</a:t>
            </a:r>
            <a:r>
              <a:rPr lang="en-US" altLang="en-US" b="1" dirty="0" smtClean="0">
                <a:latin typeface="Gabriola" panose="04040605051002020D02" pitchFamily="82" charset="0"/>
              </a:rPr>
              <a:t>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Gabriola" panose="04040605051002020D02" pitchFamily="82" charset="0"/>
              </a:rPr>
              <a:t>The appropriateness of an implementation depends very much on the operations to be performed</a:t>
            </a:r>
          </a:p>
          <a:p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ADT (Continued …)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8409" y="801028"/>
            <a:ext cx="6460274" cy="397912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Implementation of the ADT is separate from its use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Modular: one module for one ADT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Easier to debug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Easier for several people to work simultaneously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Code for the ADT can be reused in different applications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A logical unit to do a specific job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implementation details can be changed without affecting user programs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abriola" panose="04040605051002020D02" pitchFamily="82" charset="0"/>
              </a:rPr>
              <a:t>Allow rapid </a:t>
            </a:r>
            <a:r>
              <a:rPr lang="en-US" altLang="en-US" b="1" dirty="0" smtClean="0">
                <a:latin typeface="Gabriola" panose="04040605051002020D02" pitchFamily="82" charset="0"/>
              </a:rPr>
              <a:t>prototyping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Prototype with simple ADT implementations, then tune them later when necessary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O"/>
            </a:pPr>
            <a:r>
              <a:rPr lang="en-US" altLang="en-US" b="1" dirty="0">
                <a:latin typeface="Gabriola" panose="04040605051002020D02" pitchFamily="82" charset="0"/>
              </a:rPr>
              <a:t>Loss of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Pros and Cons of ADT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6" y="674647"/>
            <a:ext cx="5999356" cy="4135245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sequence of zero or more elements</a:t>
            </a:r>
          </a:p>
          <a:p>
            <a:pPr algn="ctr">
              <a:buFont typeface="Monotype Sorts" charset="2"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1</a:t>
            </a:r>
            <a:r>
              <a:rPr lang="en-US" altLang="en-US" b="1" dirty="0">
                <a:latin typeface="Gabriola" panose="04040605051002020D02" pitchFamily="82" charset="0"/>
              </a:rPr>
              <a:t>, A</a:t>
            </a:r>
            <a:r>
              <a:rPr lang="en-US" altLang="en-US" b="1" baseline="-25000" dirty="0">
                <a:latin typeface="Gabriola" panose="04040605051002020D02" pitchFamily="82" charset="0"/>
              </a:rPr>
              <a:t>2</a:t>
            </a:r>
            <a:r>
              <a:rPr lang="en-US" altLang="en-US" b="1" dirty="0">
                <a:latin typeface="Gabriola" panose="04040605051002020D02" pitchFamily="82" charset="0"/>
              </a:rPr>
              <a:t>, A</a:t>
            </a:r>
            <a:r>
              <a:rPr lang="en-US" altLang="en-US" b="1" baseline="-25000" dirty="0">
                <a:latin typeface="Gabriola" panose="04040605051002020D02" pitchFamily="82" charset="0"/>
              </a:rPr>
              <a:t>3</a:t>
            </a:r>
            <a:r>
              <a:rPr lang="en-US" altLang="en-US" b="1" dirty="0">
                <a:latin typeface="Gabriola" panose="04040605051002020D02" pitchFamily="82" charset="0"/>
              </a:rPr>
              <a:t>, … A</a:t>
            </a:r>
            <a:r>
              <a:rPr lang="en-US" altLang="en-US" b="1" baseline="-25000" dirty="0">
                <a:latin typeface="Gabriola" panose="04040605051002020D02" pitchFamily="82" charset="0"/>
              </a:rPr>
              <a:t>N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N: length of the 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1</a:t>
            </a:r>
            <a:r>
              <a:rPr lang="en-US" altLang="en-US" b="1" dirty="0">
                <a:latin typeface="Gabriola" panose="04040605051002020D02" pitchFamily="82" charset="0"/>
              </a:rPr>
              <a:t>: first element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N</a:t>
            </a:r>
            <a:r>
              <a:rPr lang="en-US" altLang="en-US" b="1" dirty="0">
                <a:latin typeface="Gabriola" panose="04040605051002020D02" pitchFamily="82" charset="0"/>
              </a:rPr>
              <a:t>: last element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: position </a:t>
            </a:r>
            <a:r>
              <a:rPr lang="en-US" altLang="en-US" b="1" dirty="0" err="1">
                <a:latin typeface="Gabriola" panose="04040605051002020D02" pitchFamily="82" charset="0"/>
              </a:rPr>
              <a:t>i</a:t>
            </a:r>
            <a:endParaRPr lang="en-US" altLang="en-US" b="1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If N=0, then empty 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Linearly ordered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 precedes A</a:t>
            </a:r>
            <a:r>
              <a:rPr lang="en-US" altLang="en-US" b="1" baseline="-25000" dirty="0">
                <a:latin typeface="Gabriola" panose="04040605051002020D02" pitchFamily="82" charset="0"/>
              </a:rPr>
              <a:t>i+1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</a:t>
            </a:r>
            <a:r>
              <a:rPr lang="en-US" altLang="en-US" b="1" baseline="-25000" dirty="0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 follows A</a:t>
            </a:r>
            <a:r>
              <a:rPr lang="en-US" altLang="en-US" b="1" baseline="-25000" dirty="0">
                <a:latin typeface="Gabriola" panose="04040605051002020D02" pitchFamily="82" charset="0"/>
              </a:rPr>
              <a:t>i-1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The List ADT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3872" y="622610"/>
            <a:ext cx="6259551" cy="4328532"/>
          </a:xfrm>
        </p:spPr>
        <p:txBody>
          <a:bodyPr/>
          <a:lstStyle/>
          <a:p>
            <a:r>
              <a:rPr lang="en-US" altLang="en-US" b="1" dirty="0" err="1">
                <a:latin typeface="Gabriola" panose="04040605051002020D02" pitchFamily="82" charset="0"/>
              </a:rPr>
              <a:t>printList</a:t>
            </a:r>
            <a:r>
              <a:rPr lang="en-US" altLang="en-US" b="1" dirty="0">
                <a:latin typeface="Gabriola" panose="04040605051002020D02" pitchFamily="82" charset="0"/>
              </a:rPr>
              <a:t>: print the list</a:t>
            </a:r>
          </a:p>
          <a:p>
            <a:r>
              <a:rPr lang="en-US" altLang="en-US" b="1" dirty="0" err="1">
                <a:latin typeface="Gabriola" panose="04040605051002020D02" pitchFamily="82" charset="0"/>
              </a:rPr>
              <a:t>makeEmpty</a:t>
            </a:r>
            <a:r>
              <a:rPr lang="en-US" altLang="en-US" b="1" dirty="0">
                <a:latin typeface="Gabriola" panose="04040605051002020D02" pitchFamily="82" charset="0"/>
              </a:rPr>
              <a:t>: create an empty 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find: locate the position of an object in a list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list: 34,12, 52, 16, 12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find(52)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Gabriola" panose="04040605051002020D02" pitchFamily="82" charset="0"/>
              </a:rPr>
              <a:t>3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insert: insert an object to a list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insert(x,3)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Gabriola" panose="04040605051002020D02" pitchFamily="82" charset="0"/>
              </a:rPr>
              <a:t>34, 12, 52, x, 16, 12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remove: delete an element from the list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remove(52)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Gabriola" panose="04040605051002020D02" pitchFamily="82" charset="0"/>
              </a:rPr>
              <a:t>34, 12, x, 16, 12</a:t>
            </a:r>
          </a:p>
          <a:p>
            <a:r>
              <a:rPr lang="en-US" altLang="en-US" b="1" dirty="0" err="1">
                <a:latin typeface="Gabriola" panose="04040605051002020D02" pitchFamily="82" charset="0"/>
              </a:rPr>
              <a:t>findKth</a:t>
            </a:r>
            <a:r>
              <a:rPr lang="en-US" altLang="en-US" b="1" dirty="0">
                <a:latin typeface="Gabriola" panose="04040605051002020D02" pitchFamily="82" charset="0"/>
              </a:rPr>
              <a:t>: retrieve the element at a certain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218" y="9684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Operations on the List ADT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0517" y="927874"/>
            <a:ext cx="7114478" cy="2878409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Choose a data structure to represent the ADT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E.g. arrays, records, etc.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operation associated with the ADT is implemented by one or more subroutines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Two standard implementations for the list ADT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Array-based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Linked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Implementation of an ADT</a:t>
            </a:r>
          </a:p>
        </p:txBody>
      </p:sp>
    </p:spTree>
    <p:extLst>
      <p:ext uri="{BB962C8B-B14F-4D97-AF65-F5344CB8AC3E}">
        <p14:creationId xmlns:p14="http://schemas.microsoft.com/office/powerpoint/2010/main" val="37846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213878"/>
            <a:ext cx="4207727" cy="2581146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linked list</a:t>
            </a:r>
            <a:r>
              <a:rPr lang="en-US" altLang="en-US" b="1" dirty="0">
                <a:latin typeface="Gabriola" panose="04040605051002020D02" pitchFamily="82" charset="0"/>
              </a:rPr>
              <a:t> is a series of connected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nodes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node contains at least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 piece of data (any type)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Pointer to the next node in the list</a:t>
            </a:r>
          </a:p>
          <a:p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Head</a:t>
            </a:r>
            <a:r>
              <a:rPr lang="en-US" altLang="en-US" b="1" dirty="0">
                <a:latin typeface="Gabriola" panose="04040605051002020D02" pitchFamily="82" charset="0"/>
              </a:rPr>
              <a:t>: pointer to</a:t>
            </a:r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</a:rPr>
              <a:t> the first</a:t>
            </a:r>
            <a:r>
              <a:rPr lang="en-US" altLang="en-US" b="1" dirty="0">
                <a:latin typeface="Gabriola" panose="04040605051002020D02" pitchFamily="82" charset="0"/>
              </a:rPr>
              <a:t> node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The last node points to NULL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5933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8219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9649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1935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365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3136106" y="1376363"/>
            <a:ext cx="457200" cy="457200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07" y="2966"/>
              <a:ext cx="2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406522" y="1457325"/>
            <a:ext cx="34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endParaRPr lang="en-US" alt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221706" y="1371600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4503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207221" y="1890713"/>
            <a:ext cx="5004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rPr>
              <a:t>Head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507706" y="1376363"/>
            <a:ext cx="457200" cy="457200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12" y="2966"/>
              <a:ext cx="2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5879306" y="1376363"/>
            <a:ext cx="457200" cy="457200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07" y="2966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877050" y="4067175"/>
            <a:ext cx="685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076950" y="4067175"/>
            <a:ext cx="800100" cy="457200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57" y="2966"/>
              <a:ext cx="13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229350" y="4582716"/>
            <a:ext cx="5143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6858000" y="4582716"/>
            <a:ext cx="7429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307806" y="3730823"/>
            <a:ext cx="2514600" cy="12001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344715" y="3784357"/>
            <a:ext cx="628650" cy="30008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V="1">
            <a:off x="7258050" y="42862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Linked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E0378231-A7E8-46F7-B022-C850F2DE988C}" type="slidenum">
              <a:rPr lang="en-US" altLang="en-US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18</a:t>
            </a:fld>
            <a:endParaRPr lang="en-US" altLang="en-US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4976" y="965044"/>
            <a:ext cx="6350156" cy="3614389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A node’s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successor</a:t>
            </a:r>
            <a:r>
              <a:rPr lang="en-US" altLang="en-US" sz="2400" b="1" dirty="0">
                <a:latin typeface="Gabriola" panose="04040605051002020D02" pitchFamily="82" charset="0"/>
              </a:rPr>
              <a:t> is the next node in the sequence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The last node has no successor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 node’s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predecessor</a:t>
            </a:r>
            <a:r>
              <a:rPr lang="en-US" altLang="en-US" sz="2400" b="1" dirty="0">
                <a:latin typeface="Gabriola" panose="04040605051002020D02" pitchFamily="82" charset="0"/>
              </a:rPr>
              <a:t> is the previous node in the sequence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The first node has no predecessor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 list’s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length</a:t>
            </a:r>
            <a:r>
              <a:rPr lang="en-US" altLang="en-US" sz="2400" b="1" dirty="0">
                <a:latin typeface="Gabriola" panose="04040605051002020D02" pitchFamily="82" charset="0"/>
              </a:rPr>
              <a:t> is the number of elements in it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A list may be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empty</a:t>
            </a:r>
            <a:r>
              <a:rPr lang="en-US" altLang="en-US" sz="2400" b="1" dirty="0">
                <a:latin typeface="Gabriola" panose="04040605051002020D02" pitchFamily="82" charset="0"/>
              </a:rPr>
              <a:t> (contain no elements)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Linked List – More Terminology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175" y="989670"/>
            <a:ext cx="5886450" cy="1943100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We use two classes: </a:t>
            </a:r>
            <a:r>
              <a:rPr lang="en-US" altLang="en-US" b="1" dirty="0">
                <a:solidFill>
                  <a:srgbClr val="99FF33"/>
                </a:solidFill>
                <a:latin typeface="Gabriola" panose="04040605051002020D02" pitchFamily="82" charset="0"/>
              </a:rPr>
              <a:t>Node</a:t>
            </a:r>
            <a:r>
              <a:rPr lang="en-US" altLang="en-US" b="1" dirty="0">
                <a:latin typeface="Gabriola" panose="04040605051002020D02" pitchFamily="82" charset="0"/>
              </a:rPr>
              <a:t> and </a:t>
            </a:r>
            <a:r>
              <a:rPr lang="en-US" altLang="en-US" b="1" dirty="0">
                <a:solidFill>
                  <a:srgbClr val="99FF33"/>
                </a:solidFill>
                <a:latin typeface="Gabriola" panose="04040605051002020D02" pitchFamily="82" charset="0"/>
              </a:rPr>
              <a:t>List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Declare Node class for the nodes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data: </a:t>
            </a:r>
            <a:r>
              <a:rPr lang="en-US" alt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double</a:t>
            </a:r>
            <a:r>
              <a:rPr lang="en-US" altLang="en-US" b="1" dirty="0">
                <a:latin typeface="Gabriola" panose="04040605051002020D02" pitchFamily="82" charset="0"/>
              </a:rPr>
              <a:t>-type data in this example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next: a pointer to the next node in the list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71650" y="3151296"/>
            <a:ext cx="5724644" cy="124649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Node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data;		</a:t>
            </a:r>
            <a:r>
              <a:rPr lang="en-US" altLang="en-US" sz="150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data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		next;		</a:t>
            </a:r>
            <a:r>
              <a:rPr lang="en-US" altLang="en-US" sz="150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pointer to next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Linked Lists, when we already have arrays?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carry out the operations similar to arrays in the Linked Lists?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the Linked Lists possibly be implemented?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306" y="771291"/>
            <a:ext cx="5886450" cy="143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Declare </a:t>
            </a:r>
            <a:r>
              <a:rPr lang="en-US" altLang="en-US" sz="1800" b="1" u="sng" dirty="0">
                <a:latin typeface="Gabriola" panose="04040605051002020D02" pitchFamily="82" charset="0"/>
              </a:rPr>
              <a:t>List</a:t>
            </a:r>
            <a:r>
              <a:rPr lang="en-US" altLang="en-US" sz="1800" b="1" dirty="0">
                <a:latin typeface="Gabriola" panose="04040605051002020D02" pitchFamily="82" charset="0"/>
              </a:rPr>
              <a:t>, which contains</a:t>
            </a:r>
          </a:p>
          <a:p>
            <a:pPr lvl="1">
              <a:lnSpc>
                <a:spcPct val="90000"/>
              </a:lnSpc>
            </a:pPr>
            <a:r>
              <a:rPr lang="en-US" altLang="en-US" sz="1500" b="1" u="sng" dirty="0">
                <a:latin typeface="Gabriola" panose="04040605051002020D02" pitchFamily="82" charset="0"/>
              </a:rPr>
              <a:t>head</a:t>
            </a:r>
            <a:r>
              <a:rPr lang="en-US" altLang="en-US" sz="1500" b="1" dirty="0">
                <a:latin typeface="Gabriola" panose="04040605051002020D02" pitchFamily="82" charset="0"/>
              </a:rPr>
              <a:t>: a pointer to the first node in the list.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500" b="1" dirty="0">
                <a:latin typeface="Gabriola" panose="04040605051002020D02" pitchFamily="82" charset="0"/>
              </a:rPr>
              <a:t>    Since the list is empty initially, head is set to </a:t>
            </a:r>
            <a:r>
              <a:rPr lang="en-US" altLang="en-US" sz="1500" b="1" u="sng" dirty="0">
                <a:latin typeface="Gabriola" panose="04040605051002020D02" pitchFamily="82" charset="0"/>
              </a:rPr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en-US" sz="1500" b="1" dirty="0">
                <a:latin typeface="Gabriola" panose="04040605051002020D02" pitchFamily="82" charset="0"/>
              </a:rPr>
              <a:t>Operations on </a:t>
            </a:r>
            <a:r>
              <a:rPr lang="en-US" altLang="en-US" sz="1500" b="1" u="sng" dirty="0">
                <a:latin typeface="Gabriola" panose="04040605051002020D02" pitchFamily="82" charset="0"/>
              </a:rPr>
              <a:t>List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1212017" y="2277704"/>
            <a:ext cx="5798382" cy="279307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List {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public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List(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) { head = NULL; }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+mn-ea"/>
                <a:cs typeface="+mn-cs"/>
              </a:rPr>
              <a:t>// constructor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~List(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);			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+mn-ea"/>
                <a:cs typeface="+mn-cs"/>
              </a:rPr>
              <a:t>// destructor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 dirty="0">
              <a:solidFill>
                <a:srgbClr val="00FF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IsEmpty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() { 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head == NULL; }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Node*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index, 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x);	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FindNode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x);	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DeleteNode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x);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+mn-ea"/>
                <a:cs typeface="+mn-cs"/>
              </a:rPr>
              <a:t>private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	Node* head;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6244" y="770828"/>
            <a:ext cx="7848600" cy="3503805"/>
          </a:xfrm>
        </p:spPr>
        <p:txBody>
          <a:bodyPr/>
          <a:lstStyle/>
          <a:p>
            <a:r>
              <a:rPr lang="en-US" altLang="en-US" sz="2400" b="1" u="sng" dirty="0">
                <a:latin typeface="Gabriola" panose="04040605051002020D02" pitchFamily="82" charset="0"/>
              </a:rPr>
              <a:t>Operations of List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400" b="1" dirty="0">
                <a:latin typeface="Gabriola" panose="04040605051002020D02" pitchFamily="82" charset="0"/>
              </a:rPr>
              <a:t>: determine whether or not the list is empty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sz="2400" b="1" dirty="0">
                <a:latin typeface="Gabriola" panose="04040605051002020D02" pitchFamily="82" charset="0"/>
              </a:rPr>
              <a:t>: insert a new node at a particular position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FindNode</a:t>
            </a:r>
            <a:r>
              <a:rPr lang="en-US" altLang="en-US" sz="2400" b="1" dirty="0">
                <a:latin typeface="Gabriola" panose="04040605051002020D02" pitchFamily="82" charset="0"/>
              </a:rPr>
              <a:t>: find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400" b="1" dirty="0">
                <a:latin typeface="Gabriola" panose="04040605051002020D02" pitchFamily="82" charset="0"/>
              </a:rPr>
              <a:t>: delete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sz="2400" b="1" dirty="0">
                <a:latin typeface="Gabriola" panose="04040605051002020D02" pitchFamily="82" charset="0"/>
              </a:rPr>
              <a:t>: print all the nodes in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38403" y="285750"/>
            <a:ext cx="4646807" cy="495300"/>
          </a:xfrm>
        </p:spPr>
        <p:txBody>
          <a:bodyPr/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Traversing a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SLL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1043" y="781050"/>
            <a:ext cx="6660996" cy="6909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The following method traverses a list (and prints its elements):</a:t>
            </a:r>
          </a:p>
          <a:p>
            <a:pPr>
              <a:lnSpc>
                <a:spcPct val="90000"/>
              </a:lnSpc>
              <a:buFontTx/>
              <a:buChar char=" "/>
            </a:pPr>
            <a:endParaRPr lang="en-US" altLang="en-US" b="1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public 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void </a:t>
            </a:r>
            <a:r>
              <a:rPr lang="en-US" altLang="en-US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printFirstToLast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() {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for (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SLLNode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= first;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    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!= null; 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    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=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curr.succ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) {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System.out.print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Gabriola" panose="04040605051002020D02" pitchFamily="82" charset="0"/>
              </a:rPr>
              <a:t>curr.element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 + " 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")</a:t>
            </a:r>
            <a: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  <a:t/>
            </a:r>
            <a:b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You would write this as an instance method of the SLL class</a:t>
            </a:r>
          </a:p>
        </p:txBody>
      </p:sp>
    </p:spTree>
    <p:extLst>
      <p:ext uri="{BB962C8B-B14F-4D97-AF65-F5344CB8AC3E}">
        <p14:creationId xmlns:p14="http://schemas.microsoft.com/office/powerpoint/2010/main" val="42320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6" name="Group 38"/>
          <p:cNvGrpSpPr>
            <a:grpSpLocks/>
          </p:cNvGrpSpPr>
          <p:nvPr/>
        </p:nvGrpSpPr>
        <p:grpSpPr bwMode="auto">
          <a:xfrm>
            <a:off x="2081213" y="2633666"/>
            <a:ext cx="5233988" cy="852488"/>
            <a:chOff x="788" y="2212"/>
            <a:chExt cx="4396" cy="716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22532" name="Rectangle 4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 dirty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three</a:t>
                </a:r>
              </a:p>
            </p:txBody>
          </p:sp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34" name="Oval 6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 dirty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two</a:t>
                </a: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540" name="Group 12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22541" name="Rectangle 13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 dirty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one</a:t>
                </a: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43" name="Oval 15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788" y="2212"/>
              <a:ext cx="796" cy="310"/>
              <a:chOff x="788" y="3031"/>
              <a:chExt cx="796" cy="310"/>
            </a:xfrm>
          </p:grpSpPr>
          <p:grpSp>
            <p:nvGrpSpPr>
              <p:cNvPr id="22546" name="Group 18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22547" name="Oval 19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3200" b="1" kern="1200">
                    <a:solidFill>
                      <a:srgbClr val="FFFFFF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48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3200" b="1" kern="1200">
                    <a:solidFill>
                      <a:srgbClr val="FFFFFF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549" name="Text Box 21"/>
              <p:cNvSpPr txBox="1">
                <a:spLocks noChangeArrowheads="1"/>
              </p:cNvSpPr>
              <p:nvPr/>
            </p:nvSpPr>
            <p:spPr bwMode="auto">
              <a:xfrm>
                <a:off x="788" y="3031"/>
                <a:ext cx="46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 dirty="0" smtClean="0">
                    <a:solidFill>
                      <a:schemeClr val="tx1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head</a:t>
                </a:r>
                <a:endParaRPr lang="en-US" altLang="en-US" sz="18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32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3429000" y="1858564"/>
            <a:ext cx="857250" cy="369093"/>
            <a:chOff x="1920" y="1561"/>
            <a:chExt cx="720" cy="310"/>
          </a:xfrm>
        </p:grpSpPr>
        <p:grpSp>
          <p:nvGrpSpPr>
            <p:cNvPr id="22551" name="Group 23"/>
            <p:cNvGrpSpPr>
              <a:grpSpLocks/>
            </p:cNvGrpSpPr>
            <p:nvPr/>
          </p:nvGrpSpPr>
          <p:grpSpPr bwMode="auto">
            <a:xfrm>
              <a:off x="2352" y="1571"/>
              <a:ext cx="288" cy="240"/>
              <a:chOff x="960" y="1584"/>
              <a:chExt cx="288" cy="240"/>
            </a:xfrm>
          </p:grpSpPr>
          <p:sp>
            <p:nvSpPr>
              <p:cNvPr id="22552" name="Oval 2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3200" b="1" kern="1200">
                  <a:solidFill>
                    <a:srgbClr val="FFFFFF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1920" y="1561"/>
              <a:ext cx="5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 err="1">
                  <a:solidFill>
                    <a:schemeClr val="tx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curr</a:t>
              </a:r>
              <a:endParaRPr lang="en-US" altLang="en-US" sz="18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2558" name="Freeform 30"/>
          <p:cNvSpPr>
            <a:spLocks/>
          </p:cNvSpPr>
          <p:nvPr/>
        </p:nvSpPr>
        <p:spPr bwMode="auto">
          <a:xfrm>
            <a:off x="2800350" y="1479947"/>
            <a:ext cx="1257300" cy="1304925"/>
          </a:xfrm>
          <a:custGeom>
            <a:avLst/>
            <a:gdLst>
              <a:gd name="T0" fmla="*/ 48 w 1056"/>
              <a:gd name="T1" fmla="*/ 1096 h 1096"/>
              <a:gd name="T2" fmla="*/ 48 w 1056"/>
              <a:gd name="T3" fmla="*/ 520 h 1096"/>
              <a:gd name="T4" fmla="*/ 336 w 1056"/>
              <a:gd name="T5" fmla="*/ 88 h 1096"/>
              <a:gd name="T6" fmla="*/ 816 w 1056"/>
              <a:gd name="T7" fmla="*/ 40 h 1096"/>
              <a:gd name="T8" fmla="*/ 1056 w 1056"/>
              <a:gd name="T9" fmla="*/ 32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1096">
                <a:moveTo>
                  <a:pt x="48" y="1096"/>
                </a:moveTo>
                <a:cubicBezTo>
                  <a:pt x="24" y="892"/>
                  <a:pt x="0" y="688"/>
                  <a:pt x="48" y="520"/>
                </a:cubicBezTo>
                <a:cubicBezTo>
                  <a:pt x="96" y="352"/>
                  <a:pt x="208" y="168"/>
                  <a:pt x="336" y="88"/>
                </a:cubicBezTo>
                <a:cubicBezTo>
                  <a:pt x="464" y="8"/>
                  <a:pt x="696" y="0"/>
                  <a:pt x="816" y="40"/>
                </a:cubicBezTo>
                <a:cubicBezTo>
                  <a:pt x="936" y="80"/>
                  <a:pt x="996" y="204"/>
                  <a:pt x="1056" y="328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>
            <a:off x="3371850" y="1984772"/>
            <a:ext cx="74295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4171950" y="2171700"/>
            <a:ext cx="0" cy="11430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4114800" y="1984772"/>
            <a:ext cx="80010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4286250" y="1606154"/>
            <a:ext cx="1420416" cy="1693069"/>
          </a:xfrm>
          <a:custGeom>
            <a:avLst/>
            <a:gdLst>
              <a:gd name="T0" fmla="*/ 1152 w 1193"/>
              <a:gd name="T1" fmla="*/ 1422 h 1422"/>
              <a:gd name="T2" fmla="*/ 1152 w 1193"/>
              <a:gd name="T3" fmla="*/ 807 h 1422"/>
              <a:gd name="T4" fmla="*/ 906 w 1193"/>
              <a:gd name="T5" fmla="*/ 138 h 1422"/>
              <a:gd name="T6" fmla="*/ 337 w 1193"/>
              <a:gd name="T7" fmla="*/ 14 h 1422"/>
              <a:gd name="T8" fmla="*/ 0 w 1193"/>
              <a:gd name="T9" fmla="*/ 22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1422">
                <a:moveTo>
                  <a:pt x="1152" y="1422"/>
                </a:moveTo>
                <a:cubicBezTo>
                  <a:pt x="1152" y="1320"/>
                  <a:pt x="1193" y="1021"/>
                  <a:pt x="1152" y="807"/>
                </a:cubicBezTo>
                <a:cubicBezTo>
                  <a:pt x="1111" y="593"/>
                  <a:pt x="1042" y="270"/>
                  <a:pt x="906" y="138"/>
                </a:cubicBezTo>
                <a:cubicBezTo>
                  <a:pt x="770" y="6"/>
                  <a:pt x="488" y="0"/>
                  <a:pt x="337" y="14"/>
                </a:cubicBezTo>
                <a:cubicBezTo>
                  <a:pt x="186" y="28"/>
                  <a:pt x="70" y="179"/>
                  <a:pt x="0" y="222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4114800" y="1984772"/>
            <a:ext cx="211455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4171950" y="1287066"/>
            <a:ext cx="2990850" cy="2051447"/>
          </a:xfrm>
          <a:custGeom>
            <a:avLst/>
            <a:gdLst>
              <a:gd name="T0" fmla="*/ 2496 w 2512"/>
              <a:gd name="T1" fmla="*/ 1690 h 1723"/>
              <a:gd name="T2" fmla="*/ 2496 w 2512"/>
              <a:gd name="T3" fmla="*/ 1642 h 1723"/>
              <a:gd name="T4" fmla="*/ 2448 w 2512"/>
              <a:gd name="T5" fmla="*/ 1205 h 1723"/>
              <a:gd name="T6" fmla="*/ 2110 w 2512"/>
              <a:gd name="T7" fmla="*/ 521 h 1723"/>
              <a:gd name="T8" fmla="*/ 1540 w 2512"/>
              <a:gd name="T9" fmla="*/ 121 h 1723"/>
              <a:gd name="T10" fmla="*/ 671 w 2512"/>
              <a:gd name="T11" fmla="*/ 13 h 1723"/>
              <a:gd name="T12" fmla="*/ 144 w 2512"/>
              <a:gd name="T13" fmla="*/ 202 h 1723"/>
              <a:gd name="T14" fmla="*/ 0 w 2512"/>
              <a:gd name="T15" fmla="*/ 49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2" h="1723">
                <a:moveTo>
                  <a:pt x="2496" y="1690"/>
                </a:moveTo>
                <a:cubicBezTo>
                  <a:pt x="2496" y="1706"/>
                  <a:pt x="2504" y="1723"/>
                  <a:pt x="2496" y="1642"/>
                </a:cubicBezTo>
                <a:cubicBezTo>
                  <a:pt x="2488" y="1561"/>
                  <a:pt x="2512" y="1392"/>
                  <a:pt x="2448" y="1205"/>
                </a:cubicBezTo>
                <a:cubicBezTo>
                  <a:pt x="2384" y="1018"/>
                  <a:pt x="2261" y="702"/>
                  <a:pt x="2110" y="521"/>
                </a:cubicBezTo>
                <a:cubicBezTo>
                  <a:pt x="1959" y="340"/>
                  <a:pt x="1780" y="206"/>
                  <a:pt x="1540" y="121"/>
                </a:cubicBezTo>
                <a:cubicBezTo>
                  <a:pt x="1300" y="36"/>
                  <a:pt x="904" y="0"/>
                  <a:pt x="671" y="13"/>
                </a:cubicBezTo>
                <a:cubicBezTo>
                  <a:pt x="438" y="26"/>
                  <a:pt x="256" y="123"/>
                  <a:pt x="144" y="202"/>
                </a:cubicBezTo>
                <a:cubicBezTo>
                  <a:pt x="32" y="281"/>
                  <a:pt x="28" y="386"/>
                  <a:pt x="0" y="4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538403" y="285750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Traversing a SLL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71760" y="2085840"/>
              <a:ext cx="1095840" cy="17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2400" y="2076480"/>
                <a:ext cx="1114560" cy="17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4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4673" y="706243"/>
            <a:ext cx="7328020" cy="4192859"/>
          </a:xfrm>
        </p:spPr>
        <p:txBody>
          <a:bodyPr/>
          <a:lstStyle/>
          <a:p>
            <a:pPr marL="400050" indent="-400050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Node* 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InsertNode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index,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 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Insert a node with data equal to x after the </a:t>
            </a:r>
            <a:r>
              <a:rPr lang="en-US" altLang="en-US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index</a:t>
            </a:r>
            <a:r>
              <a:rPr lang="en-US" altLang="en-US" sz="16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’th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 elements</a:t>
            </a:r>
            <a:r>
              <a:rPr lang="en-US" altLang="zh-CN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.</a:t>
            </a:r>
          </a:p>
          <a:p>
            <a:pPr marL="342900" lvl="1" indent="0">
              <a:buNone/>
            </a:pPr>
            <a:r>
              <a:rPr lang="en-US" altLang="zh-CN" sz="1100" dirty="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(i.e., when </a:t>
            </a:r>
            <a:r>
              <a:rPr lang="en-US" altLang="zh-CN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 = 0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</a:rPr>
              <a:t>insert the node as the first element; </a:t>
            </a:r>
          </a:p>
          <a:p>
            <a:pPr marL="685800" lvl="1" indent="-342900">
              <a:buNone/>
            </a:pP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100" dirty="0" smtClean="0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when</a:t>
            </a:r>
            <a:r>
              <a:rPr lang="en-US" altLang="zh-CN" sz="11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 = 1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insert the node after the first element, and so on)</a:t>
            </a:r>
            <a:endParaRPr lang="en-US" altLang="en-US" sz="1600" b="1" dirty="0">
              <a:solidFill>
                <a:schemeClr val="tx1"/>
              </a:solidFill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marL="685800" lvl="1" indent="-342900">
              <a:buFont typeface="+mj-lt"/>
              <a:buAutoNum type="arabicPeriod" startAt="2"/>
            </a:pPr>
            <a:r>
              <a:rPr lang="en-US" altLang="en-US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	If 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the insertion is successful, return the inserted node. </a:t>
            </a:r>
          </a:p>
          <a:p>
            <a:pPr marL="685800" lvl="1" indent="-342900"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       	</a:t>
            </a:r>
            <a:r>
              <a:rPr lang="en-US" altLang="en-US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	Otherwise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, return </a:t>
            </a: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NULL. </a:t>
            </a:r>
          </a:p>
          <a:p>
            <a:pPr marL="685800" lvl="1" indent="-342900">
              <a:buNone/>
            </a:pPr>
            <a:r>
              <a:rPr lang="en-US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en-US" sz="1100" dirty="0" smtClean="0">
                <a:solidFill>
                  <a:schemeClr val="tx1"/>
                </a:solidFill>
              </a:rPr>
              <a:t>		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(If </a:t>
            </a:r>
            <a:r>
              <a:rPr lang="en-US" altLang="en-US" sz="11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en-US" sz="1100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ndex</a:t>
            </a:r>
            <a:r>
              <a:rPr lang="en-US" altLang="en-US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is &lt; 0 or &gt; length of the list, the insertion will fail.)</a:t>
            </a:r>
            <a:endParaRPr lang="en-US" altLang="zh-CN" sz="1600" b="1" dirty="0">
              <a:solidFill>
                <a:schemeClr val="tx1"/>
              </a:solidFill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marL="400050" indent="-400050"/>
            <a:r>
              <a:rPr lang="en-US" altLang="zh-CN" sz="18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Steps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Locate </a:t>
            </a:r>
            <a:r>
              <a:rPr lang="en-US" altLang="zh-CN" sz="1400" b="1" dirty="0" err="1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index’th</a:t>
            </a: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 element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Allocate memory for the new node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Point the new node to its successor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Point the new node’s predecessor to the new node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685800" lvl="1" indent="-342900"/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500938" y="366117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215188" y="3654929"/>
            <a:ext cx="285750" cy="2943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985398" y="4150519"/>
            <a:ext cx="288131" cy="2908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699647" y="415051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7665244" y="379333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575226" y="4503381"/>
            <a:ext cx="794147" cy="2539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050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7143750" y="3943350"/>
            <a:ext cx="17145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490098" y="3653739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204347" y="3653739"/>
            <a:ext cx="285750" cy="28694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6654404" y="3800475"/>
            <a:ext cx="511969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6680597" y="388620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088478" y="3130794"/>
            <a:ext cx="935019" cy="4154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index’th</a:t>
            </a:r>
            <a:r>
              <a:rPr lang="en-US" altLang="zh-CN" sz="1050" kern="1200" dirty="0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element</a:t>
            </a:r>
            <a:endParaRPr lang="en-US" altLang="en-US" sz="1050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972300" y="3714750"/>
            <a:ext cx="5715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6915150" y="3714750"/>
            <a:ext cx="17145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2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819" y="629811"/>
            <a:ext cx="6698166" cy="4098306"/>
          </a:xfrm>
        </p:spPr>
        <p:txBody>
          <a:bodyPr/>
          <a:lstStyle/>
          <a:p>
            <a:pPr marL="400050" indent="-400050"/>
            <a:r>
              <a:rPr lang="en-US" altLang="en-US" sz="2400" b="1" dirty="0">
                <a:latin typeface="Gabriola" panose="04040605051002020D02" pitchFamily="82" charset="0"/>
              </a:rPr>
              <a:t>Possible cases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into an empty list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in front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at back</a:t>
            </a:r>
          </a:p>
          <a:p>
            <a:pPr marL="685800" lvl="1" indent="-342900">
              <a:buFont typeface="Monotype Sorts" pitchFamily="2" charset="2"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Insert in middle</a:t>
            </a:r>
          </a:p>
          <a:p>
            <a:pPr marL="400050" indent="-400050"/>
            <a:r>
              <a:rPr lang="en-US" altLang="en-US" sz="2400" b="1" dirty="0">
                <a:latin typeface="Gabriola" panose="04040605051002020D02" pitchFamily="82" charset="0"/>
              </a:rPr>
              <a:t>But, in fact, only need to handle two cases</a:t>
            </a:r>
          </a:p>
          <a:p>
            <a:pPr marL="685800" lvl="1" indent="-342900"/>
            <a:r>
              <a:rPr lang="en-US" altLang="en-US" sz="2400" b="1" dirty="0">
                <a:latin typeface="Gabriola" panose="04040605051002020D02" pitchFamily="82" charset="0"/>
              </a:rPr>
              <a:t>Insert as the first node (Case 1 and Case 2)</a:t>
            </a:r>
          </a:p>
          <a:p>
            <a:pPr marL="685800" lvl="1" indent="-342900"/>
            <a:r>
              <a:rPr lang="en-US" altLang="en-US" sz="2400" b="1" dirty="0">
                <a:latin typeface="Gabriola" panose="04040605051002020D02" pitchFamily="82" charset="0"/>
              </a:rPr>
              <a:t>Insert in the middle or at the end of the list (Case 3 and Case 4)</a:t>
            </a:r>
          </a:p>
          <a:p>
            <a:pPr marL="400050" indent="-400050"/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7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7AED3AB2-ABF1-4444-BF61-C0682D5F0ABD}" type="slidenum">
              <a:rPr lang="en-US" altLang="en-US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26</a:t>
            </a:fld>
            <a:endParaRPr lang="en-US" altLang="en-US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014538" y="2214564"/>
            <a:ext cx="5300663" cy="829867"/>
            <a:chOff x="732" y="2231"/>
            <a:chExt cx="4452" cy="697"/>
          </a:xfrm>
          <a:solidFill>
            <a:schemeClr val="tx1">
              <a:lumMod val="50000"/>
            </a:schemeClr>
          </a:solidFill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  <a:grpFill/>
          </p:grpSpPr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three</a:t>
                </a:r>
              </a:p>
            </p:txBody>
          </p:sp>
          <p:sp>
            <p:nvSpPr>
              <p:cNvPr id="23558" name="Rectangle 6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  <a:grpFill/>
          </p:grpSpPr>
          <p:sp>
            <p:nvSpPr>
              <p:cNvPr id="23561" name="Rectangle 9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two</a:t>
                </a:r>
              </a:p>
            </p:txBody>
          </p:sp>
          <p:sp>
            <p:nvSpPr>
              <p:cNvPr id="23562" name="Rectangle 10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  <a:grpFill/>
          </p:grpSpPr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one</a:t>
                </a:r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732" y="2231"/>
              <a:ext cx="852" cy="284"/>
              <a:chOff x="732" y="3050"/>
              <a:chExt cx="852" cy="284"/>
            </a:xfrm>
            <a:grpFill/>
          </p:grpSpPr>
          <p:grpSp>
            <p:nvGrpSpPr>
              <p:cNvPr id="23571" name="Group 19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  <a:grpFill/>
            </p:grpSpPr>
            <p:sp>
              <p:nvSpPr>
                <p:cNvPr id="23572" name="Oval 20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700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573" name="Rectangle 21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700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732" y="3050"/>
                <a:ext cx="450" cy="2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600" b="1" kern="1200" dirty="0" smtClean="0">
                    <a:solidFill>
                      <a:srgbClr val="FFFF99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head</a:t>
                </a:r>
                <a:endParaRPr lang="en-US" altLang="en-US" sz="1600" b="1" kern="1200" dirty="0">
                  <a:solidFill>
                    <a:srgbClr val="FFFF99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7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4743450" y="1428754"/>
            <a:ext cx="1657350" cy="308372"/>
            <a:chOff x="3984" y="2160"/>
            <a:chExt cx="1392" cy="259"/>
          </a:xfrm>
          <a:solidFill>
            <a:schemeClr val="tx1">
              <a:lumMod val="75000"/>
            </a:schemeClr>
          </a:solidFill>
        </p:grpSpPr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4511" y="2160"/>
              <a:ext cx="865" cy="243"/>
              <a:chOff x="4416" y="2160"/>
              <a:chExt cx="865" cy="243"/>
            </a:xfrm>
            <a:grpFill/>
          </p:grpSpPr>
          <p:sp>
            <p:nvSpPr>
              <p:cNvPr id="23577" name="Rectangle 25"/>
              <p:cNvSpPr>
                <a:spLocks noChangeArrowheads="1"/>
              </p:cNvSpPr>
              <p:nvPr/>
            </p:nvSpPr>
            <p:spPr bwMode="auto">
              <a:xfrm>
                <a:off x="4416" y="2161"/>
                <a:ext cx="576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kern="1200">
                    <a:solidFill>
                      <a:srgbClr val="FFFFFF"/>
                    </a:solidFill>
                    <a:latin typeface="Verdana" panose="020B0604030504040204" pitchFamily="34" charset="0"/>
                    <a:ea typeface="+mn-ea"/>
                    <a:cs typeface="+mn-cs"/>
                  </a:rPr>
                  <a:t>2.5</a:t>
                </a:r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/>
            </p:nvSpPr>
            <p:spPr bwMode="auto">
              <a:xfrm>
                <a:off x="4993" y="2160"/>
                <a:ext cx="288" cy="2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579" name="Oval 27"/>
              <p:cNvSpPr>
                <a:spLocks noChangeArrowheads="1"/>
              </p:cNvSpPr>
              <p:nvPr/>
            </p:nvSpPr>
            <p:spPr bwMode="auto">
              <a:xfrm>
                <a:off x="5089" y="2211"/>
                <a:ext cx="96" cy="9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700" kern="1200">
                  <a:solidFill>
                    <a:srgbClr val="FFFFFF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3984" y="2160"/>
              <a:ext cx="431" cy="25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kern="1200" dirty="0">
                  <a:solidFill>
                    <a:srgbClr val="FFFF99"/>
                  </a:solidFill>
                  <a:latin typeface="Gabriola" panose="04040605051002020D02" pitchFamily="82" charset="0"/>
                  <a:ea typeface="+mn-ea"/>
                  <a:cs typeface="+mn-cs"/>
                </a:rPr>
                <a:t>node</a:t>
              </a:r>
              <a:endParaRPr lang="en-US" altLang="en-US" sz="1600" kern="1200" dirty="0">
                <a:solidFill>
                  <a:srgbClr val="FFFF99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714500" y="3371850"/>
            <a:ext cx="53721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Find the node you want to insert after</a:t>
            </a:r>
            <a:endParaRPr lang="en-US" altLang="en-US" sz="2000" b="1" kern="1200" dirty="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1714500" y="3868542"/>
            <a:ext cx="554355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i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First, </a:t>
            </a:r>
            <a:r>
              <a:rPr lang="en-US" altLang="en-US" sz="24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copy the link from the node that's already in the list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714500" y="4357801"/>
            <a:ext cx="5943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i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Then,</a:t>
            </a:r>
            <a:r>
              <a:rPr lang="en-US" altLang="en-US" sz="24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 change the link in the node that's already in the list 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5657850" y="1739503"/>
            <a:ext cx="550069" cy="1117997"/>
          </a:xfrm>
          <a:custGeom>
            <a:avLst/>
            <a:gdLst>
              <a:gd name="T0" fmla="*/ 0 w 462"/>
              <a:gd name="T1" fmla="*/ 939 h 939"/>
              <a:gd name="T2" fmla="*/ 39 w 462"/>
              <a:gd name="T3" fmla="*/ 554 h 939"/>
              <a:gd name="T4" fmla="*/ 231 w 462"/>
              <a:gd name="T5" fmla="*/ 208 h 939"/>
              <a:gd name="T6" fmla="*/ 462 w 462"/>
              <a:gd name="T7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2" h="939">
                <a:moveTo>
                  <a:pt x="0" y="939"/>
                </a:moveTo>
                <a:cubicBezTo>
                  <a:pt x="6" y="875"/>
                  <a:pt x="0" y="676"/>
                  <a:pt x="39" y="554"/>
                </a:cubicBezTo>
                <a:cubicBezTo>
                  <a:pt x="78" y="432"/>
                  <a:pt x="161" y="300"/>
                  <a:pt x="231" y="208"/>
                </a:cubicBezTo>
                <a:cubicBezTo>
                  <a:pt x="301" y="116"/>
                  <a:pt x="414" y="43"/>
                  <a:pt x="462" y="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6229350" y="1543050"/>
            <a:ext cx="114300" cy="1200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 flipV="1">
            <a:off x="5486400" y="1771650"/>
            <a:ext cx="171450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5853112" y="2738438"/>
            <a:ext cx="376238" cy="285750"/>
          </a:xfrm>
          <a:custGeom>
            <a:avLst/>
            <a:gdLst>
              <a:gd name="T0" fmla="*/ 0 w 316"/>
              <a:gd name="T1" fmla="*/ 230 h 240"/>
              <a:gd name="T2" fmla="*/ 62 w 316"/>
              <a:gd name="T3" fmla="*/ 77 h 240"/>
              <a:gd name="T4" fmla="*/ 92 w 316"/>
              <a:gd name="T5" fmla="*/ 0 h 240"/>
              <a:gd name="T6" fmla="*/ 108 w 316"/>
              <a:gd name="T7" fmla="*/ 184 h 240"/>
              <a:gd name="T8" fmla="*/ 162 w 316"/>
              <a:gd name="T9" fmla="*/ 107 h 240"/>
              <a:gd name="T10" fmla="*/ 200 w 316"/>
              <a:gd name="T11" fmla="*/ 15 h 240"/>
              <a:gd name="T12" fmla="*/ 231 w 316"/>
              <a:gd name="T13" fmla="*/ 238 h 240"/>
              <a:gd name="T14" fmla="*/ 269 w 316"/>
              <a:gd name="T15" fmla="*/ 154 h 240"/>
              <a:gd name="T16" fmla="*/ 300 w 316"/>
              <a:gd name="T17" fmla="*/ 92 h 240"/>
              <a:gd name="T18" fmla="*/ 315 w 316"/>
              <a:gd name="T19" fmla="*/ 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" h="240">
                <a:moveTo>
                  <a:pt x="0" y="230"/>
                </a:moveTo>
                <a:cubicBezTo>
                  <a:pt x="46" y="170"/>
                  <a:pt x="42" y="152"/>
                  <a:pt x="62" y="77"/>
                </a:cubicBezTo>
                <a:cubicBezTo>
                  <a:pt x="69" y="52"/>
                  <a:pt x="84" y="26"/>
                  <a:pt x="92" y="0"/>
                </a:cubicBezTo>
                <a:cubicBezTo>
                  <a:pt x="108" y="59"/>
                  <a:pt x="69" y="136"/>
                  <a:pt x="108" y="184"/>
                </a:cubicBezTo>
                <a:cubicBezTo>
                  <a:pt x="128" y="208"/>
                  <a:pt x="162" y="107"/>
                  <a:pt x="162" y="107"/>
                </a:cubicBezTo>
                <a:cubicBezTo>
                  <a:pt x="171" y="48"/>
                  <a:pt x="177" y="63"/>
                  <a:pt x="200" y="15"/>
                </a:cubicBezTo>
                <a:cubicBezTo>
                  <a:pt x="218" y="89"/>
                  <a:pt x="220" y="163"/>
                  <a:pt x="231" y="238"/>
                </a:cubicBezTo>
                <a:cubicBezTo>
                  <a:pt x="276" y="193"/>
                  <a:pt x="237" y="240"/>
                  <a:pt x="269" y="154"/>
                </a:cubicBezTo>
                <a:cubicBezTo>
                  <a:pt x="277" y="132"/>
                  <a:pt x="300" y="92"/>
                  <a:pt x="300" y="92"/>
                </a:cubicBezTo>
                <a:cubicBezTo>
                  <a:pt x="316" y="18"/>
                  <a:pt x="315" y="47"/>
                  <a:pt x="315" y="7"/>
                </a:cubicBezTo>
              </a:path>
            </a:pathLst>
          </a:custGeom>
          <a:noFill/>
          <a:ln w="19050" cmpd="sng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686300" y="2686050"/>
            <a:ext cx="1200150" cy="400050"/>
          </a:xfrm>
          <a:prstGeom prst="rect">
            <a:avLst/>
          </a:prstGeom>
          <a:noFill/>
          <a:ln w="57150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700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 (After)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1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3" grpId="0" animBg="1" autoUpdateAnimBg="0"/>
      <p:bldP spid="23584" grpId="0" animBg="1" autoUpdateAnimBg="0"/>
      <p:bldP spid="2358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312301" y="705315"/>
            <a:ext cx="7162626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new	Node;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== 0)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943100" y="976662"/>
            <a:ext cx="4629150" cy="16573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6745093" y="1206190"/>
            <a:ext cx="1655491" cy="801029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Try to locate </a:t>
            </a:r>
            <a:r>
              <a:rPr lang="en-US" altLang="en-US" sz="1600" b="1" kern="1200" dirty="0" err="1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index’th</a:t>
            </a: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 node. If it doesn’t exist, return NULL</a:t>
            </a: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318255" y="693481"/>
            <a:ext cx="6941083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 smtClean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 smtClean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en-US" sz="1200" kern="1200" dirty="0" smtClean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smtClean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(index == 0)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 smtClean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821832" y="2729492"/>
            <a:ext cx="4629150" cy="4572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6115050" y="3371850"/>
            <a:ext cx="1467779" cy="389828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Create a new node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0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334604" y="698345"/>
            <a:ext cx="6777908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02633" y="3142960"/>
            <a:ext cx="4629150" cy="7451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6312099" y="2681288"/>
            <a:ext cx="1771650" cy="366713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rPr>
              <a:t>Insert as first element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543801" y="337185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258050" y="33766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716630" y="3143250"/>
            <a:ext cx="3946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h</a:t>
            </a:r>
            <a:r>
              <a:rPr lang="en-US" altLang="en-US" sz="1100" b="1" kern="1200" dirty="0">
                <a:solidFill>
                  <a:srgbClr val="FFCCFF"/>
                </a:solidFill>
                <a:latin typeface="Gabriola" panose="04040605051002020D02" pitchFamily="82" charset="0"/>
                <a:ea typeface="+mn-ea"/>
                <a:cs typeface="+mn-cs"/>
              </a:rPr>
              <a:t>ead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800851" y="337661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6958013" y="3514725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208044" y="3860007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922294" y="386476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7708107" y="350758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800851" y="4171950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10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972300" y="360045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7372350" y="3657600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620179" y="151935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3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Arrays vs Linked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00975" y="645058"/>
            <a:ext cx="6906321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97869" y="3829051"/>
            <a:ext cx="4400550" cy="7429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122860" y="3309441"/>
            <a:ext cx="1702595" cy="383976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Insert after </a:t>
            </a:r>
            <a:r>
              <a:rPr lang="en-US" altLang="zh-CN" sz="1600" b="1" kern="1200" dirty="0" err="1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6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543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258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08044" y="4545807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922294" y="455056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7708107" y="419338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800851" y="4783410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7372350" y="4343400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781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496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6946107" y="419338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972300" y="428625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336985" y="3776064"/>
            <a:ext cx="9387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690178" y="92462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3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343150" y="800100"/>
            <a:ext cx="3429000" cy="800100"/>
            <a:chOff x="1008" y="672"/>
            <a:chExt cx="2880" cy="672"/>
          </a:xfrm>
        </p:grpSpPr>
        <p:sp>
          <p:nvSpPr>
            <p:cNvPr id="7194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95" name="Rectangle 13"/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196" name="Rectangle 14"/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97" name="Rectangle 15"/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98" name="Rectangle 16"/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199" name="Rectangle 17"/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200" name="Rectangle 18"/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201" name="Rectangle 19"/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202" name="Rectangle 20"/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203" name="Rectangle 21"/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7204" name="Rectangle 26"/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205" name="Rectangle 27"/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7206" name="Rectangle 28"/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7207" name="Rectangle 29"/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7208" name="Rectangle 30"/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7209" name="Rectangle 31"/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7210" name="Rectangle 32"/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7</a:t>
              </a:r>
            </a:p>
          </p:txBody>
        </p:sp>
        <p:sp>
          <p:nvSpPr>
            <p:cNvPr id="7211" name="Rectangle 33"/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7212" name="Rectangle 34"/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9</a:t>
              </a:r>
            </a:p>
          </p:txBody>
        </p:sp>
        <p:sp>
          <p:nvSpPr>
            <p:cNvPr id="7213" name="Rectangle 35"/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</p:grp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1943100" y="1885951"/>
            <a:ext cx="5200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i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Array</a:t>
            </a:r>
            <a:r>
              <a:rPr lang="en-US" alt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: a vector:  stored consecutively in memory, and typically allocated in advance </a:t>
            </a:r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2171700" y="4286251"/>
            <a:ext cx="4972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i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cells</a:t>
            </a:r>
            <a:r>
              <a:rPr lang="en-US" alt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:  hold fields of numbers and pointers to implement lists.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485900" y="2905125"/>
            <a:ext cx="5486400" cy="1152525"/>
            <a:chOff x="288" y="2440"/>
            <a:chExt cx="4608" cy="968"/>
          </a:xfrm>
        </p:grpSpPr>
        <p:sp>
          <p:nvSpPr>
            <p:cNvPr id="7177" name="Rectangle 37"/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7178" name="Rectangle 38"/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79" name="Line 39"/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0" name="Rectangle 42"/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7181" name="Rectangle 43"/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82" name="Line 44"/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3" name="Rectangle 46"/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7184" name="Rectangle 47"/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85" name="Line 48"/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6" name="Rectangle 50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7187" name="Rectangle 51"/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88" name="Line 52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89" name="Rectangle 54"/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7190" name="Rectangle 55"/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7191" name="Text Box 58"/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3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7192" name="Line 60"/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93" name="Oval 64"/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3371850" y="3143250"/>
            <a:ext cx="3371850" cy="36933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This is a singly linked list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350" y="18913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Two Standard Data Structures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2" grpId="0" build="p" autoUpdateAnimBg="0"/>
      <p:bldP spid="101437" grpId="0" build="p" autoUpdateAnimBg="0"/>
      <p:bldP spid="1014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543050" y="1371600"/>
            <a:ext cx="4914900" cy="800100"/>
            <a:chOff x="533400" y="1828800"/>
            <a:chExt cx="6553200" cy="1066800"/>
          </a:xfrm>
        </p:grpSpPr>
        <p:grpSp>
          <p:nvGrpSpPr>
            <p:cNvPr id="8219" name="Group 62"/>
            <p:cNvGrpSpPr>
              <a:grpSpLocks/>
            </p:cNvGrpSpPr>
            <p:nvPr/>
          </p:nvGrpSpPr>
          <p:grpSpPr bwMode="auto">
            <a:xfrm>
              <a:off x="2514600" y="1828800"/>
              <a:ext cx="4572000" cy="1066800"/>
              <a:chOff x="1008" y="672"/>
              <a:chExt cx="2880" cy="672"/>
            </a:xfrm>
          </p:grpSpPr>
          <p:sp>
            <p:nvSpPr>
              <p:cNvPr id="8221" name="Rectangle 4"/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2" name="Rectangle 13"/>
              <p:cNvSpPr>
                <a:spLocks noChangeArrowheads="1"/>
              </p:cNvSpPr>
              <p:nvPr/>
            </p:nvSpPr>
            <p:spPr bwMode="auto">
              <a:xfrm>
                <a:off x="1296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23" name="Rectangle 14"/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4" name="Rectangle 15"/>
              <p:cNvSpPr>
                <a:spLocks noChangeArrowheads="1"/>
              </p:cNvSpPr>
              <p:nvPr/>
            </p:nvSpPr>
            <p:spPr bwMode="auto">
              <a:xfrm>
                <a:off x="1872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5" name="Rectangle 16"/>
              <p:cNvSpPr>
                <a:spLocks noChangeArrowheads="1"/>
              </p:cNvSpPr>
              <p:nvPr/>
            </p:nvSpPr>
            <p:spPr bwMode="auto">
              <a:xfrm>
                <a:off x="2160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26" name="Rectangle 1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7" name="Rectangle 18"/>
              <p:cNvSpPr>
                <a:spLocks noChangeArrowheads="1"/>
              </p:cNvSpPr>
              <p:nvPr/>
            </p:nvSpPr>
            <p:spPr bwMode="auto">
              <a:xfrm>
                <a:off x="2736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28" name="Rectangle 19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29" name="Rectangle 20"/>
              <p:cNvSpPr>
                <a:spLocks noChangeArrowheads="1"/>
              </p:cNvSpPr>
              <p:nvPr/>
            </p:nvSpPr>
            <p:spPr bwMode="auto">
              <a:xfrm>
                <a:off x="3312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30" name="Rectangle 21"/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0</a:t>
                </a:r>
              </a:p>
            </p:txBody>
          </p:sp>
          <p:sp>
            <p:nvSpPr>
              <p:cNvPr id="8231" name="Rectangle 26"/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32" name="Rectangle 27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2</a:t>
                </a:r>
              </a:p>
            </p:txBody>
          </p:sp>
          <p:sp>
            <p:nvSpPr>
              <p:cNvPr id="8233" name="Rectangle 28"/>
              <p:cNvSpPr>
                <a:spLocks noChangeArrowheads="1"/>
              </p:cNvSpPr>
              <p:nvPr/>
            </p:nvSpPr>
            <p:spPr bwMode="auto">
              <a:xfrm>
                <a:off x="1584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3</a:t>
                </a:r>
              </a:p>
            </p:txBody>
          </p:sp>
          <p:sp>
            <p:nvSpPr>
              <p:cNvPr id="8234" name="Rectangle 29"/>
              <p:cNvSpPr>
                <a:spLocks noChangeArrowheads="1"/>
              </p:cNvSpPr>
              <p:nvPr/>
            </p:nvSpPr>
            <p:spPr bwMode="auto">
              <a:xfrm>
                <a:off x="1872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4</a:t>
                </a:r>
              </a:p>
            </p:txBody>
          </p:sp>
          <p:sp>
            <p:nvSpPr>
              <p:cNvPr id="8235" name="Rectangle 30"/>
              <p:cNvSpPr>
                <a:spLocks noChangeArrowheads="1"/>
              </p:cNvSpPr>
              <p:nvPr/>
            </p:nvSpPr>
            <p:spPr bwMode="auto">
              <a:xfrm>
                <a:off x="2160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5</a:t>
                </a:r>
              </a:p>
            </p:txBody>
          </p:sp>
          <p:sp>
            <p:nvSpPr>
              <p:cNvPr id="8236" name="Rectangle 31"/>
              <p:cNvSpPr>
                <a:spLocks noChangeArrowheads="1"/>
              </p:cNvSpPr>
              <p:nvPr/>
            </p:nvSpPr>
            <p:spPr bwMode="auto">
              <a:xfrm>
                <a:off x="2448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6</a:t>
                </a:r>
              </a:p>
            </p:txBody>
          </p:sp>
          <p:sp>
            <p:nvSpPr>
              <p:cNvPr id="8237" name="Rectangle 32"/>
              <p:cNvSpPr>
                <a:spLocks noChangeArrowheads="1"/>
              </p:cNvSpPr>
              <p:nvPr/>
            </p:nvSpPr>
            <p:spPr bwMode="auto">
              <a:xfrm>
                <a:off x="2736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7</a:t>
                </a:r>
              </a:p>
            </p:txBody>
          </p:sp>
          <p:sp>
            <p:nvSpPr>
              <p:cNvPr id="8238" name="Rectangle 33"/>
              <p:cNvSpPr>
                <a:spLocks noChangeArrowheads="1"/>
              </p:cNvSpPr>
              <p:nvPr/>
            </p:nvSpPr>
            <p:spPr bwMode="auto">
              <a:xfrm>
                <a:off x="3024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8</a:t>
                </a:r>
              </a:p>
            </p:txBody>
          </p:sp>
          <p:sp>
            <p:nvSpPr>
              <p:cNvPr id="8239" name="Rectangle 34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9</a:t>
                </a:r>
              </a:p>
            </p:txBody>
          </p:sp>
          <p:sp>
            <p:nvSpPr>
              <p:cNvPr id="8240" name="Rectangle 35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10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00" y="2222817"/>
              <a:ext cx="1524000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rPr>
                <a:t>Array    A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657350" y="857250"/>
            <a:ext cx="32575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subset  S = {1, 3, 4, 6, 8}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485900" y="2905125"/>
            <a:ext cx="5486400" cy="1152525"/>
            <a:chOff x="457200" y="3873500"/>
            <a:chExt cx="7315200" cy="1536700"/>
          </a:xfrm>
        </p:grpSpPr>
        <p:grpSp>
          <p:nvGrpSpPr>
            <p:cNvPr id="8200" name="Group 65"/>
            <p:cNvGrpSpPr>
              <a:grpSpLocks/>
            </p:cNvGrpSpPr>
            <p:nvPr/>
          </p:nvGrpSpPr>
          <p:grpSpPr bwMode="auto">
            <a:xfrm>
              <a:off x="457200" y="3873500"/>
              <a:ext cx="7315200" cy="1536700"/>
              <a:chOff x="288" y="2440"/>
              <a:chExt cx="4608" cy="968"/>
            </a:xfrm>
          </p:grpSpPr>
          <p:sp>
            <p:nvSpPr>
              <p:cNvPr id="8202" name="Rectangle 37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1</a:t>
                </a:r>
              </a:p>
            </p:txBody>
          </p:sp>
          <p:sp>
            <p:nvSpPr>
              <p:cNvPr id="8203" name="Rectangle 38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04" name="Line 39"/>
              <p:cNvSpPr>
                <a:spLocks noChangeShapeType="1"/>
              </p:cNvSpPr>
              <p:nvPr/>
            </p:nvSpPr>
            <p:spPr bwMode="auto">
              <a:xfrm>
                <a:off x="91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05" name="Rectangle 42"/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6</a:t>
                </a:r>
              </a:p>
            </p:txBody>
          </p:sp>
          <p:sp>
            <p:nvSpPr>
              <p:cNvPr id="8206" name="Rectangle 43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07" name="Line 44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08" name="Rectangle 46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3</a:t>
                </a:r>
              </a:p>
            </p:txBody>
          </p:sp>
          <p:sp>
            <p:nvSpPr>
              <p:cNvPr id="8209" name="Rectangle 47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10" name="Line 48"/>
              <p:cNvSpPr>
                <a:spLocks noChangeShapeType="1"/>
              </p:cNvSpPr>
              <p:nvPr/>
            </p:nvSpPr>
            <p:spPr bwMode="auto">
              <a:xfrm>
                <a:off x="283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11" name="Rectangle 50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8</a:t>
                </a:r>
              </a:p>
            </p:txBody>
          </p:sp>
          <p:sp>
            <p:nvSpPr>
              <p:cNvPr id="8212" name="Rectangle 51"/>
              <p:cNvSpPr>
                <a:spLocks noChangeArrowheads="1"/>
              </p:cNvSpPr>
              <p:nvPr/>
            </p:nvSpPr>
            <p:spPr bwMode="auto">
              <a:xfrm>
                <a:off x="360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13" name="Line 52"/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14" name="Rectangle 54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4</a:t>
                </a:r>
              </a:p>
            </p:txBody>
          </p:sp>
          <p:sp>
            <p:nvSpPr>
              <p:cNvPr id="8215" name="Rectangle 55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  <p:sp>
            <p:nvSpPr>
              <p:cNvPr id="8216" name="Text Box 58"/>
              <p:cNvSpPr txBox="1">
                <a:spLocks noChangeArrowheads="1"/>
              </p:cNvSpPr>
              <p:nvPr/>
            </p:nvSpPr>
            <p:spPr bwMode="auto">
              <a:xfrm>
                <a:off x="288" y="2440"/>
                <a:ext cx="528" cy="31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solidFill>
                      <a:srgbClr val="000066"/>
                    </a:solidFill>
                    <a:latin typeface="Gabriola" panose="04040605051002020D02" pitchFamily="82" charset="0"/>
                    <a:cs typeface="+mn-cs"/>
                  </a:rPr>
                  <a:t>first</a:t>
                </a:r>
              </a:p>
            </p:txBody>
          </p:sp>
          <p:sp>
            <p:nvSpPr>
              <p:cNvPr id="8217" name="Line 60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18" name="Oval 64"/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667000" y="3886200"/>
              <a:ext cx="1524000" cy="492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 dirty="0">
                  <a:solidFill>
                    <a:srgbClr val="000066"/>
                  </a:solidFill>
                  <a:latin typeface="Gabriola" panose="04040605051002020D02" pitchFamily="82" charset="0"/>
                  <a:ea typeface="ＭＳ Ｐゴシック" panose="020B0600070205080204" pitchFamily="34" charset="-128"/>
                  <a:cs typeface="+mn-cs"/>
                </a:rPr>
                <a:t>List L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0200" y="4400551"/>
            <a:ext cx="54292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The choice of data structure depends on what operations need to be carried out.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57350" y="18913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Representations of subsets of a set</a:t>
            </a:r>
          </a:p>
        </p:txBody>
      </p:sp>
    </p:spTree>
    <p:extLst>
      <p:ext uri="{BB962C8B-B14F-4D97-AF65-F5344CB8AC3E}">
        <p14:creationId xmlns:p14="http://schemas.microsoft.com/office/powerpoint/2010/main" val="12955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00200" y="3362325"/>
            <a:ext cx="914400" cy="1152525"/>
            <a:chOff x="609600" y="4483100"/>
            <a:chExt cx="1219200" cy="1536700"/>
          </a:xfrm>
        </p:grpSpPr>
        <p:sp>
          <p:nvSpPr>
            <p:cNvPr id="9236" name="Rectangle 37"/>
            <p:cNvSpPr>
              <a:spLocks noChangeArrowheads="1"/>
            </p:cNvSpPr>
            <p:nvPr/>
          </p:nvSpPr>
          <p:spPr bwMode="auto">
            <a:xfrm>
              <a:off x="762000" y="5562600"/>
              <a:ext cx="533400" cy="457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37" name="Rectangle 38"/>
            <p:cNvSpPr>
              <a:spLocks noChangeArrowheads="1"/>
            </p:cNvSpPr>
            <p:nvPr/>
          </p:nvSpPr>
          <p:spPr bwMode="auto">
            <a:xfrm>
              <a:off x="1295400" y="5562600"/>
              <a:ext cx="533400" cy="457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9238" name="Text Box 58"/>
            <p:cNvSpPr txBox="1">
              <a:spLocks noChangeArrowheads="1"/>
            </p:cNvSpPr>
            <p:nvPr/>
          </p:nvSpPr>
          <p:spPr bwMode="auto">
            <a:xfrm>
              <a:off x="609600" y="4483100"/>
              <a:ext cx="838200" cy="49244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9239" name="Line 60"/>
            <p:cNvSpPr>
              <a:spLocks noChangeShapeType="1"/>
            </p:cNvSpPr>
            <p:nvPr/>
          </p:nvSpPr>
          <p:spPr bwMode="auto">
            <a:xfrm>
              <a:off x="1066800" y="49530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0" name="Oval 64"/>
            <p:cNvSpPr>
              <a:spLocks noChangeArrowheads="1"/>
            </p:cNvSpPr>
            <p:nvPr/>
          </p:nvSpPr>
          <p:spPr bwMode="auto">
            <a:xfrm>
              <a:off x="1447800" y="5700713"/>
              <a:ext cx="152400" cy="1524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57350" y="857250"/>
            <a:ext cx="3257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Initialize:  subset  S = ∅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543050" y="1428750"/>
            <a:ext cx="3429000" cy="800100"/>
            <a:chOff x="533400" y="1905000"/>
            <a:chExt cx="4572000" cy="1066800"/>
          </a:xfrm>
        </p:grpSpPr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5334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6" name="Rectangle 13"/>
            <p:cNvSpPr>
              <a:spLocks noChangeArrowheads="1"/>
            </p:cNvSpPr>
            <p:nvPr/>
          </p:nvSpPr>
          <p:spPr bwMode="auto">
            <a:xfrm>
              <a:off x="9906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7" name="Rectangle 14"/>
            <p:cNvSpPr>
              <a:spLocks noChangeArrowheads="1"/>
            </p:cNvSpPr>
            <p:nvPr/>
          </p:nvSpPr>
          <p:spPr bwMode="auto">
            <a:xfrm>
              <a:off x="14478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8" name="Rectangle 15"/>
            <p:cNvSpPr>
              <a:spLocks noChangeArrowheads="1"/>
            </p:cNvSpPr>
            <p:nvPr/>
          </p:nvSpPr>
          <p:spPr bwMode="auto">
            <a:xfrm>
              <a:off x="19050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4648200" y="2438400"/>
              <a:ext cx="457200" cy="533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9230" name="Rectangle 26"/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9231" name="Rectangle 27"/>
            <p:cNvSpPr>
              <a:spLocks noChangeArrowheads="1"/>
            </p:cNvSpPr>
            <p:nvPr/>
          </p:nvSpPr>
          <p:spPr bwMode="auto">
            <a:xfrm>
              <a:off x="9906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9232" name="Rectangle 28"/>
            <p:cNvSpPr>
              <a:spLocks noChangeArrowheads="1"/>
            </p:cNvSpPr>
            <p:nvPr/>
          </p:nvSpPr>
          <p:spPr bwMode="auto">
            <a:xfrm>
              <a:off x="14478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9233" name="Rectangle 29"/>
            <p:cNvSpPr>
              <a:spLocks noChangeArrowheads="1"/>
            </p:cNvSpPr>
            <p:nvPr/>
          </p:nvSpPr>
          <p:spPr bwMode="auto">
            <a:xfrm>
              <a:off x="19050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9234" name="Rectangle 35"/>
            <p:cNvSpPr>
              <a:spLocks noChangeArrowheads="1"/>
            </p:cNvSpPr>
            <p:nvPr/>
          </p:nvSpPr>
          <p:spPr bwMode="auto">
            <a:xfrm>
              <a:off x="4648200" y="19050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n</a:t>
              </a:r>
            </a:p>
          </p:txBody>
        </p:sp>
        <p:sp>
          <p:nvSpPr>
            <p:cNvPr id="9235" name="TextBox 48"/>
            <p:cNvSpPr txBox="1">
              <a:spLocks noChangeArrowheads="1"/>
            </p:cNvSpPr>
            <p:nvPr/>
          </p:nvSpPr>
          <p:spPr bwMode="auto">
            <a:xfrm>
              <a:off x="2819400" y="2362200"/>
              <a:ext cx="10668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…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29300" y="1828800"/>
            <a:ext cx="1657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O(n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) steps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86450" y="3886200"/>
            <a:ext cx="16573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O(1) steps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7350" y="18913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Example 1: </a:t>
            </a:r>
            <a:r>
              <a:rPr lang="en-US" sz="3200" b="1" dirty="0" smtClean="0">
                <a:latin typeface="Gabriola" panose="04040605051002020D02" pitchFamily="82" charset="0"/>
              </a:rPr>
              <a:t>Creating </a:t>
            </a:r>
            <a:r>
              <a:rPr lang="en-US" sz="3200" b="1" dirty="0">
                <a:latin typeface="Gabriola" panose="04040605051002020D02" pitchFamily="82" charset="0"/>
              </a:rPr>
              <a:t>an empty set</a:t>
            </a:r>
          </a:p>
        </p:txBody>
      </p:sp>
    </p:spTree>
    <p:extLst>
      <p:ext uri="{BB962C8B-B14F-4D97-AF65-F5344CB8AC3E}">
        <p14:creationId xmlns:p14="http://schemas.microsoft.com/office/powerpoint/2010/main" val="42651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428750" y="1371600"/>
            <a:ext cx="3429000" cy="800100"/>
            <a:chOff x="1008" y="672"/>
            <a:chExt cx="2880" cy="672"/>
          </a:xfrm>
        </p:grpSpPr>
        <p:sp>
          <p:nvSpPr>
            <p:cNvPr id="10267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68" name="Rectangle 13"/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69" name="Rectangle 14"/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0" name="Rectangle 15"/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1" name="Rectangle 16"/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2" name="Rectangle 17"/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3" name="Rectangle 18"/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4" name="Rectangle 19"/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5" name="Rectangle 20"/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6" name="Rectangle 21"/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10277" name="Rectangle 26"/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78" name="Rectangle 27"/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10279" name="Rectangle 28"/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0280" name="Rectangle 29"/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0281" name="Rectangle 30"/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10282" name="Rectangle 31"/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0283" name="Rectangle 32"/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7</a:t>
              </a:r>
            </a:p>
          </p:txBody>
        </p:sp>
        <p:sp>
          <p:nvSpPr>
            <p:cNvPr id="10284" name="Rectangle 33"/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0285" name="Rectangle 34"/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9</a:t>
              </a:r>
            </a:p>
          </p:txBody>
        </p:sp>
        <p:sp>
          <p:nvSpPr>
            <p:cNvPr id="10286" name="Rectangle 35"/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485900" y="2905125"/>
            <a:ext cx="5486400" cy="1152525"/>
            <a:chOff x="288" y="2440"/>
            <a:chExt cx="4608" cy="968"/>
          </a:xfrm>
        </p:grpSpPr>
        <p:sp>
          <p:nvSpPr>
            <p:cNvPr id="10250" name="Rectangle 37"/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0251" name="Rectangle 38"/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52" name="Line 39"/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53" name="Rectangle 42"/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0254" name="Rectangle 43"/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55" name="Line 44"/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56" name="Rectangle 46"/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0257" name="Rectangle 47"/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58" name="Line 48"/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0260" name="Rectangle 51"/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61" name="Line 52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62" name="Rectangle 54"/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0263" name="Rectangle 55"/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0264" name="Text Box 58"/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3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10265" name="Line 60"/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66" name="Oval 64"/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228850" y="2857500"/>
            <a:ext cx="5429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 To determine if 9 ∈ S?, one needs to scan the entire list.  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43250" y="800100"/>
            <a:ext cx="1314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 smtClean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Does </a:t>
            </a:r>
            <a:r>
              <a:rPr lang="en-US" alt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9 ∈ S?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57850" y="1771650"/>
            <a:ext cx="15430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O(1) steps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2150" y="4343400"/>
            <a:ext cx="15430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O(n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) steps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57350" y="189132"/>
            <a:ext cx="44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Example </a:t>
            </a:r>
            <a:r>
              <a:rPr lang="en-US" sz="3200" b="1" dirty="0" smtClean="0">
                <a:latin typeface="Gabriola" panose="04040605051002020D02" pitchFamily="82" charset="0"/>
              </a:rPr>
              <a:t>2: Does </a:t>
            </a:r>
            <a:r>
              <a:rPr lang="en-US" sz="3200" b="1" dirty="0">
                <a:latin typeface="Gabriola" panose="04040605051002020D02" pitchFamily="82" charset="0"/>
              </a:rPr>
              <a:t>x ∈ S?</a:t>
            </a:r>
          </a:p>
        </p:txBody>
      </p:sp>
    </p:spTree>
    <p:extLst>
      <p:ext uri="{BB962C8B-B14F-4D97-AF65-F5344CB8AC3E}">
        <p14:creationId xmlns:p14="http://schemas.microsoft.com/office/powerpoint/2010/main" val="31879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2800350"/>
            <a:ext cx="3429000" cy="800100"/>
            <a:chOff x="1008" y="672"/>
            <a:chExt cx="2880" cy="672"/>
          </a:xfrm>
        </p:grpSpPr>
        <p:sp>
          <p:nvSpPr>
            <p:cNvPr id="11290" name="Rectangle 4"/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1291" name="Rectangle 5"/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2" name="Rectangle 6"/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1293" name="Rectangle 7"/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∅</a:t>
              </a:r>
            </a:p>
          </p:txBody>
        </p:sp>
        <p:sp>
          <p:nvSpPr>
            <p:cNvPr id="11294" name="Rectangle 8"/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5" name="Rectangle 9"/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1296" name="Rectangle 10"/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7" name="Rectangle 11"/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1298" name="Rectangle 12"/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99" name="Rectangle 13"/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300" name="Rectangle 14"/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1301" name="Rectangle 15"/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11302" name="Rectangle 16"/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1303" name="Rectangle 17"/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1304" name="Rectangle 18"/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11305" name="Rectangle 19"/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1306" name="Rectangle 20"/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7</a:t>
              </a:r>
            </a:p>
          </p:txBody>
        </p:sp>
        <p:sp>
          <p:nvSpPr>
            <p:cNvPr id="11307" name="Rectangle 21"/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1308" name="Rectangle 22"/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9</a:t>
              </a:r>
            </a:p>
          </p:txBody>
        </p:sp>
        <p:sp>
          <p:nvSpPr>
            <p:cNvPr id="11309" name="Rectangle 23"/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00200" y="1124879"/>
            <a:ext cx="5486400" cy="1152525"/>
            <a:chOff x="288" y="2440"/>
            <a:chExt cx="4608" cy="968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75" name="Line 29"/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78" name="Line 32"/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81" name="Line 35"/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84" name="Line 38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11287" name="Text Box 41"/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3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000066"/>
                  </a:solidFill>
                  <a:latin typeface="Gabriola" panose="04040605051002020D02" pitchFamily="82" charset="0"/>
                  <a:cs typeface="+mn-cs"/>
                </a:rPr>
                <a:t>first</a:t>
              </a:r>
            </a:p>
          </p:txBody>
        </p:sp>
        <p:sp>
          <p:nvSpPr>
            <p:cNvPr id="11288" name="Line 42"/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kern="120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89" name="Oval 43"/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71600" y="3200400"/>
            <a:ext cx="15430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Array:  Next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28750" y="4000500"/>
            <a:ext cx="5314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If </a:t>
            </a: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Next(j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) is empty, then </a:t>
            </a:r>
            <a:r>
              <a:rPr lang="en-US" sz="1800" b="1" kern="1200" dirty="0" err="1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j</a:t>
            </a:r>
            <a:r>
              <a:rPr lang="en-US" sz="1800" b="1" kern="1200" dirty="0">
                <a:solidFill>
                  <a:srgbClr val="000066"/>
                </a:solidFill>
                <a:latin typeface="Gabriola" panose="04040605051002020D02" pitchFamily="82" charset="0"/>
                <a:ea typeface="ＭＳ Ｐゴシック" panose="020B0600070205080204" pitchFamily="34" charset="-128"/>
                <a:cs typeface="+mn-cs"/>
              </a:rPr>
              <a:t> is not on the list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428750" y="4514850"/>
            <a:ext cx="5886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000066"/>
                </a:solidFill>
                <a:latin typeface="Gabriola" panose="04040605051002020D02" pitchFamily="82" charset="0"/>
                <a:cs typeface="+mn-cs"/>
              </a:rPr>
              <a:t>If Next(j) = ∅, then j is the last element on the list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350" y="189132"/>
            <a:ext cx="526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Representing a linked list as an array</a:t>
            </a:r>
          </a:p>
        </p:txBody>
      </p:sp>
    </p:spTree>
    <p:extLst>
      <p:ext uri="{BB962C8B-B14F-4D97-AF65-F5344CB8AC3E}">
        <p14:creationId xmlns:p14="http://schemas.microsoft.com/office/powerpoint/2010/main" val="32340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2" y="1523932"/>
            <a:ext cx="8279714" cy="2804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7350" y="189132"/>
            <a:ext cx="475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Arrays vs Linked List (Summary)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263B5A-442F-495F-A7CD-A404308451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CEE8D0-7E77-448C-B3E7-12D109ED0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03F0C1-D668-46EA-AB8A-5ADB746791E0}">
  <ds:schemaRefs>
    <ds:schemaRef ds:uri="http://purl.org/dc/terms/"/>
    <ds:schemaRef ds:uri="http://schemas.openxmlformats.org/package/2006/metadata/core-properties"/>
    <ds:schemaRef ds:uri="d3ad3ddf-2d0a-4bb3-9b93-e7da77996da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1408</Words>
  <Application>Microsoft Office PowerPoint</Application>
  <PresentationFormat>On-screen Show (16:9)</PresentationFormat>
  <Paragraphs>443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Verdana</vt:lpstr>
      <vt:lpstr>Courier New</vt:lpstr>
      <vt:lpstr>Wingdings 2</vt:lpstr>
      <vt:lpstr>Wingdings</vt:lpstr>
      <vt:lpstr>Monotype Sorts</vt:lpstr>
      <vt:lpstr>Arial</vt:lpstr>
      <vt:lpstr>Times New Roman</vt:lpstr>
      <vt:lpstr>宋体</vt:lpstr>
      <vt:lpstr>Roboto Slab Regular</vt:lpstr>
      <vt:lpstr>ＭＳ Ｐゴシック</vt:lpstr>
      <vt:lpstr>Lato Light</vt:lpstr>
      <vt:lpstr>Gabriola</vt:lpstr>
      <vt:lpstr>Symbol</vt:lpstr>
      <vt:lpstr>Kent template</vt:lpstr>
      <vt:lpstr>Singly Linked List (SLL)</vt:lpstr>
      <vt:lpstr>Entry level  Questions</vt:lpstr>
      <vt:lpstr>Outline [Module 3 (Part 1)]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Traversing a SLL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105</cp:revision>
  <dcterms:modified xsi:type="dcterms:W3CDTF">2021-09-17T05:31:16Z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