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4"/>
  </p:sldMasterIdLst>
  <p:notesMasterIdLst>
    <p:notesMasterId r:id="rId24"/>
  </p:notesMasterIdLst>
  <p:sldIdLst>
    <p:sldId id="295" r:id="rId5"/>
    <p:sldId id="347" r:id="rId6"/>
    <p:sldId id="352" r:id="rId7"/>
    <p:sldId id="382" r:id="rId8"/>
    <p:sldId id="386" r:id="rId9"/>
    <p:sldId id="394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266" r:id="rId22"/>
    <p:sldId id="27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57778-F59E-43F5-B6FB-CDE7F7342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80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 (SLL)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3083" y="689516"/>
            <a:ext cx="7285464" cy="4187283"/>
          </a:xfrm>
        </p:spPr>
        <p:txBody>
          <a:bodyPr/>
          <a:lstStyle/>
          <a:p>
            <a:r>
              <a:rPr lang="en-US" altLang="en-US" sz="15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5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5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</a:t>
            </a:r>
            <a:endParaRPr lang="en-US" altLang="zh-CN" sz="15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a node with the value equal to x from the list.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If such a node is found, return its position. Otherwise, return 0.</a:t>
            </a:r>
            <a:endParaRPr lang="en-US" altLang="en-US" sz="1800" b="1" dirty="0">
              <a:latin typeface="Gabriola" panose="04040605051002020D02" pitchFamily="82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Steps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Find the desirable node (similar to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FindNode</a:t>
            </a:r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Release the memory occupied by the found node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Set the pointer of the predecessor of the found node to the successor of the found node</a:t>
            </a:r>
          </a:p>
          <a:p>
            <a:r>
              <a:rPr lang="en-US" altLang="zh-CN" sz="24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Like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zh-CN" sz="24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, there are two special cases</a:t>
            </a:r>
          </a:p>
          <a:p>
            <a:pPr lvl="1"/>
            <a:r>
              <a:rPr lang="en-US" altLang="en-US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first node</a:t>
            </a:r>
          </a:p>
          <a:p>
            <a:pPr lvl="1"/>
            <a:r>
              <a:rPr lang="en-US" altLang="en-US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the node in middle or at the end of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56370" y="802888"/>
            <a:ext cx="6869151" cy="420772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NULL;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!=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if (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0;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000251" y="1085850"/>
            <a:ext cx="4631531" cy="1471613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6747446" y="1071446"/>
            <a:ext cx="1262410" cy="884200"/>
          </a:xfrm>
          <a:prstGeom prst="borderCallout1">
            <a:avLst>
              <a:gd name="adj1" fmla="val 13634"/>
              <a:gd name="adj2" fmla="val -2380"/>
              <a:gd name="adj3" fmla="val 74231"/>
              <a:gd name="adj4" fmla="val -34833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CN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Try to find the node with its value equal to x</a:t>
            </a:r>
            <a:endParaRPr lang="en-US" altLang="en-US" sz="1600" b="1" kern="1200" dirty="0">
              <a:solidFill>
                <a:schemeClr val="bg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259006" y="888510"/>
            <a:ext cx="6725267" cy="41758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NULL;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!=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97944" y="2804993"/>
            <a:ext cx="4631531" cy="7429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232326" y="2162301"/>
            <a:ext cx="79414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050" b="1" kern="1200" dirty="0" err="1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currNode</a:t>
            </a:r>
            <a:endParaRPr lang="en-US" altLang="en-US" sz="105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886451" y="24003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5600700" y="24050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6050757" y="253603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629401" y="24003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343650" y="24050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6793707" y="253603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7372351" y="24003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7086600" y="24050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V="1">
            <a:off x="7536657" y="253603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489374" y="2159920"/>
            <a:ext cx="79414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050" b="1" kern="1200" dirty="0" err="1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prevNode</a:t>
            </a:r>
            <a:endParaRPr lang="en-US" altLang="en-US" sz="105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057900" y="2571750"/>
            <a:ext cx="0" cy="2857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6057900" y="2857500"/>
            <a:ext cx="1143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7200900" y="2686050"/>
            <a:ext cx="0" cy="1714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263804" y="827983"/>
            <a:ext cx="6802244" cy="41549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NULL;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!=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69369" y="3460537"/>
            <a:ext cx="4631531" cy="9144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230324" y="4337775"/>
            <a:ext cx="7941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currNode</a:t>
            </a:r>
            <a:endParaRPr lang="en-US" altLang="en-US" sz="110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86451" y="45720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6050757" y="470773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629401" y="45720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343650" y="45767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6793707" y="470773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7372351" y="45720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086600" y="45767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7536657" y="470773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772151" y="4362450"/>
            <a:ext cx="50839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head</a:t>
            </a:r>
            <a:endParaRPr lang="en-US" altLang="en-US" sz="110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6057900" y="4743450"/>
            <a:ext cx="0" cy="2857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6057900" y="5029200"/>
            <a:ext cx="1143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7200900" y="4857750"/>
            <a:ext cx="0" cy="1714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9882" y="848421"/>
            <a:ext cx="6496050" cy="1381822"/>
          </a:xfrm>
          <a:solidFill>
            <a:schemeClr val="tx2">
              <a:lumMod val="25000"/>
            </a:schemeClr>
          </a:solidFill>
        </p:spPr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  <a:latin typeface="Gabriola" panose="04040605051002020D02" pitchFamily="82" charset="0"/>
              </a:rPr>
              <a:t>void</a:t>
            </a:r>
            <a:r>
              <a:rPr lang="en-US" altLang="en-US" b="1" dirty="0">
                <a:solidFill>
                  <a:srgbClr val="FFFFFF"/>
                </a:solidFill>
                <a:latin typeface="Gabriola" panose="04040605051002020D02" pitchFamily="82" charset="0"/>
              </a:rPr>
              <a:t> </a:t>
            </a:r>
            <a:r>
              <a:rPr lang="en-US" altLang="en-US" b="1" dirty="0" err="1">
                <a:solidFill>
                  <a:srgbClr val="FFFFFF"/>
                </a:solidFill>
                <a:latin typeface="Gabriola" panose="04040605051002020D02" pitchFamily="82" charset="0"/>
              </a:rPr>
              <a:t>DisplayList</a:t>
            </a:r>
            <a:r>
              <a:rPr lang="en-US" altLang="en-US" b="1" dirty="0">
                <a:solidFill>
                  <a:srgbClr val="FFFFFF"/>
                </a:solidFill>
                <a:latin typeface="Gabriola" panose="04040605051002020D02" pitchFamily="82" charset="0"/>
              </a:rPr>
              <a:t>(</a:t>
            </a:r>
            <a:r>
              <a:rPr lang="en-US" altLang="en-US" b="1" dirty="0">
                <a:solidFill>
                  <a:srgbClr val="FFFF00"/>
                </a:solidFill>
                <a:latin typeface="Gabriola" panose="04040605051002020D02" pitchFamily="82" charset="0"/>
              </a:rPr>
              <a:t>void</a:t>
            </a:r>
            <a:r>
              <a:rPr lang="en-US" altLang="en-US" b="1" dirty="0">
                <a:solidFill>
                  <a:srgbClr val="FFFFFF"/>
                </a:solidFill>
                <a:latin typeface="Gabriola" panose="04040605051002020D02" pitchFamily="82" charset="0"/>
              </a:rPr>
              <a:t>)</a:t>
            </a:r>
            <a:endParaRPr lang="en-US" altLang="zh-CN" b="1" dirty="0">
              <a:solidFill>
                <a:srgbClr val="FFFFFF"/>
              </a:solidFill>
              <a:latin typeface="Gabriola" panose="04040605051002020D02" pitchFamily="82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Print the data of all the elements </a:t>
            </a:r>
          </a:p>
          <a:p>
            <a:pPr lvl="1"/>
            <a:r>
              <a:rPr lang="en-US" altLang="zh-CN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Print the number of the nodes in the list</a:t>
            </a:r>
            <a:endParaRPr lang="en-US" altLang="en-US" b="1" dirty="0">
              <a:solidFill>
                <a:srgbClr val="FFFFFF"/>
              </a:solidFill>
              <a:latin typeface="Gabriola" panose="04040605051002020D02" pitchFamily="82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249883" y="2421203"/>
            <a:ext cx="6496050" cy="237757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DisplayList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=	0;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Node*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NULL){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"Number of nodes in the list: 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Printing all the Elements in a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4701" y="902318"/>
            <a:ext cx="6065104" cy="1327926"/>
          </a:xfrm>
          <a:solidFill>
            <a:schemeClr val="tx2">
              <a:lumMod val="25000"/>
            </a:schemeClr>
          </a:solidFill>
        </p:spPr>
        <p:txBody>
          <a:bodyPr/>
          <a:lstStyle/>
          <a:p>
            <a:r>
              <a:rPr lang="en-US" altLang="en-US" sz="18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~List(</a:t>
            </a:r>
            <a:r>
              <a:rPr lang="en-US" altLang="en-US" sz="1800" b="1" dirty="0">
                <a:solidFill>
                  <a:srgbClr val="FFFF00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8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sz="1800" b="1" dirty="0">
              <a:solidFill>
                <a:srgbClr val="FFFFFF"/>
              </a:solidFill>
              <a:latin typeface="Gabriola" panose="04040605051002020D02" pitchFamily="82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5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Use the </a:t>
            </a:r>
            <a:r>
              <a:rPr lang="en-US" altLang="zh-CN" sz="1500" b="1" dirty="0">
                <a:solidFill>
                  <a:srgbClr val="FFCC00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destructor</a:t>
            </a:r>
            <a:r>
              <a:rPr lang="en-US" altLang="zh-CN" sz="15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 to release all the memory used by the list.</a:t>
            </a:r>
          </a:p>
          <a:p>
            <a:pPr lvl="1"/>
            <a:r>
              <a:rPr lang="en-US" altLang="zh-CN" sz="15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Step through the list and delete each node one by one.</a:t>
            </a:r>
            <a:endParaRPr lang="en-US" altLang="en-US" sz="1500" b="1" dirty="0">
              <a:solidFill>
                <a:srgbClr val="FFFFFF"/>
              </a:solidFill>
              <a:latin typeface="Gabriola" panose="04040605051002020D02" pitchFamily="82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94701" y="2377500"/>
            <a:ext cx="6065103" cy="240065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List::~List(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Node*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head, *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NULL;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NULL)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zh-CN" sz="1500" kern="1200" dirty="0">
              <a:solidFill>
                <a:srgbClr val="FFFF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500" kern="1200" dirty="0">
                <a:solidFill>
                  <a:srgbClr val="00FF00"/>
                </a:solidFill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destroy the current node</a:t>
            </a:r>
            <a:endParaRPr lang="en-US" altLang="en-US" sz="1500" kern="1200" dirty="0">
              <a:solidFill>
                <a:srgbClr val="FFFF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	</a:t>
            </a:r>
            <a:endParaRPr lang="en-US" altLang="zh-CN" sz="1500" kern="1200" dirty="0">
              <a:solidFill>
                <a:srgbClr val="FFFF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Destroying the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248937" y="967773"/>
            <a:ext cx="7337501" cy="4039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 7.0);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(1, 5.0);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(-1, 5.0);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unsuccessful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 6.0);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(8, 4.0);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unsuccessful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print all the elements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list.DisplayList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			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list.FindNode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(5.0) &gt; 0)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"5.0 found"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	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"5.0 not found"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list.FindNode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(4.5) &gt; 0)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"4.5 found"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"4.5 not found"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list.DeleteNode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(7.0);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list.DisplayList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393595" y="1056012"/>
            <a:ext cx="2076451" cy="1931544"/>
          </a:xfrm>
          <a:prstGeom prst="foldedCorner">
            <a:avLst>
              <a:gd name="adj" fmla="val 12500"/>
            </a:avLst>
          </a:prstGeom>
          <a:solidFill>
            <a:schemeClr val="tx2">
              <a:lumMod val="10000"/>
            </a:schemeClr>
          </a:solidFill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Number of nodes in the list: 3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5.0 found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4.5 not found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Number of nodes in the list: 2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7726747" y="968136"/>
            <a:ext cx="611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CN" sz="1800" b="1" kern="1200" dirty="0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result</a:t>
            </a:r>
            <a:endParaRPr lang="en-US" altLang="en-US" sz="1800" b="1" kern="1200" dirty="0">
              <a:solidFill>
                <a:schemeClr val="bg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652" y="186054"/>
            <a:ext cx="3553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Using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338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9005" y="770829"/>
            <a:ext cx="7330068" cy="4082276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Linked lists are more complex to code and manage than arrays, but they have some distinct advantages.</a:t>
            </a:r>
          </a:p>
          <a:p>
            <a:pPr lvl="1"/>
            <a:r>
              <a:rPr lang="en-US" altLang="en-US" b="1" dirty="0">
                <a:solidFill>
                  <a:schemeClr val="hlink"/>
                </a:solidFill>
                <a:latin typeface="Gabriola" panose="04040605051002020D02" pitchFamily="82" charset="0"/>
              </a:rPr>
              <a:t>Dynamic</a:t>
            </a:r>
            <a:r>
              <a:rPr lang="en-US" altLang="en-US" b="1" dirty="0">
                <a:latin typeface="Gabriola" panose="04040605051002020D02" pitchFamily="82" charset="0"/>
              </a:rPr>
              <a:t>: a linked list can easily grow and shrink in size.</a:t>
            </a:r>
          </a:p>
          <a:p>
            <a:pPr lvl="2"/>
            <a:r>
              <a:rPr lang="en-US" altLang="en-US" sz="1800" b="1" dirty="0">
                <a:latin typeface="Gabriola" panose="04040605051002020D02" pitchFamily="82" charset="0"/>
              </a:rPr>
              <a:t>We don’t need to know how many nodes will be in the list. They are created in memory as needed.</a:t>
            </a:r>
          </a:p>
          <a:p>
            <a:pPr lvl="2"/>
            <a:r>
              <a:rPr lang="en-US" altLang="en-US" sz="1800" b="1" dirty="0">
                <a:latin typeface="Gabriola" panose="04040605051002020D02" pitchFamily="82" charset="0"/>
              </a:rPr>
              <a:t>In contrast, the size of a C++ array is fixed at compilation time.</a:t>
            </a:r>
          </a:p>
          <a:p>
            <a:pPr lvl="1"/>
            <a:r>
              <a:rPr lang="en-US" altLang="en-US" b="1" dirty="0">
                <a:solidFill>
                  <a:schemeClr val="hlink"/>
                </a:solidFill>
                <a:latin typeface="Gabriola" panose="04040605051002020D02" pitchFamily="82" charset="0"/>
              </a:rPr>
              <a:t>Easy and fast insertions and deletions</a:t>
            </a:r>
          </a:p>
          <a:p>
            <a:pPr lvl="2"/>
            <a:r>
              <a:rPr lang="en-US" altLang="en-US" sz="1800" b="1" dirty="0">
                <a:latin typeface="Gabriola" panose="04040605051002020D02" pitchFamily="82" charset="0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lvl="2"/>
            <a:r>
              <a:rPr lang="en-US" altLang="en-US" sz="1800" b="1" dirty="0">
                <a:latin typeface="Gabriola" panose="04040605051002020D02" pitchFamily="82" charset="0"/>
              </a:rPr>
              <a:t>With a linked list, no need to move other nodes. Only need to reset some pointers.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533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Arrays vs Linked List (Summary)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Why Linked Lists, when we already have arrays?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carry out the operations similar to arrays in the Linked Lists?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can the Linked Lists possibly be implemented?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3 (Part 1)]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Arrays vs Linked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Doubly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Circular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Applications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213878"/>
            <a:ext cx="4207727" cy="2581146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A </a:t>
            </a:r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linked list</a:t>
            </a:r>
            <a:r>
              <a:rPr lang="en-US" altLang="en-US" b="1" dirty="0">
                <a:latin typeface="Gabriola" panose="04040605051002020D02" pitchFamily="82" charset="0"/>
              </a:rPr>
              <a:t> is a series of connected </a:t>
            </a:r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nodes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Each node contains at least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 piece of data (any type)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Pointer to the next node in the list</a:t>
            </a:r>
          </a:p>
          <a:p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Head</a:t>
            </a:r>
            <a:r>
              <a:rPr lang="en-US" altLang="en-US" b="1" dirty="0">
                <a:latin typeface="Gabriola" panose="04040605051002020D02" pitchFamily="82" charset="0"/>
              </a:rPr>
              <a:t>: pointer to</a:t>
            </a:r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</a:rPr>
              <a:t> the first</a:t>
            </a:r>
            <a:r>
              <a:rPr lang="en-US" altLang="en-US" b="1" dirty="0">
                <a:latin typeface="Gabriola" panose="04040605051002020D02" pitchFamily="82" charset="0"/>
              </a:rPr>
              <a:t> node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The last node points to NULL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5933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38219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9649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51935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365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3136106" y="1376363"/>
            <a:ext cx="457200" cy="457200"/>
            <a:chOff x="1728" y="2880"/>
            <a:chExt cx="384" cy="384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807" y="2966"/>
              <a:ext cx="2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406522" y="1457325"/>
            <a:ext cx="34336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  <a:endParaRPr lang="en-US" alt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2221706" y="1371600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4503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207221" y="1890713"/>
            <a:ext cx="5004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 dirty="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rPr>
              <a:t>Head</a:t>
            </a:r>
          </a:p>
        </p:txBody>
      </p: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4507706" y="1376363"/>
            <a:ext cx="457200" cy="457200"/>
            <a:chOff x="1728" y="2880"/>
            <a:chExt cx="384" cy="384"/>
          </a:xfrm>
        </p:grpSpPr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1812" y="2966"/>
              <a:ext cx="22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5879306" y="1376363"/>
            <a:ext cx="457200" cy="457200"/>
            <a:chOff x="1728" y="2880"/>
            <a:chExt cx="384" cy="384"/>
          </a:xfrm>
        </p:grpSpPr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1807" y="2966"/>
              <a:ext cx="23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6877050" y="4067175"/>
            <a:ext cx="685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6076950" y="4067175"/>
            <a:ext cx="800100" cy="457200"/>
            <a:chOff x="1728" y="2880"/>
            <a:chExt cx="384" cy="384"/>
          </a:xfrm>
        </p:grpSpPr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1857" y="2966"/>
              <a:ext cx="13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6229350" y="4582716"/>
            <a:ext cx="514350" cy="300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data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6858000" y="4582716"/>
            <a:ext cx="742950" cy="300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pointer</a:t>
            </a:r>
          </a:p>
        </p:txBody>
      </p:sp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5307806" y="3730823"/>
            <a:ext cx="2514600" cy="120015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5344715" y="3784357"/>
            <a:ext cx="628650" cy="30008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node</a:t>
            </a:r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V="1">
            <a:off x="7258050" y="428625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Linked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6244" y="770828"/>
            <a:ext cx="7848600" cy="3503805"/>
          </a:xfrm>
        </p:spPr>
        <p:txBody>
          <a:bodyPr/>
          <a:lstStyle/>
          <a:p>
            <a:r>
              <a:rPr lang="en-US" altLang="en-US" sz="2400" b="1" u="sng" dirty="0">
                <a:latin typeface="Gabriola" panose="04040605051002020D02" pitchFamily="82" charset="0"/>
              </a:rPr>
              <a:t>Operations of List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400" b="1" dirty="0">
                <a:latin typeface="Gabriola" panose="04040605051002020D02" pitchFamily="82" charset="0"/>
              </a:rPr>
              <a:t>: determine whether or not the list is empty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en-US" sz="2400" b="1" dirty="0">
                <a:latin typeface="Gabriola" panose="04040605051002020D02" pitchFamily="82" charset="0"/>
              </a:rPr>
              <a:t>: insert a new node at a particular position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FindNode</a:t>
            </a:r>
            <a:r>
              <a:rPr lang="en-US" altLang="en-US" sz="2400" b="1" dirty="0">
                <a:latin typeface="Gabriola" panose="04040605051002020D02" pitchFamily="82" charset="0"/>
              </a:rPr>
              <a:t>: find a node with a given value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sz="2400" b="1" dirty="0">
                <a:latin typeface="Gabriola" panose="04040605051002020D02" pitchFamily="82" charset="0"/>
              </a:rPr>
              <a:t>: delete a node with a given value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DisplayList</a:t>
            </a:r>
            <a:r>
              <a:rPr lang="en-US" altLang="en-US" sz="2400" b="1" dirty="0">
                <a:latin typeface="Gabriola" panose="04040605051002020D02" pitchFamily="82" charset="0"/>
              </a:rPr>
              <a:t>: print all the nodes in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 simple Linked List Class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300975" y="645058"/>
            <a:ext cx="6906321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== 0)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997869" y="3829051"/>
            <a:ext cx="4400550" cy="7429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6122860" y="3309441"/>
            <a:ext cx="1702595" cy="383976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CN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Insert after </a:t>
            </a:r>
            <a:r>
              <a:rPr lang="en-US" altLang="zh-CN" sz="1600" b="1" kern="1200" dirty="0" err="1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currNode</a:t>
            </a:r>
            <a:endParaRPr lang="en-US" altLang="en-US" sz="1600" b="1" kern="1200" dirty="0">
              <a:solidFill>
                <a:schemeClr val="bg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543801" y="406122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258050" y="40624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208044" y="4545807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922294" y="4550569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7708107" y="419338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800851" y="4783410"/>
            <a:ext cx="7941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newNode</a:t>
            </a:r>
            <a:endParaRPr lang="en-US" altLang="en-US" sz="1100" b="1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7372350" y="4343400"/>
            <a:ext cx="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781801" y="406122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6496050" y="40624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6946107" y="419338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6972300" y="4286250"/>
            <a:ext cx="0" cy="242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6336985" y="3776064"/>
            <a:ext cx="9387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endParaRPr lang="en-US" altLang="en-US" sz="1100" b="1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690178" y="92462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 (Recap)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1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7161" y="803494"/>
            <a:ext cx="5492440" cy="1371600"/>
          </a:xfrm>
        </p:spPr>
        <p:txBody>
          <a:bodyPr/>
          <a:lstStyle/>
          <a:p>
            <a:r>
              <a:rPr lang="en-US" altLang="en-US" sz="2400" b="1" dirty="0" err="1">
                <a:solidFill>
                  <a:schemeClr val="accent2"/>
                </a:solidFill>
                <a:latin typeface="Gabriola" panose="04040605051002020D02" pitchFamily="82" charset="0"/>
              </a:rPr>
              <a:t>int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 err="1">
                <a:latin typeface="Gabriola" panose="04040605051002020D02" pitchFamily="82" charset="0"/>
              </a:rPr>
              <a:t>FindNode</a:t>
            </a:r>
            <a:r>
              <a:rPr lang="en-US" altLang="en-US" sz="2400" b="1" dirty="0">
                <a:latin typeface="Gabriola" panose="04040605051002020D02" pitchFamily="82" charset="0"/>
              </a:rPr>
              <a:t>(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double</a:t>
            </a:r>
            <a:r>
              <a:rPr lang="en-US" altLang="en-US" sz="2400" b="1" dirty="0">
                <a:latin typeface="Gabriola" panose="04040605051002020D02" pitchFamily="82" charset="0"/>
              </a:rPr>
              <a:t> x)</a:t>
            </a:r>
            <a:endParaRPr lang="en-US" altLang="zh-CN" sz="2400" b="1" dirty="0">
              <a:latin typeface="Gabriola" panose="04040605051002020D02" pitchFamily="82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</a:rPr>
              <a:t>Search for a node with the value equal to x in the list.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</a:rPr>
              <a:t>If such a node is found, return its position. Otherwise, return 0.</a:t>
            </a:r>
            <a:endParaRPr lang="en-US" altLang="en-US" sz="1800" b="1" dirty="0">
              <a:latin typeface="Gabriola" panose="04040605051002020D02" pitchFamily="82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263340" y="2390684"/>
            <a:ext cx="5609228" cy="240065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!= x)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90178" y="189104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Finding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7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0253" y="711820"/>
            <a:ext cx="6556917" cy="462775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r>
              <a:rPr lang="en-US" altLang="en-US" sz="15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5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5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</a:t>
            </a:r>
            <a:endParaRPr lang="en-US" altLang="zh-CN" sz="1500" dirty="0">
              <a:solidFill>
                <a:srgbClr val="FFFF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a node with the value equal to x from the list.</a:t>
            </a: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If such a node is found, return its position. Otherwise, return 0.</a:t>
            </a:r>
            <a:endParaRPr lang="en-US" altLang="en-US" sz="1600" b="1" dirty="0">
              <a:latin typeface="Gabriola" panose="04040605051002020D02" pitchFamily="82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Steps</a:t>
            </a: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Find the desirable node (similar to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FindNode</a:t>
            </a:r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Release the memory occupied by the found node</a:t>
            </a: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Set the pointer of the predecessor of the found node to the successor of the found node</a:t>
            </a:r>
          </a:p>
          <a:p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Like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, there are two special cases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first node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the node in middle or at the end of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9125" y="67572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D82F86-A734-4EA9-B800-DB487519AD5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721" name="Freeform 49"/>
          <p:cNvSpPr>
            <a:spLocks/>
          </p:cNvSpPr>
          <p:nvPr/>
        </p:nvSpPr>
        <p:spPr bwMode="auto">
          <a:xfrm>
            <a:off x="2857500" y="1881187"/>
            <a:ext cx="1885950" cy="404813"/>
          </a:xfrm>
          <a:custGeom>
            <a:avLst/>
            <a:gdLst>
              <a:gd name="T0" fmla="*/ 0 w 1584"/>
              <a:gd name="T1" fmla="*/ 4 h 340"/>
              <a:gd name="T2" fmla="*/ 709 w 1584"/>
              <a:gd name="T3" fmla="*/ 16 h 340"/>
              <a:gd name="T4" fmla="*/ 1278 w 1584"/>
              <a:gd name="T5" fmla="*/ 101 h 340"/>
              <a:gd name="T6" fmla="*/ 1584 w 1584"/>
              <a:gd name="T7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4" h="340">
                <a:moveTo>
                  <a:pt x="0" y="4"/>
                </a:moveTo>
                <a:cubicBezTo>
                  <a:pt x="118" y="6"/>
                  <a:pt x="496" y="0"/>
                  <a:pt x="709" y="16"/>
                </a:cubicBezTo>
                <a:cubicBezTo>
                  <a:pt x="922" y="32"/>
                  <a:pt x="1132" y="47"/>
                  <a:pt x="1278" y="101"/>
                </a:cubicBezTo>
                <a:cubicBezTo>
                  <a:pt x="1424" y="155"/>
                  <a:pt x="1520" y="290"/>
                  <a:pt x="1584" y="3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723" name="Freeform 51"/>
          <p:cNvSpPr>
            <a:spLocks/>
          </p:cNvSpPr>
          <p:nvPr/>
        </p:nvSpPr>
        <p:spPr bwMode="auto">
          <a:xfrm>
            <a:off x="4171950" y="3529013"/>
            <a:ext cx="2058591" cy="369094"/>
          </a:xfrm>
          <a:custGeom>
            <a:avLst/>
            <a:gdLst>
              <a:gd name="T0" fmla="*/ 0 w 1729"/>
              <a:gd name="T1" fmla="*/ 310 h 310"/>
              <a:gd name="T2" fmla="*/ 150 w 1729"/>
              <a:gd name="T3" fmla="*/ 279 h 310"/>
              <a:gd name="T4" fmla="*/ 303 w 1729"/>
              <a:gd name="T5" fmla="*/ 193 h 310"/>
              <a:gd name="T6" fmla="*/ 493 w 1729"/>
              <a:gd name="T7" fmla="*/ 95 h 310"/>
              <a:gd name="T8" fmla="*/ 816 w 1729"/>
              <a:gd name="T9" fmla="*/ 22 h 310"/>
              <a:gd name="T10" fmla="*/ 1123 w 1729"/>
              <a:gd name="T11" fmla="*/ 4 h 310"/>
              <a:gd name="T12" fmla="*/ 1374 w 1729"/>
              <a:gd name="T13" fmla="*/ 46 h 310"/>
              <a:gd name="T14" fmla="*/ 1582 w 1729"/>
              <a:gd name="T15" fmla="*/ 120 h 310"/>
              <a:gd name="T16" fmla="*/ 1729 w 1729"/>
              <a:gd name="T17" fmla="*/ 21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9" h="310">
                <a:moveTo>
                  <a:pt x="0" y="310"/>
                </a:moveTo>
                <a:cubicBezTo>
                  <a:pt x="25" y="305"/>
                  <a:pt x="100" y="298"/>
                  <a:pt x="150" y="279"/>
                </a:cubicBezTo>
                <a:cubicBezTo>
                  <a:pt x="200" y="260"/>
                  <a:pt x="246" y="224"/>
                  <a:pt x="303" y="193"/>
                </a:cubicBezTo>
                <a:cubicBezTo>
                  <a:pt x="360" y="162"/>
                  <a:pt x="408" y="123"/>
                  <a:pt x="493" y="95"/>
                </a:cubicBezTo>
                <a:cubicBezTo>
                  <a:pt x="578" y="67"/>
                  <a:pt x="711" y="37"/>
                  <a:pt x="816" y="22"/>
                </a:cubicBezTo>
                <a:cubicBezTo>
                  <a:pt x="921" y="7"/>
                  <a:pt x="1030" y="0"/>
                  <a:pt x="1123" y="4"/>
                </a:cubicBezTo>
                <a:cubicBezTo>
                  <a:pt x="1216" y="8"/>
                  <a:pt x="1298" y="27"/>
                  <a:pt x="1374" y="46"/>
                </a:cubicBezTo>
                <a:cubicBezTo>
                  <a:pt x="1450" y="65"/>
                  <a:pt x="1523" y="92"/>
                  <a:pt x="1582" y="120"/>
                </a:cubicBezTo>
                <a:cubicBezTo>
                  <a:pt x="1641" y="148"/>
                  <a:pt x="1698" y="193"/>
                  <a:pt x="1729" y="2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8726" name="Group 54"/>
          <p:cNvGrpSpPr>
            <a:grpSpLocks/>
          </p:cNvGrpSpPr>
          <p:nvPr/>
        </p:nvGrpSpPr>
        <p:grpSpPr bwMode="auto">
          <a:xfrm>
            <a:off x="1859457" y="1570177"/>
            <a:ext cx="5455743" cy="854870"/>
            <a:chOff x="764" y="1647"/>
            <a:chExt cx="4420" cy="718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272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three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4896" y="2119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98" name="Oval 26"/>
            <p:cNvSpPr>
              <a:spLocks noChangeArrowheads="1"/>
            </p:cNvSpPr>
            <p:nvPr/>
          </p:nvSpPr>
          <p:spPr bwMode="auto">
            <a:xfrm>
              <a:off x="4992" y="21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3024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two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3648" y="2119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2" name="Oval 30"/>
            <p:cNvSpPr>
              <a:spLocks noChangeArrowheads="1"/>
            </p:cNvSpPr>
            <p:nvPr/>
          </p:nvSpPr>
          <p:spPr bwMode="auto">
            <a:xfrm>
              <a:off x="3744" y="21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3792" y="221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1776" y="2123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one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400" y="212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7" name="Oval 35"/>
            <p:cNvSpPr>
              <a:spLocks noChangeArrowheads="1"/>
            </p:cNvSpPr>
            <p:nvPr/>
          </p:nvSpPr>
          <p:spPr bwMode="auto">
            <a:xfrm>
              <a:off x="2496" y="217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2544" y="2221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11" name="Oval 39"/>
            <p:cNvSpPr>
              <a:spLocks noChangeArrowheads="1"/>
            </p:cNvSpPr>
            <p:nvPr/>
          </p:nvSpPr>
          <p:spPr bwMode="auto">
            <a:xfrm>
              <a:off x="1392" y="173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1296" y="1690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13" name="Text Box 41"/>
            <p:cNvSpPr txBox="1">
              <a:spLocks noChangeArrowheads="1"/>
            </p:cNvSpPr>
            <p:nvPr/>
          </p:nvSpPr>
          <p:spPr bwMode="auto">
            <a:xfrm>
              <a:off x="764" y="1647"/>
              <a:ext cx="484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800" b="1" dirty="0" smtClean="0">
                  <a:solidFill>
                    <a:srgbClr val="FFFF99"/>
                  </a:solidFill>
                  <a:latin typeface="Gabriola" panose="04040605051002020D02" pitchFamily="82" charset="0"/>
                </a:rPr>
                <a:t>head</a:t>
              </a:r>
              <a:endParaRPr lang="en-US" altLang="en-US" sz="1800" b="1" dirty="0">
                <a:solidFill>
                  <a:srgbClr val="FFFF99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8724" name="Line 52"/>
            <p:cNvSpPr>
              <a:spLocks noChangeShapeType="1"/>
            </p:cNvSpPr>
            <p:nvPr/>
          </p:nvSpPr>
          <p:spPr bwMode="auto">
            <a:xfrm>
              <a:off x="1440" y="1776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8725" name="Line 53"/>
          <p:cNvSpPr>
            <a:spLocks noChangeShapeType="1"/>
          </p:cNvSpPr>
          <p:nvPr/>
        </p:nvSpPr>
        <p:spPr bwMode="auto">
          <a:xfrm>
            <a:off x="2701386" y="1722402"/>
            <a:ext cx="400050" cy="4000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8729" name="Group 57"/>
          <p:cNvGrpSpPr>
            <a:grpSpLocks/>
          </p:cNvGrpSpPr>
          <p:nvPr/>
        </p:nvGrpSpPr>
        <p:grpSpPr bwMode="auto">
          <a:xfrm>
            <a:off x="1850984" y="3227785"/>
            <a:ext cx="5464216" cy="845345"/>
            <a:chOff x="748" y="3037"/>
            <a:chExt cx="4436" cy="710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4272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three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4896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4992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024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two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648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3744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792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76" y="3505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one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2400" y="3504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2496" y="3555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28690" name="Group 18"/>
            <p:cNvGrpSpPr>
              <a:grpSpLocks/>
            </p:cNvGrpSpPr>
            <p:nvPr/>
          </p:nvGrpSpPr>
          <p:grpSpPr bwMode="auto">
            <a:xfrm>
              <a:off x="1296" y="3072"/>
              <a:ext cx="288" cy="240"/>
              <a:chOff x="960" y="1584"/>
              <a:chExt cx="288" cy="240"/>
            </a:xfrm>
          </p:grpSpPr>
          <p:sp>
            <p:nvSpPr>
              <p:cNvPr id="28691" name="Oval 19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2" name="Rectangle 20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748" y="3037"/>
              <a:ext cx="44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800" b="1" dirty="0" smtClean="0">
                  <a:solidFill>
                    <a:srgbClr val="FFFF99"/>
                  </a:solidFill>
                  <a:latin typeface="Gabriola" panose="04040605051002020D02" pitchFamily="82" charset="0"/>
                </a:rPr>
                <a:t>head</a:t>
              </a:r>
              <a:endParaRPr lang="en-US" altLang="en-US" sz="1800" b="1" dirty="0">
                <a:solidFill>
                  <a:srgbClr val="FFFF99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1440" y="3168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27" name="Line 55"/>
            <p:cNvSpPr>
              <a:spLocks noChangeShapeType="1"/>
            </p:cNvSpPr>
            <p:nvPr/>
          </p:nvSpPr>
          <p:spPr bwMode="auto">
            <a:xfrm>
              <a:off x="2544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4082742" y="3898106"/>
            <a:ext cx="5715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3066588" y="3726656"/>
            <a:ext cx="1200150" cy="400050"/>
          </a:xfrm>
          <a:prstGeom prst="rect">
            <a:avLst/>
          </a:prstGeom>
          <a:noFill/>
          <a:ln w="57150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731" name="Text Box 59"/>
          <p:cNvSpPr txBox="1">
            <a:spLocks noChangeArrowheads="1"/>
          </p:cNvSpPr>
          <p:nvPr/>
        </p:nvSpPr>
        <p:spPr bwMode="auto">
          <a:xfrm>
            <a:off x="1371600" y="784979"/>
            <a:ext cx="6352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>
                <a:latin typeface="Gabriola" panose="04040605051002020D02" pitchFamily="82" charset="0"/>
              </a:rPr>
              <a:t>• </a:t>
            </a:r>
            <a:r>
              <a:rPr lang="en-US" altLang="en-US" sz="2000" b="1" dirty="0">
                <a:latin typeface="Gabriola" panose="04040605051002020D02" pitchFamily="82" charset="0"/>
              </a:rPr>
              <a:t>To delete the first element, change the link in the header</a:t>
            </a: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28733" name="Text Box 61"/>
          <p:cNvSpPr txBox="1">
            <a:spLocks noChangeArrowheads="1"/>
          </p:cNvSpPr>
          <p:nvPr/>
        </p:nvSpPr>
        <p:spPr bwMode="auto">
          <a:xfrm>
            <a:off x="1371600" y="2696990"/>
            <a:ext cx="6172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100" dirty="0"/>
              <a:t>• </a:t>
            </a:r>
            <a:r>
              <a:rPr lang="en-US" altLang="en-US" sz="2000" b="1" dirty="0">
                <a:latin typeface="Gabriola" panose="04040605051002020D02" pitchFamily="82" charset="0"/>
              </a:rPr>
              <a:t>To delete some other element, change the link in its predecessor</a:t>
            </a:r>
            <a:endParaRPr lang="en-US" altLang="en-US" sz="2100" b="1" dirty="0">
              <a:latin typeface="Gabriola" panose="04040605051002020D02" pitchFamily="82" charset="0"/>
            </a:endParaRPr>
          </a:p>
        </p:txBody>
      </p:sp>
      <p:sp>
        <p:nvSpPr>
          <p:cNvPr id="28734" name="Text Box 62"/>
          <p:cNvSpPr txBox="1">
            <a:spLocks noChangeArrowheads="1"/>
          </p:cNvSpPr>
          <p:nvPr/>
        </p:nvSpPr>
        <p:spPr bwMode="auto">
          <a:xfrm>
            <a:off x="1461739" y="4239817"/>
            <a:ext cx="617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>
                <a:latin typeface="Gabriola" panose="04040605051002020D02" pitchFamily="82" charset="0"/>
              </a:rPr>
              <a:t>• </a:t>
            </a:r>
            <a:r>
              <a:rPr lang="en-US" altLang="en-US" sz="2000" b="1" dirty="0">
                <a:latin typeface="Gabriola" panose="04040605051002020D02" pitchFamily="82" charset="0"/>
              </a:rPr>
              <a:t>Deleted nodes will eventually be garbage collected</a:t>
            </a: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1" grpId="0" autoUpdateAnimBg="0"/>
      <p:bldP spid="28733" grpId="0" autoUpdateAnimBg="0"/>
      <p:bldP spid="28734" grpId="0" autoUpdateAnimBg="0"/>
    </p:bld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E00D5B-37A9-479B-AEA9-64BFB7532899}">
  <ds:schemaRefs>
    <ds:schemaRef ds:uri="d3ad3ddf-2d0a-4bb3-9b93-e7da77996da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218CDCE-161D-4C87-AC55-430531CC47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3A75BA-4F73-4CC0-885C-9B618B948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788</Words>
  <Application>Microsoft Office PowerPoint</Application>
  <PresentationFormat>On-screen Show (16:9)</PresentationFormat>
  <Paragraphs>260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Roboto Slab Regular</vt:lpstr>
      <vt:lpstr>Lato Light</vt:lpstr>
      <vt:lpstr>Monotype Sorts</vt:lpstr>
      <vt:lpstr>Courier New</vt:lpstr>
      <vt:lpstr>Gabriola</vt:lpstr>
      <vt:lpstr>Symbol</vt:lpstr>
      <vt:lpstr>Arial</vt:lpstr>
      <vt:lpstr>Wingdings</vt:lpstr>
      <vt:lpstr>宋体</vt:lpstr>
      <vt:lpstr>Kent template</vt:lpstr>
      <vt:lpstr>Singly Linked List (SLL)</vt:lpstr>
      <vt:lpstr>Entry level  Questions</vt:lpstr>
      <vt:lpstr>Outline [Module 3 (Part 1)]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110</cp:revision>
  <dcterms:modified xsi:type="dcterms:W3CDTF">2021-09-17T05:31:50Z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