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0"/>
  </p:notesMasterIdLst>
  <p:sldIdLst>
    <p:sldId id="295" r:id="rId2"/>
    <p:sldId id="258" r:id="rId3"/>
    <p:sldId id="347" r:id="rId4"/>
    <p:sldId id="354" r:id="rId5"/>
    <p:sldId id="370" r:id="rId6"/>
    <p:sldId id="431" r:id="rId7"/>
    <p:sldId id="432" r:id="rId8"/>
    <p:sldId id="433" r:id="rId9"/>
    <p:sldId id="434" r:id="rId10"/>
    <p:sldId id="435" r:id="rId11"/>
    <p:sldId id="436" r:id="rId12"/>
    <p:sldId id="438" r:id="rId13"/>
    <p:sldId id="445" r:id="rId14"/>
    <p:sldId id="439" r:id="rId15"/>
    <p:sldId id="440" r:id="rId16"/>
    <p:sldId id="441" r:id="rId17"/>
    <p:sldId id="442" r:id="rId18"/>
    <p:sldId id="443" r:id="rId19"/>
    <p:sldId id="444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60" r:id="rId31"/>
    <p:sldId id="456" r:id="rId32"/>
    <p:sldId id="457" r:id="rId33"/>
    <p:sldId id="458" r:id="rId34"/>
    <p:sldId id="459" r:id="rId35"/>
    <p:sldId id="461" r:id="rId36"/>
    <p:sldId id="462" r:id="rId37"/>
    <p:sldId id="266" r:id="rId38"/>
    <p:sldId id="278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Roboto Slab Regular" panose="020B0604020202020204" charset="0"/>
      <p:regular r:id="rId45"/>
      <p:bold r:id="rId46"/>
    </p:embeddedFont>
    <p:embeddedFont>
      <p:font typeface="Lato Light" panose="020B0604020202020204" charset="0"/>
      <p:regular r:id="rId47"/>
      <p:bold r:id="rId48"/>
      <p:italic r:id="rId49"/>
      <p:boldItalic r:id="rId50"/>
    </p:embeddedFont>
    <p:embeddedFont>
      <p:font typeface="Gabriola" panose="04040605051002020D02" pitchFamily="82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103" d="100"/>
          <a:sy n="103" d="100"/>
        </p:scale>
        <p:origin x="80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483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FBB8FC-0FB8-407E-A25C-8ED399454AB3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7154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411163" y="701675"/>
            <a:ext cx="6162675" cy="3467100"/>
          </a:xfrm>
          <a:ln/>
        </p:spPr>
      </p:sp>
      <p:sp>
        <p:nvSpPr>
          <p:cNvPr id="1771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Note that it is possible to have a tree whose degree is (say) 3 and whose root has </a:t>
            </a:r>
            <a:r>
              <a:rPr lang="en-US" altLang="en-US" dirty="0" smtClean="0"/>
              <a:t>a degree </a:t>
            </a:r>
            <a:r>
              <a:rPr lang="en-US" altLang="en-US" dirty="0"/>
              <a:t>that is &lt; 3.</a:t>
            </a:r>
          </a:p>
        </p:txBody>
      </p:sp>
    </p:spTree>
    <p:extLst>
      <p:ext uri="{BB962C8B-B14F-4D97-AF65-F5344CB8AC3E}">
        <p14:creationId xmlns:p14="http://schemas.microsoft.com/office/powerpoint/2010/main" val="334808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337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23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5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050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25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156EA-87FB-4E26-987B-60896406FD23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892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4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CFF1D0-EBC8-4B88-9A57-5B8100E2991C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0226" name="Rectangle 2050"/>
          <p:cNvSpPr>
            <a:spLocks noChangeArrowheads="1" noTextEdit="1"/>
          </p:cNvSpPr>
          <p:nvPr>
            <p:ph type="sldImg"/>
          </p:nvPr>
        </p:nvSpPr>
        <p:spPr>
          <a:xfrm>
            <a:off x="411163" y="701675"/>
            <a:ext cx="6162675" cy="3467100"/>
          </a:xfrm>
          <a:ln/>
        </p:spPr>
      </p:sp>
      <p:sp>
        <p:nvSpPr>
          <p:cNvPr id="180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932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78369A-0225-43E1-BE8E-4B5EFF4F2840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6130" name="Rectangle 2050"/>
          <p:cNvSpPr>
            <a:spLocks noChangeArrowheads="1" noTextEdit="1"/>
          </p:cNvSpPr>
          <p:nvPr>
            <p:ph type="sldImg"/>
          </p:nvPr>
        </p:nvSpPr>
        <p:spPr>
          <a:xfrm>
            <a:off x="411163" y="701675"/>
            <a:ext cx="6162675" cy="3467100"/>
          </a:xfrm>
          <a:ln/>
        </p:spPr>
      </p:sp>
      <p:sp>
        <p:nvSpPr>
          <p:cNvPr id="17613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Branches meet at nodes.</a:t>
            </a:r>
          </a:p>
        </p:txBody>
      </p:sp>
    </p:spTree>
    <p:extLst>
      <p:ext uri="{BB962C8B-B14F-4D97-AF65-F5344CB8AC3E}">
        <p14:creationId xmlns:p14="http://schemas.microsoft.com/office/powerpoint/2010/main" val="188447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759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246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11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12" Type="http://schemas.openxmlformats.org/officeDocument/2006/relationships/image" Target="../media/image12.gif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gif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5" Type="http://schemas.openxmlformats.org/officeDocument/2006/relationships/image" Target="../media/image15.png"/><Relationship Id="rId10" Type="http://schemas.openxmlformats.org/officeDocument/2006/relationships/image" Target="../media/image10.gif"/><Relationship Id="rId19" Type="http://schemas.openxmlformats.org/officeDocument/2006/relationships/image" Target="../media/image19.png"/><Relationship Id="rId4" Type="http://schemas.openxmlformats.org/officeDocument/2006/relationships/image" Target="../media/image4.gif"/><Relationship Id="rId9" Type="http://schemas.openxmlformats.org/officeDocument/2006/relationships/image" Target="../media/image9.gif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TREES!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1044" y="717644"/>
            <a:ext cx="6802244" cy="41480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Linear lists are useful for serially ordered data.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solidFill>
                  <a:schemeClr val="hlink"/>
                </a:solidFill>
                <a:latin typeface="Gabriola" panose="04040605051002020D02" pitchFamily="82" charset="0"/>
              </a:rPr>
              <a:t>(e</a:t>
            </a:r>
            <a:r>
              <a:rPr lang="en-US" altLang="en-US" sz="1800" b="1" baseline="-25000" dirty="0">
                <a:solidFill>
                  <a:schemeClr val="hlink"/>
                </a:solidFill>
                <a:latin typeface="Gabriola" panose="04040605051002020D02" pitchFamily="82" charset="0"/>
              </a:rPr>
              <a:t>0</a:t>
            </a:r>
            <a:r>
              <a:rPr lang="en-US" altLang="en-US" sz="1800" b="1" dirty="0">
                <a:solidFill>
                  <a:schemeClr val="hlink"/>
                </a:solidFill>
                <a:latin typeface="Gabriola" panose="04040605051002020D02" pitchFamily="82" charset="0"/>
              </a:rPr>
              <a:t>, e</a:t>
            </a:r>
            <a:r>
              <a:rPr lang="en-US" altLang="en-US" sz="1800" b="1" baseline="-25000" dirty="0">
                <a:solidFill>
                  <a:schemeClr val="hlink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1800" b="1" dirty="0">
                <a:solidFill>
                  <a:schemeClr val="hlink"/>
                </a:solidFill>
                <a:latin typeface="Gabriola" panose="04040605051002020D02" pitchFamily="82" charset="0"/>
              </a:rPr>
              <a:t>, e</a:t>
            </a:r>
            <a:r>
              <a:rPr lang="en-US" altLang="en-US" sz="1800" b="1" baseline="-25000" dirty="0">
                <a:solidFill>
                  <a:schemeClr val="hlink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1800" b="1" dirty="0">
                <a:solidFill>
                  <a:schemeClr val="hlink"/>
                </a:solidFill>
                <a:latin typeface="Gabriola" panose="04040605051002020D02" pitchFamily="82" charset="0"/>
              </a:rPr>
              <a:t>, …, e</a:t>
            </a:r>
            <a:r>
              <a:rPr lang="en-US" altLang="en-US" sz="1800" b="1" baseline="-25000" dirty="0">
                <a:solidFill>
                  <a:schemeClr val="hlink"/>
                </a:solidFill>
                <a:latin typeface="Gabriola" panose="04040605051002020D02" pitchFamily="82" charset="0"/>
              </a:rPr>
              <a:t>n-1</a:t>
            </a:r>
            <a:r>
              <a:rPr lang="en-US" altLang="en-US" sz="1800" b="1" dirty="0">
                <a:solidFill>
                  <a:schemeClr val="hlink"/>
                </a:solidFill>
                <a:latin typeface="Gabriola" panose="04040605051002020D02" pitchFamily="82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Days of week.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Months in a year.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Students in this class.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Trees are useful for hierarchically ordered data.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Employees of a corporation.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President, vice presidents, managers, and so on.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Java’s classes.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Object is at the top of the hierarchy.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Subclasses of Object are next, and so on.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1800" b="1" dirty="0">
              <a:latin typeface="Gabriola" panose="04040605051002020D02" pitchFamily="82" charset="0"/>
            </a:endParaRPr>
          </a:p>
          <a:p>
            <a:pPr lvl="2">
              <a:lnSpc>
                <a:spcPct val="90000"/>
              </a:lnSpc>
            </a:pPr>
            <a:endParaRPr lang="en-US" altLang="en-US" sz="1800" b="1" dirty="0">
              <a:latin typeface="Gabriola" panose="040406050510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5055" y="132869"/>
            <a:ext cx="443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Linear Lists and Trees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95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09855" y="144037"/>
            <a:ext cx="4125950" cy="636549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Hierarchical Data And Trees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1306" y="1083062"/>
            <a:ext cx="7151649" cy="2819865"/>
          </a:xfrm>
        </p:spPr>
        <p:txBody>
          <a:bodyPr/>
          <a:lstStyle/>
          <a:p>
            <a:r>
              <a:rPr lang="en-US" altLang="en-US" sz="2400" b="1" dirty="0" smtClean="0">
                <a:latin typeface="Gabriola" panose="04040605051002020D02" pitchFamily="82" charset="0"/>
              </a:rPr>
              <a:t>The </a:t>
            </a:r>
            <a:r>
              <a:rPr lang="en-US" altLang="en-US" sz="2400" b="1" dirty="0">
                <a:latin typeface="Gabriola" panose="04040605051002020D02" pitchFamily="82" charset="0"/>
              </a:rPr>
              <a:t>element at the top of the hierarchy is the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root.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Elements next in the hierarchy are the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children </a:t>
            </a:r>
            <a:r>
              <a:rPr lang="en-US" altLang="en-US" sz="2400" b="1" dirty="0">
                <a:latin typeface="Gabriola" panose="04040605051002020D02" pitchFamily="82" charset="0"/>
              </a:rPr>
              <a:t>of the root.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Elements next in the hierarchy are the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grandchildren</a:t>
            </a:r>
            <a:r>
              <a:rPr lang="en-US" altLang="en-US" sz="2400" b="1" dirty="0">
                <a:solidFill>
                  <a:schemeClr val="bg1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latin typeface="Gabriola" panose="04040605051002020D02" pitchFamily="82" charset="0"/>
              </a:rPr>
              <a:t>of the root, and so on.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Elements that have no children are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leaves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94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Tree - Definition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69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A tree </a:t>
            </a:r>
            <a:r>
              <a:rPr lang="en-US" altLang="en-US" sz="2800" b="1" dirty="0">
                <a:solidFill>
                  <a:schemeClr val="tx1"/>
                </a:solidFill>
                <a:latin typeface="Gabriola" panose="04040605051002020D02" pitchFamily="82" charset="0"/>
              </a:rPr>
              <a:t>t</a:t>
            </a:r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 is a finite nonempty set of elements.</a:t>
            </a:r>
          </a:p>
          <a:p>
            <a:endParaRPr lang="en-US" altLang="en-US" sz="2800" b="1" dirty="0" smtClean="0">
              <a:solidFill>
                <a:srgbClr val="C00000"/>
              </a:solidFill>
              <a:latin typeface="Gabriola" panose="04040605051002020D02" pitchFamily="82" charset="0"/>
            </a:endParaRPr>
          </a:p>
          <a:p>
            <a:r>
              <a:rPr lang="en-US" altLang="en-US" sz="2800" b="1" dirty="0" smtClean="0">
                <a:solidFill>
                  <a:srgbClr val="C00000"/>
                </a:solidFill>
                <a:latin typeface="Gabriola" panose="04040605051002020D02" pitchFamily="82" charset="0"/>
              </a:rPr>
              <a:t>One </a:t>
            </a:r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of these elements is called the root.</a:t>
            </a:r>
          </a:p>
          <a:p>
            <a:endParaRPr lang="en-US" altLang="en-US" sz="2800" b="1" dirty="0" smtClean="0">
              <a:solidFill>
                <a:srgbClr val="C00000"/>
              </a:solidFill>
              <a:latin typeface="Gabriola" panose="04040605051002020D02" pitchFamily="82" charset="0"/>
            </a:endParaRPr>
          </a:p>
          <a:p>
            <a:r>
              <a:rPr lang="en-US" altLang="en-US" sz="2800" b="1" dirty="0" smtClean="0">
                <a:solidFill>
                  <a:srgbClr val="C00000"/>
                </a:solidFill>
                <a:latin typeface="Gabriola" panose="04040605051002020D02" pitchFamily="82" charset="0"/>
              </a:rPr>
              <a:t>The </a:t>
            </a:r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remaining elements, if any, are partitioned into trees, which are called the subtrees of </a:t>
            </a:r>
            <a:r>
              <a:rPr lang="en-US" altLang="en-US" sz="2800" b="1" dirty="0">
                <a:solidFill>
                  <a:schemeClr val="tx1"/>
                </a:solidFill>
                <a:latin typeface="Gabriola" panose="04040605051002020D02" pitchFamily="82" charset="0"/>
              </a:rPr>
              <a:t>t</a:t>
            </a:r>
            <a:r>
              <a:rPr lang="en-US" altLang="en-US" sz="2800" b="1" dirty="0" smtClean="0">
                <a:solidFill>
                  <a:srgbClr val="C00000"/>
                </a:solidFill>
                <a:latin typeface="Gabriola" panose="04040605051002020D02" pitchFamily="82" charset="0"/>
              </a:rPr>
              <a:t>.</a:t>
            </a:r>
            <a:endParaRPr lang="en-US" altLang="en-US" sz="2800" b="1" dirty="0">
              <a:solidFill>
                <a:srgbClr val="C00000"/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4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3200" b="1" dirty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Tree </a:t>
            </a: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– Datastructure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938734"/>
            <a:ext cx="5434984" cy="30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Fundamental data storage structures used in programming.</a:t>
            </a:r>
          </a:p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Combines advantages of an ordered array and a linked list.</a:t>
            </a:r>
          </a:p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Searching as fast as in ordered array. </a:t>
            </a:r>
          </a:p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Insertion and deletion as fast as in linked list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03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4C0A06CC-A271-4C71-B5CB-9D4745E55C09}" type="slidenum">
              <a:rPr lang="en-US" altLang="en-US" kern="12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14</a:t>
            </a:fld>
            <a:endParaRPr lang="en-US" altLang="en-US" kern="120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984" y="798513"/>
            <a:ext cx="6018045" cy="4152628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A </a:t>
            </a:r>
            <a:r>
              <a:rPr lang="en-US" altLang="en-US" b="1" i="1" u="sng" dirty="0">
                <a:latin typeface="Gabriola" panose="04040605051002020D02" pitchFamily="82" charset="0"/>
              </a:rPr>
              <a:t>tree</a:t>
            </a:r>
            <a:r>
              <a:rPr lang="en-US" altLang="en-US" b="1" dirty="0">
                <a:latin typeface="Gabriola" panose="04040605051002020D02" pitchFamily="82" charset="0"/>
              </a:rPr>
              <a:t> is a collection of elements (nodes)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Each node may have 0 or more </a:t>
            </a:r>
            <a:r>
              <a:rPr lang="en-US" altLang="en-US" b="1" i="1" u="sng" dirty="0">
                <a:latin typeface="Gabriola" panose="04040605051002020D02" pitchFamily="82" charset="0"/>
              </a:rPr>
              <a:t>successors</a:t>
            </a:r>
            <a:endParaRPr lang="en-US" altLang="en-US" b="1" dirty="0">
              <a:latin typeface="Gabriola" panose="04040605051002020D02" pitchFamily="82" charset="0"/>
            </a:endParaRP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(Unlike a list, which has 0 or 1 successor)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Each node has </a:t>
            </a:r>
            <a:r>
              <a:rPr lang="en-US" altLang="en-US" b="1" i="1" u="sng" dirty="0">
                <a:latin typeface="Gabriola" panose="04040605051002020D02" pitchFamily="82" charset="0"/>
              </a:rPr>
              <a:t>exactly one</a:t>
            </a:r>
            <a:r>
              <a:rPr lang="en-US" altLang="en-US" b="1" dirty="0">
                <a:latin typeface="Gabriola" panose="04040605051002020D02" pitchFamily="82" charset="0"/>
              </a:rPr>
              <a:t> </a:t>
            </a:r>
            <a:r>
              <a:rPr lang="en-US" altLang="en-US" b="1" i="1" dirty="0">
                <a:latin typeface="Gabriola" panose="04040605051002020D02" pitchFamily="82" charset="0"/>
              </a:rPr>
              <a:t>predecessor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Except the starting / top node, called the </a:t>
            </a:r>
            <a:r>
              <a:rPr lang="en-US" altLang="en-US" b="1" i="1" u="sng" dirty="0">
                <a:latin typeface="Gabriola" panose="04040605051002020D02" pitchFamily="82" charset="0"/>
              </a:rPr>
              <a:t>root</a:t>
            </a:r>
            <a:endParaRPr lang="en-US" altLang="en-US" b="1" dirty="0">
              <a:latin typeface="Gabriola" panose="04040605051002020D02" pitchFamily="82" charset="0"/>
            </a:endParaRPr>
          </a:p>
          <a:p>
            <a:r>
              <a:rPr lang="en-US" altLang="en-US" b="1" dirty="0">
                <a:latin typeface="Gabriola" panose="04040605051002020D02" pitchFamily="82" charset="0"/>
              </a:rPr>
              <a:t>Links from node to its successors are called </a:t>
            </a:r>
            <a:r>
              <a:rPr lang="en-US" altLang="en-US" b="1" i="1" u="sng" dirty="0">
                <a:latin typeface="Gabriola" panose="04040605051002020D02" pitchFamily="82" charset="0"/>
              </a:rPr>
              <a:t>branches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Successors of a node are called its </a:t>
            </a:r>
            <a:r>
              <a:rPr lang="en-US" altLang="en-US" b="1" i="1" u="sng" dirty="0">
                <a:latin typeface="Gabriola" panose="04040605051002020D02" pitchFamily="82" charset="0"/>
              </a:rPr>
              <a:t>children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Predecessor of a node is called its </a:t>
            </a:r>
            <a:r>
              <a:rPr lang="en-US" altLang="en-US" b="1" i="1" u="sng" dirty="0">
                <a:latin typeface="Gabriola" panose="04040605051002020D02" pitchFamily="82" charset="0"/>
              </a:rPr>
              <a:t>parent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Nodes with same parent are </a:t>
            </a:r>
            <a:r>
              <a:rPr lang="en-US" altLang="en-US" b="1" i="1" u="sng" dirty="0">
                <a:latin typeface="Gabriola" panose="04040605051002020D02" pitchFamily="82" charset="0"/>
              </a:rPr>
              <a:t>siblings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Nodes with no children are called </a:t>
            </a:r>
            <a:r>
              <a:rPr lang="en-US" altLang="en-US" b="1" i="1" u="sng" dirty="0">
                <a:latin typeface="Gabriola" panose="04040605051002020D02" pitchFamily="82" charset="0"/>
              </a:rPr>
              <a:t>leaves</a:t>
            </a:r>
            <a:endParaRPr lang="en-US" altLang="en-US" b="1" dirty="0">
              <a:latin typeface="Gabriola" panose="040406050510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5055" y="132869"/>
            <a:ext cx="3791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Tree - Terminology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Why Tree?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735039" y="871826"/>
            <a:ext cx="5434984" cy="30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Faster than linear data structures</a:t>
            </a:r>
          </a:p>
          <a:p>
            <a:endParaRPr lang="en-US" altLang="en-US" sz="2800" b="1" dirty="0">
              <a:solidFill>
                <a:srgbClr val="C00000"/>
              </a:solidFill>
              <a:latin typeface="Gabriola" panose="04040605051002020D02" pitchFamily="82" charset="0"/>
            </a:endParaRPr>
          </a:p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More natural fit for some kinds of data</a:t>
            </a:r>
          </a:p>
          <a:p>
            <a:pPr lvl="1"/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Examples?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5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81175" y="85725"/>
            <a:ext cx="3762375" cy="85725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Example Tree</a:t>
            </a:r>
          </a:p>
        </p:txBody>
      </p:sp>
      <p:sp>
        <p:nvSpPr>
          <p:cNvPr id="188480" name="Text Box 64"/>
          <p:cNvSpPr txBox="1">
            <a:spLocks noChangeArrowheads="1"/>
          </p:cNvSpPr>
          <p:nvPr/>
        </p:nvSpPr>
        <p:spPr bwMode="auto">
          <a:xfrm>
            <a:off x="2991172" y="1572190"/>
            <a:ext cx="6864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200" b="1" kern="1200" dirty="0">
                <a:solidFill>
                  <a:srgbClr val="C00000"/>
                </a:solidFill>
                <a:latin typeface="Gabriola" panose="04040605051002020D02" pitchFamily="82" charset="0"/>
                <a:ea typeface="+mn-ea"/>
                <a:cs typeface="+mn-cs"/>
              </a:rPr>
              <a:t>root</a:t>
            </a:r>
          </a:p>
        </p:txBody>
      </p:sp>
      <p:sp>
        <p:nvSpPr>
          <p:cNvPr id="188481" name="Oval 65"/>
          <p:cNvSpPr>
            <a:spLocks noChangeArrowheads="1"/>
          </p:cNvSpPr>
          <p:nvPr/>
        </p:nvSpPr>
        <p:spPr bwMode="auto">
          <a:xfrm>
            <a:off x="5748917" y="2664677"/>
            <a:ext cx="1314450" cy="514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C00000"/>
                </a:solidFill>
                <a:latin typeface="Gabriola" panose="04040605051002020D02" pitchFamily="82" charset="0"/>
                <a:ea typeface="+mn-ea"/>
                <a:cs typeface="+mn-cs"/>
              </a:rPr>
              <a:t>Activities</a:t>
            </a:r>
          </a:p>
        </p:txBody>
      </p:sp>
      <p:sp>
        <p:nvSpPr>
          <p:cNvPr id="188482" name="Oval 66"/>
          <p:cNvSpPr>
            <a:spLocks noChangeArrowheads="1"/>
          </p:cNvSpPr>
          <p:nvPr/>
        </p:nvSpPr>
        <p:spPr bwMode="auto">
          <a:xfrm>
            <a:off x="2319917" y="2642375"/>
            <a:ext cx="1314450" cy="514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C00000"/>
                </a:solidFill>
                <a:latin typeface="Gabriola" panose="04040605051002020D02" pitchFamily="82" charset="0"/>
                <a:ea typeface="+mn-ea"/>
                <a:cs typeface="+mn-cs"/>
              </a:rPr>
              <a:t>Teaching</a:t>
            </a:r>
          </a:p>
        </p:txBody>
      </p:sp>
      <p:sp>
        <p:nvSpPr>
          <p:cNvPr id="188483" name="Oval 67"/>
          <p:cNvSpPr>
            <a:spLocks noChangeArrowheads="1"/>
          </p:cNvSpPr>
          <p:nvPr/>
        </p:nvSpPr>
        <p:spPr bwMode="auto">
          <a:xfrm>
            <a:off x="4205867" y="2664677"/>
            <a:ext cx="1314450" cy="514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C00000"/>
                </a:solidFill>
                <a:latin typeface="Gabriola" panose="04040605051002020D02" pitchFamily="82" charset="0"/>
                <a:ea typeface="+mn-ea"/>
                <a:cs typeface="+mn-cs"/>
              </a:rPr>
              <a:t>Research</a:t>
            </a:r>
          </a:p>
        </p:txBody>
      </p:sp>
      <p:sp>
        <p:nvSpPr>
          <p:cNvPr id="188484" name="Oval 68"/>
          <p:cNvSpPr>
            <a:spLocks noChangeArrowheads="1"/>
          </p:cNvSpPr>
          <p:nvPr/>
        </p:nvSpPr>
        <p:spPr bwMode="auto">
          <a:xfrm>
            <a:off x="4148717" y="1807427"/>
            <a:ext cx="1314450" cy="514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 smtClean="0">
                <a:solidFill>
                  <a:srgbClr val="C00000"/>
                </a:solidFill>
                <a:latin typeface="Gabriola" panose="04040605051002020D02" pitchFamily="82" charset="0"/>
                <a:ea typeface="+mn-ea"/>
                <a:cs typeface="+mn-cs"/>
              </a:rPr>
              <a:t>Rouf’s </a:t>
            </a:r>
            <a:r>
              <a:rPr lang="en-US" altLang="en-US" sz="1800" b="1" kern="1200" dirty="0">
                <a:solidFill>
                  <a:srgbClr val="C00000"/>
                </a:solidFill>
                <a:latin typeface="Gabriola" panose="04040605051002020D02" pitchFamily="82" charset="0"/>
                <a:ea typeface="+mn-ea"/>
                <a:cs typeface="+mn-cs"/>
              </a:rPr>
              <a:t>Home Page</a:t>
            </a:r>
          </a:p>
        </p:txBody>
      </p:sp>
      <p:sp>
        <p:nvSpPr>
          <p:cNvPr id="188486" name="Oval 70"/>
          <p:cNvSpPr>
            <a:spLocks noChangeArrowheads="1"/>
          </p:cNvSpPr>
          <p:nvPr/>
        </p:nvSpPr>
        <p:spPr bwMode="auto">
          <a:xfrm>
            <a:off x="3862967" y="3350477"/>
            <a:ext cx="914400" cy="514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C00000"/>
                </a:solidFill>
                <a:latin typeface="Gabriola" panose="04040605051002020D02" pitchFamily="82" charset="0"/>
                <a:ea typeface="+mn-ea"/>
                <a:cs typeface="+mn-cs"/>
              </a:rPr>
              <a:t>Papers</a:t>
            </a:r>
          </a:p>
        </p:txBody>
      </p:sp>
      <p:sp>
        <p:nvSpPr>
          <p:cNvPr id="188487" name="Oval 71"/>
          <p:cNvSpPr>
            <a:spLocks noChangeArrowheads="1"/>
          </p:cNvSpPr>
          <p:nvPr/>
        </p:nvSpPr>
        <p:spPr bwMode="auto">
          <a:xfrm>
            <a:off x="4948817" y="3350477"/>
            <a:ext cx="1028700" cy="514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C00000"/>
                </a:solidFill>
                <a:latin typeface="Gabriola" panose="04040605051002020D02" pitchFamily="82" charset="0"/>
                <a:ea typeface="+mn-ea"/>
                <a:cs typeface="+mn-cs"/>
              </a:rPr>
              <a:t>Presentations</a:t>
            </a:r>
          </a:p>
        </p:txBody>
      </p:sp>
      <p:sp>
        <p:nvSpPr>
          <p:cNvPr id="188488" name="Oval 72"/>
          <p:cNvSpPr>
            <a:spLocks noChangeArrowheads="1"/>
          </p:cNvSpPr>
          <p:nvPr/>
        </p:nvSpPr>
        <p:spPr bwMode="auto">
          <a:xfrm>
            <a:off x="3005717" y="3350477"/>
            <a:ext cx="685800" cy="514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 smtClean="0">
                <a:solidFill>
                  <a:srgbClr val="C00000"/>
                </a:solidFill>
                <a:latin typeface="Gabriola" panose="04040605051002020D02" pitchFamily="82" charset="0"/>
              </a:rPr>
              <a:t>CSE2004</a:t>
            </a:r>
            <a:endParaRPr lang="en-US" altLang="en-US" sz="1800" b="1" kern="1200" dirty="0">
              <a:solidFill>
                <a:srgbClr val="C00000"/>
              </a:solidFill>
              <a:latin typeface="Gabriola" panose="04040605051002020D02" pitchFamily="82" charset="0"/>
            </a:endParaRPr>
          </a:p>
        </p:txBody>
      </p:sp>
      <p:sp>
        <p:nvSpPr>
          <p:cNvPr id="188489" name="Oval 73"/>
          <p:cNvSpPr>
            <a:spLocks noChangeArrowheads="1"/>
          </p:cNvSpPr>
          <p:nvPr/>
        </p:nvSpPr>
        <p:spPr bwMode="auto">
          <a:xfrm>
            <a:off x="2091317" y="3350477"/>
            <a:ext cx="685800" cy="514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 smtClean="0">
                <a:solidFill>
                  <a:srgbClr val="C00000"/>
                </a:solidFill>
                <a:latin typeface="Gabriola" panose="04040605051002020D02" pitchFamily="82" charset="0"/>
                <a:ea typeface="+mn-ea"/>
                <a:cs typeface="+mn-cs"/>
              </a:rPr>
              <a:t>CSE2002</a:t>
            </a:r>
            <a:endParaRPr lang="en-US" altLang="en-US" sz="1800" b="1" kern="1200" dirty="0">
              <a:solidFill>
                <a:srgbClr val="C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88490" name="Line 74"/>
          <p:cNvSpPr>
            <a:spLocks noChangeShapeType="1"/>
          </p:cNvSpPr>
          <p:nvPr/>
        </p:nvSpPr>
        <p:spPr bwMode="auto">
          <a:xfrm flipH="1">
            <a:off x="3348617" y="2207477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C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88491" name="Line 75"/>
          <p:cNvSpPr>
            <a:spLocks noChangeShapeType="1"/>
          </p:cNvSpPr>
          <p:nvPr/>
        </p:nvSpPr>
        <p:spPr bwMode="auto">
          <a:xfrm>
            <a:off x="4834517" y="2321777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C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88492" name="Line 76"/>
          <p:cNvSpPr>
            <a:spLocks noChangeShapeType="1"/>
          </p:cNvSpPr>
          <p:nvPr/>
        </p:nvSpPr>
        <p:spPr bwMode="auto">
          <a:xfrm>
            <a:off x="5348867" y="2207477"/>
            <a:ext cx="8001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C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88493" name="Line 77"/>
          <p:cNvSpPr>
            <a:spLocks noChangeShapeType="1"/>
          </p:cNvSpPr>
          <p:nvPr/>
        </p:nvSpPr>
        <p:spPr bwMode="auto">
          <a:xfrm flipH="1">
            <a:off x="2548517" y="3179027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C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88494" name="Line 78"/>
          <p:cNvSpPr>
            <a:spLocks noChangeShapeType="1"/>
          </p:cNvSpPr>
          <p:nvPr/>
        </p:nvSpPr>
        <p:spPr bwMode="auto">
          <a:xfrm>
            <a:off x="3234317" y="3179027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C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88495" name="Line 79"/>
          <p:cNvSpPr>
            <a:spLocks noChangeShapeType="1"/>
          </p:cNvSpPr>
          <p:nvPr/>
        </p:nvSpPr>
        <p:spPr bwMode="auto">
          <a:xfrm flipH="1">
            <a:off x="4548767" y="3179027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C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88496" name="Line 80"/>
          <p:cNvSpPr>
            <a:spLocks noChangeShapeType="1"/>
          </p:cNvSpPr>
          <p:nvPr/>
        </p:nvSpPr>
        <p:spPr bwMode="auto">
          <a:xfrm>
            <a:off x="5120267" y="3179027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C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88497" name="Line 81"/>
          <p:cNvSpPr>
            <a:spLocks noChangeShapeType="1"/>
          </p:cNvSpPr>
          <p:nvPr/>
        </p:nvSpPr>
        <p:spPr bwMode="auto">
          <a:xfrm>
            <a:off x="3634367" y="1921727"/>
            <a:ext cx="5143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3200" b="1" kern="1200">
              <a:solidFill>
                <a:srgbClr val="C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15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Tree Terminology (1)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735039" y="871825"/>
            <a:ext cx="5434984" cy="3439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Subtree of a node:</a:t>
            </a:r>
          </a:p>
          <a:p>
            <a:pPr lvl="1"/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A tree whose root is a child of that node</a:t>
            </a:r>
          </a:p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Level of a node:</a:t>
            </a:r>
          </a:p>
          <a:p>
            <a:pPr lvl="1"/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A measure of its distance from the root:</a:t>
            </a:r>
          </a:p>
          <a:p>
            <a:pPr lvl="1"/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Level of the root = 1</a:t>
            </a:r>
          </a:p>
          <a:p>
            <a:pPr lvl="1"/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Level of other nodes = 1 + level of parent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46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417" name="Group 33"/>
          <p:cNvGrpSpPr>
            <a:grpSpLocks/>
          </p:cNvGrpSpPr>
          <p:nvPr/>
        </p:nvGrpSpPr>
        <p:grpSpPr bwMode="auto">
          <a:xfrm>
            <a:off x="1168004" y="1035667"/>
            <a:ext cx="6090046" cy="3886200"/>
            <a:chOff x="21" y="720"/>
            <a:chExt cx="5115" cy="3264"/>
          </a:xfrm>
        </p:grpSpPr>
        <p:sp>
          <p:nvSpPr>
            <p:cNvPr id="144394" name="Rectangle 10"/>
            <p:cNvSpPr>
              <a:spLocks noChangeArrowheads="1"/>
            </p:cNvSpPr>
            <p:nvPr/>
          </p:nvSpPr>
          <p:spPr bwMode="auto">
            <a:xfrm>
              <a:off x="2112" y="720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Object</a:t>
              </a:r>
            </a:p>
          </p:txBody>
        </p:sp>
        <p:sp>
          <p:nvSpPr>
            <p:cNvPr id="144395" name="Rectangle 11"/>
            <p:cNvSpPr>
              <a:spLocks noChangeArrowheads="1"/>
            </p:cNvSpPr>
            <p:nvPr/>
          </p:nvSpPr>
          <p:spPr bwMode="auto">
            <a:xfrm>
              <a:off x="576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Number</a:t>
              </a:r>
            </a:p>
          </p:txBody>
        </p:sp>
        <p:sp>
          <p:nvSpPr>
            <p:cNvPr id="144396" name="Rectangle 12"/>
            <p:cNvSpPr>
              <a:spLocks noChangeArrowheads="1"/>
            </p:cNvSpPr>
            <p:nvPr/>
          </p:nvSpPr>
          <p:spPr bwMode="auto">
            <a:xfrm>
              <a:off x="2160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 dirty="0" err="1">
                  <a:latin typeface="Gabriola" panose="04040605051002020D02" pitchFamily="82" charset="0"/>
                  <a:ea typeface="+mn-ea"/>
                  <a:cs typeface="+mn-cs"/>
                </a:rPr>
                <a:t>Throwable</a:t>
              </a:r>
              <a:endParaRPr lang="en-US" altLang="en-US" sz="2000" b="1" kern="1200" dirty="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4397" name="Rectangle 13"/>
            <p:cNvSpPr>
              <a:spLocks noChangeArrowheads="1"/>
            </p:cNvSpPr>
            <p:nvPr/>
          </p:nvSpPr>
          <p:spPr bwMode="auto">
            <a:xfrm>
              <a:off x="3792" y="1488"/>
              <a:ext cx="1104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OutputStream</a:t>
              </a:r>
            </a:p>
          </p:txBody>
        </p:sp>
        <p:sp>
          <p:nvSpPr>
            <p:cNvPr id="144398" name="Rectangle 14"/>
            <p:cNvSpPr>
              <a:spLocks noChangeArrowheads="1"/>
            </p:cNvSpPr>
            <p:nvPr/>
          </p:nvSpPr>
          <p:spPr bwMode="auto">
            <a:xfrm>
              <a:off x="21" y="2736"/>
              <a:ext cx="756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Integer</a:t>
              </a:r>
            </a:p>
          </p:txBody>
        </p:sp>
        <p:sp>
          <p:nvSpPr>
            <p:cNvPr id="144399" name="Rectangle 15"/>
            <p:cNvSpPr>
              <a:spLocks noChangeArrowheads="1"/>
            </p:cNvSpPr>
            <p:nvPr/>
          </p:nvSpPr>
          <p:spPr bwMode="auto">
            <a:xfrm>
              <a:off x="933" y="27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Double</a:t>
              </a:r>
            </a:p>
          </p:txBody>
        </p:sp>
        <p:sp>
          <p:nvSpPr>
            <p:cNvPr id="144400" name="Rectangle 16"/>
            <p:cNvSpPr>
              <a:spLocks noChangeArrowheads="1"/>
            </p:cNvSpPr>
            <p:nvPr/>
          </p:nvSpPr>
          <p:spPr bwMode="auto">
            <a:xfrm>
              <a:off x="2160" y="27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Exception</a:t>
              </a:r>
            </a:p>
          </p:txBody>
        </p:sp>
        <p:sp>
          <p:nvSpPr>
            <p:cNvPr id="144401" name="Rectangle 17"/>
            <p:cNvSpPr>
              <a:spLocks noChangeArrowheads="1"/>
            </p:cNvSpPr>
            <p:nvPr/>
          </p:nvSpPr>
          <p:spPr bwMode="auto">
            <a:xfrm>
              <a:off x="3648" y="2688"/>
              <a:ext cx="1488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FileOutputStream</a:t>
              </a:r>
            </a:p>
          </p:txBody>
        </p:sp>
        <p:sp>
          <p:nvSpPr>
            <p:cNvPr id="144402" name="Rectangle 18"/>
            <p:cNvSpPr>
              <a:spLocks noChangeArrowheads="1"/>
            </p:cNvSpPr>
            <p:nvPr/>
          </p:nvSpPr>
          <p:spPr bwMode="auto">
            <a:xfrm>
              <a:off x="1968" y="3600"/>
              <a:ext cx="1488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RuntimeException</a:t>
              </a:r>
            </a:p>
          </p:txBody>
        </p:sp>
        <p:sp>
          <p:nvSpPr>
            <p:cNvPr id="144403" name="Line 19"/>
            <p:cNvSpPr>
              <a:spLocks noChangeShapeType="1"/>
            </p:cNvSpPr>
            <p:nvPr/>
          </p:nvSpPr>
          <p:spPr bwMode="auto">
            <a:xfrm>
              <a:off x="2544" y="1104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8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4404" name="Line 20"/>
            <p:cNvSpPr>
              <a:spLocks noChangeShapeType="1"/>
            </p:cNvSpPr>
            <p:nvPr/>
          </p:nvSpPr>
          <p:spPr bwMode="auto">
            <a:xfrm flipH="1">
              <a:off x="1488" y="1104"/>
              <a:ext cx="62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8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4405" name="Line 21"/>
            <p:cNvSpPr>
              <a:spLocks noChangeShapeType="1"/>
            </p:cNvSpPr>
            <p:nvPr/>
          </p:nvSpPr>
          <p:spPr bwMode="auto">
            <a:xfrm>
              <a:off x="3024" y="1104"/>
              <a:ext cx="768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8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4406" name="Line 22"/>
            <p:cNvSpPr>
              <a:spLocks noChangeShapeType="1"/>
            </p:cNvSpPr>
            <p:nvPr/>
          </p:nvSpPr>
          <p:spPr bwMode="auto">
            <a:xfrm flipH="1">
              <a:off x="336" y="1920"/>
              <a:ext cx="48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8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4407" name="Line 23"/>
            <p:cNvSpPr>
              <a:spLocks noChangeShapeType="1"/>
            </p:cNvSpPr>
            <p:nvPr/>
          </p:nvSpPr>
          <p:spPr bwMode="auto">
            <a:xfrm>
              <a:off x="1088" y="1920"/>
              <a:ext cx="288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8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4408" name="Line 24"/>
            <p:cNvSpPr>
              <a:spLocks noChangeShapeType="1"/>
            </p:cNvSpPr>
            <p:nvPr/>
          </p:nvSpPr>
          <p:spPr bwMode="auto">
            <a:xfrm>
              <a:off x="2544" y="192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8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4409" name="Line 25"/>
            <p:cNvSpPr>
              <a:spLocks noChangeShapeType="1"/>
            </p:cNvSpPr>
            <p:nvPr/>
          </p:nvSpPr>
          <p:spPr bwMode="auto">
            <a:xfrm>
              <a:off x="4320" y="1872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8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4410" name="Line 26"/>
            <p:cNvSpPr>
              <a:spLocks noChangeShapeType="1"/>
            </p:cNvSpPr>
            <p:nvPr/>
          </p:nvSpPr>
          <p:spPr bwMode="auto">
            <a:xfrm>
              <a:off x="2544" y="3120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8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144424" name="Group 40"/>
          <p:cNvGrpSpPr>
            <a:grpSpLocks/>
          </p:cNvGrpSpPr>
          <p:nvPr/>
        </p:nvGrpSpPr>
        <p:grpSpPr bwMode="auto">
          <a:xfrm>
            <a:off x="2971800" y="807067"/>
            <a:ext cx="2743200" cy="800100"/>
            <a:chOff x="2688" y="2256"/>
            <a:chExt cx="2304" cy="672"/>
          </a:xfrm>
        </p:grpSpPr>
        <p:sp>
          <p:nvSpPr>
            <p:cNvPr id="144425" name="Text Box 41"/>
            <p:cNvSpPr txBox="1">
              <a:spLocks noChangeArrowheads="1"/>
            </p:cNvSpPr>
            <p:nvPr/>
          </p:nvSpPr>
          <p:spPr bwMode="auto">
            <a:xfrm>
              <a:off x="4356" y="2453"/>
              <a:ext cx="528" cy="336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root</a:t>
              </a:r>
            </a:p>
          </p:txBody>
        </p:sp>
        <p:sp>
          <p:nvSpPr>
            <p:cNvPr id="144426" name="Rectangle 42"/>
            <p:cNvSpPr>
              <a:spLocks noChangeArrowheads="1"/>
            </p:cNvSpPr>
            <p:nvPr/>
          </p:nvSpPr>
          <p:spPr bwMode="auto">
            <a:xfrm>
              <a:off x="2688" y="2256"/>
              <a:ext cx="2304" cy="672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8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76412" y="140085"/>
            <a:ext cx="3762375" cy="492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Subtrees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862363" y="1803704"/>
            <a:ext cx="2807783" cy="264841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947406" y="1599266"/>
            <a:ext cx="2864934" cy="264841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auto">
          <a:xfrm>
            <a:off x="7878084" y="2551938"/>
            <a:ext cx="961116" cy="40011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000" b="1" kern="1200" dirty="0" smtClean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Subtree 3</a:t>
            </a:r>
            <a:endParaRPr lang="en-US" altLang="en-US" sz="2000" b="1" kern="1200" dirty="0">
              <a:solidFill>
                <a:srgbClr val="FF0033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298298" y="1721467"/>
            <a:ext cx="961116" cy="40011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000" b="1" kern="1200" dirty="0" smtClean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Subtree 1</a:t>
            </a:r>
            <a:endParaRPr lang="en-US" altLang="en-US" sz="2000" b="1" kern="1200" dirty="0">
              <a:solidFill>
                <a:srgbClr val="FF0033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10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1811608" y="28575"/>
            <a:ext cx="3806283" cy="571500"/>
          </a:xfrm>
        </p:spPr>
        <p:txBody>
          <a:bodyPr anchor="ctr"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Leaves</a:t>
            </a:r>
          </a:p>
        </p:txBody>
      </p:sp>
      <p:sp>
        <p:nvSpPr>
          <p:cNvPr id="145411" name="Rectangle 1027"/>
          <p:cNvSpPr>
            <a:spLocks noChangeArrowheads="1"/>
          </p:cNvSpPr>
          <p:nvPr/>
        </p:nvSpPr>
        <p:spPr bwMode="auto">
          <a:xfrm>
            <a:off x="3745880" y="857250"/>
            <a:ext cx="1085850" cy="457200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Object</a:t>
            </a:r>
          </a:p>
        </p:txBody>
      </p:sp>
      <p:sp>
        <p:nvSpPr>
          <p:cNvPr id="145412" name="Rectangle 1028"/>
          <p:cNvSpPr>
            <a:spLocks noChangeArrowheads="1"/>
          </p:cNvSpPr>
          <p:nvPr/>
        </p:nvSpPr>
        <p:spPr bwMode="auto">
          <a:xfrm>
            <a:off x="1828800" y="1828800"/>
            <a:ext cx="108585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Number</a:t>
            </a:r>
          </a:p>
        </p:txBody>
      </p:sp>
      <p:sp>
        <p:nvSpPr>
          <p:cNvPr id="145413" name="Rectangle 1029"/>
          <p:cNvSpPr>
            <a:spLocks noChangeArrowheads="1"/>
          </p:cNvSpPr>
          <p:nvPr/>
        </p:nvSpPr>
        <p:spPr bwMode="auto">
          <a:xfrm>
            <a:off x="3714750" y="1828800"/>
            <a:ext cx="108585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Throwable</a:t>
            </a:r>
          </a:p>
        </p:txBody>
      </p:sp>
      <p:sp>
        <p:nvSpPr>
          <p:cNvPr id="145414" name="Rectangle 1030"/>
          <p:cNvSpPr>
            <a:spLocks noChangeArrowheads="1"/>
          </p:cNvSpPr>
          <p:nvPr/>
        </p:nvSpPr>
        <p:spPr bwMode="auto">
          <a:xfrm>
            <a:off x="5657850" y="1771650"/>
            <a:ext cx="131445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OutputStream</a:t>
            </a:r>
          </a:p>
        </p:txBody>
      </p:sp>
      <p:sp>
        <p:nvSpPr>
          <p:cNvPr id="145415" name="Rectangle 1031"/>
          <p:cNvSpPr>
            <a:spLocks noChangeArrowheads="1"/>
          </p:cNvSpPr>
          <p:nvPr/>
        </p:nvSpPr>
        <p:spPr bwMode="auto">
          <a:xfrm>
            <a:off x="1200150" y="3257550"/>
            <a:ext cx="1085850" cy="4572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Integer</a:t>
            </a:r>
          </a:p>
        </p:txBody>
      </p:sp>
      <p:sp>
        <p:nvSpPr>
          <p:cNvPr id="145416" name="Rectangle 1032"/>
          <p:cNvSpPr>
            <a:spLocks noChangeArrowheads="1"/>
          </p:cNvSpPr>
          <p:nvPr/>
        </p:nvSpPr>
        <p:spPr bwMode="auto">
          <a:xfrm>
            <a:off x="2400300" y="3257550"/>
            <a:ext cx="1085850" cy="4572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Double</a:t>
            </a:r>
          </a:p>
        </p:txBody>
      </p:sp>
      <p:sp>
        <p:nvSpPr>
          <p:cNvPr id="145417" name="Rectangle 1033"/>
          <p:cNvSpPr>
            <a:spLocks noChangeArrowheads="1"/>
          </p:cNvSpPr>
          <p:nvPr/>
        </p:nvSpPr>
        <p:spPr bwMode="auto">
          <a:xfrm>
            <a:off x="3815807" y="3257550"/>
            <a:ext cx="108585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Exception</a:t>
            </a:r>
          </a:p>
        </p:txBody>
      </p:sp>
      <p:sp>
        <p:nvSpPr>
          <p:cNvPr id="145418" name="Rectangle 1034"/>
          <p:cNvSpPr>
            <a:spLocks noChangeArrowheads="1"/>
          </p:cNvSpPr>
          <p:nvPr/>
        </p:nvSpPr>
        <p:spPr bwMode="auto">
          <a:xfrm>
            <a:off x="5486400" y="3200400"/>
            <a:ext cx="1771650" cy="4572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FileOutputStream</a:t>
            </a:r>
          </a:p>
        </p:txBody>
      </p:sp>
      <p:sp>
        <p:nvSpPr>
          <p:cNvPr id="145419" name="Rectangle 1035"/>
          <p:cNvSpPr>
            <a:spLocks noChangeArrowheads="1"/>
          </p:cNvSpPr>
          <p:nvPr/>
        </p:nvSpPr>
        <p:spPr bwMode="auto">
          <a:xfrm>
            <a:off x="3486150" y="4286250"/>
            <a:ext cx="1771650" cy="457200"/>
          </a:xfrm>
          <a:prstGeom prst="rect">
            <a:avLst/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RuntimeException</a:t>
            </a:r>
          </a:p>
        </p:txBody>
      </p:sp>
      <p:sp>
        <p:nvSpPr>
          <p:cNvPr id="145420" name="Line 1036"/>
          <p:cNvSpPr>
            <a:spLocks noChangeShapeType="1"/>
          </p:cNvSpPr>
          <p:nvPr/>
        </p:nvSpPr>
        <p:spPr bwMode="auto">
          <a:xfrm>
            <a:off x="4288805" y="1324904"/>
            <a:ext cx="0" cy="514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b="1" kern="1200">
              <a:solidFill>
                <a:srgbClr val="FFFF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45421" name="Line 1037"/>
          <p:cNvSpPr>
            <a:spLocks noChangeShapeType="1"/>
          </p:cNvSpPr>
          <p:nvPr/>
        </p:nvSpPr>
        <p:spPr bwMode="auto">
          <a:xfrm flipH="1">
            <a:off x="2907356" y="1314450"/>
            <a:ext cx="817245" cy="514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b="1" kern="1200">
              <a:solidFill>
                <a:srgbClr val="FFFF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45422" name="Line 1038"/>
          <p:cNvSpPr>
            <a:spLocks noChangeShapeType="1"/>
          </p:cNvSpPr>
          <p:nvPr/>
        </p:nvSpPr>
        <p:spPr bwMode="auto">
          <a:xfrm>
            <a:off x="4743450" y="1314450"/>
            <a:ext cx="9144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b="1" kern="1200">
              <a:solidFill>
                <a:srgbClr val="FFFF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45423" name="Line 1039"/>
          <p:cNvSpPr>
            <a:spLocks noChangeShapeType="1"/>
          </p:cNvSpPr>
          <p:nvPr/>
        </p:nvSpPr>
        <p:spPr bwMode="auto">
          <a:xfrm flipH="1">
            <a:off x="1543050" y="2286000"/>
            <a:ext cx="571500" cy="9715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b="1" kern="1200">
              <a:solidFill>
                <a:srgbClr val="FFFF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45424" name="Line 1040"/>
          <p:cNvSpPr>
            <a:spLocks noChangeShapeType="1"/>
          </p:cNvSpPr>
          <p:nvPr/>
        </p:nvSpPr>
        <p:spPr bwMode="auto">
          <a:xfrm>
            <a:off x="2571750" y="2286000"/>
            <a:ext cx="342900" cy="9715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b="1" kern="1200">
              <a:solidFill>
                <a:srgbClr val="FFFF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45425" name="Line 1041"/>
          <p:cNvSpPr>
            <a:spLocks noChangeShapeType="1"/>
          </p:cNvSpPr>
          <p:nvPr/>
        </p:nvSpPr>
        <p:spPr bwMode="auto">
          <a:xfrm>
            <a:off x="4288805" y="2286000"/>
            <a:ext cx="0" cy="9715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b="1" kern="1200">
              <a:solidFill>
                <a:srgbClr val="FFFF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45426" name="Line 1042"/>
          <p:cNvSpPr>
            <a:spLocks noChangeShapeType="1"/>
          </p:cNvSpPr>
          <p:nvPr/>
        </p:nvSpPr>
        <p:spPr bwMode="auto">
          <a:xfrm>
            <a:off x="6286500" y="2228850"/>
            <a:ext cx="0" cy="9715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b="1" kern="1200">
              <a:solidFill>
                <a:srgbClr val="FFFF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45427" name="Line 1043"/>
          <p:cNvSpPr>
            <a:spLocks noChangeShapeType="1"/>
          </p:cNvSpPr>
          <p:nvPr/>
        </p:nvSpPr>
        <p:spPr bwMode="auto">
          <a:xfrm>
            <a:off x="4288805" y="3714750"/>
            <a:ext cx="0" cy="571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b="1" kern="1200">
              <a:solidFill>
                <a:srgbClr val="FFFF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44137" y="2743200"/>
            <a:ext cx="2713463" cy="1449659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61388" y="2981093"/>
            <a:ext cx="2421673" cy="86979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61138" y="4079953"/>
            <a:ext cx="2421673" cy="86979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342900" y="2228850"/>
            <a:ext cx="742950" cy="40011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000" b="1" kern="1200" dirty="0" smtClean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Leaves</a:t>
            </a:r>
            <a:endParaRPr lang="en-US" altLang="en-US" sz="2000" b="1" kern="1200" dirty="0">
              <a:solidFill>
                <a:srgbClr val="FF0033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>
            <a:stCxn id="26" idx="2"/>
          </p:cNvCxnSpPr>
          <p:nvPr/>
        </p:nvCxnSpPr>
        <p:spPr>
          <a:xfrm>
            <a:off x="714375" y="2628960"/>
            <a:ext cx="428626" cy="35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248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83" name="Group 27"/>
          <p:cNvGrpSpPr>
            <a:grpSpLocks/>
          </p:cNvGrpSpPr>
          <p:nvPr/>
        </p:nvGrpSpPr>
        <p:grpSpPr bwMode="auto">
          <a:xfrm>
            <a:off x="1885950" y="4114798"/>
            <a:ext cx="5715000" cy="989409"/>
            <a:chOff x="672" y="3504"/>
            <a:chExt cx="4800" cy="831"/>
          </a:xfrm>
        </p:grpSpPr>
        <p:sp>
          <p:nvSpPr>
            <p:cNvPr id="147484" name="Text Box 28"/>
            <p:cNvSpPr txBox="1">
              <a:spLocks noChangeArrowheads="1"/>
            </p:cNvSpPr>
            <p:nvPr/>
          </p:nvSpPr>
          <p:spPr bwMode="auto">
            <a:xfrm>
              <a:off x="3312" y="3999"/>
              <a:ext cx="2160" cy="33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000" b="1" kern="1200" dirty="0">
                  <a:solidFill>
                    <a:srgbClr val="C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Level 4</a:t>
              </a:r>
            </a:p>
          </p:txBody>
        </p:sp>
        <p:sp>
          <p:nvSpPr>
            <p:cNvPr id="147485" name="Rectangle 29"/>
            <p:cNvSpPr>
              <a:spLocks noChangeArrowheads="1"/>
            </p:cNvSpPr>
            <p:nvPr/>
          </p:nvSpPr>
          <p:spPr bwMode="auto">
            <a:xfrm>
              <a:off x="672" y="3504"/>
              <a:ext cx="4608" cy="81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147458" name="Group 2"/>
          <p:cNvGrpSpPr>
            <a:grpSpLocks/>
          </p:cNvGrpSpPr>
          <p:nvPr/>
        </p:nvGrpSpPr>
        <p:grpSpPr bwMode="auto">
          <a:xfrm>
            <a:off x="1143000" y="2974180"/>
            <a:ext cx="6686550" cy="1012031"/>
            <a:chOff x="144" y="2352"/>
            <a:chExt cx="5616" cy="850"/>
          </a:xfrm>
        </p:grpSpPr>
        <p:sp>
          <p:nvSpPr>
            <p:cNvPr id="147459" name="Text Box 3"/>
            <p:cNvSpPr txBox="1">
              <a:spLocks noChangeArrowheads="1"/>
            </p:cNvSpPr>
            <p:nvPr/>
          </p:nvSpPr>
          <p:spPr bwMode="auto">
            <a:xfrm>
              <a:off x="4812" y="2866"/>
              <a:ext cx="864" cy="33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000" b="1" kern="1200" dirty="0">
                  <a:solidFill>
                    <a:srgbClr val="C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Level 3</a:t>
              </a:r>
            </a:p>
          </p:txBody>
        </p:sp>
        <p:sp>
          <p:nvSpPr>
            <p:cNvPr id="147460" name="Rectangle 4"/>
            <p:cNvSpPr>
              <a:spLocks noChangeArrowheads="1"/>
            </p:cNvSpPr>
            <p:nvPr/>
          </p:nvSpPr>
          <p:spPr bwMode="auto">
            <a:xfrm>
              <a:off x="144" y="2352"/>
              <a:ext cx="5616" cy="81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147461" name="Group 5"/>
          <p:cNvGrpSpPr>
            <a:grpSpLocks/>
          </p:cNvGrpSpPr>
          <p:nvPr/>
        </p:nvGrpSpPr>
        <p:grpSpPr bwMode="auto">
          <a:xfrm>
            <a:off x="1428750" y="1485900"/>
            <a:ext cx="6736556" cy="1035844"/>
            <a:chOff x="240" y="2352"/>
            <a:chExt cx="5658" cy="870"/>
          </a:xfrm>
        </p:grpSpPr>
        <p:sp>
          <p:nvSpPr>
            <p:cNvPr id="147462" name="Text Box 6"/>
            <p:cNvSpPr txBox="1">
              <a:spLocks noChangeArrowheads="1"/>
            </p:cNvSpPr>
            <p:nvPr/>
          </p:nvSpPr>
          <p:spPr bwMode="auto">
            <a:xfrm>
              <a:off x="4746" y="2886"/>
              <a:ext cx="1152" cy="33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000" b="1" kern="1200" dirty="0">
                  <a:solidFill>
                    <a:srgbClr val="C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Level 2</a:t>
              </a:r>
            </a:p>
          </p:txBody>
        </p:sp>
        <p:sp>
          <p:nvSpPr>
            <p:cNvPr id="147463" name="Rectangle 7"/>
            <p:cNvSpPr>
              <a:spLocks noChangeArrowheads="1"/>
            </p:cNvSpPr>
            <p:nvPr/>
          </p:nvSpPr>
          <p:spPr bwMode="auto">
            <a:xfrm>
              <a:off x="240" y="2352"/>
              <a:ext cx="5376" cy="81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147464" name="Rectangle 8"/>
          <p:cNvSpPr>
            <a:spLocks noGrp="1" noChangeArrowheads="1"/>
          </p:cNvSpPr>
          <p:nvPr>
            <p:ph type="ctrTitle" idx="4294967295"/>
          </p:nvPr>
        </p:nvSpPr>
        <p:spPr>
          <a:xfrm>
            <a:off x="1878980" y="114299"/>
            <a:ext cx="4171950" cy="457201"/>
          </a:xfrm>
        </p:spPr>
        <p:txBody>
          <a:bodyPr anchor="ctr"/>
          <a:lstStyle/>
          <a:p>
            <a:r>
              <a:rPr lang="en-US" altLang="en-US" sz="3300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Levels</a:t>
            </a:r>
          </a:p>
        </p:txBody>
      </p:sp>
      <p:grpSp>
        <p:nvGrpSpPr>
          <p:cNvPr id="147465" name="Group 9"/>
          <p:cNvGrpSpPr>
            <a:grpSpLocks/>
          </p:cNvGrpSpPr>
          <p:nvPr/>
        </p:nvGrpSpPr>
        <p:grpSpPr bwMode="auto">
          <a:xfrm>
            <a:off x="1200150" y="857250"/>
            <a:ext cx="5798344" cy="3886200"/>
            <a:chOff x="48" y="720"/>
            <a:chExt cx="4870" cy="3264"/>
          </a:xfrm>
        </p:grpSpPr>
        <p:sp>
          <p:nvSpPr>
            <p:cNvPr id="147466" name="Rectangle 10"/>
            <p:cNvSpPr>
              <a:spLocks noChangeArrowheads="1"/>
            </p:cNvSpPr>
            <p:nvPr/>
          </p:nvSpPr>
          <p:spPr bwMode="auto">
            <a:xfrm>
              <a:off x="2112" y="720"/>
              <a:ext cx="912" cy="384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Object</a:t>
              </a:r>
            </a:p>
          </p:txBody>
        </p:sp>
        <p:sp>
          <p:nvSpPr>
            <p:cNvPr id="147467" name="Rectangle 11"/>
            <p:cNvSpPr>
              <a:spLocks noChangeArrowheads="1"/>
            </p:cNvSpPr>
            <p:nvPr/>
          </p:nvSpPr>
          <p:spPr bwMode="auto">
            <a:xfrm>
              <a:off x="576" y="154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Number</a:t>
              </a:r>
            </a:p>
          </p:txBody>
        </p:sp>
        <p:sp>
          <p:nvSpPr>
            <p:cNvPr id="147468" name="Rectangle 12"/>
            <p:cNvSpPr>
              <a:spLocks noChangeArrowheads="1"/>
            </p:cNvSpPr>
            <p:nvPr/>
          </p:nvSpPr>
          <p:spPr bwMode="auto">
            <a:xfrm>
              <a:off x="2160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Throwable</a:t>
              </a:r>
            </a:p>
          </p:txBody>
        </p:sp>
        <p:sp>
          <p:nvSpPr>
            <p:cNvPr id="147469" name="Rectangle 13"/>
            <p:cNvSpPr>
              <a:spLocks noChangeArrowheads="1"/>
            </p:cNvSpPr>
            <p:nvPr/>
          </p:nvSpPr>
          <p:spPr bwMode="auto">
            <a:xfrm>
              <a:off x="3570" y="1517"/>
              <a:ext cx="1104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OutputStream</a:t>
              </a:r>
            </a:p>
          </p:txBody>
        </p:sp>
        <p:sp>
          <p:nvSpPr>
            <p:cNvPr id="147470" name="Rectangle 14"/>
            <p:cNvSpPr>
              <a:spLocks noChangeArrowheads="1"/>
            </p:cNvSpPr>
            <p:nvPr/>
          </p:nvSpPr>
          <p:spPr bwMode="auto">
            <a:xfrm>
              <a:off x="48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latin typeface="Gabriola" panose="04040605051002020D02" pitchFamily="82" charset="0"/>
                  <a:ea typeface="+mn-ea"/>
                  <a:cs typeface="+mn-cs"/>
                </a:rPr>
                <a:t>Integer</a:t>
              </a:r>
            </a:p>
          </p:txBody>
        </p:sp>
        <p:sp>
          <p:nvSpPr>
            <p:cNvPr id="147471" name="Rectangle 15"/>
            <p:cNvSpPr>
              <a:spLocks noChangeArrowheads="1"/>
            </p:cNvSpPr>
            <p:nvPr/>
          </p:nvSpPr>
          <p:spPr bwMode="auto">
            <a:xfrm>
              <a:off x="1056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latin typeface="Gabriola" panose="04040605051002020D02" pitchFamily="82" charset="0"/>
                  <a:ea typeface="+mn-ea"/>
                  <a:cs typeface="+mn-cs"/>
                </a:rPr>
                <a:t>Double</a:t>
              </a:r>
            </a:p>
          </p:txBody>
        </p:sp>
        <p:sp>
          <p:nvSpPr>
            <p:cNvPr id="147472" name="Rectangle 16"/>
            <p:cNvSpPr>
              <a:spLocks noChangeArrowheads="1"/>
            </p:cNvSpPr>
            <p:nvPr/>
          </p:nvSpPr>
          <p:spPr bwMode="auto">
            <a:xfrm>
              <a:off x="2160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latin typeface="Gabriola" panose="04040605051002020D02" pitchFamily="82" charset="0"/>
                  <a:ea typeface="+mn-ea"/>
                  <a:cs typeface="+mn-cs"/>
                </a:rPr>
                <a:t>Exception</a:t>
              </a:r>
            </a:p>
          </p:txBody>
        </p:sp>
        <p:sp>
          <p:nvSpPr>
            <p:cNvPr id="147473" name="Rectangle 17"/>
            <p:cNvSpPr>
              <a:spLocks noChangeArrowheads="1"/>
            </p:cNvSpPr>
            <p:nvPr/>
          </p:nvSpPr>
          <p:spPr bwMode="auto">
            <a:xfrm>
              <a:off x="3430" y="2730"/>
              <a:ext cx="148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 err="1">
                  <a:latin typeface="Gabriola" panose="04040605051002020D02" pitchFamily="82" charset="0"/>
                  <a:ea typeface="+mn-ea"/>
                  <a:cs typeface="+mn-cs"/>
                </a:rPr>
                <a:t>FileOutputStream</a:t>
              </a:r>
              <a:endParaRPr lang="en-US" altLang="en-US" sz="1800" b="1" kern="1200" dirty="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7474" name="Rectangle 18"/>
            <p:cNvSpPr>
              <a:spLocks noChangeArrowheads="1"/>
            </p:cNvSpPr>
            <p:nvPr/>
          </p:nvSpPr>
          <p:spPr bwMode="auto">
            <a:xfrm>
              <a:off x="1968" y="3600"/>
              <a:ext cx="1488" cy="3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RuntimeException</a:t>
              </a:r>
            </a:p>
          </p:txBody>
        </p:sp>
        <p:sp>
          <p:nvSpPr>
            <p:cNvPr id="147475" name="Line 19"/>
            <p:cNvSpPr>
              <a:spLocks noChangeShapeType="1"/>
            </p:cNvSpPr>
            <p:nvPr/>
          </p:nvSpPr>
          <p:spPr bwMode="auto">
            <a:xfrm>
              <a:off x="2544" y="1104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7476" name="Line 20"/>
            <p:cNvSpPr>
              <a:spLocks noChangeShapeType="1"/>
            </p:cNvSpPr>
            <p:nvPr/>
          </p:nvSpPr>
          <p:spPr bwMode="auto">
            <a:xfrm flipH="1">
              <a:off x="1488" y="1104"/>
              <a:ext cx="62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7477" name="Line 21"/>
            <p:cNvSpPr>
              <a:spLocks noChangeShapeType="1"/>
            </p:cNvSpPr>
            <p:nvPr/>
          </p:nvSpPr>
          <p:spPr bwMode="auto">
            <a:xfrm>
              <a:off x="3024" y="1104"/>
              <a:ext cx="768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7478" name="Line 22"/>
            <p:cNvSpPr>
              <a:spLocks noChangeShapeType="1"/>
            </p:cNvSpPr>
            <p:nvPr/>
          </p:nvSpPr>
          <p:spPr bwMode="auto">
            <a:xfrm flipH="1">
              <a:off x="336" y="1920"/>
              <a:ext cx="48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7479" name="Line 23"/>
            <p:cNvSpPr>
              <a:spLocks noChangeShapeType="1"/>
            </p:cNvSpPr>
            <p:nvPr/>
          </p:nvSpPr>
          <p:spPr bwMode="auto">
            <a:xfrm>
              <a:off x="1200" y="1920"/>
              <a:ext cx="288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7480" name="Line 24"/>
            <p:cNvSpPr>
              <a:spLocks noChangeShapeType="1"/>
            </p:cNvSpPr>
            <p:nvPr/>
          </p:nvSpPr>
          <p:spPr bwMode="auto">
            <a:xfrm>
              <a:off x="2544" y="192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7481" name="Line 25"/>
            <p:cNvSpPr>
              <a:spLocks noChangeShapeType="1"/>
            </p:cNvSpPr>
            <p:nvPr/>
          </p:nvSpPr>
          <p:spPr bwMode="auto">
            <a:xfrm>
              <a:off x="4122" y="1901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47482" name="Line 26"/>
            <p:cNvSpPr>
              <a:spLocks noChangeShapeType="1"/>
            </p:cNvSpPr>
            <p:nvPr/>
          </p:nvSpPr>
          <p:spPr bwMode="auto">
            <a:xfrm>
              <a:off x="2544" y="3120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147489" name="Group 33"/>
          <p:cNvGrpSpPr>
            <a:grpSpLocks/>
          </p:cNvGrpSpPr>
          <p:nvPr/>
        </p:nvGrpSpPr>
        <p:grpSpPr bwMode="auto">
          <a:xfrm>
            <a:off x="2971800" y="628650"/>
            <a:ext cx="2743200" cy="820341"/>
            <a:chOff x="3168" y="192"/>
            <a:chExt cx="2304" cy="689"/>
          </a:xfrm>
        </p:grpSpPr>
        <p:sp>
          <p:nvSpPr>
            <p:cNvPr id="147487" name="Text Box 31"/>
            <p:cNvSpPr txBox="1">
              <a:spLocks noChangeArrowheads="1"/>
            </p:cNvSpPr>
            <p:nvPr/>
          </p:nvSpPr>
          <p:spPr bwMode="auto">
            <a:xfrm>
              <a:off x="4698" y="545"/>
              <a:ext cx="720" cy="33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000" b="1" kern="1200" dirty="0">
                  <a:solidFill>
                    <a:srgbClr val="C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Level 1</a:t>
              </a:r>
            </a:p>
          </p:txBody>
        </p:sp>
        <p:sp>
          <p:nvSpPr>
            <p:cNvPr id="147488" name="Rectangle 32"/>
            <p:cNvSpPr>
              <a:spLocks noChangeArrowheads="1"/>
            </p:cNvSpPr>
            <p:nvPr/>
          </p:nvSpPr>
          <p:spPr bwMode="auto">
            <a:xfrm>
              <a:off x="3168" y="192"/>
              <a:ext cx="2304" cy="67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3161138" y="4079953"/>
            <a:ext cx="2421673" cy="86979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6245" y="2982776"/>
            <a:ext cx="7063833" cy="99682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143000" y="1600678"/>
            <a:ext cx="6380356" cy="86979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313538" y="706701"/>
            <a:ext cx="1829962" cy="74622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341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1044" y="891168"/>
            <a:ext cx="7099610" cy="3086100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Some texts start level numbers at 0 rather than at 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Root is at level 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0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Its children are at level 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The grand children of the root are at level 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And so on.</a:t>
            </a:r>
          </a:p>
          <a:p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We shall number levels with the root at level 1.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09855" y="144037"/>
            <a:ext cx="5464096" cy="63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Be Cautious regarding the Level numbers 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379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5" name="Rectangle 1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24722" y="109538"/>
            <a:ext cx="5133277" cy="461962"/>
          </a:xfrm>
        </p:spPr>
        <p:txBody>
          <a:bodyPr anchor="ctr"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height = depth = number of levels</a:t>
            </a:r>
          </a:p>
        </p:txBody>
      </p:sp>
      <p:grpSp>
        <p:nvGrpSpPr>
          <p:cNvPr id="149539" name="Group 35"/>
          <p:cNvGrpSpPr>
            <a:grpSpLocks/>
          </p:cNvGrpSpPr>
          <p:nvPr/>
        </p:nvGrpSpPr>
        <p:grpSpPr bwMode="auto">
          <a:xfrm>
            <a:off x="1143000" y="628650"/>
            <a:ext cx="6847284" cy="4457700"/>
            <a:chOff x="0" y="528"/>
            <a:chExt cx="5751" cy="3744"/>
          </a:xfrm>
        </p:grpSpPr>
        <p:grpSp>
          <p:nvGrpSpPr>
            <p:cNvPr id="149509" name="Group 5"/>
            <p:cNvGrpSpPr>
              <a:grpSpLocks/>
            </p:cNvGrpSpPr>
            <p:nvPr/>
          </p:nvGrpSpPr>
          <p:grpSpPr bwMode="auto">
            <a:xfrm>
              <a:off x="0" y="2496"/>
              <a:ext cx="5616" cy="829"/>
              <a:chOff x="144" y="2352"/>
              <a:chExt cx="5616" cy="829"/>
            </a:xfrm>
          </p:grpSpPr>
          <p:sp>
            <p:nvSpPr>
              <p:cNvPr id="149510" name="Text Box 6"/>
              <p:cNvSpPr txBox="1">
                <a:spLocks noChangeArrowheads="1"/>
              </p:cNvSpPr>
              <p:nvPr/>
            </p:nvSpPr>
            <p:spPr bwMode="auto">
              <a:xfrm>
                <a:off x="4828" y="2871"/>
                <a:ext cx="932" cy="310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 dirty="0">
                    <a:solidFill>
                      <a:srgbClr val="0000FF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Level 3</a:t>
                </a:r>
              </a:p>
            </p:txBody>
          </p:sp>
          <p:sp>
            <p:nvSpPr>
              <p:cNvPr id="149511" name="Rectangle 7"/>
              <p:cNvSpPr>
                <a:spLocks noChangeArrowheads="1"/>
              </p:cNvSpPr>
              <p:nvPr/>
            </p:nvSpPr>
            <p:spPr bwMode="auto">
              <a:xfrm>
                <a:off x="144" y="2352"/>
                <a:ext cx="5616" cy="816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9516" name="Group 12"/>
            <p:cNvGrpSpPr>
              <a:grpSpLocks/>
            </p:cNvGrpSpPr>
            <p:nvPr/>
          </p:nvGrpSpPr>
          <p:grpSpPr bwMode="auto">
            <a:xfrm>
              <a:off x="48" y="720"/>
              <a:ext cx="5088" cy="3264"/>
              <a:chOff x="48" y="720"/>
              <a:chExt cx="5088" cy="3264"/>
            </a:xfrm>
          </p:grpSpPr>
          <p:sp>
            <p:nvSpPr>
              <p:cNvPr id="149517" name="Rectangle 13"/>
              <p:cNvSpPr>
                <a:spLocks noChangeArrowheads="1"/>
              </p:cNvSpPr>
              <p:nvPr/>
            </p:nvSpPr>
            <p:spPr bwMode="auto">
              <a:xfrm>
                <a:off x="2112" y="720"/>
                <a:ext cx="912" cy="384"/>
              </a:xfrm>
              <a:prstGeom prst="rect">
                <a:avLst/>
              </a:prstGeom>
              <a:solidFill>
                <a:srgbClr val="9966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Object</a:t>
                </a:r>
              </a:p>
            </p:txBody>
          </p:sp>
          <p:sp>
            <p:nvSpPr>
              <p:cNvPr id="149518" name="Rectangle 14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912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Number</a:t>
                </a:r>
              </a:p>
            </p:txBody>
          </p:sp>
          <p:sp>
            <p:nvSpPr>
              <p:cNvPr id="149519" name="Rectangle 15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912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Throwable</a:t>
                </a:r>
              </a:p>
            </p:txBody>
          </p:sp>
          <p:sp>
            <p:nvSpPr>
              <p:cNvPr id="149520" name="Rectangle 16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OutputStream</a:t>
                </a:r>
              </a:p>
            </p:txBody>
          </p:sp>
          <p:sp>
            <p:nvSpPr>
              <p:cNvPr id="149521" name="Rectangle 17"/>
              <p:cNvSpPr>
                <a:spLocks noChangeArrowheads="1"/>
              </p:cNvSpPr>
              <p:nvPr/>
            </p:nvSpPr>
            <p:spPr bwMode="auto">
              <a:xfrm>
                <a:off x="48" y="2736"/>
                <a:ext cx="912" cy="3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Integer</a:t>
                </a:r>
              </a:p>
            </p:txBody>
          </p:sp>
          <p:sp>
            <p:nvSpPr>
              <p:cNvPr id="149522" name="Rectangle 18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12" cy="3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Double</a:t>
                </a:r>
              </a:p>
            </p:txBody>
          </p:sp>
          <p:sp>
            <p:nvSpPr>
              <p:cNvPr id="149523" name="Rectangle 19"/>
              <p:cNvSpPr>
                <a:spLocks noChangeArrowheads="1"/>
              </p:cNvSpPr>
              <p:nvPr/>
            </p:nvSpPr>
            <p:spPr bwMode="auto">
              <a:xfrm>
                <a:off x="2160" y="2736"/>
                <a:ext cx="912" cy="3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Exception</a:t>
                </a:r>
              </a:p>
            </p:txBody>
          </p:sp>
          <p:sp>
            <p:nvSpPr>
              <p:cNvPr id="149524" name="Rectangle 20"/>
              <p:cNvSpPr>
                <a:spLocks noChangeArrowheads="1"/>
              </p:cNvSpPr>
              <p:nvPr/>
            </p:nvSpPr>
            <p:spPr bwMode="auto">
              <a:xfrm>
                <a:off x="3648" y="2688"/>
                <a:ext cx="1488" cy="3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FileOutputStream</a:t>
                </a:r>
              </a:p>
            </p:txBody>
          </p:sp>
          <p:sp>
            <p:nvSpPr>
              <p:cNvPr id="149525" name="Rectangle 21"/>
              <p:cNvSpPr>
                <a:spLocks noChangeArrowheads="1"/>
              </p:cNvSpPr>
              <p:nvPr/>
            </p:nvSpPr>
            <p:spPr bwMode="auto">
              <a:xfrm>
                <a:off x="1968" y="3600"/>
                <a:ext cx="1488" cy="38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RuntimeException</a:t>
                </a:r>
              </a:p>
            </p:txBody>
          </p:sp>
          <p:sp>
            <p:nvSpPr>
              <p:cNvPr id="149526" name="Line 22"/>
              <p:cNvSpPr>
                <a:spLocks noChangeShapeType="1"/>
              </p:cNvSpPr>
              <p:nvPr/>
            </p:nvSpPr>
            <p:spPr bwMode="auto">
              <a:xfrm>
                <a:off x="2544" y="110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49527" name="Line 23"/>
              <p:cNvSpPr>
                <a:spLocks noChangeShapeType="1"/>
              </p:cNvSpPr>
              <p:nvPr/>
            </p:nvSpPr>
            <p:spPr bwMode="auto">
              <a:xfrm flipH="1">
                <a:off x="1488" y="1104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49528" name="Line 24"/>
              <p:cNvSpPr>
                <a:spLocks noChangeShapeType="1"/>
              </p:cNvSpPr>
              <p:nvPr/>
            </p:nvSpPr>
            <p:spPr bwMode="auto">
              <a:xfrm>
                <a:off x="3024" y="1104"/>
                <a:ext cx="768" cy="38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49529" name="Line 25"/>
              <p:cNvSpPr>
                <a:spLocks noChangeShapeType="1"/>
              </p:cNvSpPr>
              <p:nvPr/>
            </p:nvSpPr>
            <p:spPr bwMode="auto">
              <a:xfrm flipH="1">
                <a:off x="336" y="1920"/>
                <a:ext cx="480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49530" name="Line 26"/>
              <p:cNvSpPr>
                <a:spLocks noChangeShapeType="1"/>
              </p:cNvSpPr>
              <p:nvPr/>
            </p:nvSpPr>
            <p:spPr bwMode="auto">
              <a:xfrm>
                <a:off x="1200" y="1920"/>
                <a:ext cx="288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49531" name="Line 27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49532" name="Line 28"/>
              <p:cNvSpPr>
                <a:spLocks noChangeShapeType="1"/>
              </p:cNvSpPr>
              <p:nvPr/>
            </p:nvSpPr>
            <p:spPr bwMode="auto">
              <a:xfrm>
                <a:off x="4320" y="187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49533" name="Line 29"/>
              <p:cNvSpPr>
                <a:spLocks noChangeShapeType="1"/>
              </p:cNvSpPr>
              <p:nvPr/>
            </p:nvSpPr>
            <p:spPr bwMode="auto">
              <a:xfrm>
                <a:off x="2544" y="3120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9538" name="Group 34"/>
            <p:cNvGrpSpPr>
              <a:grpSpLocks/>
            </p:cNvGrpSpPr>
            <p:nvPr/>
          </p:nvGrpSpPr>
          <p:grpSpPr bwMode="auto">
            <a:xfrm>
              <a:off x="240" y="528"/>
              <a:ext cx="5511" cy="3744"/>
              <a:chOff x="240" y="528"/>
              <a:chExt cx="5511" cy="3744"/>
            </a:xfrm>
          </p:grpSpPr>
          <p:grpSp>
            <p:nvGrpSpPr>
              <p:cNvPr id="149506" name="Group 2"/>
              <p:cNvGrpSpPr>
                <a:grpSpLocks/>
              </p:cNvGrpSpPr>
              <p:nvPr/>
            </p:nvGrpSpPr>
            <p:grpSpPr bwMode="auto">
              <a:xfrm>
                <a:off x="624" y="3456"/>
                <a:ext cx="4752" cy="816"/>
                <a:chOff x="672" y="3504"/>
                <a:chExt cx="4752" cy="816"/>
              </a:xfrm>
            </p:grpSpPr>
            <p:sp>
              <p:nvSpPr>
                <p:cNvPr id="14950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264" y="3984"/>
                  <a:ext cx="2160" cy="310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defTabSz="6858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Tx/>
                  </a:pPr>
                  <a:r>
                    <a:rPr lang="en-US" altLang="en-US" sz="1800" b="1" kern="1200">
                      <a:solidFill>
                        <a:srgbClr val="0000FF"/>
                      </a:solidFill>
                      <a:latin typeface="Gabriola" panose="04040605051002020D02" pitchFamily="82" charset="0"/>
                      <a:ea typeface="+mn-ea"/>
                      <a:cs typeface="+mn-cs"/>
                    </a:rPr>
                    <a:t>Level 4</a:t>
                  </a:r>
                </a:p>
              </p:txBody>
            </p:sp>
            <p:sp>
              <p:nvSpPr>
                <p:cNvPr id="149508" name="Rectangle 4"/>
                <p:cNvSpPr>
                  <a:spLocks noChangeArrowheads="1"/>
                </p:cNvSpPr>
                <p:nvPr/>
              </p:nvSpPr>
              <p:spPr bwMode="auto">
                <a:xfrm>
                  <a:off x="672" y="3504"/>
                  <a:ext cx="4608" cy="816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2400" b="1" kern="1200">
                    <a:solidFill>
                      <a:srgbClr val="FFFF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9512" name="Group 8"/>
              <p:cNvGrpSpPr>
                <a:grpSpLocks/>
              </p:cNvGrpSpPr>
              <p:nvPr/>
            </p:nvGrpSpPr>
            <p:grpSpPr bwMode="auto">
              <a:xfrm>
                <a:off x="240" y="1126"/>
                <a:ext cx="5511" cy="938"/>
                <a:chOff x="240" y="2230"/>
                <a:chExt cx="5511" cy="938"/>
              </a:xfrm>
            </p:grpSpPr>
            <p:sp>
              <p:nvSpPr>
                <p:cNvPr id="14951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311" y="2230"/>
                  <a:ext cx="1440" cy="310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defTabSz="6858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Tx/>
                  </a:pPr>
                  <a:r>
                    <a:rPr lang="en-US" altLang="en-US" sz="1800" b="1" kern="1200" dirty="0">
                      <a:solidFill>
                        <a:srgbClr val="0000FF"/>
                      </a:solidFill>
                      <a:latin typeface="Gabriola" panose="04040605051002020D02" pitchFamily="82" charset="0"/>
                      <a:ea typeface="+mn-ea"/>
                      <a:cs typeface="+mn-cs"/>
                    </a:rPr>
                    <a:t>Level 2</a:t>
                  </a:r>
                </a:p>
              </p:txBody>
            </p:sp>
            <p:sp>
              <p:nvSpPr>
                <p:cNvPr id="149514" name="Rectangle 10"/>
                <p:cNvSpPr>
                  <a:spLocks noChangeArrowheads="1"/>
                </p:cNvSpPr>
                <p:nvPr/>
              </p:nvSpPr>
              <p:spPr bwMode="auto">
                <a:xfrm>
                  <a:off x="240" y="2352"/>
                  <a:ext cx="5376" cy="816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2400" b="1" kern="1200">
                    <a:solidFill>
                      <a:srgbClr val="FFFF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9534" name="Group 30"/>
              <p:cNvGrpSpPr>
                <a:grpSpLocks/>
              </p:cNvGrpSpPr>
              <p:nvPr/>
            </p:nvGrpSpPr>
            <p:grpSpPr bwMode="auto">
              <a:xfrm>
                <a:off x="1536" y="528"/>
                <a:ext cx="2304" cy="672"/>
                <a:chOff x="3168" y="192"/>
                <a:chExt cx="2304" cy="672"/>
              </a:xfrm>
            </p:grpSpPr>
            <p:sp>
              <p:nvSpPr>
                <p:cNvPr id="14953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728" y="471"/>
                  <a:ext cx="720" cy="310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defTabSz="6858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Tx/>
                  </a:pPr>
                  <a:r>
                    <a:rPr lang="en-US" altLang="en-US" sz="1800" b="1" kern="1200">
                      <a:solidFill>
                        <a:srgbClr val="0000FF"/>
                      </a:solidFill>
                      <a:latin typeface="Gabriola" panose="04040605051002020D02" pitchFamily="82" charset="0"/>
                      <a:ea typeface="+mn-ea"/>
                      <a:cs typeface="+mn-cs"/>
                    </a:rPr>
                    <a:t>Level 1</a:t>
                  </a:r>
                </a:p>
              </p:txBody>
            </p:sp>
            <p:sp>
              <p:nvSpPr>
                <p:cNvPr id="149536" name="Rectangle 32"/>
                <p:cNvSpPr>
                  <a:spLocks noChangeArrowheads="1"/>
                </p:cNvSpPr>
                <p:nvPr/>
              </p:nvSpPr>
              <p:spPr bwMode="auto">
                <a:xfrm>
                  <a:off x="3168" y="192"/>
                  <a:ext cx="2304" cy="672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2400" b="1" kern="1200">
                    <a:solidFill>
                      <a:srgbClr val="FFFF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5960269" y="581293"/>
            <a:ext cx="262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Gabriola" panose="04040605051002020D02" pitchFamily="82" charset="0"/>
              </a:rPr>
              <a:t>Depth/Height of the given Tree starting from Root = 4</a:t>
            </a:r>
            <a:endParaRPr lang="en-US" sz="2000" b="1" dirty="0">
              <a:solidFill>
                <a:srgbClr val="C00000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59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43050" y="89535"/>
            <a:ext cx="5299710" cy="571500"/>
          </a:xfrm>
        </p:spPr>
        <p:txBody>
          <a:bodyPr anchor="ctr"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Node-Degree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= Number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of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Children</a:t>
            </a:r>
          </a:p>
        </p:txBody>
      </p:sp>
      <p:grpSp>
        <p:nvGrpSpPr>
          <p:cNvPr id="150541" name="Group 13"/>
          <p:cNvGrpSpPr>
            <a:grpSpLocks/>
          </p:cNvGrpSpPr>
          <p:nvPr/>
        </p:nvGrpSpPr>
        <p:grpSpPr bwMode="auto">
          <a:xfrm>
            <a:off x="1543050" y="861060"/>
            <a:ext cx="6057900" cy="3886200"/>
            <a:chOff x="48" y="720"/>
            <a:chExt cx="5088" cy="3264"/>
          </a:xfrm>
        </p:grpSpPr>
        <p:sp>
          <p:nvSpPr>
            <p:cNvPr id="150542" name="Rectangle 14"/>
            <p:cNvSpPr>
              <a:spLocks noChangeArrowheads="1"/>
            </p:cNvSpPr>
            <p:nvPr/>
          </p:nvSpPr>
          <p:spPr bwMode="auto">
            <a:xfrm>
              <a:off x="2112" y="720"/>
              <a:ext cx="912" cy="384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Object</a:t>
              </a:r>
            </a:p>
          </p:txBody>
        </p:sp>
        <p:sp>
          <p:nvSpPr>
            <p:cNvPr id="150543" name="Rectangle 15"/>
            <p:cNvSpPr>
              <a:spLocks noChangeArrowheads="1"/>
            </p:cNvSpPr>
            <p:nvPr/>
          </p:nvSpPr>
          <p:spPr bwMode="auto">
            <a:xfrm>
              <a:off x="576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Number</a:t>
              </a:r>
            </a:p>
          </p:txBody>
        </p:sp>
        <p:sp>
          <p:nvSpPr>
            <p:cNvPr id="150544" name="Rectangle 16"/>
            <p:cNvSpPr>
              <a:spLocks noChangeArrowheads="1"/>
            </p:cNvSpPr>
            <p:nvPr/>
          </p:nvSpPr>
          <p:spPr bwMode="auto">
            <a:xfrm>
              <a:off x="2160" y="1536"/>
              <a:ext cx="912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Throwable</a:t>
              </a:r>
            </a:p>
          </p:txBody>
        </p:sp>
        <p:sp>
          <p:nvSpPr>
            <p:cNvPr id="150545" name="Rectangle 17"/>
            <p:cNvSpPr>
              <a:spLocks noChangeArrowheads="1"/>
            </p:cNvSpPr>
            <p:nvPr/>
          </p:nvSpPr>
          <p:spPr bwMode="auto">
            <a:xfrm>
              <a:off x="3792" y="1488"/>
              <a:ext cx="1104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OutputStream</a:t>
              </a:r>
            </a:p>
          </p:txBody>
        </p:sp>
        <p:sp>
          <p:nvSpPr>
            <p:cNvPr id="150546" name="Rectangle 18"/>
            <p:cNvSpPr>
              <a:spLocks noChangeArrowheads="1"/>
            </p:cNvSpPr>
            <p:nvPr/>
          </p:nvSpPr>
          <p:spPr bwMode="auto">
            <a:xfrm>
              <a:off x="48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Integer</a:t>
              </a:r>
            </a:p>
          </p:txBody>
        </p:sp>
        <p:sp>
          <p:nvSpPr>
            <p:cNvPr id="150547" name="Rectangle 19"/>
            <p:cNvSpPr>
              <a:spLocks noChangeArrowheads="1"/>
            </p:cNvSpPr>
            <p:nvPr/>
          </p:nvSpPr>
          <p:spPr bwMode="auto">
            <a:xfrm>
              <a:off x="1056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Double</a:t>
              </a:r>
            </a:p>
          </p:txBody>
        </p:sp>
        <p:sp>
          <p:nvSpPr>
            <p:cNvPr id="150548" name="Rectangle 20"/>
            <p:cNvSpPr>
              <a:spLocks noChangeArrowheads="1"/>
            </p:cNvSpPr>
            <p:nvPr/>
          </p:nvSpPr>
          <p:spPr bwMode="auto">
            <a:xfrm>
              <a:off x="2160" y="2736"/>
              <a:ext cx="91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Exception</a:t>
              </a:r>
            </a:p>
          </p:txBody>
        </p:sp>
        <p:sp>
          <p:nvSpPr>
            <p:cNvPr id="150549" name="Rectangle 21"/>
            <p:cNvSpPr>
              <a:spLocks noChangeArrowheads="1"/>
            </p:cNvSpPr>
            <p:nvPr/>
          </p:nvSpPr>
          <p:spPr bwMode="auto">
            <a:xfrm>
              <a:off x="3648" y="2688"/>
              <a:ext cx="148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FileOutputStream</a:t>
              </a:r>
            </a:p>
          </p:txBody>
        </p:sp>
        <p:sp>
          <p:nvSpPr>
            <p:cNvPr id="150550" name="Rectangle 22"/>
            <p:cNvSpPr>
              <a:spLocks noChangeArrowheads="1"/>
            </p:cNvSpPr>
            <p:nvPr/>
          </p:nvSpPr>
          <p:spPr bwMode="auto">
            <a:xfrm>
              <a:off x="1968" y="3600"/>
              <a:ext cx="1488" cy="38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RuntimeException</a:t>
              </a:r>
            </a:p>
          </p:txBody>
        </p:sp>
        <p:sp>
          <p:nvSpPr>
            <p:cNvPr id="150551" name="Line 23"/>
            <p:cNvSpPr>
              <a:spLocks noChangeShapeType="1"/>
            </p:cNvSpPr>
            <p:nvPr/>
          </p:nvSpPr>
          <p:spPr bwMode="auto">
            <a:xfrm>
              <a:off x="2544" y="1104"/>
              <a:ext cx="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50552" name="Line 24"/>
            <p:cNvSpPr>
              <a:spLocks noChangeShapeType="1"/>
            </p:cNvSpPr>
            <p:nvPr/>
          </p:nvSpPr>
          <p:spPr bwMode="auto">
            <a:xfrm flipH="1">
              <a:off x="1488" y="1104"/>
              <a:ext cx="624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50553" name="Line 25"/>
            <p:cNvSpPr>
              <a:spLocks noChangeShapeType="1"/>
            </p:cNvSpPr>
            <p:nvPr/>
          </p:nvSpPr>
          <p:spPr bwMode="auto">
            <a:xfrm>
              <a:off x="3024" y="1104"/>
              <a:ext cx="768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50554" name="Line 26"/>
            <p:cNvSpPr>
              <a:spLocks noChangeShapeType="1"/>
            </p:cNvSpPr>
            <p:nvPr/>
          </p:nvSpPr>
          <p:spPr bwMode="auto">
            <a:xfrm flipH="1">
              <a:off x="336" y="1920"/>
              <a:ext cx="48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50555" name="Line 27"/>
            <p:cNvSpPr>
              <a:spLocks noChangeShapeType="1"/>
            </p:cNvSpPr>
            <p:nvPr/>
          </p:nvSpPr>
          <p:spPr bwMode="auto">
            <a:xfrm>
              <a:off x="1200" y="1920"/>
              <a:ext cx="288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50556" name="Line 28"/>
            <p:cNvSpPr>
              <a:spLocks noChangeShapeType="1"/>
            </p:cNvSpPr>
            <p:nvPr/>
          </p:nvSpPr>
          <p:spPr bwMode="auto">
            <a:xfrm>
              <a:off x="2544" y="192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50557" name="Line 29"/>
            <p:cNvSpPr>
              <a:spLocks noChangeShapeType="1"/>
            </p:cNvSpPr>
            <p:nvPr/>
          </p:nvSpPr>
          <p:spPr bwMode="auto">
            <a:xfrm>
              <a:off x="4320" y="1872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50558" name="Line 30"/>
            <p:cNvSpPr>
              <a:spLocks noChangeShapeType="1"/>
            </p:cNvSpPr>
            <p:nvPr/>
          </p:nvSpPr>
          <p:spPr bwMode="auto">
            <a:xfrm>
              <a:off x="2544" y="3120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150562" name="Text Box 34"/>
          <p:cNvSpPr txBox="1">
            <a:spLocks noChangeArrowheads="1"/>
          </p:cNvSpPr>
          <p:nvPr/>
        </p:nvSpPr>
        <p:spPr bwMode="auto">
          <a:xfrm>
            <a:off x="5086350" y="80557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3</a:t>
            </a:r>
          </a:p>
        </p:txBody>
      </p:sp>
      <p:sp>
        <p:nvSpPr>
          <p:cNvPr id="150563" name="Text Box 35"/>
          <p:cNvSpPr txBox="1">
            <a:spLocks noChangeArrowheads="1"/>
          </p:cNvSpPr>
          <p:nvPr/>
        </p:nvSpPr>
        <p:spPr bwMode="auto">
          <a:xfrm>
            <a:off x="1828800" y="1832610"/>
            <a:ext cx="342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2</a:t>
            </a:r>
          </a:p>
        </p:txBody>
      </p:sp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3714750" y="1832610"/>
            <a:ext cx="342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1</a:t>
            </a:r>
          </a:p>
        </p:txBody>
      </p:sp>
      <p:sp>
        <p:nvSpPr>
          <p:cNvPr id="150565" name="Text Box 37"/>
          <p:cNvSpPr txBox="1">
            <a:spLocks noChangeArrowheads="1"/>
          </p:cNvSpPr>
          <p:nvPr/>
        </p:nvSpPr>
        <p:spPr bwMode="auto">
          <a:xfrm>
            <a:off x="5715000" y="1832610"/>
            <a:ext cx="342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1</a:t>
            </a:r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1600200" y="2747010"/>
            <a:ext cx="342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150567" name="Text Box 39"/>
          <p:cNvSpPr txBox="1">
            <a:spLocks noChangeArrowheads="1"/>
          </p:cNvSpPr>
          <p:nvPr/>
        </p:nvSpPr>
        <p:spPr bwMode="auto">
          <a:xfrm>
            <a:off x="3314700" y="2747010"/>
            <a:ext cx="342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150568" name="Text Box 40"/>
          <p:cNvSpPr txBox="1">
            <a:spLocks noChangeArrowheads="1"/>
          </p:cNvSpPr>
          <p:nvPr/>
        </p:nvSpPr>
        <p:spPr bwMode="auto">
          <a:xfrm>
            <a:off x="4629150" y="2747010"/>
            <a:ext cx="342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1</a:t>
            </a:r>
          </a:p>
        </p:txBody>
      </p:sp>
      <p:sp>
        <p:nvSpPr>
          <p:cNvPr id="150569" name="Text Box 41"/>
          <p:cNvSpPr txBox="1">
            <a:spLocks noChangeArrowheads="1"/>
          </p:cNvSpPr>
          <p:nvPr/>
        </p:nvSpPr>
        <p:spPr bwMode="auto">
          <a:xfrm>
            <a:off x="6800850" y="2747010"/>
            <a:ext cx="342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150570" name="Text Box 42"/>
          <p:cNvSpPr txBox="1">
            <a:spLocks noChangeArrowheads="1"/>
          </p:cNvSpPr>
          <p:nvPr/>
        </p:nvSpPr>
        <p:spPr bwMode="auto">
          <a:xfrm>
            <a:off x="5715000" y="4290060"/>
            <a:ext cx="342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28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62" grpId="0" autoUpdateAnimBg="0"/>
      <p:bldP spid="150563" grpId="0" autoUpdateAnimBg="0"/>
      <p:bldP spid="150564" grpId="0" autoUpdateAnimBg="0"/>
      <p:bldP spid="150565" grpId="0" autoUpdateAnimBg="0"/>
      <p:bldP spid="150566" grpId="0" autoUpdateAnimBg="0"/>
      <p:bldP spid="150567" grpId="0" autoUpdateAnimBg="0"/>
      <p:bldP spid="150568" grpId="0" autoUpdateAnimBg="0"/>
      <p:bldP spid="150569" grpId="0" autoUpdateAnimBg="0"/>
      <p:bldP spid="1505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00200" y="98860"/>
            <a:ext cx="5257800" cy="571500"/>
          </a:xfrm>
        </p:spPr>
        <p:txBody>
          <a:bodyPr anchor="ctr"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Tree-Degree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= Max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Node-Degree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151582" name="Text Box 30"/>
          <p:cNvSpPr txBox="1">
            <a:spLocks noChangeArrowheads="1"/>
          </p:cNvSpPr>
          <p:nvPr/>
        </p:nvSpPr>
        <p:spPr bwMode="auto">
          <a:xfrm>
            <a:off x="1028700" y="4303180"/>
            <a:ext cx="2686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Degree of tree = 3.</a:t>
            </a:r>
          </a:p>
        </p:txBody>
      </p:sp>
      <p:grpSp>
        <p:nvGrpSpPr>
          <p:cNvPr id="151611" name="Group 59"/>
          <p:cNvGrpSpPr>
            <a:grpSpLocks/>
          </p:cNvGrpSpPr>
          <p:nvPr/>
        </p:nvGrpSpPr>
        <p:grpSpPr bwMode="auto">
          <a:xfrm>
            <a:off x="1543050" y="710916"/>
            <a:ext cx="6057900" cy="3937397"/>
            <a:chOff x="336" y="441"/>
            <a:chExt cx="5088" cy="3307"/>
          </a:xfrm>
        </p:grpSpPr>
        <p:grpSp>
          <p:nvGrpSpPr>
            <p:cNvPr id="151584" name="Group 32"/>
            <p:cNvGrpSpPr>
              <a:grpSpLocks/>
            </p:cNvGrpSpPr>
            <p:nvPr/>
          </p:nvGrpSpPr>
          <p:grpSpPr bwMode="auto">
            <a:xfrm>
              <a:off x="336" y="480"/>
              <a:ext cx="5088" cy="3264"/>
              <a:chOff x="48" y="720"/>
              <a:chExt cx="5088" cy="3264"/>
            </a:xfrm>
          </p:grpSpPr>
          <p:sp>
            <p:nvSpPr>
              <p:cNvPr id="151585" name="Rectangle 33"/>
              <p:cNvSpPr>
                <a:spLocks noChangeArrowheads="1"/>
              </p:cNvSpPr>
              <p:nvPr/>
            </p:nvSpPr>
            <p:spPr bwMode="auto">
              <a:xfrm>
                <a:off x="2112" y="720"/>
                <a:ext cx="912" cy="384"/>
              </a:xfrm>
              <a:prstGeom prst="rect">
                <a:avLst/>
              </a:prstGeom>
              <a:solidFill>
                <a:srgbClr val="9966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Object</a:t>
                </a:r>
              </a:p>
            </p:txBody>
          </p:sp>
          <p:sp>
            <p:nvSpPr>
              <p:cNvPr id="151586" name="Rectangle 34"/>
              <p:cNvSpPr>
                <a:spLocks noChangeArrowheads="1"/>
              </p:cNvSpPr>
              <p:nvPr/>
            </p:nvSpPr>
            <p:spPr bwMode="auto">
              <a:xfrm>
                <a:off x="576" y="1536"/>
                <a:ext cx="912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Number</a:t>
                </a:r>
              </a:p>
            </p:txBody>
          </p:sp>
          <p:sp>
            <p:nvSpPr>
              <p:cNvPr id="151587" name="Rectangle 35"/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912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Throwable</a:t>
                </a:r>
              </a:p>
            </p:txBody>
          </p:sp>
          <p:sp>
            <p:nvSpPr>
              <p:cNvPr id="151588" name="Rectangle 36"/>
              <p:cNvSpPr>
                <a:spLocks noChangeArrowheads="1"/>
              </p:cNvSpPr>
              <p:nvPr/>
            </p:nvSpPr>
            <p:spPr bwMode="auto">
              <a:xfrm>
                <a:off x="3792" y="1488"/>
                <a:ext cx="1104" cy="3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OutputStream</a:t>
                </a:r>
              </a:p>
            </p:txBody>
          </p:sp>
          <p:sp>
            <p:nvSpPr>
              <p:cNvPr id="151589" name="Rectangle 37"/>
              <p:cNvSpPr>
                <a:spLocks noChangeArrowheads="1"/>
              </p:cNvSpPr>
              <p:nvPr/>
            </p:nvSpPr>
            <p:spPr bwMode="auto">
              <a:xfrm>
                <a:off x="48" y="2736"/>
                <a:ext cx="912" cy="3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Integer</a:t>
                </a:r>
              </a:p>
            </p:txBody>
          </p:sp>
          <p:sp>
            <p:nvSpPr>
              <p:cNvPr id="151590" name="Rectangle 38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12" cy="3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Double</a:t>
                </a:r>
              </a:p>
            </p:txBody>
          </p:sp>
          <p:sp>
            <p:nvSpPr>
              <p:cNvPr id="151591" name="Rectangle 39"/>
              <p:cNvSpPr>
                <a:spLocks noChangeArrowheads="1"/>
              </p:cNvSpPr>
              <p:nvPr/>
            </p:nvSpPr>
            <p:spPr bwMode="auto">
              <a:xfrm>
                <a:off x="2160" y="2736"/>
                <a:ext cx="912" cy="3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Exception</a:t>
                </a:r>
              </a:p>
            </p:txBody>
          </p:sp>
          <p:sp>
            <p:nvSpPr>
              <p:cNvPr id="151592" name="Rectangle 40"/>
              <p:cNvSpPr>
                <a:spLocks noChangeArrowheads="1"/>
              </p:cNvSpPr>
              <p:nvPr/>
            </p:nvSpPr>
            <p:spPr bwMode="auto">
              <a:xfrm>
                <a:off x="3648" y="2688"/>
                <a:ext cx="1488" cy="38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FileOutputStream</a:t>
                </a:r>
              </a:p>
            </p:txBody>
          </p:sp>
          <p:sp>
            <p:nvSpPr>
              <p:cNvPr id="151593" name="Rectangle 41"/>
              <p:cNvSpPr>
                <a:spLocks noChangeArrowheads="1"/>
              </p:cNvSpPr>
              <p:nvPr/>
            </p:nvSpPr>
            <p:spPr bwMode="auto">
              <a:xfrm>
                <a:off x="1968" y="3600"/>
                <a:ext cx="1488" cy="38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800" b="1" kern="1200">
                    <a:latin typeface="Gabriola" panose="04040605051002020D02" pitchFamily="82" charset="0"/>
                    <a:ea typeface="+mn-ea"/>
                    <a:cs typeface="+mn-cs"/>
                  </a:rPr>
                  <a:t>RuntimeException</a:t>
                </a:r>
              </a:p>
            </p:txBody>
          </p:sp>
          <p:sp>
            <p:nvSpPr>
              <p:cNvPr id="151594" name="Line 42"/>
              <p:cNvSpPr>
                <a:spLocks noChangeShapeType="1"/>
              </p:cNvSpPr>
              <p:nvPr/>
            </p:nvSpPr>
            <p:spPr bwMode="auto">
              <a:xfrm>
                <a:off x="2544" y="110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51595" name="Line 43"/>
              <p:cNvSpPr>
                <a:spLocks noChangeShapeType="1"/>
              </p:cNvSpPr>
              <p:nvPr/>
            </p:nvSpPr>
            <p:spPr bwMode="auto">
              <a:xfrm flipH="1">
                <a:off x="1488" y="1104"/>
                <a:ext cx="624" cy="43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51596" name="Line 44"/>
              <p:cNvSpPr>
                <a:spLocks noChangeShapeType="1"/>
              </p:cNvSpPr>
              <p:nvPr/>
            </p:nvSpPr>
            <p:spPr bwMode="auto">
              <a:xfrm>
                <a:off x="3024" y="1104"/>
                <a:ext cx="768" cy="38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51597" name="Line 45"/>
              <p:cNvSpPr>
                <a:spLocks noChangeShapeType="1"/>
              </p:cNvSpPr>
              <p:nvPr/>
            </p:nvSpPr>
            <p:spPr bwMode="auto">
              <a:xfrm flipH="1">
                <a:off x="336" y="1920"/>
                <a:ext cx="480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51598" name="Line 46"/>
              <p:cNvSpPr>
                <a:spLocks noChangeShapeType="1"/>
              </p:cNvSpPr>
              <p:nvPr/>
            </p:nvSpPr>
            <p:spPr bwMode="auto">
              <a:xfrm>
                <a:off x="1200" y="1920"/>
                <a:ext cx="288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51599" name="Line 47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51600" name="Line 48"/>
              <p:cNvSpPr>
                <a:spLocks noChangeShapeType="1"/>
              </p:cNvSpPr>
              <p:nvPr/>
            </p:nvSpPr>
            <p:spPr bwMode="auto">
              <a:xfrm>
                <a:off x="4320" y="187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51601" name="Line 49"/>
              <p:cNvSpPr>
                <a:spLocks noChangeShapeType="1"/>
              </p:cNvSpPr>
              <p:nvPr/>
            </p:nvSpPr>
            <p:spPr bwMode="auto">
              <a:xfrm>
                <a:off x="2544" y="3120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51602" name="Text Box 50"/>
            <p:cNvSpPr txBox="1">
              <a:spLocks noChangeArrowheads="1"/>
            </p:cNvSpPr>
            <p:nvPr/>
          </p:nvSpPr>
          <p:spPr bwMode="auto">
            <a:xfrm>
              <a:off x="3346" y="441"/>
              <a:ext cx="38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 dirty="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51603" name="Text Box 51"/>
            <p:cNvSpPr txBox="1">
              <a:spLocks noChangeArrowheads="1"/>
            </p:cNvSpPr>
            <p:nvPr/>
          </p:nvSpPr>
          <p:spPr bwMode="auto">
            <a:xfrm>
              <a:off x="576" y="1296"/>
              <a:ext cx="2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51604" name="Text Box 52"/>
            <p:cNvSpPr txBox="1">
              <a:spLocks noChangeArrowheads="1"/>
            </p:cNvSpPr>
            <p:nvPr/>
          </p:nvSpPr>
          <p:spPr bwMode="auto">
            <a:xfrm>
              <a:off x="2160" y="1296"/>
              <a:ext cx="2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1605" name="Text Box 53"/>
            <p:cNvSpPr txBox="1">
              <a:spLocks noChangeArrowheads="1"/>
            </p:cNvSpPr>
            <p:nvPr/>
          </p:nvSpPr>
          <p:spPr bwMode="auto">
            <a:xfrm>
              <a:off x="3840" y="1296"/>
              <a:ext cx="2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384" y="2064"/>
              <a:ext cx="2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51607" name="Text Box 55"/>
            <p:cNvSpPr txBox="1">
              <a:spLocks noChangeArrowheads="1"/>
            </p:cNvSpPr>
            <p:nvPr/>
          </p:nvSpPr>
          <p:spPr bwMode="auto">
            <a:xfrm>
              <a:off x="1824" y="2064"/>
              <a:ext cx="2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2928" y="2064"/>
              <a:ext cx="2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1609" name="Text Box 57"/>
            <p:cNvSpPr txBox="1">
              <a:spLocks noChangeArrowheads="1"/>
            </p:cNvSpPr>
            <p:nvPr/>
          </p:nvSpPr>
          <p:spPr bwMode="auto">
            <a:xfrm>
              <a:off x="4752" y="2064"/>
              <a:ext cx="2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51610" name="Text Box 58"/>
            <p:cNvSpPr txBox="1">
              <a:spLocks noChangeArrowheads="1"/>
            </p:cNvSpPr>
            <p:nvPr/>
          </p:nvSpPr>
          <p:spPr bwMode="auto">
            <a:xfrm>
              <a:off x="3840" y="3360"/>
              <a:ext cx="28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047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63" y="857848"/>
            <a:ext cx="7225675" cy="408086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00200" y="98860"/>
            <a:ext cx="5257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Tree – Summary 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82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Binary Tree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735039" y="871825"/>
            <a:ext cx="5434984" cy="3439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Every node in a binary tree can have at most </a:t>
            </a:r>
            <a:r>
              <a:rPr lang="en-US" altLang="en-US" sz="2800" b="1" u="sng" dirty="0">
                <a:solidFill>
                  <a:srgbClr val="C00000"/>
                </a:solidFill>
                <a:latin typeface="Gabriola" panose="04040605051002020D02" pitchFamily="82" charset="0"/>
              </a:rPr>
              <a:t>two</a:t>
            </a:r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 children.</a:t>
            </a:r>
          </a:p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The two children of each node are called the left child  and right child corresponding to their positions.</a:t>
            </a:r>
          </a:p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A node can have only a left child or only a right child or it can have no children at all</a:t>
            </a:r>
            <a:r>
              <a:rPr lang="en-US" altLang="en-US" sz="2800" b="1" dirty="0" smtClean="0">
                <a:solidFill>
                  <a:srgbClr val="C00000"/>
                </a:solidFill>
                <a:latin typeface="Gabriola" panose="04040605051002020D02" pitchFamily="82" charset="0"/>
              </a:rPr>
              <a:t>.</a:t>
            </a:r>
            <a:endParaRPr lang="en-US" altLang="en-US" sz="2800" b="1" dirty="0">
              <a:solidFill>
                <a:srgbClr val="C00000"/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A6BCC9"/>
                </a:solidFill>
                <a:effectLst/>
                <a:uLnTx/>
                <a:uFillTx/>
                <a:latin typeface="Lato Light"/>
                <a:sym typeface="Lato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6BCC9"/>
              </a:solidFill>
              <a:effectLst/>
              <a:uLnTx/>
              <a:uFillTx/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47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Binary Tree (1)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535044" y="571599"/>
            <a:ext cx="5880409" cy="3911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Binary tree: a node has </a:t>
            </a:r>
            <a:r>
              <a:rPr lang="en-US" altLang="en-US" sz="2800" b="1" u="sng" dirty="0">
                <a:solidFill>
                  <a:srgbClr val="C00000"/>
                </a:solidFill>
                <a:latin typeface="Gabriola" panose="04040605051002020D02" pitchFamily="82" charset="0"/>
              </a:rPr>
              <a:t>at most 2 </a:t>
            </a:r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non-empty subtrees</a:t>
            </a:r>
          </a:p>
          <a:p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Set of nodes T is a binary tree if either of these is true:</a:t>
            </a:r>
          </a:p>
          <a:p>
            <a:pPr lvl="1"/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T is empty</a:t>
            </a:r>
          </a:p>
          <a:p>
            <a:pPr lvl="1"/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Root of T has two subtrees, both binary trees</a:t>
            </a:r>
          </a:p>
          <a:p>
            <a:pPr lvl="1"/>
            <a:r>
              <a:rPr lang="en-US" altLang="en-US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(Notice that this is a recursive definition)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A6BCC9"/>
                </a:solidFill>
                <a:effectLst/>
                <a:uLnTx/>
                <a:uFillTx/>
                <a:latin typeface="Lato Light"/>
                <a:sym typeface="Lato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6BCC9"/>
              </a:solidFill>
              <a:effectLst/>
              <a:uLnTx/>
              <a:uFillTx/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39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Binary Tree (2)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334322" y="571599"/>
            <a:ext cx="6081131" cy="3911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3200" b="1" dirty="0">
                <a:latin typeface="Gabriola" panose="04040605051002020D02" pitchFamily="82" charset="0"/>
              </a:rPr>
              <a:t>Finite (possibly empty) collection of elements.</a:t>
            </a:r>
          </a:p>
          <a:p>
            <a:r>
              <a:rPr lang="en-US" altLang="en-US" sz="3200" b="1" dirty="0">
                <a:latin typeface="Gabriola" panose="04040605051002020D02" pitchFamily="82" charset="0"/>
              </a:rPr>
              <a:t>A </a:t>
            </a:r>
            <a:r>
              <a:rPr lang="en-US" altLang="en-US" sz="3200" b="1" dirty="0">
                <a:solidFill>
                  <a:schemeClr val="hlink"/>
                </a:solidFill>
                <a:latin typeface="Gabriola" panose="04040605051002020D02" pitchFamily="82" charset="0"/>
              </a:rPr>
              <a:t>nonempty</a:t>
            </a:r>
            <a:r>
              <a:rPr lang="en-US" altLang="en-US" sz="3200" b="1" dirty="0">
                <a:latin typeface="Gabriola" panose="04040605051002020D02" pitchFamily="82" charset="0"/>
              </a:rPr>
              <a:t> binary tree has a </a:t>
            </a:r>
            <a:r>
              <a:rPr lang="en-US" altLang="en-US" sz="3200" b="1" dirty="0">
                <a:solidFill>
                  <a:schemeClr val="hlink"/>
                </a:solidFill>
                <a:latin typeface="Gabriola" panose="04040605051002020D02" pitchFamily="82" charset="0"/>
              </a:rPr>
              <a:t>root</a:t>
            </a:r>
            <a:r>
              <a:rPr lang="en-US" altLang="en-US" sz="3200" b="1" dirty="0">
                <a:latin typeface="Gabriola" panose="04040605051002020D02" pitchFamily="82" charset="0"/>
              </a:rPr>
              <a:t> element.</a:t>
            </a:r>
          </a:p>
          <a:p>
            <a:r>
              <a:rPr lang="en-US" altLang="en-US" sz="3200" b="1" dirty="0">
                <a:latin typeface="Gabriola" panose="04040605051002020D02" pitchFamily="82" charset="0"/>
              </a:rPr>
              <a:t>The remaining elements (if any) are partitioned into </a:t>
            </a:r>
            <a:r>
              <a:rPr lang="en-US" altLang="en-US" sz="3200" b="1" dirty="0">
                <a:solidFill>
                  <a:schemeClr val="hlink"/>
                </a:solidFill>
                <a:latin typeface="Gabriola" panose="04040605051002020D02" pitchFamily="82" charset="0"/>
              </a:rPr>
              <a:t>two</a:t>
            </a:r>
            <a:r>
              <a:rPr lang="en-US" altLang="en-US" sz="3200" b="1" dirty="0">
                <a:latin typeface="Gabriola" panose="04040605051002020D02" pitchFamily="82" charset="0"/>
              </a:rPr>
              <a:t> binary trees.</a:t>
            </a:r>
          </a:p>
          <a:p>
            <a:r>
              <a:rPr lang="en-US" altLang="en-US" sz="3200" b="1" dirty="0">
                <a:latin typeface="Gabriola" panose="04040605051002020D02" pitchFamily="82" charset="0"/>
              </a:rPr>
              <a:t>These are called the </a:t>
            </a:r>
            <a:r>
              <a:rPr lang="en-US" altLang="en-US" sz="3200" b="1" dirty="0">
                <a:solidFill>
                  <a:schemeClr val="hlink"/>
                </a:solidFill>
                <a:latin typeface="Gabriola" panose="04040605051002020D02" pitchFamily="82" charset="0"/>
              </a:rPr>
              <a:t>left</a:t>
            </a:r>
            <a:r>
              <a:rPr lang="en-US" altLang="en-US" sz="3200" b="1" dirty="0">
                <a:latin typeface="Gabriola" panose="04040605051002020D02" pitchFamily="82" charset="0"/>
              </a:rPr>
              <a:t> and </a:t>
            </a:r>
            <a:r>
              <a:rPr lang="en-US" altLang="en-US" sz="3200" b="1" dirty="0">
                <a:solidFill>
                  <a:schemeClr val="hlink"/>
                </a:solidFill>
                <a:latin typeface="Gabriola" panose="04040605051002020D02" pitchFamily="82" charset="0"/>
              </a:rPr>
              <a:t>right</a:t>
            </a:r>
            <a:r>
              <a:rPr lang="en-US" altLang="en-US" sz="3200" b="1" dirty="0">
                <a:latin typeface="Gabriola" panose="04040605051002020D02" pitchFamily="82" charset="0"/>
              </a:rPr>
              <a:t> subtrees of the binary tree.</a:t>
            </a:r>
            <a:endParaRPr lang="en-US" altLang="en-US" sz="3200" b="1" dirty="0"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A6BCC9"/>
                </a:solidFill>
                <a:effectLst/>
                <a:uLnTx/>
                <a:uFillTx/>
                <a:latin typeface="Lato Light"/>
                <a:sym typeface="Lato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6BCC9"/>
              </a:solidFill>
              <a:effectLst/>
              <a:uLnTx/>
              <a:uFillTx/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2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A Tree vs a Binary Tree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512741" y="571599"/>
            <a:ext cx="5902712" cy="3911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Tx/>
              <a:buChar char="•"/>
            </a:pPr>
            <a:r>
              <a:rPr lang="en-US" altLang="en-US" sz="32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No node in a binary tree may have a degree more than </a:t>
            </a:r>
            <a:r>
              <a:rPr lang="en-US" altLang="en-US" sz="3200" b="1" kern="1200" dirty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2</a:t>
            </a:r>
            <a:r>
              <a:rPr lang="en-US" altLang="en-US" sz="32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, whereas there is no limit on the degree of a node in a tree.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Tx/>
              <a:buChar char="•"/>
            </a:pPr>
            <a:endParaRPr lang="en-US" altLang="en-US" sz="3200" b="1" kern="1200" dirty="0" smtClean="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Tx/>
              <a:buChar char="•"/>
            </a:pPr>
            <a:r>
              <a:rPr lang="en-US" altLang="en-US" sz="3200" b="1" kern="1200" dirty="0" smtClean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A </a:t>
            </a:r>
            <a:r>
              <a:rPr lang="en-US" altLang="en-US" sz="32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binary tree may be empty; a tree cannot be empty.</a:t>
            </a:r>
            <a:endParaRPr lang="en-US" altLang="en-US" sz="3200" b="1" kern="1200" dirty="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A6BCC9"/>
                </a:solidFill>
                <a:effectLst/>
                <a:uLnTx/>
                <a:uFillTx/>
                <a:latin typeface="Lato Light"/>
                <a:sym typeface="Lato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6BCC9"/>
              </a:solidFill>
              <a:effectLst/>
              <a:uLnTx/>
              <a:uFillTx/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22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does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Google sort the webpages while you are searching for some query?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is hierarchical information stored in a database?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Can we perform sorting using Tree data structure?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A Tree vs a Binary Tree (2)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512741" y="571600"/>
            <a:ext cx="5902712" cy="3234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Tx/>
              <a:buChar char="•"/>
            </a:pPr>
            <a:r>
              <a:rPr lang="en-US" altLang="en-US" sz="3200" b="1" kern="1200" dirty="0">
                <a:solidFill>
                  <a:srgbClr val="000000"/>
                </a:solidFill>
                <a:latin typeface="Gabriola" panose="04040605051002020D02" pitchFamily="82" charset="0"/>
              </a:rPr>
              <a:t>The subtrees of a binary tree are ordered; those of a tree are not ordered.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Tx/>
              <a:buChar char="•"/>
            </a:pPr>
            <a:endParaRPr lang="en-US" altLang="en-US" sz="3200" b="1" kern="1200" dirty="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A6BCC9"/>
                </a:solidFill>
                <a:effectLst/>
                <a:uLnTx/>
                <a:uFillTx/>
                <a:latin typeface="Lato Light"/>
                <a:sym typeface="Lato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A6BCC9"/>
              </a:solidFill>
              <a:effectLst/>
              <a:uLnTx/>
              <a:uFillTx/>
              <a:latin typeface="Lato Light"/>
              <a:sym typeface="Lato Light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177245" y="1979166"/>
            <a:ext cx="3717925" cy="1358900"/>
            <a:chOff x="1018" y="1870"/>
            <a:chExt cx="2342" cy="856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56" y="1870"/>
              <a:ext cx="240" cy="24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018" y="2486"/>
              <a:ext cx="240" cy="24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1200" y="2112"/>
              <a:ext cx="14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287" y="1875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058" y="2496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120" y="2476"/>
              <a:ext cx="240" cy="24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679" y="1967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149" y="2486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832" y="2160"/>
              <a:ext cx="33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34579" y="3638351"/>
            <a:ext cx="5683405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Tx/>
              <a:buChar char="•"/>
              <a:tabLst/>
              <a:defRPr/>
            </a:pPr>
            <a:r>
              <a:rPr lang="en-US" altLang="en-US" sz="3200" b="1" kern="1200" dirty="0">
                <a:solidFill>
                  <a:srgbClr val="000000"/>
                </a:solidFill>
                <a:latin typeface="Gabriola" panose="04040605051002020D02" pitchFamily="82" charset="0"/>
                <a:ea typeface="Lato Light"/>
                <a:cs typeface="Lato Light"/>
                <a:sym typeface="Lato Light"/>
              </a:rPr>
              <a:t>Are different when viewed as binary trees.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Tx/>
              <a:buChar char="•"/>
              <a:tabLst/>
              <a:defRPr/>
            </a:pPr>
            <a:r>
              <a:rPr lang="en-US" altLang="en-US" sz="3200" b="1" kern="1200" dirty="0">
                <a:solidFill>
                  <a:srgbClr val="000000"/>
                </a:solidFill>
                <a:latin typeface="Gabriola" panose="04040605051002020D02" pitchFamily="82" charset="0"/>
                <a:ea typeface="Lato Light"/>
                <a:cs typeface="Lato Light"/>
                <a:sym typeface="Lato Light"/>
              </a:rPr>
              <a:t>Are the same when viewed as trees.</a:t>
            </a:r>
          </a:p>
        </p:txBody>
      </p:sp>
    </p:spTree>
    <p:extLst>
      <p:ext uri="{BB962C8B-B14F-4D97-AF65-F5344CB8AC3E}">
        <p14:creationId xmlns:p14="http://schemas.microsoft.com/office/powerpoint/2010/main" val="20850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00200" y="98860"/>
            <a:ext cx="5257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Tree – Examples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73873"/>
            <a:ext cx="1916151" cy="1983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88" y="973873"/>
            <a:ext cx="2672019" cy="2057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11" y="3260603"/>
            <a:ext cx="2291291" cy="1754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740" y="3031328"/>
            <a:ext cx="1655398" cy="19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00200" y="98860"/>
            <a:ext cx="5257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Tree – Representation 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18374" y="827872"/>
            <a:ext cx="709961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r>
              <a:rPr lang="en-US" altLang="en-US" sz="2800" b="1" dirty="0">
                <a:latin typeface="Gabriola" panose="04040605051002020D02" pitchFamily="82" charset="0"/>
              </a:rPr>
              <a:t>Similar to Linked List but with </a:t>
            </a:r>
            <a:r>
              <a:rPr lang="en-US" altLang="en-US" sz="2800" b="1" u="sng" dirty="0">
                <a:latin typeface="Gabriola" panose="04040605051002020D02" pitchFamily="82" charset="0"/>
              </a:rPr>
              <a:t>2 Links</a:t>
            </a:r>
          </a:p>
          <a:p>
            <a:r>
              <a:rPr lang="en-US" altLang="en-US" sz="2800" b="1" dirty="0">
                <a:latin typeface="Gabriola" panose="04040605051002020D02" pitchFamily="82" charset="0"/>
              </a:rPr>
              <a:t>Store the nodes at unrelated locations in memory and connect them using references in each node that point to its children.</a:t>
            </a:r>
          </a:p>
          <a:p>
            <a:r>
              <a:rPr lang="en-US" altLang="en-US" sz="2800" b="1" dirty="0">
                <a:latin typeface="Gabriola" panose="04040605051002020D02" pitchFamily="82" charset="0"/>
              </a:rPr>
              <a:t>Can also be represented as an array, with nodes in specific positions stored in corresponding positions in the array.</a:t>
            </a:r>
          </a:p>
        </p:txBody>
      </p:sp>
    </p:spTree>
    <p:extLst>
      <p:ext uri="{BB962C8B-B14F-4D97-AF65-F5344CB8AC3E}">
        <p14:creationId xmlns:p14="http://schemas.microsoft.com/office/powerpoint/2010/main" val="42522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00200" y="98860"/>
            <a:ext cx="5257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Tree – Representation: Example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5" y="1347941"/>
            <a:ext cx="2886307" cy="2987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12" y="1278673"/>
            <a:ext cx="4901789" cy="298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6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630079" y="67801"/>
            <a:ext cx="1227964" cy="44021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2400" b="1" kern="1200" dirty="0">
                <a:solidFill>
                  <a:srgbClr val="0070C0"/>
                </a:solidFill>
                <a:latin typeface="Gabriola" panose="04040605051002020D02" pitchFamily="82" charset="0"/>
                <a:ea typeface="+mn-ea"/>
              </a:rPr>
              <a:t>Binary Tree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5472708" y="2634927"/>
            <a:ext cx="601220" cy="578717"/>
          </a:xfrm>
          <a:prstGeom prst="rect">
            <a:avLst/>
          </a:prstGeom>
          <a:solidFill>
            <a:srgbClr val="FFE39D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(ii)</a:t>
            </a:r>
          </a:p>
          <a:p>
            <a:pPr algn="ctr"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data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3636777" y="2628901"/>
            <a:ext cx="1819274" cy="578717"/>
          </a:xfrm>
          <a:prstGeom prst="rect">
            <a:avLst/>
          </a:prstGeom>
          <a:solidFill>
            <a:srgbClr val="FBD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(</a:t>
            </a:r>
            <a:r>
              <a:rPr lang="en-US" altLang="en-US" sz="1650" b="1" kern="1200" dirty="0" err="1">
                <a:latin typeface="Gabriola" panose="04040605051002020D02" pitchFamily="82" charset="0"/>
                <a:ea typeface="+mn-ea"/>
              </a:rPr>
              <a:t>i</a:t>
            </a: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) pointer to left child node</a:t>
            </a: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1186161" y="2882816"/>
            <a:ext cx="2885480" cy="32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1650" b="1" kern="1200" dirty="0">
                <a:solidFill>
                  <a:srgbClr val="FF0000"/>
                </a:solidFill>
                <a:latin typeface="Gabriola" panose="04040605051002020D02" pitchFamily="82" charset="0"/>
                <a:ea typeface="+mn-ea"/>
              </a:rPr>
              <a:t>Each node has 3 fields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4154192" y="3539476"/>
            <a:ext cx="3749892" cy="1594380"/>
          </a:xfrm>
          <a:prstGeom prst="rect">
            <a:avLst/>
          </a:prstGeom>
          <a:solidFill>
            <a:srgbClr val="94F0E4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1650" b="1" kern="1200" dirty="0" err="1">
                <a:latin typeface="Gabriola" panose="04040605051002020D02" pitchFamily="82" charset="0"/>
                <a:ea typeface="+mn-ea"/>
              </a:rPr>
              <a:t>typedef</a:t>
            </a: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 </a:t>
            </a:r>
            <a:r>
              <a:rPr lang="en-US" altLang="en-US" sz="1650" b="1" kern="1200" dirty="0" err="1">
                <a:latin typeface="Gabriola" panose="04040605051002020D02" pitchFamily="82" charset="0"/>
                <a:ea typeface="+mn-ea"/>
              </a:rPr>
              <a:t>struct</a:t>
            </a: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 _</a:t>
            </a:r>
            <a:r>
              <a:rPr lang="en-US" altLang="en-US" sz="1650" b="1" kern="1200" dirty="0" err="1">
                <a:latin typeface="Gabriola" panose="04040605051002020D02" pitchFamily="82" charset="0"/>
                <a:ea typeface="+mn-ea"/>
              </a:rPr>
              <a:t>btnode</a:t>
            </a: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 *</a:t>
            </a:r>
            <a:r>
              <a:rPr lang="en-US" altLang="en-US" sz="1650" b="1" kern="1200" dirty="0" err="1">
                <a:latin typeface="Gabriola" panose="04040605051002020D02" pitchFamily="82" charset="0"/>
                <a:ea typeface="+mn-ea"/>
              </a:rPr>
              <a:t>Btree</a:t>
            </a: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;</a:t>
            </a:r>
          </a:p>
          <a:p>
            <a:pPr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1650" b="1" kern="1200" dirty="0" err="1">
                <a:latin typeface="Gabriola" panose="04040605051002020D02" pitchFamily="82" charset="0"/>
                <a:ea typeface="+mn-ea"/>
              </a:rPr>
              <a:t>struct</a:t>
            </a: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 _</a:t>
            </a:r>
            <a:r>
              <a:rPr lang="en-US" altLang="en-US" sz="1650" b="1" kern="1200" dirty="0" err="1">
                <a:latin typeface="Gabriola" panose="04040605051002020D02" pitchFamily="82" charset="0"/>
                <a:ea typeface="+mn-ea"/>
              </a:rPr>
              <a:t>btnode</a:t>
            </a: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 {</a:t>
            </a:r>
          </a:p>
          <a:p>
            <a:pPr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      </a:t>
            </a:r>
            <a:r>
              <a:rPr lang="en-US" altLang="en-US" sz="1650" b="1" kern="1200" dirty="0" err="1">
                <a:latin typeface="Gabriola" panose="04040605051002020D02" pitchFamily="82" charset="0"/>
                <a:ea typeface="+mn-ea"/>
              </a:rPr>
              <a:t>int</a:t>
            </a: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 data;</a:t>
            </a:r>
          </a:p>
          <a:p>
            <a:pPr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      </a:t>
            </a:r>
            <a:r>
              <a:rPr lang="en-US" altLang="en-US" sz="1650" b="1" kern="1200" dirty="0" err="1">
                <a:latin typeface="Gabriola" panose="04040605051002020D02" pitchFamily="82" charset="0"/>
                <a:ea typeface="+mn-ea"/>
              </a:rPr>
              <a:t>Btree</a:t>
            </a: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 left;</a:t>
            </a:r>
          </a:p>
          <a:p>
            <a:pPr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      </a:t>
            </a:r>
            <a:r>
              <a:rPr lang="en-US" altLang="en-US" sz="1650" b="1" kern="1200" dirty="0" err="1">
                <a:latin typeface="Gabriola" panose="04040605051002020D02" pitchFamily="82" charset="0"/>
                <a:ea typeface="+mn-ea"/>
              </a:rPr>
              <a:t>Btree</a:t>
            </a: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 right;</a:t>
            </a:r>
          </a:p>
          <a:p>
            <a:pPr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};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4080037" y="3248140"/>
            <a:ext cx="3653583" cy="32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1650" b="1" kern="1200" dirty="0">
                <a:solidFill>
                  <a:prstClr val="black"/>
                </a:solidFill>
                <a:latin typeface="Gabriola" panose="04040605051002020D02" pitchFamily="82" charset="0"/>
                <a:ea typeface="+mn-ea"/>
              </a:rPr>
              <a:t>Defining Binary Tree and declaring it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073928" y="2628901"/>
            <a:ext cx="1869921" cy="578717"/>
          </a:xfrm>
          <a:prstGeom prst="rect">
            <a:avLst/>
          </a:prstGeom>
          <a:solidFill>
            <a:srgbClr val="8BE6F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(iii) pointer to right child node</a:t>
            </a:r>
          </a:p>
        </p:txBody>
      </p:sp>
      <p:grpSp>
        <p:nvGrpSpPr>
          <p:cNvPr id="5" name="Group 99"/>
          <p:cNvGrpSpPr/>
          <p:nvPr/>
        </p:nvGrpSpPr>
        <p:grpSpPr>
          <a:xfrm>
            <a:off x="1270970" y="38486"/>
            <a:ext cx="4909301" cy="2434460"/>
            <a:chOff x="170625" y="51315"/>
            <a:chExt cx="6545736" cy="3245946"/>
          </a:xfrm>
        </p:grpSpPr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4067943" y="2067879"/>
              <a:ext cx="622049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685800">
                <a:buClrTx/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altLang="en-US" sz="1350" b="1" kern="1200" dirty="0">
                  <a:solidFill>
                    <a:srgbClr val="9D0000"/>
                  </a:solidFill>
                  <a:latin typeface="Gabriola" panose="04040605051002020D02" pitchFamily="82" charset="0"/>
                  <a:ea typeface="+mn-ea"/>
                </a:rPr>
                <a:t>NULL</a:t>
              </a:r>
              <a:endParaRPr lang="en-US" altLang="en-US" sz="1650" b="1" kern="1200" dirty="0">
                <a:solidFill>
                  <a:srgbClr val="9D0000"/>
                </a:solidFill>
                <a:latin typeface="Gabriola" panose="04040605051002020D02" pitchFamily="82" charset="0"/>
                <a:ea typeface="+mn-ea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93656" y="484383"/>
              <a:ext cx="353415" cy="582417"/>
            </a:xfrm>
            <a:prstGeom prst="rect">
              <a:avLst/>
            </a:prstGeom>
            <a:solidFill>
              <a:srgbClr val="1DFF87"/>
            </a:solidFill>
            <a:ln w="9360" cap="sq">
              <a:solidFill>
                <a:srgbClr val="9D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>
                <a:buClrTx/>
              </a:pPr>
              <a:endParaRPr lang="en-US" sz="1350" b="1" kern="1200">
                <a:solidFill>
                  <a:prstClr val="black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cxnSp>
          <p:nvCxnSpPr>
            <p:cNvPr id="15" name="AutoShape 8"/>
            <p:cNvCxnSpPr>
              <a:cxnSpLocks noChangeShapeType="1"/>
              <a:endCxn id="20" idx="0"/>
            </p:cNvCxnSpPr>
            <p:nvPr/>
          </p:nvCxnSpPr>
          <p:spPr bwMode="auto">
            <a:xfrm flipV="1">
              <a:off x="407877" y="441884"/>
              <a:ext cx="3090129" cy="291208"/>
            </a:xfrm>
            <a:prstGeom prst="bentConnector4">
              <a:avLst>
                <a:gd name="adj1" fmla="val 44770"/>
                <a:gd name="adj2" fmla="val 178501"/>
              </a:avLst>
            </a:prstGeom>
            <a:noFill/>
            <a:ln w="25560" cap="sq">
              <a:solidFill>
                <a:srgbClr val="9D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6" name="Group 50"/>
            <p:cNvGrpSpPr/>
            <p:nvPr/>
          </p:nvGrpSpPr>
          <p:grpSpPr>
            <a:xfrm>
              <a:off x="1755571" y="1235748"/>
              <a:ext cx="1365865" cy="582417"/>
              <a:chOff x="701675" y="1295400"/>
              <a:chExt cx="1724025" cy="762000"/>
            </a:xfrm>
          </p:grpSpPr>
          <p:sp>
            <p:nvSpPr>
              <p:cNvPr id="10" name="Rectangle 1"/>
              <p:cNvSpPr>
                <a:spLocks noChangeArrowheads="1"/>
              </p:cNvSpPr>
              <p:nvPr/>
            </p:nvSpPr>
            <p:spPr bwMode="auto">
              <a:xfrm>
                <a:off x="701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1158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1981200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1389062" y="1447799"/>
                <a:ext cx="310352" cy="566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>
                  <a:buClrTx/>
                  <a:tabLst>
                    <a:tab pos="0" algn="l"/>
                    <a:tab pos="685800" algn="l"/>
                    <a:tab pos="1371600" algn="l"/>
                    <a:tab pos="2057400" algn="l"/>
                    <a:tab pos="2743200" algn="l"/>
                    <a:tab pos="3429000" algn="l"/>
                    <a:tab pos="4114800" algn="l"/>
                    <a:tab pos="4800600" algn="l"/>
                    <a:tab pos="5486400" algn="l"/>
                    <a:tab pos="6172200" algn="l"/>
                    <a:tab pos="6858000" algn="l"/>
                    <a:tab pos="7543800" algn="l"/>
                  </a:tabLst>
                </a:pPr>
                <a:r>
                  <a:rPr lang="en-US" altLang="en-US" sz="1650" b="1" kern="1200" dirty="0">
                    <a:latin typeface="Gabriola" panose="04040605051002020D02" pitchFamily="82" charset="0"/>
                    <a:ea typeface="+mn-ea"/>
                  </a:rPr>
                  <a:t>1</a:t>
                </a:r>
              </a:p>
            </p:txBody>
          </p:sp>
        </p:grpSp>
        <p:grpSp>
          <p:nvGrpSpPr>
            <p:cNvPr id="7" name="Group 48"/>
            <p:cNvGrpSpPr/>
            <p:nvPr/>
          </p:nvGrpSpPr>
          <p:grpSpPr>
            <a:xfrm>
              <a:off x="2812558" y="441884"/>
              <a:ext cx="1378442" cy="582417"/>
              <a:chOff x="2835275" y="1295400"/>
              <a:chExt cx="1739900" cy="762000"/>
            </a:xfrm>
          </p:grpSpPr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3292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4130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3522665" y="1447799"/>
                <a:ext cx="367007" cy="566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>
                  <a:buClrTx/>
                  <a:tabLst>
                    <a:tab pos="0" algn="l"/>
                    <a:tab pos="685800" algn="l"/>
                    <a:tab pos="1371600" algn="l"/>
                    <a:tab pos="2057400" algn="l"/>
                    <a:tab pos="2743200" algn="l"/>
                    <a:tab pos="3429000" algn="l"/>
                    <a:tab pos="4114800" algn="l"/>
                    <a:tab pos="4800600" algn="l"/>
                    <a:tab pos="5486400" algn="l"/>
                    <a:tab pos="6172200" algn="l"/>
                    <a:tab pos="6858000" algn="l"/>
                    <a:tab pos="7543800" algn="l"/>
                  </a:tabLst>
                </a:pPr>
                <a:r>
                  <a:rPr lang="en-US" altLang="en-US" sz="1650" b="1" kern="1200" dirty="0">
                    <a:latin typeface="Gabriola" panose="04040605051002020D02" pitchFamily="82" charset="0"/>
                    <a:ea typeface="+mn-ea"/>
                  </a:rPr>
                  <a:t>4</a:t>
                </a: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2835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51"/>
            <p:cNvGrpSpPr/>
            <p:nvPr/>
          </p:nvGrpSpPr>
          <p:grpSpPr>
            <a:xfrm>
              <a:off x="4267200" y="1202882"/>
              <a:ext cx="1378442" cy="582417"/>
              <a:chOff x="4892675" y="1295400"/>
              <a:chExt cx="1739900" cy="762000"/>
            </a:xfrm>
          </p:grpSpPr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53498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61880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5580065" y="1447799"/>
                <a:ext cx="361612" cy="566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>
                  <a:buClrTx/>
                  <a:tabLst>
                    <a:tab pos="0" algn="l"/>
                    <a:tab pos="685800" algn="l"/>
                    <a:tab pos="1371600" algn="l"/>
                    <a:tab pos="2057400" algn="l"/>
                    <a:tab pos="2743200" algn="l"/>
                    <a:tab pos="3429000" algn="l"/>
                    <a:tab pos="4114800" algn="l"/>
                    <a:tab pos="4800600" algn="l"/>
                    <a:tab pos="5486400" algn="l"/>
                    <a:tab pos="6172200" algn="l"/>
                    <a:tab pos="6858000" algn="l"/>
                    <a:tab pos="7543800" algn="l"/>
                  </a:tabLst>
                </a:pPr>
                <a:r>
                  <a:rPr lang="en-US" altLang="en-US" sz="1650" b="1" kern="1200" dirty="0">
                    <a:latin typeface="Gabriola" panose="04040605051002020D02" pitchFamily="82" charset="0"/>
                    <a:ea typeface="+mn-ea"/>
                  </a:rPr>
                  <a:t>7</a:t>
                </a:r>
              </a:p>
            </p:txBody>
          </p:sp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48926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52"/>
            <p:cNvGrpSpPr/>
            <p:nvPr/>
          </p:nvGrpSpPr>
          <p:grpSpPr>
            <a:xfrm>
              <a:off x="729288" y="2141123"/>
              <a:ext cx="1299271" cy="582417"/>
              <a:chOff x="7026275" y="1295400"/>
              <a:chExt cx="1639968" cy="762000"/>
            </a:xfrm>
          </p:grpSpPr>
          <p:sp>
            <p:nvSpPr>
              <p:cNvPr id="32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33" name="Rectangle 26"/>
              <p:cNvSpPr>
                <a:spLocks noChangeArrowheads="1"/>
              </p:cNvSpPr>
              <p:nvPr/>
            </p:nvSpPr>
            <p:spPr bwMode="auto">
              <a:xfrm>
                <a:off x="8221743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7548471" y="1447799"/>
                <a:ext cx="396683" cy="566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>
                  <a:buClrTx/>
                  <a:tabLst>
                    <a:tab pos="0" algn="l"/>
                    <a:tab pos="685800" algn="l"/>
                    <a:tab pos="1371600" algn="l"/>
                    <a:tab pos="2057400" algn="l"/>
                    <a:tab pos="2743200" algn="l"/>
                    <a:tab pos="3429000" algn="l"/>
                    <a:tab pos="4114800" algn="l"/>
                    <a:tab pos="4800600" algn="l"/>
                    <a:tab pos="5486400" algn="l"/>
                    <a:tab pos="6172200" algn="l"/>
                    <a:tab pos="6858000" algn="l"/>
                    <a:tab pos="7543800" algn="l"/>
                  </a:tabLst>
                </a:pPr>
                <a:r>
                  <a:rPr lang="en-US" altLang="en-US" sz="1650" b="1" kern="1200" dirty="0">
                    <a:latin typeface="Gabriola" panose="04040605051002020D02" pitchFamily="82" charset="0"/>
                    <a:ea typeface="+mn-ea"/>
                  </a:rPr>
                  <a:t>-1</a:t>
                </a: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170625" y="51315"/>
              <a:ext cx="886032" cy="433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685800">
                <a:buClrTx/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altLang="en-US" sz="1650" b="1" kern="1200" dirty="0">
                  <a:solidFill>
                    <a:srgbClr val="9D0000"/>
                  </a:solidFill>
                  <a:latin typeface="Gabriola" panose="04040605051002020D02" pitchFamily="82" charset="0"/>
                  <a:ea typeface="+mn-ea"/>
                </a:rPr>
                <a:t>root</a:t>
              </a:r>
            </a:p>
          </p:txBody>
        </p:sp>
        <p:grpSp>
          <p:nvGrpSpPr>
            <p:cNvPr id="14" name="Group 57"/>
            <p:cNvGrpSpPr/>
            <p:nvPr/>
          </p:nvGrpSpPr>
          <p:grpSpPr>
            <a:xfrm>
              <a:off x="2560918" y="2138511"/>
              <a:ext cx="1378442" cy="582417"/>
              <a:chOff x="7026275" y="1295400"/>
              <a:chExt cx="1739900" cy="762000"/>
            </a:xfrm>
          </p:grpSpPr>
          <p:sp>
            <p:nvSpPr>
              <p:cNvPr id="59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60" name="Rectangle 26"/>
              <p:cNvSpPr>
                <a:spLocks noChangeArrowheads="1"/>
              </p:cNvSpPr>
              <p:nvPr/>
            </p:nvSpPr>
            <p:spPr bwMode="auto"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61" name="Text Box 27"/>
              <p:cNvSpPr txBox="1">
                <a:spLocks noChangeArrowheads="1"/>
              </p:cNvSpPr>
              <p:nvPr/>
            </p:nvSpPr>
            <p:spPr bwMode="auto">
              <a:xfrm>
                <a:off x="7713665" y="1447799"/>
                <a:ext cx="345425" cy="566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>
                  <a:buClrTx/>
                  <a:tabLst>
                    <a:tab pos="0" algn="l"/>
                    <a:tab pos="685800" algn="l"/>
                    <a:tab pos="1371600" algn="l"/>
                    <a:tab pos="2057400" algn="l"/>
                    <a:tab pos="2743200" algn="l"/>
                    <a:tab pos="3429000" algn="l"/>
                    <a:tab pos="4114800" algn="l"/>
                    <a:tab pos="4800600" algn="l"/>
                    <a:tab pos="5486400" algn="l"/>
                    <a:tab pos="6172200" algn="l"/>
                    <a:tab pos="6858000" algn="l"/>
                    <a:tab pos="7543800" algn="l"/>
                  </a:tabLst>
                </a:pPr>
                <a:r>
                  <a:rPr lang="en-US" altLang="en-US" sz="1650" b="1" kern="1200" dirty="0">
                    <a:latin typeface="Gabriola" panose="04040605051002020D02" pitchFamily="82" charset="0"/>
                    <a:ea typeface="+mn-ea"/>
                  </a:rPr>
                  <a:t>3</a:t>
                </a:r>
              </a:p>
            </p:txBody>
          </p:sp>
          <p:sp>
            <p:nvSpPr>
              <p:cNvPr id="62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 bwMode="auto">
            <a:xfrm flipH="1">
              <a:off x="4343400" y="1483170"/>
              <a:ext cx="120794" cy="65795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>
              <a:endCxn id="16" idx="0"/>
            </p:cNvCxnSpPr>
            <p:nvPr/>
          </p:nvCxnSpPr>
          <p:spPr bwMode="auto">
            <a:xfrm flipH="1">
              <a:off x="2441019" y="723869"/>
              <a:ext cx="547618" cy="51187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endCxn id="32" idx="0"/>
            </p:cNvCxnSpPr>
            <p:nvPr/>
          </p:nvCxnSpPr>
          <p:spPr bwMode="auto">
            <a:xfrm flipH="1">
              <a:off x="1414734" y="1556000"/>
              <a:ext cx="546731" cy="58512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endCxn id="72" idx="0"/>
            </p:cNvCxnSpPr>
            <p:nvPr/>
          </p:nvCxnSpPr>
          <p:spPr bwMode="auto">
            <a:xfrm flipH="1">
              <a:off x="748023" y="2385421"/>
              <a:ext cx="157345" cy="54032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>
              <a:endCxn id="73" idx="0"/>
            </p:cNvCxnSpPr>
            <p:nvPr/>
          </p:nvCxnSpPr>
          <p:spPr bwMode="auto">
            <a:xfrm flipH="1">
              <a:off x="2597332" y="2432331"/>
              <a:ext cx="152739" cy="49057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407877" y="2925748"/>
              <a:ext cx="622049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685800">
                <a:buClrTx/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altLang="en-US" sz="1350" b="1" kern="1200" dirty="0">
                  <a:solidFill>
                    <a:srgbClr val="9D0000"/>
                  </a:solidFill>
                  <a:latin typeface="Gabriola" panose="04040605051002020D02" pitchFamily="82" charset="0"/>
                  <a:ea typeface="+mn-ea"/>
                </a:rPr>
                <a:t>NULL</a:t>
              </a:r>
              <a:endParaRPr lang="en-US" altLang="en-US" sz="1650" b="1" kern="1200" dirty="0">
                <a:solidFill>
                  <a:srgbClr val="9D0000"/>
                </a:solidFill>
                <a:latin typeface="Gabriola" panose="04040605051002020D02" pitchFamily="82" charset="0"/>
                <a:ea typeface="+mn-ea"/>
              </a:endParaRPr>
            </a:p>
          </p:txBody>
        </p: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2257187" y="2922902"/>
              <a:ext cx="622049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685800">
                <a:buClrTx/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altLang="en-US" sz="1350" b="1" kern="1200" dirty="0">
                  <a:solidFill>
                    <a:srgbClr val="9D0000"/>
                  </a:solidFill>
                  <a:latin typeface="Gabriola" panose="04040605051002020D02" pitchFamily="82" charset="0"/>
                  <a:ea typeface="+mn-ea"/>
                </a:rPr>
                <a:t>NULL</a:t>
              </a:r>
              <a:endParaRPr lang="en-US" altLang="en-US" sz="1650" b="1" kern="1200" dirty="0">
                <a:solidFill>
                  <a:srgbClr val="9D0000"/>
                </a:solidFill>
                <a:latin typeface="Gabriola" panose="04040605051002020D02" pitchFamily="82" charset="0"/>
                <a:ea typeface="+mn-ea"/>
              </a:endParaRP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3398499" y="2919314"/>
              <a:ext cx="622049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685800">
                <a:buClrTx/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altLang="en-US" sz="1350" b="1" kern="1200" dirty="0">
                  <a:solidFill>
                    <a:srgbClr val="9D0000"/>
                  </a:solidFill>
                  <a:latin typeface="Gabriola" panose="04040605051002020D02" pitchFamily="82" charset="0"/>
                  <a:ea typeface="+mn-ea"/>
                </a:rPr>
                <a:t>NULL</a:t>
              </a:r>
              <a:endParaRPr lang="en-US" altLang="en-US" sz="1650" b="1" kern="1200" dirty="0">
                <a:solidFill>
                  <a:srgbClr val="9D0000"/>
                </a:solidFill>
                <a:latin typeface="Gabriola" panose="04040605051002020D02" pitchFamily="82" charset="0"/>
                <a:ea typeface="+mn-ea"/>
              </a:endParaRPr>
            </a:p>
          </p:txBody>
        </p:sp>
        <p:cxnSp>
          <p:nvCxnSpPr>
            <p:cNvPr id="75" name="Straight Arrow Connector 74"/>
            <p:cNvCxnSpPr>
              <a:endCxn id="59" idx="0"/>
            </p:cNvCxnSpPr>
            <p:nvPr/>
          </p:nvCxnSpPr>
          <p:spPr bwMode="auto">
            <a:xfrm>
              <a:off x="2945842" y="1522371"/>
              <a:ext cx="300524" cy="6161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/>
            <p:cNvCxnSpPr>
              <a:endCxn id="26" idx="0"/>
            </p:cNvCxnSpPr>
            <p:nvPr/>
          </p:nvCxnSpPr>
          <p:spPr bwMode="auto">
            <a:xfrm>
              <a:off x="4036647" y="687246"/>
              <a:ext cx="916001" cy="51563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Straight Arrow Connector 77"/>
            <p:cNvCxnSpPr>
              <a:endCxn id="74" idx="0"/>
            </p:cNvCxnSpPr>
            <p:nvPr/>
          </p:nvCxnSpPr>
          <p:spPr bwMode="auto">
            <a:xfrm flipH="1">
              <a:off x="3738644" y="2500948"/>
              <a:ext cx="24638" cy="41836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1507654" y="2911400"/>
              <a:ext cx="622049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685800">
                <a:buClrTx/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altLang="en-US" sz="1350" b="1" kern="1200" dirty="0">
                  <a:solidFill>
                    <a:srgbClr val="9D0000"/>
                  </a:solidFill>
                  <a:latin typeface="Gabriola" panose="04040605051002020D02" pitchFamily="82" charset="0"/>
                  <a:ea typeface="+mn-ea"/>
                </a:rPr>
                <a:t>NULL</a:t>
              </a:r>
              <a:endParaRPr lang="en-US" altLang="en-US" sz="1650" b="1" kern="1200" dirty="0">
                <a:solidFill>
                  <a:srgbClr val="9D0000"/>
                </a:solidFill>
                <a:latin typeface="Gabriola" panose="04040605051002020D02" pitchFamily="82" charset="0"/>
                <a:ea typeface="+mn-ea"/>
              </a:endParaRPr>
            </a:p>
          </p:txBody>
        </p:sp>
        <p:cxnSp>
          <p:nvCxnSpPr>
            <p:cNvPr id="84" name="Straight Arrow Connector 83"/>
            <p:cNvCxnSpPr>
              <a:endCxn id="83" idx="0"/>
            </p:cNvCxnSpPr>
            <p:nvPr/>
          </p:nvCxnSpPr>
          <p:spPr bwMode="auto">
            <a:xfrm flipH="1">
              <a:off x="1847801" y="2493033"/>
              <a:ext cx="24638" cy="41836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9" name="Group 86"/>
            <p:cNvGrpSpPr/>
            <p:nvPr/>
          </p:nvGrpSpPr>
          <p:grpSpPr>
            <a:xfrm>
              <a:off x="5256732" y="2135341"/>
              <a:ext cx="1378442" cy="582417"/>
              <a:chOff x="7026275" y="1295400"/>
              <a:chExt cx="1739900" cy="762000"/>
            </a:xfrm>
          </p:grpSpPr>
          <p:sp>
            <p:nvSpPr>
              <p:cNvPr id="88" name="Rectangle 25"/>
              <p:cNvSpPr>
                <a:spLocks noChangeArrowheads="1"/>
              </p:cNvSpPr>
              <p:nvPr/>
            </p:nvSpPr>
            <p:spPr bwMode="auto">
              <a:xfrm>
                <a:off x="7483475" y="1295400"/>
                <a:ext cx="815975" cy="762000"/>
              </a:xfrm>
              <a:prstGeom prst="rect">
                <a:avLst/>
              </a:prstGeom>
              <a:solidFill>
                <a:srgbClr val="FFE39D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" name="Rectangle 26"/>
              <p:cNvSpPr>
                <a:spLocks noChangeArrowheads="1"/>
              </p:cNvSpPr>
              <p:nvPr/>
            </p:nvSpPr>
            <p:spPr bwMode="auto">
              <a:xfrm>
                <a:off x="8321675" y="1295400"/>
                <a:ext cx="444500" cy="762000"/>
              </a:xfrm>
              <a:prstGeom prst="rect">
                <a:avLst/>
              </a:prstGeom>
              <a:solidFill>
                <a:srgbClr val="8BE6FF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 Box 27"/>
              <p:cNvSpPr txBox="1">
                <a:spLocks noChangeArrowheads="1"/>
              </p:cNvSpPr>
              <p:nvPr/>
            </p:nvSpPr>
            <p:spPr bwMode="auto">
              <a:xfrm>
                <a:off x="7713665" y="1447799"/>
                <a:ext cx="426359" cy="566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>
                  <a:buClrTx/>
                  <a:tabLst>
                    <a:tab pos="0" algn="l"/>
                    <a:tab pos="685800" algn="l"/>
                    <a:tab pos="1371600" algn="l"/>
                    <a:tab pos="2057400" algn="l"/>
                    <a:tab pos="2743200" algn="l"/>
                    <a:tab pos="3429000" algn="l"/>
                    <a:tab pos="4114800" algn="l"/>
                    <a:tab pos="4800600" algn="l"/>
                    <a:tab pos="5486400" algn="l"/>
                    <a:tab pos="6172200" algn="l"/>
                    <a:tab pos="6858000" algn="l"/>
                    <a:tab pos="7543800" algn="l"/>
                  </a:tabLst>
                </a:pPr>
                <a:r>
                  <a:rPr lang="en-US" altLang="en-US" sz="1650" b="1" kern="1200" dirty="0">
                    <a:latin typeface="Gabriola" panose="04040605051002020D02" pitchFamily="82" charset="0"/>
                    <a:ea typeface="+mn-ea"/>
                  </a:rPr>
                  <a:t>13</a:t>
                </a:r>
              </a:p>
            </p:txBody>
          </p:sp>
          <p:sp>
            <p:nvSpPr>
              <p:cNvPr id="91" name="Rectangle 28"/>
              <p:cNvSpPr>
                <a:spLocks noChangeArrowheads="1"/>
              </p:cNvSpPr>
              <p:nvPr/>
            </p:nvSpPr>
            <p:spPr bwMode="auto">
              <a:xfrm>
                <a:off x="7026275" y="1295400"/>
                <a:ext cx="444500" cy="762000"/>
              </a:xfrm>
              <a:prstGeom prst="rect">
                <a:avLst/>
              </a:prstGeom>
              <a:solidFill>
                <a:srgbClr val="F7A1CA"/>
              </a:solidFill>
              <a:ln w="9360" cap="sq">
                <a:solidFill>
                  <a:srgbClr val="9D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buClrTx/>
                </a:pPr>
                <a:endParaRPr lang="en-US" sz="1350" b="1" kern="1200">
                  <a:solidFill>
                    <a:prstClr val="black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/>
            <p:cNvCxnSpPr>
              <a:endCxn id="93" idx="0"/>
            </p:cNvCxnSpPr>
            <p:nvPr/>
          </p:nvCxnSpPr>
          <p:spPr bwMode="auto">
            <a:xfrm flipH="1">
              <a:off x="5293146" y="2429161"/>
              <a:ext cx="152739" cy="49057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4953000" y="2919732"/>
              <a:ext cx="622049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685800">
                <a:buClrTx/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altLang="en-US" sz="1350" b="1" kern="1200" dirty="0">
                  <a:solidFill>
                    <a:srgbClr val="9D0000"/>
                  </a:solidFill>
                  <a:latin typeface="Gabriola" panose="04040605051002020D02" pitchFamily="82" charset="0"/>
                  <a:ea typeface="+mn-ea"/>
                </a:rPr>
                <a:t>NULL</a:t>
              </a:r>
              <a:endParaRPr lang="en-US" altLang="en-US" sz="1650" b="1" kern="1200" dirty="0">
                <a:solidFill>
                  <a:srgbClr val="9D0000"/>
                </a:solidFill>
                <a:latin typeface="Gabriola" panose="04040605051002020D02" pitchFamily="82" charset="0"/>
                <a:ea typeface="+mn-ea"/>
              </a:endParaRP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6094312" y="2916145"/>
              <a:ext cx="622049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685800">
                <a:buClrTx/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</a:pPr>
              <a:r>
                <a:rPr lang="en-US" altLang="en-US" sz="1350" b="1" kern="1200" dirty="0">
                  <a:solidFill>
                    <a:srgbClr val="9D0000"/>
                  </a:solidFill>
                  <a:latin typeface="Gabriola" panose="04040605051002020D02" pitchFamily="82" charset="0"/>
                  <a:ea typeface="+mn-ea"/>
                </a:rPr>
                <a:t>NULL</a:t>
              </a:r>
              <a:endParaRPr lang="en-US" altLang="en-US" sz="1650" b="1" kern="1200" dirty="0">
                <a:solidFill>
                  <a:srgbClr val="9D0000"/>
                </a:solidFill>
                <a:latin typeface="Gabriola" panose="04040605051002020D02" pitchFamily="82" charset="0"/>
                <a:ea typeface="+mn-ea"/>
              </a:endParaRPr>
            </a:p>
          </p:txBody>
        </p:sp>
        <p:cxnSp>
          <p:nvCxnSpPr>
            <p:cNvPr id="95" name="Straight Arrow Connector 94"/>
            <p:cNvCxnSpPr>
              <a:endCxn id="94" idx="0"/>
            </p:cNvCxnSpPr>
            <p:nvPr/>
          </p:nvCxnSpPr>
          <p:spPr bwMode="auto">
            <a:xfrm flipH="1">
              <a:off x="6434458" y="2497778"/>
              <a:ext cx="24638" cy="41836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>
              <a:off x="5512253" y="1510888"/>
              <a:ext cx="300524" cy="6161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8" name="Text Box 36"/>
          <p:cNvSpPr txBox="1">
            <a:spLocks noChangeArrowheads="1"/>
          </p:cNvSpPr>
          <p:nvPr/>
        </p:nvSpPr>
        <p:spPr bwMode="auto">
          <a:xfrm>
            <a:off x="7637957" y="4674515"/>
            <a:ext cx="1416063" cy="324801"/>
          </a:xfrm>
          <a:prstGeom prst="rect">
            <a:avLst/>
          </a:prstGeom>
          <a:solidFill>
            <a:srgbClr val="FFFF9F"/>
          </a:solidFill>
          <a:ln w="9360" cap="sq">
            <a:solidFill>
              <a:srgbClr val="9D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defTabSz="685800">
              <a:buClrTx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altLang="en-US" sz="1650" b="1" kern="1200" dirty="0" err="1">
                <a:latin typeface="Gabriola" panose="04040605051002020D02" pitchFamily="82" charset="0"/>
                <a:ea typeface="+mn-ea"/>
              </a:rPr>
              <a:t>Btree</a:t>
            </a:r>
            <a:r>
              <a:rPr lang="en-US" altLang="en-US" sz="1650" b="1" kern="1200" dirty="0">
                <a:latin typeface="Gabriola" panose="04040605051002020D02" pitchFamily="82" charset="0"/>
                <a:ea typeface="+mn-ea"/>
              </a:rPr>
              <a:t> root;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A8417-E1B8-4D26-938B-DBFCC5C2280B}"/>
              </a:ext>
            </a:extLst>
          </p:cNvPr>
          <p:cNvSpPr/>
          <p:nvPr/>
        </p:nvSpPr>
        <p:spPr>
          <a:xfrm>
            <a:off x="720869" y="3617488"/>
            <a:ext cx="2202312" cy="101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</a:pPr>
            <a:r>
              <a:rPr lang="en-IN" sz="1350" b="1" kern="1200" dirty="0">
                <a:solidFill>
                  <a:prstClr val="white"/>
                </a:solidFill>
                <a:latin typeface="Gabriola" panose="04040605051002020D02" pitchFamily="82" charset="0"/>
              </a:rPr>
              <a:t>Three types of nodes</a:t>
            </a:r>
          </a:p>
          <a:p>
            <a:pPr marL="214313" indent="-214313" defTabSz="685800">
              <a:buClrTx/>
              <a:buFont typeface="Arial" panose="020B0604020202020204" pitchFamily="34" charset="0"/>
              <a:buChar char="•"/>
            </a:pPr>
            <a:r>
              <a:rPr lang="en-IN" sz="1350" b="1" kern="1200" dirty="0">
                <a:solidFill>
                  <a:prstClr val="white"/>
                </a:solidFill>
                <a:latin typeface="Gabriola" panose="04040605051002020D02" pitchFamily="82" charset="0"/>
              </a:rPr>
              <a:t>Root node</a:t>
            </a:r>
          </a:p>
          <a:p>
            <a:pPr marL="214313" indent="-214313" defTabSz="685800">
              <a:buClrTx/>
              <a:buFont typeface="Arial" panose="020B0604020202020204" pitchFamily="34" charset="0"/>
              <a:buChar char="•"/>
            </a:pPr>
            <a:r>
              <a:rPr lang="en-IN" sz="1350" b="1" kern="1200" dirty="0">
                <a:solidFill>
                  <a:prstClr val="white"/>
                </a:solidFill>
                <a:latin typeface="Gabriola" panose="04040605051002020D02" pitchFamily="82" charset="0"/>
              </a:rPr>
              <a:t>Internal nodes</a:t>
            </a:r>
          </a:p>
          <a:p>
            <a:pPr marL="214313" indent="-214313" defTabSz="685800">
              <a:buClrTx/>
              <a:buFont typeface="Arial" panose="020B0604020202020204" pitchFamily="34" charset="0"/>
              <a:buChar char="•"/>
            </a:pPr>
            <a:r>
              <a:rPr lang="en-IN" sz="1350" b="1" kern="1200" dirty="0">
                <a:solidFill>
                  <a:prstClr val="white"/>
                </a:solidFill>
                <a:latin typeface="Gabriola" panose="04040605051002020D02" pitchFamily="82" charset="0"/>
              </a:rPr>
              <a:t>Leaf nodes (left and right subtrees are NULL)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32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2" grpId="0"/>
      <p:bldP spid="39" grpId="0" animBg="1"/>
      <p:bldP spid="98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1828800" y="1543049"/>
            <a:ext cx="1600200" cy="2568034"/>
            <a:chOff x="4140" y="5220"/>
            <a:chExt cx="1980" cy="2340"/>
          </a:xfrm>
        </p:grpSpPr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4140" y="522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28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Btree</a:t>
              </a:r>
              <a:endParaRPr lang="en-US" altLang="en-US" sz="2800" b="1" kern="120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4140" y="5760"/>
              <a:ext cx="19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20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Int</a:t>
              </a:r>
              <a:r>
                <a:rPr lang="en-US" altLang="ko-KR" sz="2000" b="1" kern="1200" dirty="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 data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20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Btree</a:t>
              </a:r>
              <a:r>
                <a:rPr lang="en-US" altLang="ko-KR" sz="2000" b="1" kern="1200" dirty="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   </a:t>
              </a:r>
              <a:r>
                <a:rPr lang="en-US" altLang="ko-KR" sz="20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left_chid</a:t>
              </a:r>
              <a:endParaRPr lang="en-US" altLang="ko-KR" sz="2000" b="1" kern="12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Batang" pitchFamily="18" charset="-127"/>
                <a:cs typeface="+mn-cs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20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Btree</a:t>
              </a:r>
              <a:r>
                <a:rPr lang="en-US" altLang="ko-KR" sz="2000" b="1" kern="1200" dirty="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   </a:t>
              </a:r>
              <a:r>
                <a:rPr lang="en-US" altLang="ko-KR" sz="20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right_child</a:t>
              </a:r>
              <a:endParaRPr lang="en-US" altLang="ko-KR" sz="2000" b="1" kern="12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Batang" pitchFamily="18" charset="-127"/>
                <a:cs typeface="+mn-cs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4140" y="6660"/>
              <a:ext cx="19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20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Find()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20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Insert()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20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Delete()</a:t>
              </a:r>
              <a:endParaRPr lang="en-US" altLang="en-US" sz="2000" b="1" kern="120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5486400" y="1543050"/>
            <a:ext cx="685800" cy="1492440"/>
            <a:chOff x="4140" y="5220"/>
            <a:chExt cx="1980" cy="2340"/>
          </a:xfrm>
        </p:grpSpPr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4140" y="522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Btree</a:t>
              </a:r>
              <a:endParaRPr lang="en-US" altLang="en-US" sz="1200" b="1" kern="120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4140" y="5760"/>
              <a:ext cx="19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Int</a:t>
              </a:r>
              <a:r>
                <a:rPr lang="en-US" altLang="ko-KR" sz="1200" b="1" kern="1200" dirty="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 data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Btree</a:t>
              </a:r>
              <a:r>
                <a:rPr lang="en-US" altLang="ko-KR" sz="1200" b="1" kern="1200" dirty="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   </a:t>
              </a: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left_chid</a:t>
              </a:r>
              <a:endParaRPr lang="en-US" altLang="ko-KR" sz="1200" b="1" kern="12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Batang" pitchFamily="18" charset="-127"/>
                <a:cs typeface="+mn-cs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Btree</a:t>
              </a:r>
              <a:r>
                <a:rPr lang="en-US" altLang="ko-KR" sz="1200" b="1" kern="1200" dirty="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   </a:t>
              </a: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right_child</a:t>
              </a:r>
              <a:endParaRPr lang="en-US" altLang="ko-KR" sz="1200" b="1" kern="12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Batang" pitchFamily="18" charset="-127"/>
                <a:cs typeface="+mn-cs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200" b="1" kern="12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4140" y="6660"/>
              <a:ext cx="19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Find()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Insert()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Delete()</a:t>
              </a:r>
              <a:endParaRPr lang="en-US" altLang="en-US" sz="1200" b="1" kern="120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50188" name="Group 12"/>
          <p:cNvGrpSpPr>
            <a:grpSpLocks/>
          </p:cNvGrpSpPr>
          <p:nvPr/>
        </p:nvGrpSpPr>
        <p:grpSpPr bwMode="auto">
          <a:xfrm>
            <a:off x="4422853" y="3053681"/>
            <a:ext cx="685800" cy="1519354"/>
            <a:chOff x="4140" y="5220"/>
            <a:chExt cx="1980" cy="2340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4140" y="522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Btree</a:t>
              </a:r>
              <a:endParaRPr lang="en-US" altLang="en-US" sz="1200" b="1" kern="120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4140" y="5760"/>
              <a:ext cx="19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Int</a:t>
              </a:r>
              <a:r>
                <a:rPr lang="en-US" altLang="ko-KR" sz="1200" b="1" kern="1200" dirty="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 data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Btree</a:t>
              </a:r>
              <a:r>
                <a:rPr lang="en-US" altLang="ko-KR" sz="1200" b="1" kern="1200" dirty="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   </a:t>
              </a: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left_chid</a:t>
              </a:r>
              <a:endParaRPr lang="en-US" altLang="ko-KR" sz="1200" b="1" kern="12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Batang" pitchFamily="18" charset="-127"/>
                <a:cs typeface="+mn-cs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Btree</a:t>
              </a:r>
              <a:r>
                <a:rPr lang="en-US" altLang="ko-KR" sz="1200" b="1" kern="1200" dirty="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   </a:t>
              </a: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right_child</a:t>
              </a:r>
              <a:endParaRPr lang="en-US" altLang="ko-KR" sz="1200" b="1" kern="12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Batang" pitchFamily="18" charset="-127"/>
                <a:cs typeface="+mn-cs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200" b="1" kern="12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4140" y="6660"/>
              <a:ext cx="19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Find()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Insert()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Delete()</a:t>
              </a:r>
              <a:endParaRPr lang="en-US" altLang="en-US" sz="1200" b="1" kern="120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50192" name="Group 16"/>
          <p:cNvGrpSpPr>
            <a:grpSpLocks/>
          </p:cNvGrpSpPr>
          <p:nvPr/>
        </p:nvGrpSpPr>
        <p:grpSpPr bwMode="auto">
          <a:xfrm>
            <a:off x="6602221" y="3058792"/>
            <a:ext cx="685800" cy="1514243"/>
            <a:chOff x="4140" y="5220"/>
            <a:chExt cx="1980" cy="2340"/>
          </a:xfrm>
        </p:grpSpPr>
        <p:sp>
          <p:nvSpPr>
            <p:cNvPr id="50193" name="Text Box 17"/>
            <p:cNvSpPr txBox="1">
              <a:spLocks noChangeArrowheads="1"/>
            </p:cNvSpPr>
            <p:nvPr/>
          </p:nvSpPr>
          <p:spPr bwMode="auto">
            <a:xfrm>
              <a:off x="4140" y="522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Btree</a:t>
              </a:r>
              <a:endParaRPr lang="en-US" altLang="en-US" sz="1200" b="1" kern="120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4140" y="5760"/>
              <a:ext cx="19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Int</a:t>
              </a:r>
              <a:r>
                <a:rPr lang="en-US" altLang="ko-KR" sz="1200" b="1" kern="1200" dirty="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 data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Btree</a:t>
              </a:r>
              <a:r>
                <a:rPr lang="en-US" altLang="ko-KR" sz="1200" b="1" kern="1200" dirty="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   </a:t>
              </a: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left_chid</a:t>
              </a:r>
              <a:endParaRPr lang="en-US" altLang="ko-KR" sz="1200" b="1" kern="12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Batang" pitchFamily="18" charset="-127"/>
                <a:cs typeface="+mn-cs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Btree</a:t>
              </a:r>
              <a:r>
                <a:rPr lang="en-US" altLang="ko-KR" sz="1200" b="1" kern="1200" dirty="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   </a:t>
              </a:r>
              <a:r>
                <a:rPr lang="en-US" altLang="ko-KR" sz="1200" b="1" kern="1200" dirty="0" err="1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right_child</a:t>
              </a:r>
              <a:endParaRPr lang="en-US" altLang="ko-KR" sz="1200" b="1" kern="12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Batang" pitchFamily="18" charset="-127"/>
                <a:cs typeface="+mn-cs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200" b="1" kern="12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50195" name="Text Box 19"/>
            <p:cNvSpPr txBox="1">
              <a:spLocks noChangeArrowheads="1"/>
            </p:cNvSpPr>
            <p:nvPr/>
          </p:nvSpPr>
          <p:spPr bwMode="auto">
            <a:xfrm>
              <a:off x="4140" y="6660"/>
              <a:ext cx="19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Find()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Insert()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ko-KR" sz="1200" b="1" kern="1200">
                  <a:solidFill>
                    <a:schemeClr val="tx2">
                      <a:lumMod val="10000"/>
                    </a:schemeClr>
                  </a:solidFill>
                  <a:latin typeface="Gabriola" panose="04040605051002020D02" pitchFamily="82" charset="0"/>
                  <a:ea typeface="Batang" pitchFamily="18" charset="-127"/>
                  <a:cs typeface="+mn-cs"/>
                </a:rPr>
                <a:t>Delete()</a:t>
              </a:r>
              <a:endParaRPr lang="en-US" altLang="en-US" sz="1200" b="1" kern="120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50196" name="Line 20"/>
          <p:cNvSpPr>
            <a:spLocks noChangeShapeType="1"/>
          </p:cNvSpPr>
          <p:nvPr/>
        </p:nvSpPr>
        <p:spPr bwMode="auto">
          <a:xfrm flipH="1">
            <a:off x="4945334" y="2640783"/>
            <a:ext cx="5143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4800" b="1" kern="120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6198916" y="2640783"/>
            <a:ext cx="681620" cy="4106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4800" b="1" kern="120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600200" y="98860"/>
            <a:ext cx="622795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Tree – Representation: Objects with Links 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68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600200" y="98860"/>
            <a:ext cx="622795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Tree – Representation: Array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pic>
        <p:nvPicPr>
          <p:cNvPr id="22" name="Picture 6" descr="tree_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05" y="707530"/>
            <a:ext cx="5397190" cy="431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46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</a:t>
            </a: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(</a:t>
            </a: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Module 4 [Part 1]</a:t>
            </a: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)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2999" y="475785"/>
            <a:ext cx="5509429" cy="4207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indent="-342900"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Linear versus Non-Linear Data Structures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Tree Data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Terminologies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Binary Tree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Expression Tree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Tree Traversals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Binary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Search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AVL Tree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Red black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Tree 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Splay Tree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Tree.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59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37" y="1177986"/>
            <a:ext cx="7255726" cy="321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405055" y="132869"/>
            <a:ext cx="679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Linear vs Non-Linear Data Structures – Classification </a:t>
            </a:r>
            <a:endParaRPr lang="en-US" sz="3200" b="1" dirty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05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09553"/>
              </p:ext>
            </p:extLst>
          </p:nvPr>
        </p:nvGraphicFramePr>
        <p:xfrm>
          <a:off x="921732" y="712752"/>
          <a:ext cx="7869425" cy="429078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99888">
                  <a:extLst>
                    <a:ext uri="{9D8B030D-6E8A-4147-A177-3AD203B41FA5}">
                      <a16:colId xmlns:a16="http://schemas.microsoft.com/office/drawing/2014/main" val="2355618432"/>
                    </a:ext>
                  </a:extLst>
                </a:gridCol>
                <a:gridCol w="2906751">
                  <a:extLst>
                    <a:ext uri="{9D8B030D-6E8A-4147-A177-3AD203B41FA5}">
                      <a16:colId xmlns:a16="http://schemas.microsoft.com/office/drawing/2014/main" val="726747714"/>
                    </a:ext>
                  </a:extLst>
                </a:gridCol>
                <a:gridCol w="2962786">
                  <a:extLst>
                    <a:ext uri="{9D8B030D-6E8A-4147-A177-3AD203B41FA5}">
                      <a16:colId xmlns:a16="http://schemas.microsoft.com/office/drawing/2014/main" val="3884493427"/>
                    </a:ext>
                  </a:extLst>
                </a:gridCol>
              </a:tblGrid>
              <a:tr h="4321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abriola" panose="04040605051002020D02" pitchFamily="82" charset="0"/>
                        </a:rPr>
                        <a:t>Basis for comparison</a:t>
                      </a:r>
                      <a:endParaRPr lang="en-US" sz="20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abriola" panose="04040605051002020D02" pitchFamily="82" charset="0"/>
                        </a:rPr>
                        <a:t>Linear Data Structure</a:t>
                      </a:r>
                      <a:endParaRPr lang="en-US" sz="20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abriola" panose="04040605051002020D02" pitchFamily="82" charset="0"/>
                        </a:rPr>
                        <a:t>Non-Linear Data Structure</a:t>
                      </a:r>
                      <a:endParaRPr lang="en-US" sz="20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83297"/>
                  </a:ext>
                </a:extLst>
              </a:tr>
              <a:tr h="976093">
                <a:tc>
                  <a:txBody>
                    <a:bodyPr/>
                    <a:lstStyle/>
                    <a:p>
                      <a:r>
                        <a:rPr lang="en-US" sz="2000" b="1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Gabriola" panose="04040605051002020D02" pitchFamily="82" charset="0"/>
                          <a:sym typeface="Arial"/>
                        </a:rPr>
                        <a:t>Basic</a:t>
                      </a:r>
                      <a:endParaRPr lang="en-US" sz="20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Gabriola" panose="04040605051002020D02" pitchFamily="82" charset="0"/>
                          <a:sym typeface="Arial"/>
                        </a:rPr>
                        <a:t>The data items are arranged in an orderly manner where the elements are attached adjacently.</a:t>
                      </a:r>
                      <a:endParaRPr lang="en-US" sz="18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Gabriola" panose="04040605051002020D02" pitchFamily="82" charset="0"/>
                          <a:sym typeface="Arial"/>
                        </a:rPr>
                        <a:t>It arranges the data in a sorted order and there exists a relationship between the data elements.</a:t>
                      </a:r>
                      <a:endParaRPr lang="en-US" sz="18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24586"/>
                  </a:ext>
                </a:extLst>
              </a:tr>
              <a:tr h="718892">
                <a:tc>
                  <a:txBody>
                    <a:bodyPr/>
                    <a:lstStyle/>
                    <a:p>
                      <a:r>
                        <a:rPr lang="en-US" sz="2000" b="1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Gabriola" panose="04040605051002020D02" pitchFamily="82" charset="0"/>
                          <a:sym typeface="Arial"/>
                        </a:rPr>
                        <a:t>Traversing of the data</a:t>
                      </a:r>
                      <a:endParaRPr lang="en-US" sz="20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Gabriola" panose="04040605051002020D02" pitchFamily="82" charset="0"/>
                          <a:sym typeface="Arial"/>
                        </a:rPr>
                        <a:t>The data elements can be accessed in one time (single run).</a:t>
                      </a:r>
                      <a:endParaRPr lang="en-US" sz="18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Gabriola" panose="04040605051002020D02" pitchFamily="82" charset="0"/>
                          <a:sym typeface="Arial"/>
                        </a:rPr>
                        <a:t>Traversing of data elements in one go is not possible.</a:t>
                      </a:r>
                      <a:endParaRPr lang="en-US" sz="18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612909"/>
                  </a:ext>
                </a:extLst>
              </a:tr>
              <a:tr h="56676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Gabriola" panose="04040605051002020D02" pitchFamily="82" charset="0"/>
                        </a:rPr>
                        <a:t>Ease of implementation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abriola" panose="04040605051002020D02" pitchFamily="82" charset="0"/>
                        </a:rPr>
                        <a:t>Simpler</a:t>
                      </a:r>
                      <a:endParaRPr lang="en-US" sz="18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abriola" panose="04040605051002020D02" pitchFamily="82" charset="0"/>
                        </a:rPr>
                        <a:t>Complex</a:t>
                      </a:r>
                      <a:endParaRPr lang="en-US" sz="18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10142"/>
                  </a:ext>
                </a:extLst>
              </a:tr>
              <a:tr h="526376">
                <a:tc>
                  <a:txBody>
                    <a:bodyPr/>
                    <a:lstStyle/>
                    <a:p>
                      <a:r>
                        <a:rPr lang="en-US" sz="2000" b="1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Gabriola" panose="04040605051002020D02" pitchFamily="82" charset="0"/>
                          <a:sym typeface="Arial"/>
                        </a:rPr>
                        <a:t>Levels involved</a:t>
                      </a:r>
                      <a:endParaRPr lang="en-US" sz="20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abriola" panose="04040605051002020D02" pitchFamily="82" charset="0"/>
                        </a:rPr>
                        <a:t>Single</a:t>
                      </a:r>
                      <a:endParaRPr lang="en-US" sz="18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abriola" panose="04040605051002020D02" pitchFamily="82" charset="0"/>
                        </a:rPr>
                        <a:t>Multiple Level</a:t>
                      </a:r>
                      <a:endParaRPr lang="en-US" sz="18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22568"/>
                  </a:ext>
                </a:extLst>
              </a:tr>
              <a:tr h="53527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abriola" panose="04040605051002020D02" pitchFamily="82" charset="0"/>
                        </a:rPr>
                        <a:t>Memory utilization</a:t>
                      </a:r>
                      <a:endParaRPr lang="en-US" sz="20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abriola" panose="04040605051002020D02" pitchFamily="82" charset="0"/>
                        </a:rPr>
                        <a:t>Effective</a:t>
                      </a:r>
                      <a:endParaRPr lang="en-US" sz="18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abriola" panose="04040605051002020D02" pitchFamily="82" charset="0"/>
                        </a:rPr>
                        <a:t>Ineffective</a:t>
                      </a:r>
                      <a:endParaRPr lang="en-US" sz="18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64933"/>
                  </a:ext>
                </a:extLst>
              </a:tr>
              <a:tr h="53527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abriola" panose="04040605051002020D02" pitchFamily="82" charset="0"/>
                        </a:rPr>
                        <a:t>Examples</a:t>
                      </a:r>
                      <a:endParaRPr lang="en-US" sz="20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1" i="0" u="none" strike="noStrike" cap="none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Gabriola" panose="04040605051002020D02" pitchFamily="82" charset="0"/>
                          <a:ea typeface="+mn-ea"/>
                          <a:cs typeface="+mn-cs"/>
                          <a:sym typeface="Arial"/>
                        </a:rPr>
                        <a:t>Array, queue, stack, linked list, etc.</a:t>
                      </a:r>
                      <a:endParaRPr lang="en-US" sz="18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abriola" panose="04040605051002020D02" pitchFamily="82" charset="0"/>
                        </a:rPr>
                        <a:t>Trees and</a:t>
                      </a:r>
                      <a:r>
                        <a:rPr lang="en-US" sz="1800" b="1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abriola" panose="04040605051002020D02" pitchFamily="82" charset="0"/>
                        </a:rPr>
                        <a:t> Graph</a:t>
                      </a:r>
                      <a:endParaRPr lang="en-US" sz="1800" b="1" dirty="0">
                        <a:solidFill>
                          <a:schemeClr val="tx2">
                            <a:lumMod val="10000"/>
                          </a:schemeClr>
                        </a:solidFill>
                        <a:latin typeface="Gabriola" panose="04040605051002020D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7205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90186" y="30088"/>
            <a:ext cx="6794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Linear vs Non-Linear Data Structures – Comparison 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733335" y="782837"/>
            <a:ext cx="1157884" cy="857250"/>
          </a:xfrm>
        </p:spPr>
        <p:txBody>
          <a:bodyPr anchor="ctr"/>
          <a:lstStyle/>
          <a:p>
            <a:r>
              <a:rPr lang="en-US" altLang="en-US" sz="4000" b="1" dirty="0" smtClean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</a:rPr>
              <a:t>Trees!</a:t>
            </a:r>
            <a:endParaRPr lang="en-US" altLang="en-US" sz="4000" b="1" dirty="0">
              <a:solidFill>
                <a:schemeClr val="accent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135174" name="Picture 6" descr="C:\sahni\clip\barry\palmtre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00051"/>
            <a:ext cx="591741" cy="65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80" name="Picture 12" descr="C:\sahni\clip\living\christmas_tip_w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743201"/>
            <a:ext cx="548879" cy="75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81" name="Picture 13" descr="C:\sahni\clip\living\flower_bloom_w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4343400"/>
            <a:ext cx="788194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82" name="Picture 14" descr="C:\sahni\clip\living\flower_blow_w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1314450"/>
            <a:ext cx="728663" cy="59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84" name="Picture 16" descr="C:\sahni\clip\living\flower_dance_w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43050"/>
            <a:ext cx="1140619" cy="79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85" name="Picture 17" descr="C:\sahni\clip\rad\STORMY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928" y="0"/>
            <a:ext cx="1337072" cy="95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86" name="Picture 18" descr="C:\sahni\clip\rad\LIGHTING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87" name="Picture 19" descr="C:\sahni\clip\rad\LIGHTING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88" name="Picture 20" descr="C:\sahni\clip\rad\BILLTREE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148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91" name="Picture 23" descr="C:\sahni\clip\rad\SHERITR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0002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92" name="Picture 24" descr="C:\sahni\clip\rad\ISLAND.GIF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94623"/>
            <a:ext cx="548879" cy="54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93" name="Picture 25" descr="C:\sahni\clip\rad\ISLAND.GIF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594623"/>
            <a:ext cx="548879" cy="54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94" name="Picture 26" descr="C:\sahni\clip\rad\ISLAND.GIF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4594623"/>
            <a:ext cx="548879" cy="54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95" name="Picture 27" descr="C:\sahni\clip\rad\LEAVES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4457700"/>
            <a:ext cx="75485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96" name="Picture 28" descr="C:\sahni\clip\rad\LEAVES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3714750"/>
            <a:ext cx="75485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97" name="Picture 29" descr="C:\sahni\clip\rad\LEAVES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1" y="2971800"/>
            <a:ext cx="75485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98" name="Picture 30" descr="C:\sahni\clip\rad\PALM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2288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99" name="Picture 31" descr="C:\sahni\clip\rad\PALM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431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00" name="Picture 32" descr="C:\sahni\clip\rad\PALM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4574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01" name="Picture 33" descr="C:\sahni\clip\rad\PALM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717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02" name="Picture 34" descr="C:\sahni\clip\rad\PALM2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4114800"/>
            <a:ext cx="685800" cy="8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03" name="Picture 35" descr="C:\sahni\clip\rad\PALM2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29100"/>
            <a:ext cx="685800" cy="8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04" name="Picture 36" descr="C:\sahni\clip\rad\PALM2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771900"/>
            <a:ext cx="685800" cy="8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05" name="Picture 37" descr="C:\sahni\clip\rad\PALM2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314700"/>
            <a:ext cx="685800" cy="8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06" name="Picture 38" descr="C:\sahni\clip\rad\PALM2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857500"/>
            <a:ext cx="685800" cy="8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07" name="Picture 39" descr="C:\sahni\clip\rad\ROSE-Y.GIF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771900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08" name="Picture 40" descr="C:\sahni\clip\rad\ROSE-Y.GIF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3886200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09" name="Picture 41" descr="C:\sahni\clip\rad\ROSE-Y.GIF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4000500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10" name="Picture 42" descr="C:\sahni\clip\rad\ROSE-Y.GIF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3543300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11" name="Picture 43" descr="C:\sahni\clip\rad\ROSE-Y.GIF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12" name="Picture 44" descr="C:\sahni\clip\rad\ROSE-Y.GIF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714750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13" name="Picture 45" descr="C:\sahni\clip\rad\TREE_SMA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828800"/>
            <a:ext cx="1312069" cy="13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14" name="Picture 46" descr="C:\sahni\clip\rad\TREE1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085850"/>
            <a:ext cx="291704" cy="30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15" name="Picture 47" descr="C:\sahni\clip\rad\TREE1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1200150"/>
            <a:ext cx="291704" cy="30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16" name="Picture 48" descr="C:\sahni\clip\rad\TREE1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57300"/>
            <a:ext cx="291704" cy="30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17" name="Picture 49" descr="C:\sahni\clip\rad\TREE1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1085850"/>
            <a:ext cx="291704" cy="30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18" name="Picture 50" descr="C:\sahni\clip\rad\TREE1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914400"/>
            <a:ext cx="291704" cy="30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19" name="Picture 51" descr="C:\sahni\clip\rad\TREE1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98" y="857250"/>
            <a:ext cx="291703" cy="30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20" name="Picture 52" descr="C:\sahni\clip\rad\TREE3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39433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21" name="Picture 53" descr="C:\sahni\clip\rad\TREE3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40576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22" name="Picture 54" descr="C:\sahni\clip\rad\TREE3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57" y="39433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24" name="Picture 56" descr="C:\sahni\clip\rad\TREE4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288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25" name="Picture 57" descr="C:\sahni\clip\rad\TREE4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3431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26" name="Picture 58" descr="C:\sahni\clip\rad\TREE4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574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27" name="Picture 59" descr="C:\sahni\clip\rad\TREE4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5717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28" name="Picture 60" descr="C:\sahni\clip\rad\TREE4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860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29" name="Picture 61" descr="C:\sahni\clip\rad\BILLTREE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94335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30" name="Picture 62" descr="C:\sahni\clip\rad\BILLTREE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719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31" name="Picture 63" descr="C:\sahni\clip\rad\BILLTREE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360045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32" name="Picture 64" descr="C:\sahni\clip\rad\BILLTREE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42900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33" name="Picture 65" descr="C:\sahni\clip\rad\BILLTREE.GIF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71475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34" name="Picture 66" descr="C:\sahni\clip\rad\LIGHTING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35" name="Picture 67" descr="C:\sahni\clip\rad\LIGHTING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36" name="Picture 68" descr="C:\sahni\clip\rad\LIGHTING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143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37" name="Picture 69" descr="C:\sahni\clip\rad\LIGHTING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38" name="Picture 70" descr="C:\sahni\clip\rad\LIGHTING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39" name="Picture 71" descr="C:\sahni\clip\barry\palmtre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4351"/>
            <a:ext cx="591741" cy="65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40" name="Picture 72" descr="C:\sahni\clip\barry\palmtre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28601"/>
            <a:ext cx="591741" cy="65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41" name="Picture 73" descr="C:\sahni\clip\barry\palmtre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71451"/>
            <a:ext cx="591741" cy="65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42" name="Picture 74" descr="C:\sahni\clip\barry\palmtre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14301"/>
            <a:ext cx="591741" cy="65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43" name="Picture 75" descr="C:\sahni\clip\barry\palmtre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1"/>
            <a:ext cx="591741" cy="65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44" name="Picture 76" descr="C:\sahni\clip\rad\LIGHTING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00100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47" name="Picture 79" descr="C:\sahni\clip\living\flower_bloom_w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3657600"/>
            <a:ext cx="788194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48" name="Picture 80" descr="C:\sahni\clip\living\christmas_tip_w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23" y="2743201"/>
            <a:ext cx="548878" cy="75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49" name="Picture 81" descr="C:\sahni\clip\rad\SHERITR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21145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50" name="Picture 82" descr="C:\sahni\clip\rad\SHERITR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288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51" name="Picture 83" descr="C:\sahni\clip\rad\SHERITR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002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52" name="Picture 84" descr="C:\sahni\clip\rad\SHERITR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22288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53" name="Picture 85" descr="C:\sahni\clip\rad\SHERITR.GIF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2457450"/>
            <a:ext cx="27384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60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6" name="Picture 4" descr="C:\sahni\clip\rad\TREE_SM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2171700"/>
            <a:ext cx="1312069" cy="1312069"/>
          </a:xfrm>
          <a:prstGeom prst="rect">
            <a:avLst/>
          </a:prstGeom>
          <a:solidFill>
            <a:srgbClr val="FFFF00"/>
          </a:solidFill>
        </p:spPr>
      </p:pic>
      <p:grpSp>
        <p:nvGrpSpPr>
          <p:cNvPr id="136211" name="Group 19"/>
          <p:cNvGrpSpPr>
            <a:grpSpLocks/>
          </p:cNvGrpSpPr>
          <p:nvPr/>
        </p:nvGrpSpPr>
        <p:grpSpPr bwMode="auto">
          <a:xfrm>
            <a:off x="3943350" y="3143252"/>
            <a:ext cx="2514600" cy="1433513"/>
            <a:chOff x="2352" y="2640"/>
            <a:chExt cx="2112" cy="1204"/>
          </a:xfrm>
        </p:grpSpPr>
        <p:sp>
          <p:nvSpPr>
            <p:cNvPr id="136197" name="Text Box 5"/>
            <p:cNvSpPr txBox="1">
              <a:spLocks noChangeArrowheads="1"/>
            </p:cNvSpPr>
            <p:nvPr/>
          </p:nvSpPr>
          <p:spPr bwMode="auto">
            <a:xfrm>
              <a:off x="3840" y="3456"/>
              <a:ext cx="624" cy="3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 dirty="0" smtClean="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Root</a:t>
              </a:r>
              <a:endParaRPr lang="en-US" alt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36199" name="Line 7"/>
            <p:cNvSpPr>
              <a:spLocks noChangeShapeType="1"/>
            </p:cNvSpPr>
            <p:nvPr/>
          </p:nvSpPr>
          <p:spPr bwMode="auto">
            <a:xfrm flipH="1" flipV="1">
              <a:off x="2352" y="2640"/>
              <a:ext cx="1680" cy="864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136210" name="Group 18"/>
          <p:cNvGrpSpPr>
            <a:grpSpLocks/>
          </p:cNvGrpSpPr>
          <p:nvPr/>
        </p:nvGrpSpPr>
        <p:grpSpPr bwMode="auto">
          <a:xfrm>
            <a:off x="1543050" y="2628902"/>
            <a:ext cx="2457450" cy="1033463"/>
            <a:chOff x="336" y="2208"/>
            <a:chExt cx="2064" cy="868"/>
          </a:xfrm>
        </p:grpSpPr>
        <p:sp>
          <p:nvSpPr>
            <p:cNvPr id="136201" name="Text Box 9"/>
            <p:cNvSpPr txBox="1">
              <a:spLocks noChangeArrowheads="1"/>
            </p:cNvSpPr>
            <p:nvPr/>
          </p:nvSpPr>
          <p:spPr bwMode="auto">
            <a:xfrm>
              <a:off x="336" y="2688"/>
              <a:ext cx="1200" cy="388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 dirty="0" smtClean="0">
                  <a:solidFill>
                    <a:srgbClr val="0000FF"/>
                  </a:solidFill>
                  <a:latin typeface="Gabriola" panose="04040605051002020D02" pitchFamily="82" charset="0"/>
                  <a:ea typeface="+mn-ea"/>
                  <a:cs typeface="+mn-cs"/>
                </a:rPr>
                <a:t>Branches</a:t>
              </a:r>
              <a:endParaRPr lang="en-US" altLang="en-US" sz="2400" b="1" kern="1200" dirty="0">
                <a:solidFill>
                  <a:srgbClr val="0000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36202" name="Line 10"/>
            <p:cNvSpPr>
              <a:spLocks noChangeShapeType="1"/>
            </p:cNvSpPr>
            <p:nvPr/>
          </p:nvSpPr>
          <p:spPr bwMode="auto">
            <a:xfrm flipV="1">
              <a:off x="1296" y="2208"/>
              <a:ext cx="1104" cy="624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36203" name="Line 11"/>
            <p:cNvSpPr>
              <a:spLocks noChangeShapeType="1"/>
            </p:cNvSpPr>
            <p:nvPr/>
          </p:nvSpPr>
          <p:spPr bwMode="auto">
            <a:xfrm flipV="1">
              <a:off x="1344" y="2448"/>
              <a:ext cx="912" cy="528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136212" name="Group 20"/>
          <p:cNvGrpSpPr>
            <a:grpSpLocks/>
          </p:cNvGrpSpPr>
          <p:nvPr/>
        </p:nvGrpSpPr>
        <p:grpSpPr bwMode="auto">
          <a:xfrm>
            <a:off x="4229100" y="1657350"/>
            <a:ext cx="3429000" cy="1085850"/>
            <a:chOff x="2592" y="1392"/>
            <a:chExt cx="2880" cy="912"/>
          </a:xfrm>
        </p:grpSpPr>
        <p:sp>
          <p:nvSpPr>
            <p:cNvPr id="136205" name="Line 13"/>
            <p:cNvSpPr>
              <a:spLocks noChangeShapeType="1"/>
            </p:cNvSpPr>
            <p:nvPr/>
          </p:nvSpPr>
          <p:spPr bwMode="auto">
            <a:xfrm flipH="1">
              <a:off x="2688" y="1632"/>
              <a:ext cx="1248" cy="57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36206" name="Line 14"/>
            <p:cNvSpPr>
              <a:spLocks noChangeShapeType="1"/>
            </p:cNvSpPr>
            <p:nvPr/>
          </p:nvSpPr>
          <p:spPr bwMode="auto">
            <a:xfrm flipH="1">
              <a:off x="2736" y="1728"/>
              <a:ext cx="1248" cy="57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36207" name="Text Box 15"/>
            <p:cNvSpPr txBox="1">
              <a:spLocks noChangeArrowheads="1"/>
            </p:cNvSpPr>
            <p:nvPr/>
          </p:nvSpPr>
          <p:spPr bwMode="auto">
            <a:xfrm>
              <a:off x="3936" y="1392"/>
              <a:ext cx="1536" cy="388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 dirty="0" smtClean="0">
                  <a:solidFill>
                    <a:srgbClr val="0000FF"/>
                  </a:solidFill>
                  <a:latin typeface="Gabriola" panose="04040605051002020D02" pitchFamily="82" charset="0"/>
                  <a:ea typeface="+mn-ea"/>
                  <a:cs typeface="+mn-cs"/>
                </a:rPr>
                <a:t>Leaves</a:t>
              </a:r>
              <a:endParaRPr lang="en-US" altLang="en-US" sz="2400" b="1" kern="1200" dirty="0">
                <a:solidFill>
                  <a:srgbClr val="0000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36208" name="Line 16"/>
            <p:cNvSpPr>
              <a:spLocks noChangeShapeType="1"/>
            </p:cNvSpPr>
            <p:nvPr/>
          </p:nvSpPr>
          <p:spPr bwMode="auto">
            <a:xfrm flipH="1">
              <a:off x="2592" y="1536"/>
              <a:ext cx="1248" cy="57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05055" y="132869"/>
            <a:ext cx="3791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Nature’s View of Trees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4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32" name="Picture 16" descr="C:\sahni\slides\up.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771650"/>
            <a:ext cx="1534716" cy="15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239" name="Group 23"/>
          <p:cNvGrpSpPr>
            <a:grpSpLocks/>
          </p:cNvGrpSpPr>
          <p:nvPr/>
        </p:nvGrpSpPr>
        <p:grpSpPr bwMode="auto">
          <a:xfrm>
            <a:off x="1714500" y="2457452"/>
            <a:ext cx="2457450" cy="1033463"/>
            <a:chOff x="480" y="2064"/>
            <a:chExt cx="2064" cy="868"/>
          </a:xfrm>
        </p:grpSpPr>
        <p:sp>
          <p:nvSpPr>
            <p:cNvPr id="137224" name="Text Box 8"/>
            <p:cNvSpPr txBox="1">
              <a:spLocks noChangeArrowheads="1"/>
            </p:cNvSpPr>
            <p:nvPr/>
          </p:nvSpPr>
          <p:spPr bwMode="auto">
            <a:xfrm>
              <a:off x="480" y="2544"/>
              <a:ext cx="1200" cy="388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 dirty="0" smtClean="0">
                  <a:solidFill>
                    <a:srgbClr val="0000FF"/>
                  </a:solidFill>
                  <a:latin typeface="Gabriola" panose="04040605051002020D02" pitchFamily="82" charset="0"/>
                  <a:ea typeface="+mn-ea"/>
                  <a:cs typeface="+mn-cs"/>
                </a:rPr>
                <a:t>Branches</a:t>
              </a:r>
              <a:endParaRPr lang="en-US" altLang="en-US" sz="2400" b="1" kern="1200" dirty="0">
                <a:solidFill>
                  <a:srgbClr val="0000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37225" name="Line 9"/>
            <p:cNvSpPr>
              <a:spLocks noChangeShapeType="1"/>
            </p:cNvSpPr>
            <p:nvPr/>
          </p:nvSpPr>
          <p:spPr bwMode="auto">
            <a:xfrm flipV="1">
              <a:off x="1440" y="2064"/>
              <a:ext cx="1104" cy="624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37226" name="Line 10"/>
            <p:cNvSpPr>
              <a:spLocks noChangeShapeType="1"/>
            </p:cNvSpPr>
            <p:nvPr/>
          </p:nvSpPr>
          <p:spPr bwMode="auto">
            <a:xfrm flipV="1">
              <a:off x="1488" y="2304"/>
              <a:ext cx="912" cy="528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</a:endParaRPr>
            </a:p>
          </p:txBody>
        </p:sp>
      </p:grpSp>
      <p:grpSp>
        <p:nvGrpSpPr>
          <p:cNvPr id="137242" name="Group 26"/>
          <p:cNvGrpSpPr>
            <a:grpSpLocks/>
          </p:cNvGrpSpPr>
          <p:nvPr/>
        </p:nvGrpSpPr>
        <p:grpSpPr bwMode="auto">
          <a:xfrm>
            <a:off x="4572000" y="1371600"/>
            <a:ext cx="3429000" cy="1085850"/>
            <a:chOff x="2880" y="1152"/>
            <a:chExt cx="2880" cy="912"/>
          </a:xfrm>
        </p:grpSpPr>
        <p:sp>
          <p:nvSpPr>
            <p:cNvPr id="137228" name="Line 12"/>
            <p:cNvSpPr>
              <a:spLocks noChangeShapeType="1"/>
            </p:cNvSpPr>
            <p:nvPr/>
          </p:nvSpPr>
          <p:spPr bwMode="auto">
            <a:xfrm flipH="1">
              <a:off x="2976" y="1392"/>
              <a:ext cx="1248" cy="57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37229" name="Line 13"/>
            <p:cNvSpPr>
              <a:spLocks noChangeShapeType="1"/>
            </p:cNvSpPr>
            <p:nvPr/>
          </p:nvSpPr>
          <p:spPr bwMode="auto">
            <a:xfrm flipH="1">
              <a:off x="3024" y="1488"/>
              <a:ext cx="1248" cy="57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37230" name="Text Box 14"/>
            <p:cNvSpPr txBox="1">
              <a:spLocks noChangeArrowheads="1"/>
            </p:cNvSpPr>
            <p:nvPr/>
          </p:nvSpPr>
          <p:spPr bwMode="auto">
            <a:xfrm>
              <a:off x="4224" y="1152"/>
              <a:ext cx="153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 dirty="0" smtClean="0">
                  <a:solidFill>
                    <a:srgbClr val="0000FF"/>
                  </a:solidFill>
                  <a:latin typeface="Gabriola" panose="04040605051002020D02" pitchFamily="82" charset="0"/>
                  <a:ea typeface="+mn-ea"/>
                  <a:cs typeface="+mn-cs"/>
                </a:rPr>
                <a:t>Leaves</a:t>
              </a:r>
              <a:endParaRPr lang="en-US" altLang="en-US" sz="2400" b="1" kern="1200" dirty="0">
                <a:solidFill>
                  <a:srgbClr val="0000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37231" name="Line 15"/>
            <p:cNvSpPr>
              <a:spLocks noChangeShapeType="1"/>
            </p:cNvSpPr>
            <p:nvPr/>
          </p:nvSpPr>
          <p:spPr bwMode="auto">
            <a:xfrm flipH="1">
              <a:off x="2880" y="1296"/>
              <a:ext cx="1248" cy="57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</a:endParaRPr>
            </a:p>
          </p:txBody>
        </p:sp>
      </p:grpSp>
      <p:grpSp>
        <p:nvGrpSpPr>
          <p:cNvPr id="137241" name="Group 25"/>
          <p:cNvGrpSpPr>
            <a:grpSpLocks/>
          </p:cNvGrpSpPr>
          <p:nvPr/>
        </p:nvGrpSpPr>
        <p:grpSpPr bwMode="auto">
          <a:xfrm>
            <a:off x="2000250" y="1314450"/>
            <a:ext cx="2228850" cy="857250"/>
            <a:chOff x="720" y="1104"/>
            <a:chExt cx="1872" cy="720"/>
          </a:xfrm>
        </p:grpSpPr>
        <p:sp>
          <p:nvSpPr>
            <p:cNvPr id="137221" name="Text Box 5"/>
            <p:cNvSpPr txBox="1">
              <a:spLocks noChangeArrowheads="1"/>
            </p:cNvSpPr>
            <p:nvPr/>
          </p:nvSpPr>
          <p:spPr bwMode="auto">
            <a:xfrm>
              <a:off x="720" y="1104"/>
              <a:ext cx="624" cy="3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 dirty="0" smtClean="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Root</a:t>
              </a:r>
              <a:endParaRPr lang="en-US" alt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>
              <a:off x="1200" y="1344"/>
              <a:ext cx="1392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137240" name="Group 24"/>
          <p:cNvGrpSpPr>
            <a:grpSpLocks/>
          </p:cNvGrpSpPr>
          <p:nvPr/>
        </p:nvGrpSpPr>
        <p:grpSpPr bwMode="auto">
          <a:xfrm>
            <a:off x="3829050" y="2457451"/>
            <a:ext cx="1257300" cy="1890713"/>
            <a:chOff x="2256" y="2064"/>
            <a:chExt cx="1056" cy="1588"/>
          </a:xfrm>
        </p:grpSpPr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>
              <a:off x="2688" y="2064"/>
              <a:ext cx="0" cy="124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>
              <a:off x="2544" y="2256"/>
              <a:ext cx="0" cy="105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37237" name="Text Box 21"/>
            <p:cNvSpPr txBox="1">
              <a:spLocks noChangeArrowheads="1"/>
            </p:cNvSpPr>
            <p:nvPr/>
          </p:nvSpPr>
          <p:spPr bwMode="auto">
            <a:xfrm>
              <a:off x="2256" y="3264"/>
              <a:ext cx="105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 dirty="0" smtClean="0">
                  <a:solidFill>
                    <a:srgbClr val="969696"/>
                  </a:solidFill>
                  <a:latin typeface="Gabriola" panose="04040605051002020D02" pitchFamily="82" charset="0"/>
                  <a:ea typeface="+mn-ea"/>
                  <a:cs typeface="+mn-cs"/>
                </a:rPr>
                <a:t>Nodes</a:t>
              </a:r>
              <a:endParaRPr lang="en-US" altLang="en-US" sz="2400" b="1" kern="1200" dirty="0">
                <a:solidFill>
                  <a:srgbClr val="969696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05055" y="132869"/>
            <a:ext cx="5136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 Computer Scientist’s View of Trees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724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D958D4-D672-4B5A-86FF-FD3742834D93}"/>
</file>

<file path=customXml/itemProps2.xml><?xml version="1.0" encoding="utf-8"?>
<ds:datastoreItem xmlns:ds="http://schemas.openxmlformats.org/officeDocument/2006/customXml" ds:itemID="{4F1BD29D-F096-4B99-AC6C-8C37AEC030F8}"/>
</file>

<file path=customXml/itemProps3.xml><?xml version="1.0" encoding="utf-8"?>
<ds:datastoreItem xmlns:ds="http://schemas.openxmlformats.org/officeDocument/2006/customXml" ds:itemID="{AED8851C-47A0-49C1-B708-AE9C7CCE174C}"/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1346</Words>
  <Application>Microsoft Office PowerPoint</Application>
  <PresentationFormat>On-screen Show (16:9)</PresentationFormat>
  <Paragraphs>357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Roboto Slab Regular</vt:lpstr>
      <vt:lpstr>Wingdings</vt:lpstr>
      <vt:lpstr>Batang</vt:lpstr>
      <vt:lpstr>Lato Light</vt:lpstr>
      <vt:lpstr>Times New Roman</vt:lpstr>
      <vt:lpstr>Gabriola</vt:lpstr>
      <vt:lpstr>Kent template</vt:lpstr>
      <vt:lpstr>TREES!</vt:lpstr>
      <vt:lpstr>PowerPoint Presentation</vt:lpstr>
      <vt:lpstr>Entry level  Questions</vt:lpstr>
      <vt:lpstr>Outline (Module 4 [Part 1])</vt:lpstr>
      <vt:lpstr>PowerPoint Presentation</vt:lpstr>
      <vt:lpstr>PowerPoint Presentation</vt:lpstr>
      <vt:lpstr>Trees!</vt:lpstr>
      <vt:lpstr>PowerPoint Presentation</vt:lpstr>
      <vt:lpstr>PowerPoint Presentation</vt:lpstr>
      <vt:lpstr>PowerPoint Presentation</vt:lpstr>
      <vt:lpstr>Hierarchical Data And Trees</vt:lpstr>
      <vt:lpstr>Tree - Definition</vt:lpstr>
      <vt:lpstr>Tree – Datastructure</vt:lpstr>
      <vt:lpstr>PowerPoint Presentation</vt:lpstr>
      <vt:lpstr>Why Tree?</vt:lpstr>
      <vt:lpstr>Example Tree</vt:lpstr>
      <vt:lpstr>Tree Terminology (1)</vt:lpstr>
      <vt:lpstr>PowerPoint Presentation</vt:lpstr>
      <vt:lpstr>Leaves</vt:lpstr>
      <vt:lpstr>Levels</vt:lpstr>
      <vt:lpstr>PowerPoint Presentation</vt:lpstr>
      <vt:lpstr>height = depth = number of levels</vt:lpstr>
      <vt:lpstr>Node-Degree = Number of Children</vt:lpstr>
      <vt:lpstr>Tree-Degree = Max Node-Degree</vt:lpstr>
      <vt:lpstr>PowerPoint Presentation</vt:lpstr>
      <vt:lpstr>Binary Tree</vt:lpstr>
      <vt:lpstr>Binary Tree (1)</vt:lpstr>
      <vt:lpstr>Binary Tree (2)</vt:lpstr>
      <vt:lpstr>A Tree vs a Binary Tree</vt:lpstr>
      <vt:lpstr>A Tree vs a Binary Tree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Rouf Khan</cp:lastModifiedBy>
  <cp:revision>159</cp:revision>
  <dcterms:modified xsi:type="dcterms:W3CDTF">2021-08-18T08:12:09Z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