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26"/>
  </p:notesMasterIdLst>
  <p:sldIdLst>
    <p:sldId id="295" r:id="rId5"/>
    <p:sldId id="256" r:id="rId6"/>
    <p:sldId id="257" r:id="rId7"/>
    <p:sldId id="300" r:id="rId8"/>
    <p:sldId id="259" r:id="rId9"/>
    <p:sldId id="260" r:id="rId10"/>
    <p:sldId id="301" r:id="rId11"/>
    <p:sldId id="302" r:id="rId12"/>
    <p:sldId id="303" r:id="rId13"/>
    <p:sldId id="304" r:id="rId14"/>
    <p:sldId id="261" r:id="rId15"/>
    <p:sldId id="262" r:id="rId16"/>
    <p:sldId id="264" r:id="rId17"/>
    <p:sldId id="305" r:id="rId18"/>
    <p:sldId id="297" r:id="rId19"/>
    <p:sldId id="299" r:id="rId20"/>
    <p:sldId id="298" r:id="rId21"/>
    <p:sldId id="307" r:id="rId22"/>
    <p:sldId id="306" r:id="rId23"/>
    <p:sldId id="266" r:id="rId24"/>
    <p:sldId id="278" r:id="rId25"/>
  </p:sldIdLst>
  <p:sldSz cx="9144000" cy="5143500" type="screen16x9"/>
  <p:notesSz cx="6858000" cy="9144000"/>
  <p:embeddedFontLst>
    <p:embeddedFont>
      <p:font typeface="Lato Light" panose="020B0604020202020204" charset="0"/>
      <p:regular r:id="rId27"/>
      <p:bold r:id="rId28"/>
      <p:italic r:id="rId29"/>
      <p:boldItalic r:id="rId30"/>
    </p:embeddedFont>
    <p:embeddedFont>
      <p:font typeface="Gabriola" panose="04040605051002020D02" pitchFamily="82" charset="0"/>
      <p:regular r:id="rId31"/>
    </p:embeddedFont>
    <p:embeddedFont>
      <p:font typeface="Roboto Slab Regular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74CDC-0768-4B2E-AA77-1CE8AEB88716}" v="1" dt="2021-07-13T15:48:11.812"/>
  </p1510:revLst>
</p1510:revInfo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BCE10237" userId="S::akshay.mathew2020@vitbhopal.ac.in::db74d6c5-0768-4c26-b93d-00f47ca91db9" providerId="AD" clId="Web-{DC874CDC-0768-4B2E-AA77-1CE8AEB88716}"/>
    <pc:docChg chg="sldOrd">
      <pc:chgData name="20BCE10237" userId="S::akshay.mathew2020@vitbhopal.ac.in::db74d6c5-0768-4c26-b93d-00f47ca91db9" providerId="AD" clId="Web-{DC874CDC-0768-4B2E-AA77-1CE8AEB88716}" dt="2021-07-13T15:48:11.812" v="0"/>
      <pc:docMkLst>
        <pc:docMk/>
      </pc:docMkLst>
      <pc:sldChg chg="ord">
        <pc:chgData name="20BCE10237" userId="S::akshay.mathew2020@vitbhopal.ac.in::db74d6c5-0768-4c26-b93d-00f47ca91db9" providerId="AD" clId="Web-{DC874CDC-0768-4B2E-AA77-1CE8AEB88716}" dt="2021-07-13T15:48:11.812" v="0"/>
        <pc:sldMkLst>
          <pc:docMk/>
          <pc:sldMk cId="2565904286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77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336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838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526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94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51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608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965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129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27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060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91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3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11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56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88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25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8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Structures and </a:t>
            </a:r>
            <a:br>
              <a:rPr lang="en" sz="4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4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Algorithms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89214" y="1360714"/>
            <a:ext cx="76907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Module 5: Graph ADT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Graph Introduction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Representations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Traversals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Topological Sorting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Connected and Bi-Connected Components – Articulation Point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Shortest path algorithms (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Dijkstra’s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and Floyd’s algorithms)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Minimum spanning tree (Prim’s and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Kruskal’s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algorithms). 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6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-46425" y="614863"/>
            <a:ext cx="2354196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Text </a:t>
            </a:r>
            <a:br>
              <a:rPr lang="en" sz="36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6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&amp; </a:t>
            </a:r>
            <a:br>
              <a:rPr lang="en" sz="36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6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Reference  Books</a:t>
            </a:r>
            <a:endParaRPr sz="3600" b="1" dirty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-1017895"/>
            <a:ext cx="184731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7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7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4" descr="https://lh6.googleusercontent.com/xqbCkEWnSTYgXA9AEJ2uGgL7ygBL848Evlz-2M9-wGGkt8rtqaPHMW13ulAiNGYJYM9viBDjDWBlJ3PeXctkUmSCd8nKIKdlnGbLBZdb9LIkeQ9ERE1DvulbeSNYKsOV_QqHA6I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5" y="-960438"/>
            <a:ext cx="2543175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0150" y="1314121"/>
            <a:ext cx="61869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Thomas H.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Cormen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, Charles E.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Leiserson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, Ronald L.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Rivest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, Clifford Stein, Introduction to Algorithms, 3rd Edition, MIT Press, 2009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Mark A. </a:t>
            </a:r>
            <a:r>
              <a:rPr lang="en-US" sz="2000" b="1" dirty="0" err="1">
                <a:solidFill>
                  <a:schemeClr val="accent5"/>
                </a:solidFill>
                <a:latin typeface="Gabriola" panose="04040605051002020D02" pitchFamily="82" charset="0"/>
              </a:rPr>
              <a:t>Weiss,Data</a:t>
            </a:r>
            <a:r>
              <a:rPr lang="en-US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 Structures and Algorithm Analysis in C++, 4th Edition, Pearson,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Aaron M. </a:t>
            </a:r>
            <a:r>
              <a:rPr lang="en-IN" sz="2000" b="1" dirty="0" err="1">
                <a:solidFill>
                  <a:schemeClr val="accent5"/>
                </a:solidFill>
                <a:latin typeface="Gabriola" panose="04040605051002020D02" pitchFamily="82" charset="0"/>
              </a:rPr>
              <a:t>Tenenbaum</a:t>
            </a:r>
            <a:r>
              <a:rPr lang="en-IN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, </a:t>
            </a:r>
            <a:r>
              <a:rPr lang="en-IN" sz="2000" b="1" dirty="0" err="1">
                <a:solidFill>
                  <a:schemeClr val="accent5"/>
                </a:solidFill>
                <a:latin typeface="Gabriola" panose="04040605051002020D02" pitchFamily="82" charset="0"/>
              </a:rPr>
              <a:t>Yeedidyah</a:t>
            </a:r>
            <a:r>
              <a:rPr lang="en-IN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 </a:t>
            </a:r>
            <a:r>
              <a:rPr lang="en-IN" sz="2000" b="1" dirty="0" err="1">
                <a:solidFill>
                  <a:schemeClr val="accent5"/>
                </a:solidFill>
                <a:latin typeface="Gabriola" panose="04040605051002020D02" pitchFamily="82" charset="0"/>
              </a:rPr>
              <a:t>Langsam</a:t>
            </a:r>
            <a:r>
              <a:rPr lang="en-IN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, Moshe J. </a:t>
            </a:r>
            <a:r>
              <a:rPr lang="en-IN" sz="2000" b="1" dirty="0" err="1">
                <a:solidFill>
                  <a:schemeClr val="accent5"/>
                </a:solidFill>
                <a:latin typeface="Gabriola" panose="04040605051002020D02" pitchFamily="82" charset="0"/>
              </a:rPr>
              <a:t>Augenstein</a:t>
            </a:r>
            <a:r>
              <a:rPr lang="en-IN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, ‘Data structures using C’, Pearson Education, 2010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D. E. Knuth, Art of computer programming, Volume 1: Fundamental algorithms, Addison Wesley, 2011.</a:t>
            </a:r>
            <a:endParaRPr lang="en-IN" sz="20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6144659" y="606858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613626" y="2122660"/>
            <a:ext cx="57297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Class Assessment</a:t>
            </a:r>
            <a:b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	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  <a:t>Tutorial – 5 marks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  <a:t>	Group activity – 5 marks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  <a:t>	Lab Assessment – 25 marks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  <a:t>	Attendance – 5 marks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Continuous Assessment Test </a:t>
            </a:r>
            <a:b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Final Assessment Test</a:t>
            </a:r>
            <a:endParaRPr sz="4400" b="1" dirty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grpSp>
        <p:nvGrpSpPr>
          <p:cNvPr id="433" name="Google Shape;433;p21"/>
          <p:cNvGrpSpPr/>
          <p:nvPr/>
        </p:nvGrpSpPr>
        <p:grpSpPr>
          <a:xfrm>
            <a:off x="6625107" y="606865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6285987" y="2253041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6278998" y="941146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8031706" y="2127647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8041773" y="1860001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6274634" y="1592829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398036" y="23355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sz="40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LTP Course</a:t>
            </a:r>
            <a:br>
              <a:rPr lang="en" sz="40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endParaRPr lang="en-IN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418063"/>
            <a:ext cx="5434984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Vs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Information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do you know about data structure?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Why data structure is needed?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Answer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418062"/>
            <a:ext cx="5434984" cy="3952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Gabriola" panose="04040605051002020D02" pitchFamily="82" charset="0"/>
              </a:rPr>
              <a:t>raw  ( attributes / specifics / details / particulars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Information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Gabriola" panose="04040605051002020D02" pitchFamily="82" charset="0"/>
              </a:rPr>
              <a:t>data that has been processed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</a:t>
            </a:r>
            <a:r>
              <a:rPr lang="en-US" sz="22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Vs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do you know about data structure?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Gabriola" panose="04040605051002020D02" pitchFamily="82" charset="0"/>
              </a:rPr>
              <a:t>Specialized format to put the data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Why data structure is needed?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Gabriola" panose="04040605051002020D02" pitchFamily="82" charset="0"/>
              </a:rPr>
              <a:t>Organizing, managing and storing the data to suit the requirements</a:t>
            </a:r>
          </a:p>
          <a:p>
            <a:pPr marL="14605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sz="2200"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66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Data Structure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418063"/>
            <a:ext cx="5726214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Store the data in an efficient manner </a:t>
            </a:r>
          </a:p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Retrieve -  low cost and less time.</a:t>
            </a:r>
          </a:p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Extract the information for further analysis.</a:t>
            </a:r>
          </a:p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Main purpose of  Data structure - organise and store data effectively and efficiently.</a:t>
            </a:r>
          </a:p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in organized structure -  many advantages </a:t>
            </a:r>
          </a:p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We can easily work </a:t>
            </a:r>
          </a:p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We can also save the resources.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917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Data Structures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723784" y="472491"/>
            <a:ext cx="53942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Specific way to store and organize data in computers memory, so that data can be used efficiently in future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may be arranged in different ways such as logical model or mathematical model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model depends on two factors: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	1. Reflect the actual relationships of the data 	with the real world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	2. Simple, so that anyone can efficiently 	process the data whenever necessary</a:t>
            </a:r>
          </a:p>
          <a:p>
            <a:pPr marL="146050" indent="0">
              <a:buNone/>
            </a:pPr>
            <a:r>
              <a:rPr lang="en-US" sz="1800" dirty="0">
                <a:latin typeface="Gabriola" panose="04040605051002020D02" pitchFamily="82" charset="0"/>
              </a:rPr>
              <a:t/>
            </a:r>
            <a:br>
              <a:rPr lang="en-US" sz="1800" dirty="0">
                <a:latin typeface="Gabriola" panose="04040605051002020D02" pitchFamily="82" charset="0"/>
              </a:rPr>
            </a:br>
            <a:r>
              <a:rPr lang="en-US" sz="1800" dirty="0">
                <a:latin typeface="Gabriola" panose="04040605051002020D02" pitchFamily="82" charset="0"/>
              </a:rPr>
              <a:t/>
            </a:r>
            <a:br>
              <a:rPr lang="en-US" sz="1800" dirty="0">
                <a:latin typeface="Gabriola" panose="04040605051002020D02" pitchFamily="82" charset="0"/>
              </a:rPr>
            </a:br>
            <a:endParaRPr sz="1800" dirty="0"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918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Classification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12242" y="343577"/>
            <a:ext cx="594393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sz="17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Picture 4" descr="Image result for CLASSIFICATION OF DATA STRUCTURES">
            <a:extLst>
              <a:ext uri="{FF2B5EF4-FFF2-40B4-BE49-F238E27FC236}">
                <a16:creationId xmlns:a16="http://schemas.microsoft.com/office/drawing/2014/main" id="{A9593198-7E5F-4AE8-ACB0-3F8EF050F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55" y="436060"/>
            <a:ext cx="6074229" cy="325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6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Non Linear </a:t>
            </a:r>
            <a:b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Data Structures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723784" y="1336869"/>
            <a:ext cx="5394200" cy="2625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Represents data that contains a hierarchical relationship among various elements</a:t>
            </a:r>
          </a:p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Ex: Trees, Graphs</a:t>
            </a:r>
          </a:p>
          <a:p>
            <a:pPr marL="146050" indent="0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/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/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endParaRPr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28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Linear </a:t>
            </a:r>
            <a:b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Data Structures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761884" y="384369"/>
            <a:ext cx="5394200" cy="2625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 data structure is said to be linear if the elements form a sequence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Ways of representing linear data structures in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Linear relationship between elements by means of sequential memory locations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Ex: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Linear relationships between elements by means of links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Ex: LINKED LIST</a:t>
            </a:r>
          </a:p>
          <a:p>
            <a:pPr marL="146050" indent="0">
              <a:buNone/>
            </a:pPr>
            <a:r>
              <a:rPr lang="en-US" sz="1800" dirty="0">
                <a:latin typeface="Gabriola" panose="04040605051002020D02" pitchFamily="82" charset="0"/>
              </a:rPr>
              <a:t/>
            </a:r>
            <a:br>
              <a:rPr lang="en-US" sz="1800" dirty="0">
                <a:latin typeface="Gabriola" panose="04040605051002020D02" pitchFamily="82" charset="0"/>
              </a:rPr>
            </a:br>
            <a:r>
              <a:rPr lang="en-US" sz="1800" dirty="0">
                <a:latin typeface="Gabriola" panose="04040605051002020D02" pitchFamily="82" charset="0"/>
              </a:rPr>
              <a:t/>
            </a:r>
            <a:br>
              <a:rPr lang="en-US" sz="1800" dirty="0">
                <a:latin typeface="Gabriola" panose="04040605051002020D02" pitchFamily="82" charset="0"/>
              </a:rPr>
            </a:br>
            <a:endParaRPr sz="1800" dirty="0"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90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Syllabus</a:t>
            </a:r>
            <a:endParaRPr sz="80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84525" y="550663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5"/>
                </a:solidFill>
                <a:latin typeface="Gabriola" panose="04040605051002020D02" pitchFamily="82" charset="0"/>
              </a:rPr>
              <a:t>Objectives</a:t>
            </a:r>
            <a:endParaRPr sz="5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830924" y="811663"/>
            <a:ext cx="583576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 understand various types of fundamental data structures (standard and user defined). 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 learn about algorithm analysis for the run time complexities and the space requirements. 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 acquire knowledge of data structures and algorithms for implementing various real-world problems.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Gabriola" panose="04040605051002020D02" pitchFamily="8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Gabriola" panose="04040605051002020D02" pitchFamily="8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000" dirty="0">
              <a:solidFill>
                <a:srgbClr val="4A5C65"/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84525" y="550663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5"/>
                </a:solidFill>
                <a:latin typeface="Gabriola" panose="04040605051002020D02" pitchFamily="82" charset="0"/>
              </a:rPr>
              <a:t>Course Outcomes</a:t>
            </a:r>
            <a:endParaRPr sz="5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830924" y="550663"/>
            <a:ext cx="583576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 1 : Apply the fundamental knowledge of various data structures and algorithms to analyze, design, formulate and implement algorithm for any real time problem.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300" b="1" dirty="0">
                <a:solidFill>
                  <a:schemeClr val="accent5"/>
                </a:solidFill>
                <a:latin typeface="Gabriola" panose="04040605051002020D02" pitchFamily="82" charset="0"/>
              </a:rPr>
              <a:t>CO 2 : Apply current techniques in data structures and algorithmic principles for modeling and developing software systems.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CO 3 : Choose an appropriate design paradigm that solves the given problem efficiently along with appropriate data structures.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300" b="1" dirty="0">
                <a:solidFill>
                  <a:schemeClr val="tx2">
                    <a:lumMod val="50000"/>
                  </a:schemeClr>
                </a:solidFill>
                <a:latin typeface="Gabriola" panose="04040605051002020D02" pitchFamily="82" charset="0"/>
              </a:rPr>
              <a:t>CO 4 : Map real-world problems to algorithmic solutions.</a:t>
            </a:r>
            <a:endParaRPr sz="2300" b="1" dirty="0">
              <a:solidFill>
                <a:schemeClr val="tx2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tx2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68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340428" y="1637778"/>
            <a:ext cx="45066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  <a:t>Modules</a:t>
            </a:r>
            <a:endParaRPr sz="4800" b="1" dirty="0">
              <a:solidFill>
                <a:schemeClr val="accent4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89214" y="1360714"/>
            <a:ext cx="76907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Module 1 : Introduction to Algorithm and Data Structures Algorithm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Introduction - Algorithm Design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Complexity- Asymptotic notations.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Structures: Introduction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Classification of Data structure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Abstract Data Type (ADT).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89214" y="1360714"/>
            <a:ext cx="76907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Module 2 :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and Searching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Brute force approach: General method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( bubble, selection, insertion)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Searching (Sequential/Linear)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and Conquer approach: General method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( merge, quick)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Searching (Binary Search)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51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89214" y="1360714"/>
            <a:ext cx="76907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Module 3 : List, Stack and Queue ADT Linked List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Array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Vs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Linked List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Singly Linked List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Doubly Linked Lists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Circular Linked Lists-implementation - application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Stack and Queue: Introduction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Implementation (static and dynamic) – application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Circular queues-application.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15643" y="1598564"/>
            <a:ext cx="4337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Module 4: TREES AND HASHING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Linear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Vs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Non-Linear Data Structures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General Tree – Terminologies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Binary Tree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Expression Tree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Traversals - Binary Search Tree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1854" y="1598564"/>
            <a:ext cx="3914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AVL Tree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Red black Tree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Splay Tree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 Tree.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Hashing: Introduction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Hash Function Methods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Collision Resolution.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4511383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65CCDD385C8B41BB35062CE1826430" ma:contentTypeVersion="4" ma:contentTypeDescription="Create a new document." ma:contentTypeScope="" ma:versionID="4e015b381e178a6859133843b878ca98">
  <xsd:schema xmlns:xsd="http://www.w3.org/2001/XMLSchema" xmlns:xs="http://www.w3.org/2001/XMLSchema" xmlns:p="http://schemas.microsoft.com/office/2006/metadata/properties" xmlns:ns2="c375f91e-bd65-4511-aaee-2289e4981568" targetNamespace="http://schemas.microsoft.com/office/2006/metadata/properties" ma:root="true" ma:fieldsID="9b9ebe1028ed0c489a681f9e68a88f96" ns2:_="">
    <xsd:import namespace="c375f91e-bd65-4511-aaee-2289e49815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5f91e-bd65-4511-aaee-2289e49815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8381B3-8F5F-426F-8E56-C6C819BAF2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D1348B-56D2-4342-8522-2BCC5979F9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39CE75-80B5-4E53-B2E5-E65E2B3B21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75f91e-bd65-4511-aaee-2289e49815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661</Words>
  <Application>Microsoft Office PowerPoint</Application>
  <PresentationFormat>On-screen Show (16:9)</PresentationFormat>
  <Paragraphs>131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Lato Light</vt:lpstr>
      <vt:lpstr>Gabriola</vt:lpstr>
      <vt:lpstr>Roboto Slab Regular</vt:lpstr>
      <vt:lpstr>Arial</vt:lpstr>
      <vt:lpstr>Wingdings</vt:lpstr>
      <vt:lpstr>Kent template</vt:lpstr>
      <vt:lpstr>Data Structures and  Algorithms</vt:lpstr>
      <vt:lpstr>Syllabus</vt:lpstr>
      <vt:lpstr>Objectives</vt:lpstr>
      <vt:lpstr>Course Outcomes</vt:lpstr>
      <vt:lpstr>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 &amp;  Reference  Books</vt:lpstr>
      <vt:lpstr>Class Assessment  Tutorial – 5 marks  Group activity – 5 marks  Lab Assessment – 25 marks  Attendance – 5 marks Continuous Assessment Test  Final Assessment Test</vt:lpstr>
      <vt:lpstr>Entry level  Questions</vt:lpstr>
      <vt:lpstr>Answer</vt:lpstr>
      <vt:lpstr>Data Structure</vt:lpstr>
      <vt:lpstr>Data Structures</vt:lpstr>
      <vt:lpstr>Classification</vt:lpstr>
      <vt:lpstr>Non Linear  Data Structures</vt:lpstr>
      <vt:lpstr>Linear  Data Structures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Mayuri A V R</dc:creator>
  <cp:lastModifiedBy>Anmol Verma</cp:lastModifiedBy>
  <cp:revision>24</cp:revision>
  <dcterms:modified xsi:type="dcterms:W3CDTF">2021-09-17T05:24:52Z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0x010100E765CCDD385C8B41BB35062CE1826430</vt:lpwstr>
  </property>
</Properties>
</file>