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25"/>
  </p:notesMasterIdLst>
  <p:sldIdLst>
    <p:sldId id="295" r:id="rId5"/>
    <p:sldId id="347" r:id="rId6"/>
    <p:sldId id="333" r:id="rId7"/>
    <p:sldId id="335" r:id="rId8"/>
    <p:sldId id="336" r:id="rId9"/>
    <p:sldId id="351" r:id="rId10"/>
    <p:sldId id="308" r:id="rId11"/>
    <p:sldId id="337" r:id="rId12"/>
    <p:sldId id="341" r:id="rId13"/>
    <p:sldId id="338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266" r:id="rId23"/>
    <p:sldId id="278" r:id="rId24"/>
  </p:sldIdLst>
  <p:sldSz cx="9144000" cy="5143500" type="screen16x9"/>
  <p:notesSz cx="6858000" cy="9144000"/>
  <p:embeddedFontLst>
    <p:embeddedFont>
      <p:font typeface="Roboto Slab Regular" panose="020B0604020202020204" charset="0"/>
      <p:regular r:id="rId26"/>
      <p:bold r:id="rId27"/>
    </p:embeddedFont>
    <p:embeddedFont>
      <p:font typeface="Lato Light" panose="020B0604020202020204" charset="0"/>
      <p:regular r:id="rId28"/>
      <p:bold r:id="rId29"/>
      <p:italic r:id="rId30"/>
      <p:boldItalic r:id="rId31"/>
    </p:embeddedFont>
    <p:embeddedFont>
      <p:font typeface="Gabriola" panose="04040605051002020D02" pitchFamily="82" charset="0"/>
      <p:regular r:id="rId32"/>
    </p:embeddedFont>
    <p:embeddedFont>
      <p:font typeface="Cambria Math" panose="02040503050406030204" pitchFamily="18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45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87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13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308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31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99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36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1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89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25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54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9" r:id="rId4"/>
    <p:sldLayoutId id="2147483662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Standard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Algorithmic Analysis </a:t>
            </a: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Techniques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Loops [2]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Any loop has two parts: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many iterations are performed?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many steps per iteration? 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0,j;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(j=0; j &lt;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sum +j;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executes </a:t>
            </a:r>
            <a: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times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(0…n-1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4 = O(1) steps per iteration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Total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time is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n*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O(1) =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O(n*1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 =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O(n)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2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Loops [3]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about this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for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  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=0, j;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(j=0; j &lt; 100;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sum = sum +j;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executes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100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times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4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= O(1) steps per iteration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Total time is 100 * O(1) = O(100 * 1) =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O(100)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= O(1)</a:t>
            </a: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3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Loops [Linear Loops]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4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about this </a:t>
            </a:r>
            <a:r>
              <a:rPr lang="en-US" sz="16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while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0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Efficiency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is proportional to the number of iterations.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Efficiency time function is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: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f(n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 = 1 + (n-1) + c*(n-1) +( n-1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 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(c+2)*(n-1) +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1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(c+2)n – (c+2) +1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Asymptotically, efficiency is : </a:t>
            </a:r>
            <a:r>
              <a:rPr lang="en-US" sz="16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O(n)</a:t>
            </a:r>
          </a:p>
          <a:p>
            <a:pPr marL="34290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68" y="1175079"/>
            <a:ext cx="5661156" cy="148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Nested Loops [1]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Treat just like a single loop and evaluate each level of nesting as needed: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	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(j=0; j&lt;N;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for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(k=N; k&gt;0; k--)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k+j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Start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with outer loop: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many iterations?  N</a:t>
            </a:r>
          </a:p>
          <a:p>
            <a:pPr marL="800100" lvl="1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much time per iteration? Need to evaluate inner loop</a:t>
            </a:r>
          </a:p>
          <a:p>
            <a:pPr marL="1257300" lvl="2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Inner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 uses O(N) time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Total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time is N * O(N) = O(N*N) =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O(</a:t>
            </a:r>
            <a:r>
              <a:rPr lang="en-GB" altLang="en-US" sz="20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</a:t>
            </a:r>
            <a:r>
              <a:rPr lang="en-GB" altLang="en-US" sz="2000" b="1" baseline="30000" dirty="0" smtClean="0">
                <a:latin typeface="Gabriola" panose="04040605051002020D02" pitchFamily="82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 		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Analyzing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Nested Loops [2]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if the number of iterations of one loop depends on the counter of the other?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	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(j=0; j &lt; N; </a:t>
            </a:r>
            <a:r>
              <a:rPr lang="en-GB" alt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(k=0; k &lt; j;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sum += </a:t>
            </a:r>
            <a:r>
              <a:rPr lang="en-GB" alt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k+j</a:t>
            </a:r>
            <a:r>
              <a:rPr lang="en-GB" alt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Analyze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inner and outer loop together: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Number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of iterations of the inner loop is: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0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+ 1 + 2 + ... + (N-1) = O(</a:t>
            </a:r>
            <a:r>
              <a:rPr lang="en-GB" altLang="en-US" sz="2800" b="1" dirty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</a:t>
            </a:r>
            <a:r>
              <a:rPr lang="en-GB" altLang="en-US" sz="2800" b="1" baseline="30000" dirty="0">
                <a:latin typeface="Gabriola" panose="04040605051002020D02" pitchFamily="82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	[How? Activity 1]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1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Solution [Activity 1]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Google Shape;39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87368" y="707231"/>
                <a:ext cx="5627957" cy="39076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When doing Big-O analysis, we sometimes have to compute a series like: 1 + 2 + 3 + ... + (n-1) + n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i.e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. Sum of first n numbers. What is the complexity of this?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Gauss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figured out that the sum of the first n numbers is always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:</a:t>
                </a:r>
              </a:p>
              <a:p>
                <a:pPr marL="800100" lvl="1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∗(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en-US" sz="2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396" name="Google Shape;39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7368" y="707231"/>
                <a:ext cx="5627957" cy="390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9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Sequence of Statements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Google Shape;39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87368" y="707231"/>
                <a:ext cx="5792263" cy="39076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For a sequence of statements, compute their complexity functions individually and add them up.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 smtClean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 smtClean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altLang="en-US" sz="2400" b="1" kern="1200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Total cost is </a:t>
                </a:r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altLang="en-US" sz="24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 </a:t>
                </a:r>
                <a:r>
                  <a:rPr lang="en-US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+ </a:t>
                </a:r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O(N) </a:t>
                </a:r>
                <a:r>
                  <a:rPr lang="en-US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+O(1) = </a:t>
                </a:r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altLang="en-US" sz="2400" b="1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</a:t>
                </a:r>
                <a:endParaRPr lang="en-US" altLang="en-US" sz="2400" b="1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396" name="Google Shape;39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7368" y="707231"/>
                <a:ext cx="5792263" cy="390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33" y="1914525"/>
            <a:ext cx="5607877" cy="166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4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Conditional Statements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Google Shape;396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87368" y="707231"/>
                <a:ext cx="5792263" cy="39076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What about conditional statements such as: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if (condition)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statement1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  <a:endParaRPr lang="en-US" b="1" dirty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statement2;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where </a:t>
                </a: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statement1 runs in O(n) time and statement2 runs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altLang="en-US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 time?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We </a:t>
                </a: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use </a:t>
                </a: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“worst case” complexity: among </a:t>
                </a: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all inputs of size n, what is the maximum running time?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The </a:t>
                </a:r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analysis for the example above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altLang="en-US" sz="2000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</a:t>
                </a:r>
              </a:p>
              <a:p>
                <a:pPr marL="342900" lvl="0">
                  <a:buClr>
                    <a:schemeClr val="dk1"/>
                  </a:buClr>
                  <a:buSzPts val="1100"/>
                  <a:buFont typeface="Wingdings" panose="05000000000000000000" pitchFamily="2" charset="2"/>
                  <a:buChar char="§"/>
                </a:pPr>
                <a:endParaRPr lang="en-US" sz="2400" b="1" dirty="0">
                  <a:solidFill>
                    <a:schemeClr val="accent5">
                      <a:lumMod val="50000"/>
                    </a:schemeClr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396" name="Google Shape;39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7368" y="707231"/>
                <a:ext cx="5792263" cy="390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6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A Real Life Example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0"/>
            <a:ext cx="5792263" cy="3993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Carry </a:t>
            </a:r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 items </a:t>
            </a:r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from </a:t>
            </a:r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one room to another </a:t>
            </a:r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room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How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many operations?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pick-ups, n forward moves, n drops and n reverse moves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-&gt;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4 n operations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4n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operations = c. n = O(c. n) = O(n)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Similarly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  <a:cs typeface="Courier New" panose="02070309020205020404" pitchFamily="49" charset="0"/>
              </a:rPr>
              <a:t>, any program that reads n inputs from the user will have minimum time complexity O(n).</a:t>
            </a:r>
          </a:p>
          <a:p>
            <a:pPr marL="34290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Order of Growth of Functions Classification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Does size matter in analyzing algorithms for time complexity?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analyze loops and statements for the time complexity?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4" name="Slide Number Placeholder 5"/>
          <p:cNvSpPr>
            <a:spLocks noGrp="1"/>
          </p:cNvSpPr>
          <p:nvPr>
            <p:ph type="sldNum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6B0C84-70AE-4086-9EF0-D884B8E4D6DB}" type="slidenum">
              <a:rPr lang="en-US" altLang="en-US">
                <a:solidFill>
                  <a:srgbClr val="FFFFFF"/>
                </a:solidFill>
              </a:rPr>
              <a:pPr eaLnBrk="1" hangingPunct="1"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400800" cy="51435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400" b="1" dirty="0"/>
              <a:t>Performance Classification</a:t>
            </a:r>
          </a:p>
        </p:txBody>
      </p:sp>
      <p:graphicFrame>
        <p:nvGraphicFramePr>
          <p:cNvPr id="3383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98068"/>
              </p:ext>
            </p:extLst>
          </p:nvPr>
        </p:nvGraphicFramePr>
        <p:xfrm>
          <a:off x="1157288" y="357182"/>
          <a:ext cx="6829425" cy="4514849"/>
        </p:xfrm>
        <a:graphic>
          <a:graphicData uri="http://schemas.openxmlformats.org/drawingml/2006/table">
            <a:tbl>
              <a:tblPr/>
              <a:tblGrid>
                <a:gridCol w="1024918">
                  <a:extLst>
                    <a:ext uri="{9D8B030D-6E8A-4147-A177-3AD203B41FA5}">
                      <a16:colId xmlns:a16="http://schemas.microsoft.com/office/drawing/2014/main" val="1988588989"/>
                    </a:ext>
                  </a:extLst>
                </a:gridCol>
                <a:gridCol w="5804507">
                  <a:extLst>
                    <a:ext uri="{9D8B030D-6E8A-4147-A177-3AD203B41FA5}">
                      <a16:colId xmlns:a16="http://schemas.microsoft.com/office/drawing/2014/main" val="1754097417"/>
                    </a:ext>
                  </a:extLst>
                </a:gridCol>
              </a:tblGrid>
              <a:tr h="2803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kumimoji="0" lang="en-US" altLang="en-US" sz="11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88148"/>
                  </a:ext>
                </a:extLst>
              </a:tr>
              <a:tr h="589579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is fixed, and does not depend upon n.  Most instructions are executed once, or only a few times, regardless of the amount of information being processed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965300"/>
                  </a:ext>
                </a:extLst>
              </a:tr>
              <a:tr h="754811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Logarithmic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when </a:t>
                      </a: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increases, so does run time, but much slower. Common in programs which solve large problems by transforming them into smaller problems.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binary Search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55980"/>
                  </a:ext>
                </a:extLst>
              </a:tr>
              <a:tr h="46815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varies directly with</a:t>
                      </a: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Typically, a small amount of processing is done on each element.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Linear Search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954525"/>
                  </a:ext>
                </a:extLst>
              </a:tr>
              <a:tr h="589579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log 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</a:t>
                      </a: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doubles, run time slightly more than doubles.  Common in programs which break a problem down into smaller sub-problems, solves them independently, then combines solutions. Exp: Merge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79018"/>
                  </a:ext>
                </a:extLst>
              </a:tr>
              <a:tr h="587077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1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</a:t>
                      </a: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doubles, runtime increases fourfold.  Practical only for small problems; typically the program processes all pairs of input (e.g. in a double nested loop). Exp: Insertion Search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215221"/>
                  </a:ext>
                </a:extLst>
              </a:tr>
              <a:tr h="46815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1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  <a:r>
                        <a:rPr kumimoji="0" lang="en-US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runtime increases eightfold. Exp: Matrix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568322"/>
                  </a:ext>
                </a:extLst>
              </a:tr>
              <a:tr h="777092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1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 time squares.  This is often the result of a natural, “brute force” solution.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Brute Force.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Note: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n,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kumimoji="0" lang="en-US" altLang="en-US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 less Input&gt;&gt;Polynomial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 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&gt;&gt;high input&gt;&gt; non polynomial</a:t>
                      </a:r>
                      <a:endParaRPr kumimoji="0" lang="en-US" altLang="en-US" sz="1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86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6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4695" y="1002507"/>
            <a:ext cx="769619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800" b="1" dirty="0">
                <a:latin typeface="Gabriola" panose="04040605051002020D02" pitchFamily="82" charset="0"/>
              </a:rPr>
              <a:t>What happens if we </a:t>
            </a:r>
            <a:r>
              <a:rPr lang="en-GB" altLang="en-US" sz="2800" b="1" dirty="0">
                <a:solidFill>
                  <a:schemeClr val="accent5"/>
                </a:solidFill>
                <a:latin typeface="Gabriola" panose="04040605051002020D02" pitchFamily="82" charset="0"/>
              </a:rPr>
              <a:t>double</a:t>
            </a:r>
            <a:r>
              <a:rPr lang="en-GB" altLang="en-US" sz="2800" b="1" dirty="0">
                <a:latin typeface="Gabriola" panose="04040605051002020D02" pitchFamily="82" charset="0"/>
              </a:rPr>
              <a:t> the input size </a:t>
            </a:r>
            <a:r>
              <a:rPr lang="en-GB" altLang="en-US" sz="2800" b="1" dirty="0">
                <a:solidFill>
                  <a:schemeClr val="accent5"/>
                </a:solidFill>
                <a:latin typeface="Gabriola" panose="04040605051002020D02" pitchFamily="82" charset="0"/>
              </a:rPr>
              <a:t>N</a:t>
            </a:r>
            <a:r>
              <a:rPr lang="en-GB" altLang="en-US" sz="2800" b="1" dirty="0">
                <a:latin typeface="Gabriola" panose="04040605051002020D02" pitchFamily="82" charset="0"/>
              </a:rPr>
              <a:t>?</a:t>
            </a:r>
          </a:p>
          <a:p>
            <a:endParaRPr lang="en-GB" altLang="en-US" sz="28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 N</a:t>
            </a:r>
            <a:r>
              <a:rPr lang="en-GB" altLang="en-US" sz="2400" b="1" dirty="0">
                <a:latin typeface="Gabriola" panose="04040605051002020D02" pitchFamily="82" charset="0"/>
              </a:rPr>
              <a:t>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log</a:t>
            </a:r>
            <a:r>
              <a:rPr lang="en-GB" altLang="en-US" sz="2400" b="1" baseline="-25000" dirty="0" smtClean="0">
                <a:latin typeface="Gabriola" panose="04040605051002020D02" pitchFamily="82" charset="0"/>
              </a:rPr>
              <a:t>2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N</a:t>
            </a:r>
            <a:r>
              <a:rPr lang="en-GB" altLang="en-US" sz="2400" b="1" dirty="0">
                <a:latin typeface="Gabriola" panose="04040605051002020D02" pitchFamily="82" charset="0"/>
              </a:rPr>
              <a:t>	5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N</a:t>
            </a:r>
            <a:r>
              <a:rPr lang="en-GB" altLang="en-US" sz="2400" b="1" dirty="0">
                <a:latin typeface="Gabriola" panose="04040605051002020D02" pitchFamily="82" charset="0"/>
              </a:rPr>
              <a:t>	N log</a:t>
            </a:r>
            <a:r>
              <a:rPr lang="en-GB" altLang="en-US" sz="2400" b="1" baseline="-25000" dirty="0">
                <a:latin typeface="Gabriola" panose="04040605051002020D02" pitchFamily="82" charset="0"/>
              </a:rPr>
              <a:t>2</a:t>
            </a:r>
            <a:r>
              <a:rPr lang="en-GB" altLang="en-US" sz="2400" b="1" dirty="0">
                <a:latin typeface="Gabriola" panose="04040605051002020D02" pitchFamily="82" charset="0"/>
              </a:rPr>
              <a:t>N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N</a:t>
            </a:r>
            <a:r>
              <a:rPr lang="en-GB" altLang="en-US" sz="2400" b="1" baseline="30000" dirty="0" smtClean="0">
                <a:latin typeface="Gabriola" panose="04040605051002020D02" pitchFamily="82" charset="0"/>
              </a:rPr>
              <a:t>2</a:t>
            </a:r>
            <a:r>
              <a:rPr lang="en-GB" altLang="en-US" sz="2400" b="1" dirty="0">
                <a:latin typeface="Gabriola" panose="04040605051002020D02" pitchFamily="82" charset="0"/>
              </a:rPr>
              <a:t>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2</a:t>
            </a:r>
            <a:r>
              <a:rPr lang="en-GB" altLang="en-US" sz="2400" b="1" baseline="30000" dirty="0" smtClean="0">
                <a:latin typeface="Gabriola" panose="04040605051002020D02" pitchFamily="82" charset="0"/>
              </a:rPr>
              <a:t>N   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 8	  3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40</a:t>
            </a:r>
            <a:r>
              <a:rPr lang="en-GB" altLang="en-US" sz="2400" b="1" dirty="0">
                <a:latin typeface="Gabriola" panose="04040605051002020D02" pitchFamily="82" charset="0"/>
              </a:rPr>
              <a:t>	  24	 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64</a:t>
            </a:r>
            <a:r>
              <a:rPr lang="en-GB" altLang="en-US" sz="2400" b="1" dirty="0">
                <a:latin typeface="Gabriola" panose="04040605051002020D02" pitchFamily="82" charset="0"/>
              </a:rPr>
              <a:t>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256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16	  4	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80</a:t>
            </a:r>
            <a:r>
              <a:rPr lang="en-GB" altLang="en-US" sz="2400" b="1" dirty="0">
                <a:latin typeface="Gabriola" panose="04040605051002020D02" pitchFamily="82" charset="0"/>
              </a:rPr>
              <a:t>	  64 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	256   		65536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32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  5      	160    	  160    		1024   		~</a:t>
            </a:r>
            <a:r>
              <a:rPr lang="en-GB" altLang="en-US" sz="2400" b="1" dirty="0">
                <a:latin typeface="Gabriola" panose="04040605051002020D02" pitchFamily="82" charset="0"/>
              </a:rPr>
              <a:t>10</a:t>
            </a:r>
            <a:r>
              <a:rPr lang="en-GB" altLang="en-US" sz="2400" b="1" baseline="30000" dirty="0">
                <a:latin typeface="Gabriola" panose="04040605051002020D02" pitchFamily="82" charset="0"/>
              </a:rPr>
              <a:t>9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 64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  6      	320    	  384    		4096   		~</a:t>
            </a:r>
            <a:r>
              <a:rPr lang="en-GB" altLang="en-US" sz="2400" b="1" dirty="0">
                <a:latin typeface="Gabriola" panose="04040605051002020D02" pitchFamily="82" charset="0"/>
              </a:rPr>
              <a:t>10</a:t>
            </a:r>
            <a:r>
              <a:rPr lang="en-GB" altLang="en-US" sz="2400" b="1" baseline="30000" dirty="0">
                <a:latin typeface="Gabriola" panose="04040605051002020D02" pitchFamily="82" charset="0"/>
              </a:rPr>
              <a:t>19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128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  7      	640    	  896   		16384   		~</a:t>
            </a:r>
            <a:r>
              <a:rPr lang="en-GB" altLang="en-US" sz="2400" b="1" dirty="0">
                <a:latin typeface="Gabriola" panose="04040605051002020D02" pitchFamily="82" charset="0"/>
              </a:rPr>
              <a:t>10</a:t>
            </a:r>
            <a:r>
              <a:rPr lang="en-GB" altLang="en-US" sz="2400" b="1" baseline="30000" dirty="0">
                <a:latin typeface="Gabriola" panose="04040605051002020D02" pitchFamily="82" charset="0"/>
              </a:rPr>
              <a:t>38</a:t>
            </a:r>
            <a:endParaRPr lang="en-GB" altLang="en-US" sz="2400" b="1" dirty="0">
              <a:latin typeface="Gabriola" panose="04040605051002020D02" pitchFamily="82" charset="0"/>
            </a:endParaRPr>
          </a:p>
          <a:p>
            <a:r>
              <a:rPr lang="en-GB" altLang="en-US" sz="2400" b="1" dirty="0">
                <a:latin typeface="Gabriola" panose="04040605051002020D02" pitchFamily="82" charset="0"/>
              </a:rPr>
              <a:t>256    </a:t>
            </a:r>
            <a:r>
              <a:rPr lang="en-GB" altLang="en-US" sz="2400" b="1" dirty="0" smtClean="0">
                <a:latin typeface="Gabriola" panose="04040605051002020D02" pitchFamily="82" charset="0"/>
              </a:rPr>
              <a:t>	  8     	1280   	  2048   		65536   		~</a:t>
            </a:r>
            <a:r>
              <a:rPr lang="en-GB" altLang="en-US" sz="2400" b="1" dirty="0">
                <a:latin typeface="Gabriola" panose="04040605051002020D02" pitchFamily="82" charset="0"/>
              </a:rPr>
              <a:t>10</a:t>
            </a:r>
            <a:r>
              <a:rPr lang="en-GB" altLang="en-US" sz="2400" b="1" baseline="30000" dirty="0">
                <a:latin typeface="Gabriola" panose="04040605051002020D02" pitchFamily="82" charset="0"/>
              </a:rPr>
              <a:t>76</a:t>
            </a:r>
            <a:endParaRPr lang="en-GB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800224"/>
            <a:ext cx="7696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09600" y="2321714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6088" y="322310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Gabriola" panose="04040605051002020D02" pitchFamily="82" charset="0"/>
              </a:rPr>
              <a:t>Size Does Matter [1]</a:t>
            </a:r>
            <a:endParaRPr lang="en-US" sz="3200" b="1" dirty="0">
              <a:solidFill>
                <a:srgbClr val="7030A0"/>
              </a:solidFill>
              <a:latin typeface="Gabriola" panose="04040605051002020D02" pitchFamily="82" charset="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604832" y="2652714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597693" y="3038474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597690" y="3388522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611976" y="3767142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611976" y="4152898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pPr algn="ctr">
              <a:defRPr/>
            </a:pPr>
            <a:r>
              <a:rPr lang="en-GB" sz="2400" b="1" dirty="0"/>
              <a:t>Size does matter[2]</a:t>
            </a:r>
            <a:br>
              <a:rPr lang="en-GB" sz="2400" b="1" dirty="0"/>
            </a:br>
            <a:endParaRPr lang="en-US" sz="2400" b="1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6313" y="417513"/>
            <a:ext cx="547687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F2DEE-AB0E-414F-81EF-2179DF712BE9}" type="slidenum">
              <a:rPr lang="en-US" altLang="en-US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323" y="31177"/>
            <a:ext cx="5134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Gabriola" panose="04040605051002020D02" pitchFamily="82" charset="0"/>
              </a:rPr>
              <a:t>Size Does Matter [2] [A better example!]</a:t>
            </a:r>
            <a:endParaRPr lang="en-US" sz="3200" b="1" dirty="0">
              <a:solidFill>
                <a:srgbClr val="7030A0"/>
              </a:solidFill>
              <a:latin typeface="Gabriola" panose="04040605051002020D02" pitchFamily="82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31" y="664738"/>
            <a:ext cx="6201569" cy="241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22" y="3083350"/>
            <a:ext cx="2428185" cy="198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4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pPr algn="ctr">
              <a:defRPr/>
            </a:pPr>
            <a:r>
              <a:rPr lang="en-GB" sz="2400" b="1" dirty="0"/>
              <a:t>Size does matter[2]</a:t>
            </a:r>
            <a:br>
              <a:rPr lang="en-GB" sz="2400" b="1" dirty="0"/>
            </a:br>
            <a:endParaRPr lang="en-US" sz="2400" b="1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14412" y="1092996"/>
            <a:ext cx="634365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Suppose a program has run time </a:t>
            </a:r>
            <a:r>
              <a:rPr lang="en-GB" altLang="en-US" sz="2400" b="1" dirty="0" smtClean="0">
                <a:solidFill>
                  <a:schemeClr val="accent5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O(n!) </a:t>
            </a: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and the run time for </a:t>
            </a:r>
            <a:r>
              <a:rPr lang="en-GB" altLang="en-US" sz="2400" b="1" dirty="0" smtClean="0">
                <a:solidFill>
                  <a:schemeClr val="accent5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  = 10 is 1 second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n = 12, the run time is 2 minutes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n = 14, the run time is 6 hours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n = 16, the run time is 2 months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n = 18, the run time is 50 years</a:t>
            </a:r>
          </a:p>
          <a:p>
            <a:pPr marL="10160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 n = 20, the run time is 200 centuries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6313" y="417513"/>
            <a:ext cx="547687" cy="39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F2DEE-AB0E-414F-81EF-2179DF712BE9}" type="slidenum">
              <a:rPr lang="en-US" altLang="en-US">
                <a:solidFill>
                  <a:srgbClr val="FFFFFF"/>
                </a:solidFill>
              </a:rPr>
              <a:pPr eaLnBrk="1" hangingPunct="1"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6088" y="322310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Gabriola" panose="04040605051002020D02" pitchFamily="82" charset="0"/>
              </a:rPr>
              <a:t>Size Does Matter [3]</a:t>
            </a:r>
            <a:endParaRPr lang="en-US" sz="3200" b="1" dirty="0">
              <a:solidFill>
                <a:srgbClr val="7030A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Standard Analysis Techniques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1338243"/>
            <a:ext cx="583576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Constant time statements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Analyzing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Loops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Analyzing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Nested Loops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Analyzing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Sequence of Statements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Analyzing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Conditional Statements</a:t>
            </a: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7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-106297" y="545220"/>
            <a:ext cx="24140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400" b="1" dirty="0">
                <a:solidFill>
                  <a:schemeClr val="accent5"/>
                </a:solidFill>
                <a:latin typeface="Gabriola" panose="04040605051002020D02" pitchFamily="82" charset="0"/>
              </a:rPr>
              <a:t>Constant time </a:t>
            </a:r>
            <a:r>
              <a:rPr lang="en-US" sz="4400" b="1" dirty="0" smtClean="0">
                <a:solidFill>
                  <a:schemeClr val="accent5"/>
                </a:solidFill>
                <a:latin typeface="Gabriola" panose="04040605051002020D02" pitchFamily="82" charset="0"/>
              </a:rPr>
              <a:t>statements</a:t>
            </a:r>
            <a:endParaRPr sz="4400" b="1" dirty="0">
              <a:solidFill>
                <a:schemeClr val="accent5"/>
              </a:solidFill>
              <a:latin typeface="Gabriola" panose="04040605051002020D02" pitchFamily="8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687368" y="707231"/>
            <a:ext cx="5627957" cy="390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Simplest case: O(1) time statements</a:t>
            </a: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Assignment statements of simple data types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x = y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;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Arithmetic operations: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x = 5 * y + 4 - z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;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Array referencing: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A[j] = 5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;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Array assignment: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∀ j, A[j] = 5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;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342900" lvl="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Most conditional tests: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if (x &lt; 12) ...</a:t>
            </a: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5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258103"/>
            <a:ext cx="7467600" cy="663575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Gabriola" panose="04040605051002020D02" pitchFamily="82" charset="0"/>
              </a:rPr>
              <a:t>Analyzing Loops [1</a:t>
            </a:r>
            <a:r>
              <a:rPr lang="en-US" sz="32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] (In terms of Growth of Functions)</a:t>
            </a:r>
            <a:endParaRPr lang="en-US" sz="3200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4300538"/>
            <a:ext cx="609600" cy="39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fld id="{3B3E97A3-437B-4DCB-8415-86B2AA0CE92C}" type="slidenum">
              <a:rPr lang="en-US" altLang="en-US" kern="1200">
                <a:solidFill>
                  <a:srgbClr val="FFFFFF"/>
                </a:solidFill>
                <a:ea typeface="+mn-ea"/>
                <a:cs typeface="+mn-cs"/>
              </a:rPr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t>9</a:t>
            </a:fld>
            <a:endParaRPr lang="en-US" altLang="en-US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714500" y="1143000"/>
            <a:ext cx="4352474" cy="27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// Input: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A[N], array of N integers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// Output: Sum of all numbers in array A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Sum(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A[],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N){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s=0;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  for (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=0;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&lt; N; 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++)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     s = s + A[</a:t>
            </a:r>
            <a:r>
              <a:rPr lang="en-GB" altLang="en-US" sz="1350" b="1" kern="1200" dirty="0" err="1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];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   return s;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350" b="1" kern="1200" dirty="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GB" altLang="en-US" sz="1350" b="1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2069306" y="3271838"/>
            <a:ext cx="97155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2469356" y="2014538"/>
            <a:ext cx="34290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2983706" y="2414588"/>
            <a:ext cx="34290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3200400" y="2857500"/>
            <a:ext cx="40005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41" name="AutoShape 8"/>
          <p:cNvSpPr>
            <a:spLocks noChangeArrowheads="1"/>
          </p:cNvSpPr>
          <p:nvPr/>
        </p:nvSpPr>
        <p:spPr bwMode="auto">
          <a:xfrm>
            <a:off x="3498056" y="2414588"/>
            <a:ext cx="45720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42" name="AutoShape 9"/>
          <p:cNvSpPr>
            <a:spLocks noChangeArrowheads="1"/>
          </p:cNvSpPr>
          <p:nvPr/>
        </p:nvSpPr>
        <p:spPr bwMode="auto">
          <a:xfrm>
            <a:off x="4126706" y="2414588"/>
            <a:ext cx="342900" cy="1714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H="1" flipV="1">
            <a:off x="2914650" y="211455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3543300" y="2000250"/>
            <a:ext cx="228600" cy="228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2114550" y="26289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3943350" y="26289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4686300" y="26289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V="1">
            <a:off x="2343150" y="2628900"/>
            <a:ext cx="6858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3771900" y="2628900"/>
            <a:ext cx="1714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 flipV="1">
            <a:off x="4400550" y="2628900"/>
            <a:ext cx="2857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2114550" y="29718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3257550" y="30861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3886200" y="30861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7</a:t>
            </a:r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3257550" y="3543300"/>
            <a:ext cx="228600" cy="228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80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8</a:t>
            </a: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 flipV="1">
            <a:off x="2343150" y="2971800"/>
            <a:ext cx="228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H="1" flipV="1">
            <a:off x="3086100" y="29718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 flipH="1" flipV="1">
            <a:off x="3600450" y="3028950"/>
            <a:ext cx="3429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 flipH="1" flipV="1">
            <a:off x="3086100" y="3429000"/>
            <a:ext cx="1714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solidFill>
                <a:prstClr val="black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029200" y="2802404"/>
            <a:ext cx="27398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1,2,8: Once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3,4,5,6,7: Once per each iteration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                of for loop, N iteration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Total: 5N + 3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The </a:t>
            </a:r>
            <a:r>
              <a:rPr lang="en-GB" altLang="en-US" sz="2000" b="1" i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complexity function</a:t>
            </a: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 of the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algorithm is : </a:t>
            </a:r>
            <a:r>
              <a:rPr lang="en-GB" altLang="en-US" sz="2000" b="1" i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rPr>
              <a:t>f(N) = 5N +3</a:t>
            </a:r>
            <a:endParaRPr lang="en-GB" altLang="en-US" sz="2000" b="1" kern="1200" dirty="0">
              <a:solidFill>
                <a:prstClr val="black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9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0" ma:contentTypeDescription="Create a new document." ma:contentTypeScope="" ma:versionID="88042cfe744fddcbbd30dfd6afd793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0FF42C-B8B8-4FB6-97C9-7518EBF5C1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9ED3BD-D4BC-4865-A505-5B072C827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80D6E8-1BA8-47B0-AA44-62E97E2429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929</Words>
  <Application>Microsoft Office PowerPoint</Application>
  <PresentationFormat>On-screen Show (16:9)</PresentationFormat>
  <Paragraphs>188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Roboto Slab Regular</vt:lpstr>
      <vt:lpstr>Times New Roman</vt:lpstr>
      <vt:lpstr>Lato Light</vt:lpstr>
      <vt:lpstr>Courier New</vt:lpstr>
      <vt:lpstr>Gabriola</vt:lpstr>
      <vt:lpstr>Arial</vt:lpstr>
      <vt:lpstr>Wingdings</vt:lpstr>
      <vt:lpstr>Cambria Math</vt:lpstr>
      <vt:lpstr>Kent template</vt:lpstr>
      <vt:lpstr>Standard Algorithmic Analysis Techniques</vt:lpstr>
      <vt:lpstr>Entry level  Questions</vt:lpstr>
      <vt:lpstr>Performance Classification</vt:lpstr>
      <vt:lpstr>PowerPoint Presentation</vt:lpstr>
      <vt:lpstr>Size does matter[2] </vt:lpstr>
      <vt:lpstr>Size does matter[2] </vt:lpstr>
      <vt:lpstr>Standard Analysis Techniques</vt:lpstr>
      <vt:lpstr>Constant time statements</vt:lpstr>
      <vt:lpstr>Analyzing Loops [1] (In terms of Growth of Functions)</vt:lpstr>
      <vt:lpstr>Analyzing Loops [2]</vt:lpstr>
      <vt:lpstr>Analyzing Loops [3]</vt:lpstr>
      <vt:lpstr>Analyzing Loops [Linear Loops]</vt:lpstr>
      <vt:lpstr>Analyzing Nested Loops [1]</vt:lpstr>
      <vt:lpstr>Analyzing Nested Loops [2]</vt:lpstr>
      <vt:lpstr>Solution [Activity 1]</vt:lpstr>
      <vt:lpstr>Sequence of Statements</vt:lpstr>
      <vt:lpstr>Conditional Statements</vt:lpstr>
      <vt:lpstr>A Real Life Example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64</cp:revision>
  <dcterms:modified xsi:type="dcterms:W3CDTF">2021-09-17T05:24:16Z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