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23"/>
  </p:notesMasterIdLst>
  <p:sldIdLst>
    <p:sldId id="295" r:id="rId5"/>
    <p:sldId id="347" r:id="rId6"/>
    <p:sldId id="352" r:id="rId7"/>
    <p:sldId id="354" r:id="rId8"/>
    <p:sldId id="355" r:id="rId9"/>
    <p:sldId id="356" r:id="rId10"/>
    <p:sldId id="357" r:id="rId11"/>
    <p:sldId id="358" r:id="rId12"/>
    <p:sldId id="359" r:id="rId13"/>
    <p:sldId id="361" r:id="rId14"/>
    <p:sldId id="362" r:id="rId15"/>
    <p:sldId id="364" r:id="rId16"/>
    <p:sldId id="365" r:id="rId17"/>
    <p:sldId id="366" r:id="rId18"/>
    <p:sldId id="367" r:id="rId19"/>
    <p:sldId id="368" r:id="rId20"/>
    <p:sldId id="266" r:id="rId21"/>
    <p:sldId id="278" r:id="rId22"/>
  </p:sldIdLst>
  <p:sldSz cx="9144000" cy="5143500" type="screen16x9"/>
  <p:notesSz cx="6858000" cy="9144000"/>
  <p:embeddedFontLst>
    <p:embeddedFont>
      <p:font typeface="Lato Light" panose="020B0604020202020204" charset="0"/>
      <p:regular r:id="rId24"/>
      <p:bold r:id="rId25"/>
      <p:italic r:id="rId26"/>
      <p:boldItalic r:id="rId27"/>
    </p:embeddedFont>
    <p:embeddedFont>
      <p:font typeface="Comic Sans MS" panose="030F0702030302020204" pitchFamily="66" charset="0"/>
      <p:regular r:id="rId28"/>
      <p:bold r:id="rId29"/>
      <p:italic r:id="rId30"/>
      <p:boldItalic r:id="rId31"/>
    </p:embeddedFont>
    <p:embeddedFont>
      <p:font typeface="Monotype Corsiva" panose="03010101010201010101" pitchFamily="66" charset="0"/>
      <p:italic r:id="rId32"/>
    </p:embeddedFont>
    <p:embeddedFont>
      <p:font typeface="Gabriola" panose="04040605051002020D02" pitchFamily="82" charset="0"/>
      <p:regular r:id="rId33"/>
    </p:embeddedFont>
    <p:embeddedFont>
      <p:font typeface="Roboto Slab Regular" panose="020B0604020202020204" charset="0"/>
      <p:regular r:id="rId34"/>
      <p:bold r:id="rId35"/>
    </p:embeddedFont>
    <p:embeddedFont>
      <p:font typeface="Cambria Math" panose="02040503050406030204" pitchFamily="18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8" autoAdjust="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BCAEB-61BD-4286-945E-B3773F9B4C2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384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77BB2-9043-4C56-AC9B-62F227EDA06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569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71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12F8-8A3B-4607-9F2F-5E01E0BDDAA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422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48B48-550B-4FC9-A93D-B9CF8475D34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328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44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53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EB812-662B-4959-B569-37D7D146F98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142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69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2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00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and Searching – Brute Force Approach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82899" y="709765"/>
            <a:ext cx="547687" cy="393700"/>
          </a:xfrm>
        </p:spPr>
        <p:txBody>
          <a:bodyPr/>
          <a:lstStyle/>
          <a:p>
            <a:fld id="{FB6C9B66-8A9A-4588-8222-D5889157CFE8}" type="slidenum">
              <a:rPr lang="en-US" altLang="en-US" sz="2000" b="1">
                <a:latin typeface="Gabriola" panose="04040605051002020D02" pitchFamily="82" charset="0"/>
              </a:rPr>
              <a:pPr/>
              <a:t>10</a:t>
            </a:fld>
            <a:endParaRPr lang="en-US" altLang="en-US" sz="2000" b="1" dirty="0">
              <a:latin typeface="Gabriola" panose="04040605051002020D02" pitchFamily="82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47902"/>
            <a:ext cx="2141538" cy="2630488"/>
          </a:xfrm>
        </p:spPr>
        <p:txBody>
          <a:bodyPr/>
          <a:lstStyle/>
          <a:p>
            <a:r>
              <a:rPr lang="en-US" altLang="en-US" sz="3600" b="1">
                <a:latin typeface="Gabriola" panose="04040605051002020D02" pitchFamily="82" charset="0"/>
              </a:rPr>
              <a:t>Example</a:t>
            </a:r>
          </a:p>
        </p:txBody>
      </p:sp>
      <p:grpSp>
        <p:nvGrpSpPr>
          <p:cNvPr id="232451" name="Group 3"/>
          <p:cNvGrpSpPr>
            <a:grpSpLocks/>
          </p:cNvGrpSpPr>
          <p:nvPr/>
        </p:nvGrpSpPr>
        <p:grpSpPr bwMode="auto">
          <a:xfrm>
            <a:off x="1521619" y="1709493"/>
            <a:ext cx="2365772" cy="317897"/>
            <a:chOff x="221" y="912"/>
            <a:chExt cx="1987" cy="267"/>
          </a:xfrm>
        </p:grpSpPr>
        <p:sp>
          <p:nvSpPr>
            <p:cNvPr id="232452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453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454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455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456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457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458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459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0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1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2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3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4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5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6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7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8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3551634" y="1698776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470" name="Group 22"/>
          <p:cNvGrpSpPr>
            <a:grpSpLocks/>
          </p:cNvGrpSpPr>
          <p:nvPr/>
        </p:nvGrpSpPr>
        <p:grpSpPr bwMode="auto">
          <a:xfrm>
            <a:off x="1521619" y="2356005"/>
            <a:ext cx="2365772" cy="317897"/>
            <a:chOff x="221" y="912"/>
            <a:chExt cx="1987" cy="267"/>
          </a:xfrm>
        </p:grpSpPr>
        <p:sp>
          <p:nvSpPr>
            <p:cNvPr id="232471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472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473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474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475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476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478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79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0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1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2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3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4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5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6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7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2875360" y="2358391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1521619" y="3002515"/>
            <a:ext cx="2365772" cy="317897"/>
            <a:chOff x="221" y="912"/>
            <a:chExt cx="1987" cy="267"/>
          </a:xfrm>
        </p:grpSpPr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492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493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494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495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496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497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98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99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0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1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2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3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4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5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6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3217069" y="3021568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08" name="Group 60"/>
          <p:cNvGrpSpPr>
            <a:grpSpLocks/>
          </p:cNvGrpSpPr>
          <p:nvPr/>
        </p:nvGrpSpPr>
        <p:grpSpPr bwMode="auto">
          <a:xfrm>
            <a:off x="1521619" y="3664508"/>
            <a:ext cx="2365772" cy="317897"/>
            <a:chOff x="221" y="912"/>
            <a:chExt cx="1987" cy="267"/>
          </a:xfrm>
        </p:grpSpPr>
        <p:sp>
          <p:nvSpPr>
            <p:cNvPr id="232509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10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11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12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13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14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15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16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17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18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19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0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1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2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3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4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5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2877741" y="3668080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27" name="Group 79"/>
          <p:cNvGrpSpPr>
            <a:grpSpLocks/>
          </p:cNvGrpSpPr>
          <p:nvPr/>
        </p:nvGrpSpPr>
        <p:grpSpPr bwMode="auto">
          <a:xfrm>
            <a:off x="4773216" y="2356005"/>
            <a:ext cx="2365772" cy="317897"/>
            <a:chOff x="221" y="912"/>
            <a:chExt cx="1987" cy="267"/>
          </a:xfrm>
        </p:grpSpPr>
        <p:sp>
          <p:nvSpPr>
            <p:cNvPr id="232528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29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30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31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32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33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34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35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6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7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8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9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0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1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2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3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4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6493667" y="1698776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6828828" y="2345290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47" name="Group 99"/>
          <p:cNvGrpSpPr>
            <a:grpSpLocks/>
          </p:cNvGrpSpPr>
          <p:nvPr/>
        </p:nvGrpSpPr>
        <p:grpSpPr bwMode="auto">
          <a:xfrm>
            <a:off x="4785122" y="1686868"/>
            <a:ext cx="2365772" cy="317897"/>
            <a:chOff x="221" y="912"/>
            <a:chExt cx="1987" cy="267"/>
          </a:xfrm>
        </p:grpSpPr>
        <p:sp>
          <p:nvSpPr>
            <p:cNvPr id="232548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49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50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51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52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53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54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55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6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7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8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9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0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1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2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3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4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grpSp>
        <p:nvGrpSpPr>
          <p:cNvPr id="232565" name="Group 117"/>
          <p:cNvGrpSpPr>
            <a:grpSpLocks/>
          </p:cNvGrpSpPr>
          <p:nvPr/>
        </p:nvGrpSpPr>
        <p:grpSpPr bwMode="auto">
          <a:xfrm>
            <a:off x="4773216" y="2995972"/>
            <a:ext cx="2365772" cy="317897"/>
            <a:chOff x="221" y="912"/>
            <a:chExt cx="1987" cy="267"/>
          </a:xfrm>
        </p:grpSpPr>
        <p:sp>
          <p:nvSpPr>
            <p:cNvPr id="232566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67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68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69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70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71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72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73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4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5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6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7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8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9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80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81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82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6828828" y="3007282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84" name="Group 136"/>
          <p:cNvGrpSpPr>
            <a:grpSpLocks/>
          </p:cNvGrpSpPr>
          <p:nvPr/>
        </p:nvGrpSpPr>
        <p:grpSpPr bwMode="auto">
          <a:xfrm>
            <a:off x="4785122" y="3644271"/>
            <a:ext cx="2365772" cy="317897"/>
            <a:chOff x="221" y="912"/>
            <a:chExt cx="1987" cy="267"/>
          </a:xfrm>
        </p:grpSpPr>
        <p:sp>
          <p:nvSpPr>
            <p:cNvPr id="232585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86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87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88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89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90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 dirty="0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91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92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3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4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5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6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7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8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9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600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601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775347" y="395579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Example!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7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47DA58F0-AD53-49BF-AA90-86F4C7D342DA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15306" y="1200149"/>
            <a:ext cx="6114255" cy="31146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None/>
            </a:pPr>
            <a:r>
              <a:rPr lang="en-US" altLang="en-US" sz="2400" dirty="0" smtClean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sz="2400" dirty="0" smtClean="0">
                <a:latin typeface="Gabriola" panose="04040605051002020D02" pitchFamily="82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SELECTION-SORT</a:t>
            </a:r>
            <a:r>
              <a:rPr lang="en-US" altLang="en-US" sz="2400" i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(A)</a:t>
            </a:r>
          </a:p>
          <a:p>
            <a:pPr>
              <a:buFontTx/>
              <a:buNone/>
            </a:pPr>
            <a:r>
              <a:rPr lang="en-US" altLang="en-US" sz="2400" i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n ← length[A]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for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j ← 1 </a:t>
            </a: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n - 1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do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smallest ← j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      for </a:t>
            </a:r>
            <a:r>
              <a:rPr lang="en-US" altLang="en-US" sz="24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← j + 1 </a:t>
            </a: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n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	   do if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A[</a:t>
            </a:r>
            <a:r>
              <a:rPr lang="en-US" altLang="en-US" sz="24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] &lt; A[smallest]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		   then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smallest ← </a:t>
            </a:r>
            <a:r>
              <a:rPr lang="en-US" altLang="en-US" sz="24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endParaRPr lang="en-US" altLang="en-US" sz="2400" dirty="0" smtClean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      exchange A[j] ↔ A[smallest]</a:t>
            </a:r>
            <a:endParaRPr lang="en-US" altLang="en-US" sz="24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7253" y="271285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Pseudocode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B632DB08-F6CE-4F65-AB86-0A5BB3CF63B1}" type="slidenum">
              <a:rPr lang="en-US" altLang="en-US">
                <a:latin typeface="Gabriola" panose="04040605051002020D02" pitchFamily="82" charset="0"/>
              </a:rPr>
              <a:pPr/>
              <a:t>12</a:t>
            </a:fld>
            <a:endParaRPr lang="en-US" altLang="en-US">
              <a:latin typeface="Gabriola" panose="04040605051002020D02" pitchFamily="82" charset="0"/>
            </a:endParaRPr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r>
              <a:rPr lang="en-US" altLang="en-US" dirty="0">
                <a:latin typeface="Gabriola" panose="04040605051002020D02" pitchFamily="82" charset="0"/>
              </a:rPr>
              <a:t>Analysis of Selection Sort</a:t>
            </a:r>
          </a:p>
        </p:txBody>
      </p:sp>
      <p:sp>
        <p:nvSpPr>
          <p:cNvPr id="233480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1755775" y="874713"/>
            <a:ext cx="7388225" cy="419735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dirty="0">
                <a:latin typeface="Gabriola" panose="04040605051002020D02" pitchFamily="82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SELECTION-SORT</a:t>
            </a:r>
            <a:r>
              <a:rPr lang="en-US" altLang="en-US" i="1" dirty="0">
                <a:solidFill>
                  <a:schemeClr val="tx1"/>
                </a:solidFill>
                <a:latin typeface="Gabriola" panose="04040605051002020D02" pitchFamily="82" charset="0"/>
              </a:rPr>
              <a:t>(A)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i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n ← length[A]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  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for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j ← 1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n - 1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do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smallest ← j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      for </a:t>
            </a:r>
            <a:r>
              <a:rPr lang="en-US" altLang="en-US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 ← j + 1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	   do if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A[</a:t>
            </a:r>
            <a:r>
              <a:rPr lang="en-US" altLang="en-US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] &lt; A[smallest]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		   then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smallest ← </a:t>
            </a:r>
            <a:r>
              <a:rPr lang="en-US" altLang="en-US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endParaRPr lang="en-US" altLang="en-US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		      exchange A[j] ↔ A[smallest]</a:t>
            </a:r>
            <a:endParaRPr lang="en-US" altLang="en-US" dirty="0">
              <a:latin typeface="Gabriola" panose="04040605051002020D02" pitchFamily="82" charset="0"/>
            </a:endParaRPr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2197894" y="4343400"/>
            <a:ext cx="5698331" cy="366713"/>
          </a:xfrm>
          <a:prstGeom prst="roundRect">
            <a:avLst>
              <a:gd name="adj" fmla="val 16667"/>
            </a:avLst>
          </a:prstGeom>
          <a:solidFill>
            <a:srgbClr val="CC000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2269332" y="3376613"/>
            <a:ext cx="5698331" cy="378619"/>
          </a:xfrm>
          <a:prstGeom prst="roundRect">
            <a:avLst>
              <a:gd name="adj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1260872" y="2721769"/>
            <a:ext cx="1087041" cy="910829"/>
            <a:chOff x="99" y="2286"/>
            <a:chExt cx="913" cy="765"/>
          </a:xfrm>
        </p:grpSpPr>
        <p:sp>
          <p:nvSpPr>
            <p:cNvPr id="233477" name="Text Box 5"/>
            <p:cNvSpPr txBox="1">
              <a:spLocks noChangeArrowheads="1"/>
            </p:cNvSpPr>
            <p:nvPr/>
          </p:nvSpPr>
          <p:spPr bwMode="auto">
            <a:xfrm>
              <a:off x="99" y="2286"/>
              <a:ext cx="91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Symbol" panose="05050102010706020507" pitchFamily="18" charset="2"/>
                <a:buChar char="»"/>
              </a:pPr>
              <a:r>
                <a:rPr lang="en-US" altLang="en-US" sz="21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n</a:t>
              </a:r>
              <a:r>
                <a:rPr lang="en-US" altLang="en-US" sz="2100" baseline="300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2</a:t>
              </a:r>
              <a:r>
                <a:rPr lang="en-US" altLang="en-US" sz="21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/2 </a:t>
              </a:r>
            </a:p>
            <a:p>
              <a:pPr>
                <a:buFont typeface="Symbol" panose="05050102010706020507" pitchFamily="18" charset="2"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233478" name="Freeform 6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latin typeface="Gabriola" panose="04040605051002020D02" pitchFamily="82" charset="0"/>
              </a:endParaRPr>
            </a:p>
          </p:txBody>
        </p:sp>
      </p:grp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6121400" y="882253"/>
            <a:ext cx="1928416" cy="396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cost	 times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    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	   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3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	   n-1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4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5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6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7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	   n-1</a:t>
            </a:r>
          </a:p>
        </p:txBody>
      </p:sp>
      <p:graphicFrame>
        <p:nvGraphicFramePr>
          <p:cNvPr id="233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80458"/>
              </p:ext>
            </p:extLst>
          </p:nvPr>
        </p:nvGraphicFramePr>
        <p:xfrm>
          <a:off x="6678217" y="2911078"/>
          <a:ext cx="124896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939600" imgH="304560" progId="Equation.3">
                  <p:embed/>
                </p:oleObj>
              </mc:Choice>
              <mc:Fallback>
                <p:oleObj name="Equation" r:id="rId4" imgW="939600" imgH="304560" progId="Equation.3">
                  <p:embed/>
                  <p:pic>
                    <p:nvPicPr>
                      <p:cNvPr id="2334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217" y="2911078"/>
                        <a:ext cx="124896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120693"/>
              </p:ext>
            </p:extLst>
          </p:nvPr>
        </p:nvGraphicFramePr>
        <p:xfrm>
          <a:off x="6755607" y="3382566"/>
          <a:ext cx="998935" cy="39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761760" imgH="304560" progId="Equation.3">
                  <p:embed/>
                </p:oleObj>
              </mc:Choice>
              <mc:Fallback>
                <p:oleObj name="Equation" r:id="rId6" imgW="761760" imgH="304560" progId="Equation.3">
                  <p:embed/>
                  <p:pic>
                    <p:nvPicPr>
                      <p:cNvPr id="233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607" y="3382566"/>
                        <a:ext cx="998935" cy="39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675377"/>
              </p:ext>
            </p:extLst>
          </p:nvPr>
        </p:nvGraphicFramePr>
        <p:xfrm>
          <a:off x="6761560" y="3890963"/>
          <a:ext cx="1000125" cy="39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8" imgW="761760" imgH="304560" progId="Equation.3">
                  <p:embed/>
                </p:oleObj>
              </mc:Choice>
              <mc:Fallback>
                <p:oleObj name="Equation" r:id="rId8" imgW="761760" imgH="304560" progId="Equation.3">
                  <p:embed/>
                  <p:pic>
                    <p:nvPicPr>
                      <p:cNvPr id="2334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560" y="3890963"/>
                        <a:ext cx="1000125" cy="398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1196578" y="3643312"/>
            <a:ext cx="995363" cy="910829"/>
            <a:chOff x="99" y="2286"/>
            <a:chExt cx="836" cy="765"/>
          </a:xfrm>
        </p:grpSpPr>
        <p:sp>
          <p:nvSpPr>
            <p:cNvPr id="233486" name="Text Box 14"/>
            <p:cNvSpPr txBox="1">
              <a:spLocks noChangeArrowheads="1"/>
            </p:cNvSpPr>
            <p:nvPr/>
          </p:nvSpPr>
          <p:spPr bwMode="auto">
            <a:xfrm>
              <a:off x="99" y="2286"/>
              <a:ext cx="77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Symbol" panose="05050102010706020507" pitchFamily="18" charset="2"/>
                <a:buChar char="»"/>
              </a:pPr>
              <a:r>
                <a:rPr lang="en-US" altLang="en-US" sz="21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n</a:t>
              </a:r>
            </a:p>
            <a:p>
              <a:pPr>
                <a:buFont typeface="Symbol" panose="05050102010706020507" pitchFamily="18" charset="2"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233487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latin typeface="Gabriola" panose="04040605051002020D02" pitchFamily="82" charset="0"/>
              </a:endParaRPr>
            </a:p>
          </p:txBody>
        </p:sp>
      </p:grpSp>
      <p:graphicFrame>
        <p:nvGraphicFramePr>
          <p:cNvPr id="2334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993397"/>
              </p:ext>
            </p:extLst>
          </p:nvPr>
        </p:nvGraphicFramePr>
        <p:xfrm>
          <a:off x="1320404" y="4742260"/>
          <a:ext cx="5962650" cy="40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10" imgW="5410080" imgH="444240" progId="Equation.DSMT4">
                  <p:embed/>
                </p:oleObj>
              </mc:Choice>
              <mc:Fallback>
                <p:oleObj name="Equation" r:id="rId10" imgW="5410080" imgH="444240" progId="Equation.DSMT4">
                  <p:embed/>
                  <p:pic>
                    <p:nvPicPr>
                      <p:cNvPr id="2334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404" y="4742260"/>
                        <a:ext cx="5962650" cy="401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74639" y="205532"/>
            <a:ext cx="5164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Analysis of Selection Sort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5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Bubble Sort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14862"/>
            <a:ext cx="5434984" cy="408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Idea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Repeatedly pass through the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Swaps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adjacent elements that are out of order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3797642" y="3077587"/>
            <a:ext cx="3154363" cy="423862"/>
            <a:chOff x="221" y="912"/>
            <a:chExt cx="1987" cy="267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</p:grp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4231298" y="2520669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797642" y="2398187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i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831507" y="2702993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1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90163" y="2709352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2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6501155" y="2724894"/>
            <a:ext cx="365920" cy="28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n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4379986" y="379148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6580736" y="3628977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j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9559E796-826F-4085-9AA7-6ABEB6D93FD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grpSp>
        <p:nvGrpSpPr>
          <p:cNvPr id="227331" name="Group 3"/>
          <p:cNvGrpSpPr>
            <a:grpSpLocks/>
          </p:cNvGrpSpPr>
          <p:nvPr/>
        </p:nvGrpSpPr>
        <p:grpSpPr bwMode="auto">
          <a:xfrm>
            <a:off x="1371600" y="914400"/>
            <a:ext cx="2400300" cy="563166"/>
            <a:chOff x="192" y="768"/>
            <a:chExt cx="2016" cy="473"/>
          </a:xfrm>
        </p:grpSpPr>
        <p:grpSp>
          <p:nvGrpSpPr>
            <p:cNvPr id="227332" name="Group 4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227333" name="Rectangle 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334" name="Rectangle 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335" name="Rectangle 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336" name="Rectangle 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337" name="Rectangle 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338" name="Rectangle 1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339" name="Rectangle 1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340" name="Line 1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1" name="Line 1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2" name="Line 1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3" name="Line 1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4" name="Line 1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5" name="Line 1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6" name="Line 1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7" name="Line 1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8" name="Line 2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9" name="Line 2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350" name="Text Box 22"/>
            <p:cNvSpPr txBox="1">
              <a:spLocks noChangeArrowheads="1"/>
            </p:cNvSpPr>
            <p:nvPr/>
          </p:nvSpPr>
          <p:spPr bwMode="auto">
            <a:xfrm>
              <a:off x="192" y="1008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351" name="Text Box 23"/>
            <p:cNvSpPr txBox="1">
              <a:spLocks noChangeArrowheads="1"/>
            </p:cNvSpPr>
            <p:nvPr/>
          </p:nvSpPr>
          <p:spPr bwMode="auto">
            <a:xfrm>
              <a:off x="2016" y="1008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352" name="Line 24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353" name="Group 25"/>
          <p:cNvGrpSpPr>
            <a:grpSpLocks/>
          </p:cNvGrpSpPr>
          <p:nvPr/>
        </p:nvGrpSpPr>
        <p:grpSpPr bwMode="auto">
          <a:xfrm>
            <a:off x="1371601" y="1519238"/>
            <a:ext cx="2422922" cy="563166"/>
            <a:chOff x="192" y="1344"/>
            <a:chExt cx="2035" cy="473"/>
          </a:xfrm>
        </p:grpSpPr>
        <p:grpSp>
          <p:nvGrpSpPr>
            <p:cNvPr id="227354" name="Group 26"/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227355" name="Rectangle 2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356" name="Rectangle 2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357" name="Rectangle 2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358" name="Rectangle 3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359" name="Rectangle 3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360" name="Rectangle 3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361" name="Rectangle 3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362" name="Line 3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3" name="Line 3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4" name="Line 3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5" name="Line 3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6" name="Line 3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7" name="Line 3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8" name="Line 4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9" name="Line 4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70" name="Line 4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71" name="Line 4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372" name="Text Box 44"/>
            <p:cNvSpPr txBox="1">
              <a:spLocks noChangeArrowheads="1"/>
            </p:cNvSpPr>
            <p:nvPr/>
          </p:nvSpPr>
          <p:spPr bwMode="auto">
            <a:xfrm>
              <a:off x="192" y="1584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373" name="Text Box 45"/>
            <p:cNvSpPr txBox="1">
              <a:spLocks noChangeArrowheads="1"/>
            </p:cNvSpPr>
            <p:nvPr/>
          </p:nvSpPr>
          <p:spPr bwMode="auto">
            <a:xfrm>
              <a:off x="1728" y="1584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374" name="Line 46"/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375" name="Group 47"/>
          <p:cNvGrpSpPr>
            <a:grpSpLocks/>
          </p:cNvGrpSpPr>
          <p:nvPr/>
        </p:nvGrpSpPr>
        <p:grpSpPr bwMode="auto">
          <a:xfrm>
            <a:off x="1371601" y="2124077"/>
            <a:ext cx="2422922" cy="586978"/>
            <a:chOff x="192" y="1900"/>
            <a:chExt cx="2035" cy="493"/>
          </a:xfrm>
        </p:grpSpPr>
        <p:grpSp>
          <p:nvGrpSpPr>
            <p:cNvPr id="227376" name="Group 48"/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227377" name="Rectangle 4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378" name="Rectangle 5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379" name="Rectangle 5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380" name="Rectangle 5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381" name="Rectangle 5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382" name="Rectangle 5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383" name="Rectangle 5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384" name="Line 5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5" name="Line 5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6" name="Line 5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7" name="Line 5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8" name="Line 6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9" name="Line 6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0" name="Line 6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1" name="Line 6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2" name="Line 6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3" name="Line 6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394" name="Text Box 66"/>
            <p:cNvSpPr txBox="1">
              <a:spLocks noChangeArrowheads="1"/>
            </p:cNvSpPr>
            <p:nvPr/>
          </p:nvSpPr>
          <p:spPr bwMode="auto">
            <a:xfrm>
              <a:off x="192" y="216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395" name="Text Box 67"/>
            <p:cNvSpPr txBox="1">
              <a:spLocks noChangeArrowheads="1"/>
            </p:cNvSpPr>
            <p:nvPr/>
          </p:nvSpPr>
          <p:spPr bwMode="auto">
            <a:xfrm>
              <a:off x="1440" y="216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396" name="Line 68"/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397" name="Group 69"/>
          <p:cNvGrpSpPr>
            <a:grpSpLocks/>
          </p:cNvGrpSpPr>
          <p:nvPr/>
        </p:nvGrpSpPr>
        <p:grpSpPr bwMode="auto">
          <a:xfrm>
            <a:off x="1371601" y="2743200"/>
            <a:ext cx="2422922" cy="563166"/>
            <a:chOff x="192" y="2304"/>
            <a:chExt cx="2035" cy="473"/>
          </a:xfrm>
        </p:grpSpPr>
        <p:grpSp>
          <p:nvGrpSpPr>
            <p:cNvPr id="227398" name="Group 70"/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227399" name="Rectangle 7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00" name="Rectangle 7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01" name="Rectangle 7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02" name="Rectangle 7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03" name="Rectangle 7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04" name="Rectangle 7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05" name="Rectangle 7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06" name="Line 7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07" name="Line 7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08" name="Line 8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09" name="Line 8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0" name="Line 8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1" name="Line 8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2" name="Line 8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3" name="Line 8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4" name="Line 8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5" name="Line 8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16" name="Text Box 88"/>
            <p:cNvSpPr txBox="1">
              <a:spLocks noChangeArrowheads="1"/>
            </p:cNvSpPr>
            <p:nvPr/>
          </p:nvSpPr>
          <p:spPr bwMode="auto">
            <a:xfrm>
              <a:off x="192" y="2544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17" name="Text Box 89"/>
            <p:cNvSpPr txBox="1">
              <a:spLocks noChangeArrowheads="1"/>
            </p:cNvSpPr>
            <p:nvPr/>
          </p:nvSpPr>
          <p:spPr bwMode="auto">
            <a:xfrm>
              <a:off x="1152" y="2544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418" name="Line 90"/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419" name="Group 91"/>
          <p:cNvGrpSpPr>
            <a:grpSpLocks/>
          </p:cNvGrpSpPr>
          <p:nvPr/>
        </p:nvGrpSpPr>
        <p:grpSpPr bwMode="auto">
          <a:xfrm>
            <a:off x="1371601" y="3371851"/>
            <a:ext cx="2422922" cy="563166"/>
            <a:chOff x="192" y="2832"/>
            <a:chExt cx="2035" cy="473"/>
          </a:xfrm>
        </p:grpSpPr>
        <p:grpSp>
          <p:nvGrpSpPr>
            <p:cNvPr id="227420" name="Group 92"/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227421" name="Rectangle 93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22" name="Rectangle 94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23" name="Rectangle 95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24" name="Rectangle 96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25" name="Rectangle 97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26" name="Rectangle 98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27" name="Rectangle 99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28" name="Line 10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29" name="Line 101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0" name="Line 10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1" name="Line 103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2" name="Line 104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3" name="Line 105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4" name="Line 106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5" name="Line 107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6" name="Line 108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7" name="Line 10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38" name="Text Box 110"/>
            <p:cNvSpPr txBox="1">
              <a:spLocks noChangeArrowheads="1"/>
            </p:cNvSpPr>
            <p:nvPr/>
          </p:nvSpPr>
          <p:spPr bwMode="auto">
            <a:xfrm>
              <a:off x="192" y="3072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39" name="Text Box 111"/>
            <p:cNvSpPr txBox="1">
              <a:spLocks noChangeArrowheads="1"/>
            </p:cNvSpPr>
            <p:nvPr/>
          </p:nvSpPr>
          <p:spPr bwMode="auto">
            <a:xfrm>
              <a:off x="912" y="3072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440" name="Line 112"/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441" name="Group 113"/>
          <p:cNvGrpSpPr>
            <a:grpSpLocks/>
          </p:cNvGrpSpPr>
          <p:nvPr/>
        </p:nvGrpSpPr>
        <p:grpSpPr bwMode="auto">
          <a:xfrm>
            <a:off x="1371601" y="3976689"/>
            <a:ext cx="2422922" cy="586978"/>
            <a:chOff x="192" y="3340"/>
            <a:chExt cx="2035" cy="493"/>
          </a:xfrm>
        </p:grpSpPr>
        <p:grpSp>
          <p:nvGrpSpPr>
            <p:cNvPr id="227442" name="Group 114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227443" name="Rectangle 11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44" name="Rectangle 11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45" name="Rectangle 11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46" name="Rectangle 11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47" name="Rectangle 11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48" name="Rectangle 12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49" name="Rectangle 12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50" name="Line 12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1" name="Line 12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2" name="Line 12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3" name="Line 12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4" name="Line 12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5" name="Line 12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6" name="Line 12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7" name="Line 12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8" name="Line 13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9" name="Line 13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60" name="Text Box 132"/>
            <p:cNvSpPr txBox="1">
              <a:spLocks noChangeArrowheads="1"/>
            </p:cNvSpPr>
            <p:nvPr/>
          </p:nvSpPr>
          <p:spPr bwMode="auto">
            <a:xfrm>
              <a:off x="192" y="360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61" name="Text Box 133"/>
            <p:cNvSpPr txBox="1">
              <a:spLocks noChangeArrowheads="1"/>
            </p:cNvSpPr>
            <p:nvPr/>
          </p:nvSpPr>
          <p:spPr bwMode="auto">
            <a:xfrm>
              <a:off x="576" y="360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462" name="Group 134"/>
          <p:cNvGrpSpPr>
            <a:grpSpLocks/>
          </p:cNvGrpSpPr>
          <p:nvPr/>
        </p:nvGrpSpPr>
        <p:grpSpPr bwMode="auto">
          <a:xfrm>
            <a:off x="1371601" y="4581527"/>
            <a:ext cx="2422922" cy="586978"/>
            <a:chOff x="192" y="3340"/>
            <a:chExt cx="2035" cy="493"/>
          </a:xfrm>
        </p:grpSpPr>
        <p:grpSp>
          <p:nvGrpSpPr>
            <p:cNvPr id="227463" name="Group 135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227464" name="Rectangle 13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65" name="Rectangle 13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66" name="Rectangle 13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67" name="Rectangle 13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68" name="Rectangle 14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69" name="Rectangle 14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70" name="Rectangle 14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71" name="Line 14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2" name="Line 14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3" name="Line 14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4" name="Line 14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5" name="Line 14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6" name="Line 14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7" name="Line 14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8" name="Line 15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9" name="Line 15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80" name="Line 15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81" name="Text Box 153"/>
            <p:cNvSpPr txBox="1">
              <a:spLocks noChangeArrowheads="1"/>
            </p:cNvSpPr>
            <p:nvPr/>
          </p:nvSpPr>
          <p:spPr bwMode="auto">
            <a:xfrm>
              <a:off x="192" y="360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82" name="Text Box 154"/>
            <p:cNvSpPr txBox="1">
              <a:spLocks noChangeArrowheads="1"/>
            </p:cNvSpPr>
            <p:nvPr/>
          </p:nvSpPr>
          <p:spPr bwMode="auto">
            <a:xfrm>
              <a:off x="576" y="360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483" name="Group 155"/>
          <p:cNvGrpSpPr>
            <a:grpSpLocks/>
          </p:cNvGrpSpPr>
          <p:nvPr/>
        </p:nvGrpSpPr>
        <p:grpSpPr bwMode="auto">
          <a:xfrm>
            <a:off x="4835128" y="914401"/>
            <a:ext cx="2365772" cy="586978"/>
            <a:chOff x="3101" y="768"/>
            <a:chExt cx="1987" cy="493"/>
          </a:xfrm>
        </p:grpSpPr>
        <p:grpSp>
          <p:nvGrpSpPr>
            <p:cNvPr id="227484" name="Group 156"/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227485" name="Rectangle 15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86" name="Rectangle 15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87" name="Rectangle 15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88" name="Rectangle 16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89" name="Rectangle 16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90" name="Rectangle 16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91" name="Rectangle 16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92" name="Line 16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3" name="Line 16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4" name="Line 16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5" name="Line 16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6" name="Line 16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7" name="Line 16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8" name="Line 17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9" name="Line 17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00" name="Line 17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01" name="Line 17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02" name="Text Box 174"/>
            <p:cNvSpPr txBox="1">
              <a:spLocks noChangeArrowheads="1"/>
            </p:cNvSpPr>
            <p:nvPr/>
          </p:nvSpPr>
          <p:spPr bwMode="auto">
            <a:xfrm>
              <a:off x="3334" y="1028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2</a:t>
              </a:r>
            </a:p>
          </p:txBody>
        </p:sp>
        <p:sp>
          <p:nvSpPr>
            <p:cNvPr id="227503" name="Text Box 175"/>
            <p:cNvSpPr txBox="1">
              <a:spLocks noChangeArrowheads="1"/>
            </p:cNvSpPr>
            <p:nvPr/>
          </p:nvSpPr>
          <p:spPr bwMode="auto">
            <a:xfrm>
              <a:off x="4896" y="1028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04" name="Group 176"/>
          <p:cNvGrpSpPr>
            <a:grpSpLocks/>
          </p:cNvGrpSpPr>
          <p:nvPr/>
        </p:nvGrpSpPr>
        <p:grpSpPr bwMode="auto">
          <a:xfrm>
            <a:off x="4835128" y="1519238"/>
            <a:ext cx="2365772" cy="586978"/>
            <a:chOff x="3101" y="1400"/>
            <a:chExt cx="1987" cy="493"/>
          </a:xfrm>
        </p:grpSpPr>
        <p:grpSp>
          <p:nvGrpSpPr>
            <p:cNvPr id="227505" name="Group 177"/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227506" name="Rectangle 178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07" name="Rectangle 179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08" name="Rectangle 180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09" name="Rectangle 181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10" name="Rectangle 182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11" name="Rectangle 183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12" name="Rectangle 184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13" name="Line 18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4" name="Line 186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5" name="Line 18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6" name="Line 188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7" name="Line 189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8" name="Line 190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9" name="Line 191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20" name="Line 192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21" name="Line 193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22" name="Line 194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23" name="Text Box 195"/>
            <p:cNvSpPr txBox="1">
              <a:spLocks noChangeArrowheads="1"/>
            </p:cNvSpPr>
            <p:nvPr/>
          </p:nvSpPr>
          <p:spPr bwMode="auto">
            <a:xfrm>
              <a:off x="3622" y="166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3</a:t>
              </a:r>
            </a:p>
          </p:txBody>
        </p:sp>
        <p:sp>
          <p:nvSpPr>
            <p:cNvPr id="227524" name="Text Box 196"/>
            <p:cNvSpPr txBox="1">
              <a:spLocks noChangeArrowheads="1"/>
            </p:cNvSpPr>
            <p:nvPr/>
          </p:nvSpPr>
          <p:spPr bwMode="auto">
            <a:xfrm>
              <a:off x="4896" y="166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25" name="Group 197"/>
          <p:cNvGrpSpPr>
            <a:grpSpLocks/>
          </p:cNvGrpSpPr>
          <p:nvPr/>
        </p:nvGrpSpPr>
        <p:grpSpPr bwMode="auto">
          <a:xfrm>
            <a:off x="4835128" y="2124077"/>
            <a:ext cx="2365772" cy="586978"/>
            <a:chOff x="3101" y="2024"/>
            <a:chExt cx="1987" cy="493"/>
          </a:xfrm>
        </p:grpSpPr>
        <p:grpSp>
          <p:nvGrpSpPr>
            <p:cNvPr id="227526" name="Group 198"/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227527" name="Rectangle 19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28" name="Rectangle 20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29" name="Rectangle 20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30" name="Rectangle 20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31" name="Rectangle 20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32" name="Rectangle 20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33" name="Rectangle 20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34" name="Line 20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5" name="Line 20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6" name="Line 20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7" name="Line 20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8" name="Line 21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9" name="Line 21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0" name="Line 21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1" name="Line 21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2" name="Line 21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3" name="Line 21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44" name="Text Box 216"/>
            <p:cNvSpPr txBox="1">
              <a:spLocks noChangeArrowheads="1"/>
            </p:cNvSpPr>
            <p:nvPr/>
          </p:nvSpPr>
          <p:spPr bwMode="auto">
            <a:xfrm>
              <a:off x="3910" y="2284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4</a:t>
              </a:r>
            </a:p>
          </p:txBody>
        </p:sp>
        <p:sp>
          <p:nvSpPr>
            <p:cNvPr id="227545" name="Text Box 217"/>
            <p:cNvSpPr txBox="1">
              <a:spLocks noChangeArrowheads="1"/>
            </p:cNvSpPr>
            <p:nvPr/>
          </p:nvSpPr>
          <p:spPr bwMode="auto">
            <a:xfrm>
              <a:off x="4896" y="2284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46" name="Group 218"/>
          <p:cNvGrpSpPr>
            <a:grpSpLocks/>
          </p:cNvGrpSpPr>
          <p:nvPr/>
        </p:nvGrpSpPr>
        <p:grpSpPr bwMode="auto">
          <a:xfrm>
            <a:off x="4835128" y="2743202"/>
            <a:ext cx="2365772" cy="586978"/>
            <a:chOff x="3101" y="2688"/>
            <a:chExt cx="1987" cy="493"/>
          </a:xfrm>
        </p:grpSpPr>
        <p:grpSp>
          <p:nvGrpSpPr>
            <p:cNvPr id="227547" name="Group 219"/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227548" name="Rectangle 220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49" name="Rectangle 221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50" name="Rectangle 222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51" name="Rectangle 223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52" name="Rectangle 224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53" name="Rectangle 225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54" name="Rectangle 226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55" name="Line 22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6" name="Line 228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7" name="Line 22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8" name="Line 230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9" name="Line 231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0" name="Line 232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1" name="Line 233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2" name="Line 234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3" name="Line 235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4" name="Line 236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65" name="Text Box 237"/>
            <p:cNvSpPr txBox="1">
              <a:spLocks noChangeArrowheads="1"/>
            </p:cNvSpPr>
            <p:nvPr/>
          </p:nvSpPr>
          <p:spPr bwMode="auto">
            <a:xfrm>
              <a:off x="4198" y="2948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5</a:t>
              </a:r>
            </a:p>
          </p:txBody>
        </p:sp>
        <p:sp>
          <p:nvSpPr>
            <p:cNvPr id="227566" name="Text Box 238"/>
            <p:cNvSpPr txBox="1">
              <a:spLocks noChangeArrowheads="1"/>
            </p:cNvSpPr>
            <p:nvPr/>
          </p:nvSpPr>
          <p:spPr bwMode="auto">
            <a:xfrm>
              <a:off x="4896" y="2948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67" name="Group 239"/>
          <p:cNvGrpSpPr>
            <a:grpSpLocks/>
          </p:cNvGrpSpPr>
          <p:nvPr/>
        </p:nvGrpSpPr>
        <p:grpSpPr bwMode="auto">
          <a:xfrm>
            <a:off x="4835128" y="3371852"/>
            <a:ext cx="2365772" cy="586978"/>
            <a:chOff x="3101" y="3312"/>
            <a:chExt cx="1987" cy="493"/>
          </a:xfrm>
        </p:grpSpPr>
        <p:grpSp>
          <p:nvGrpSpPr>
            <p:cNvPr id="227568" name="Group 240"/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227569" name="Rectangle 24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70" name="Rectangle 24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71" name="Rectangle 24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72" name="Rectangle 24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73" name="Rectangle 24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74" name="Rectangle 24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75" name="Rectangle 24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76" name="Line 24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77" name="Line 24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78" name="Line 25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79" name="Line 25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0" name="Line 25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1" name="Line 25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2" name="Line 25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3" name="Line 25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4" name="Line 25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5" name="Line 25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86" name="Text Box 258"/>
            <p:cNvSpPr txBox="1">
              <a:spLocks noChangeArrowheads="1"/>
            </p:cNvSpPr>
            <p:nvPr/>
          </p:nvSpPr>
          <p:spPr bwMode="auto">
            <a:xfrm>
              <a:off x="4486" y="3572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6</a:t>
              </a:r>
            </a:p>
          </p:txBody>
        </p:sp>
        <p:sp>
          <p:nvSpPr>
            <p:cNvPr id="227587" name="Text Box 259"/>
            <p:cNvSpPr txBox="1">
              <a:spLocks noChangeArrowheads="1"/>
            </p:cNvSpPr>
            <p:nvPr/>
          </p:nvSpPr>
          <p:spPr bwMode="auto">
            <a:xfrm>
              <a:off x="4896" y="3572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88" name="Group 260"/>
          <p:cNvGrpSpPr>
            <a:grpSpLocks/>
          </p:cNvGrpSpPr>
          <p:nvPr/>
        </p:nvGrpSpPr>
        <p:grpSpPr bwMode="auto">
          <a:xfrm>
            <a:off x="4835129" y="3976689"/>
            <a:ext cx="2471738" cy="791766"/>
            <a:chOff x="3101" y="3340"/>
            <a:chExt cx="2076" cy="665"/>
          </a:xfrm>
        </p:grpSpPr>
        <p:grpSp>
          <p:nvGrpSpPr>
            <p:cNvPr id="227589" name="Group 261"/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227590" name="Rectangle 262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91" name="Rectangle 263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92" name="Rectangle 264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93" name="Rectangle 265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94" name="Rectangle 266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95" name="Rectangle 267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96" name="Rectangle 268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97" name="Line 26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98" name="Line 270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99" name="Line 271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0" name="Line 272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1" name="Line 273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2" name="Line 274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3" name="Line 275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4" name="Line 276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5" name="Line 277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6" name="Line 278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607" name="Text Box 279"/>
            <p:cNvSpPr txBox="1">
              <a:spLocks noChangeArrowheads="1"/>
            </p:cNvSpPr>
            <p:nvPr/>
          </p:nvSpPr>
          <p:spPr bwMode="auto">
            <a:xfrm>
              <a:off x="4774" y="360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7</a:t>
              </a:r>
            </a:p>
          </p:txBody>
        </p:sp>
        <p:sp>
          <p:nvSpPr>
            <p:cNvPr id="227608" name="Text Box 280"/>
            <p:cNvSpPr txBox="1">
              <a:spLocks noChangeArrowheads="1"/>
            </p:cNvSpPr>
            <p:nvPr/>
          </p:nvSpPr>
          <p:spPr bwMode="auto">
            <a:xfrm>
              <a:off x="4848" y="3772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2790825" y="157967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Example!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7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12889" y="1426105"/>
            <a:ext cx="6905095" cy="25616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None/>
            </a:pPr>
            <a:r>
              <a:rPr lang="en-US" altLang="en-US" sz="2800" dirty="0" smtClean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sz="2800" dirty="0" smtClean="0">
                <a:latin typeface="Gabriola" panose="04040605051002020D02" pitchFamily="82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BUBBLESORT(A)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for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 1 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to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length[A]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		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do for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j  length[A] </a:t>
            </a:r>
            <a:r>
              <a:rPr lang="en-US" altLang="en-US" sz="2800" b="1" dirty="0" err="1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downto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i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+ 1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		          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do if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A[j] &lt; A[j -1]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			        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then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exchange A[j]  A[j-1]	</a:t>
            </a:r>
            <a:endParaRPr lang="en-US" altLang="en-US" sz="2800" dirty="0">
              <a:solidFill>
                <a:schemeClr val="tx1"/>
              </a:solidFill>
              <a:latin typeface="Gabriola" panose="04040605051002020D02" pitchFamily="82" charset="0"/>
              <a:sym typeface="Symbol" panose="05050102010706020507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253" y="271285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Pseudocode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78456" y="830522"/>
            <a:ext cx="484818" cy="242887"/>
          </a:xfrm>
        </p:spPr>
        <p:txBody>
          <a:bodyPr/>
          <a:lstStyle/>
          <a:p>
            <a:fld id="{B7BCAE7D-96FE-4959-A0F5-507BE6A3E44C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14747" y="4606000"/>
            <a:ext cx="2703513" cy="471487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Thus</a:t>
            </a:r>
            <a:r>
              <a:rPr lang="en-US" altLang="en-US" sz="1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, T(n</a:t>
            </a:r>
            <a:r>
              <a:rPr lang="en-US" alt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) = </a:t>
            </a:r>
            <a:r>
              <a:rPr lang="en-US" altLang="en-US" sz="1800" b="1" dirty="0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en-US" sz="1800" b="1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800" b="1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en-US" sz="1800" b="1" dirty="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</a:p>
        </p:txBody>
      </p:sp>
      <p:graphicFrame>
        <p:nvGraphicFramePr>
          <p:cNvPr id="229382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79803529"/>
              </p:ext>
            </p:extLst>
          </p:nvPr>
        </p:nvGraphicFramePr>
        <p:xfrm>
          <a:off x="935888" y="3905913"/>
          <a:ext cx="508952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3238200" imgH="444240" progId="Equation.DSMT4">
                  <p:embed/>
                </p:oleObj>
              </mc:Choice>
              <mc:Fallback>
                <p:oleObj name="Equation" r:id="rId4" imgW="3238200" imgH="444240" progId="Equation.DSMT4">
                  <p:embed/>
                  <p:pic>
                    <p:nvPicPr>
                      <p:cNvPr id="2293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88" y="3905913"/>
                        <a:ext cx="508952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4544094" y="2119313"/>
            <a:ext cx="2788040" cy="355997"/>
          </a:xfrm>
          <a:prstGeom prst="roundRect">
            <a:avLst>
              <a:gd name="adj" fmla="val 16667"/>
            </a:avLst>
          </a:prstGeom>
          <a:solidFill>
            <a:srgbClr val="CC0000">
              <a:alpha val="28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3556398" y="1779985"/>
            <a:ext cx="2116931" cy="37266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660400" y="750094"/>
            <a:ext cx="721863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18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 sz="1800" dirty="0"/>
              <a:t> BUBBLESORT(A)</a:t>
            </a:r>
          </a:p>
          <a:p>
            <a:pPr>
              <a:lnSpc>
                <a:spcPct val="120000"/>
              </a:lnSpc>
            </a:pPr>
            <a:r>
              <a:rPr lang="en-US" altLang="en-US" sz="1800" dirty="0"/>
              <a:t>	</a:t>
            </a:r>
            <a:r>
              <a:rPr lang="en-US" altLang="en-US" sz="1800" b="1" dirty="0"/>
              <a:t>for</a:t>
            </a:r>
            <a:r>
              <a:rPr lang="en-US" altLang="en-US" sz="1800" dirty="0"/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b="1" dirty="0">
                <a:sym typeface="Symbol" panose="05050102010706020507" pitchFamily="18" charset="2"/>
              </a:rPr>
              <a:t>do for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b="1" dirty="0" err="1">
                <a:sym typeface="Symbol" panose="05050102010706020507" pitchFamily="18" charset="2"/>
              </a:rPr>
              <a:t>downto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		          </a:t>
            </a:r>
            <a:r>
              <a:rPr lang="en-US" altLang="en-US" sz="1800" b="1" dirty="0">
                <a:sym typeface="Symbol" panose="05050102010706020507" pitchFamily="18" charset="2"/>
              </a:rPr>
              <a:t>do if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			        </a:t>
            </a:r>
            <a:r>
              <a:rPr lang="en-US" altLang="en-US" sz="1800" b="1" dirty="0">
                <a:sym typeface="Symbol" panose="05050102010706020507" pitchFamily="18" charset="2"/>
              </a:rPr>
              <a:t>then</a:t>
            </a:r>
            <a:r>
              <a:rPr lang="en-US" altLang="en-US" sz="1800" dirty="0">
                <a:sym typeface="Symbol" panose="05050102010706020507" pitchFamily="18" charset="2"/>
              </a:rPr>
              <a:t> exchange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1384698" y="2652712"/>
            <a:ext cx="100540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 dirty="0">
                <a:latin typeface="Comic Sans MS" panose="030F0702030302020204" pitchFamily="66" charset="0"/>
              </a:rPr>
              <a:t>T(n) = 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2276475" y="2652712"/>
            <a:ext cx="120417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 dirty="0"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en-US" sz="21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100" dirty="0">
                <a:latin typeface="Comic Sans MS" panose="030F0702030302020204" pitchFamily="66" charset="0"/>
                <a:sym typeface="Symbol" panose="05050102010706020507" pitchFamily="18" charset="2"/>
              </a:rPr>
              <a:t>(n+1) +</a:t>
            </a:r>
          </a:p>
        </p:txBody>
      </p:sp>
      <p:graphicFrame>
        <p:nvGraphicFramePr>
          <p:cNvPr id="229386" name="Object 10"/>
          <p:cNvGraphicFramePr>
            <a:graphicFrameLocks noChangeAspect="1"/>
          </p:cNvGraphicFramePr>
          <p:nvPr/>
        </p:nvGraphicFramePr>
        <p:xfrm>
          <a:off x="3740944" y="2497932"/>
          <a:ext cx="1440656" cy="69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6" imgW="888840" imgH="431640" progId="Equation.3">
                  <p:embed/>
                </p:oleObj>
              </mc:Choice>
              <mc:Fallback>
                <p:oleObj name="Equation" r:id="rId6" imgW="888840" imgH="431640" progId="Equation.3">
                  <p:embed/>
                  <p:pic>
                    <p:nvPicPr>
                      <p:cNvPr id="2293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944" y="2497932"/>
                        <a:ext cx="1440656" cy="69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3413522" y="2652712"/>
            <a:ext cx="4315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5123260" y="2652712"/>
            <a:ext cx="4315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</a:rPr>
              <a:t>c</a:t>
            </a:r>
            <a:r>
              <a:rPr lang="en-US" altLang="en-US" sz="2100" baseline="-25000">
                <a:latin typeface="Comic Sans MS" panose="030F0702030302020204" pitchFamily="66" charset="0"/>
              </a:rPr>
              <a:t>3</a:t>
            </a:r>
            <a:endParaRPr lang="en-US" altLang="en-US" sz="2100">
              <a:latin typeface="Comic Sans MS" panose="030F0702030302020204" pitchFamily="66" charset="0"/>
            </a:endParaRPr>
          </a:p>
        </p:txBody>
      </p:sp>
      <p:graphicFrame>
        <p:nvGraphicFramePr>
          <p:cNvPr id="229389" name="Object 13"/>
          <p:cNvGraphicFramePr>
            <a:graphicFrameLocks noChangeAspect="1"/>
          </p:cNvGraphicFramePr>
          <p:nvPr/>
        </p:nvGraphicFramePr>
        <p:xfrm>
          <a:off x="5450682" y="2501504"/>
          <a:ext cx="1121569" cy="69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8" imgW="698400" imgH="431640" progId="Equation.3">
                  <p:embed/>
                </p:oleObj>
              </mc:Choice>
              <mc:Fallback>
                <p:oleObj name="Equation" r:id="rId8" imgW="698400" imgH="431640" progId="Equation.3">
                  <p:embed/>
                  <p:pic>
                    <p:nvPicPr>
                      <p:cNvPr id="2293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682" y="2501504"/>
                        <a:ext cx="1121569" cy="69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0" name="Text Box 14"/>
          <p:cNvSpPr txBox="1">
            <a:spLocks noChangeArrowheads="1"/>
          </p:cNvSpPr>
          <p:nvPr/>
        </p:nvSpPr>
        <p:spPr bwMode="auto">
          <a:xfrm>
            <a:off x="6513910" y="2652712"/>
            <a:ext cx="4315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</a:rPr>
              <a:t>c</a:t>
            </a:r>
            <a:r>
              <a:rPr lang="en-US" altLang="en-US" sz="2100" baseline="-25000">
                <a:latin typeface="Comic Sans MS" panose="030F0702030302020204" pitchFamily="66" charset="0"/>
              </a:rPr>
              <a:t>4</a:t>
            </a:r>
            <a:endParaRPr lang="en-US" altLang="en-US" sz="2100">
              <a:latin typeface="Comic Sans MS" panose="030F0702030302020204" pitchFamily="66" charset="0"/>
            </a:endParaRPr>
          </a:p>
        </p:txBody>
      </p:sp>
      <p:graphicFrame>
        <p:nvGraphicFramePr>
          <p:cNvPr id="229391" name="Object 15"/>
          <p:cNvGraphicFramePr>
            <a:graphicFrameLocks noChangeAspect="1"/>
          </p:cNvGraphicFramePr>
          <p:nvPr/>
        </p:nvGraphicFramePr>
        <p:xfrm>
          <a:off x="6966347" y="2444354"/>
          <a:ext cx="989409" cy="73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0" imgW="583920" imgH="431640" progId="Equation.3">
                  <p:embed/>
                </p:oleObj>
              </mc:Choice>
              <mc:Fallback>
                <p:oleObj name="Equation" r:id="rId10" imgW="583920" imgH="431640" progId="Equation.3">
                  <p:embed/>
                  <p:pic>
                    <p:nvPicPr>
                      <p:cNvPr id="2293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347" y="2444354"/>
                        <a:ext cx="989409" cy="73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2" name="Rectangle 16"/>
          <p:cNvSpPr>
            <a:spLocks noChangeArrowheads="1"/>
          </p:cNvSpPr>
          <p:nvPr/>
        </p:nvSpPr>
        <p:spPr bwMode="auto">
          <a:xfrm>
            <a:off x="1975247" y="3295650"/>
            <a:ext cx="190857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= (n) +</a:t>
            </a:r>
          </a:p>
        </p:txBody>
      </p:sp>
      <p:sp>
        <p:nvSpPr>
          <p:cNvPr id="229393" name="Rectangle 17"/>
          <p:cNvSpPr>
            <a:spLocks noChangeArrowheads="1"/>
          </p:cNvSpPr>
          <p:nvPr/>
        </p:nvSpPr>
        <p:spPr bwMode="auto">
          <a:xfrm>
            <a:off x="3034904" y="3294460"/>
            <a:ext cx="171330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(c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endParaRPr lang="en-US" altLang="en-US" sz="2100" baseline="-25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229394" name="Object 18"/>
          <p:cNvGraphicFramePr>
            <a:graphicFrameLocks noChangeAspect="1"/>
          </p:cNvGraphicFramePr>
          <p:nvPr/>
        </p:nvGraphicFramePr>
        <p:xfrm>
          <a:off x="4664869" y="3143250"/>
          <a:ext cx="938213" cy="69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2" imgW="583920" imgH="431640" progId="Equation.3">
                  <p:embed/>
                </p:oleObj>
              </mc:Choice>
              <mc:Fallback>
                <p:oleObj name="Equation" r:id="rId12" imgW="583920" imgH="431640" progId="Equation.3">
                  <p:embed/>
                  <p:pic>
                    <p:nvPicPr>
                      <p:cNvPr id="2293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869" y="3143250"/>
                        <a:ext cx="938213" cy="69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1150404" y="1779985"/>
            <a:ext cx="21383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1500" dirty="0">
                <a:solidFill>
                  <a:schemeClr val="accent2"/>
                </a:solidFill>
                <a:sym typeface="Symbol" panose="05050102010706020507" pitchFamily="18" charset="2"/>
              </a:rPr>
              <a:t>Comparisons: </a:t>
            </a:r>
            <a:r>
              <a:rPr lang="en-US" altLang="en-US" sz="15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en-US" sz="1500" baseline="30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5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2096668" y="2116299"/>
            <a:ext cx="1802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1500" dirty="0">
                <a:solidFill>
                  <a:srgbClr val="CC0000"/>
                </a:solidFill>
                <a:sym typeface="Symbol" panose="05050102010706020507" pitchFamily="18" charset="2"/>
              </a:rPr>
              <a:t>Exchanges: </a:t>
            </a:r>
            <a:r>
              <a:rPr lang="en-US" altLang="en-US" sz="15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en-US" sz="1500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5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400" name="Rectangle 24"/>
          <p:cNvSpPr>
            <a:spLocks noChangeArrowheads="1"/>
          </p:cNvSpPr>
          <p:nvPr/>
        </p:nvSpPr>
        <p:spPr bwMode="auto">
          <a:xfrm>
            <a:off x="4775597" y="1010841"/>
            <a:ext cx="398859" cy="4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29401" name="Rectangle 25"/>
          <p:cNvSpPr>
            <a:spLocks noChangeArrowheads="1"/>
          </p:cNvSpPr>
          <p:nvPr/>
        </p:nvSpPr>
        <p:spPr bwMode="auto">
          <a:xfrm>
            <a:off x="6627019" y="1320404"/>
            <a:ext cx="398860" cy="4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29402" name="Rectangle 26"/>
          <p:cNvSpPr>
            <a:spLocks noChangeArrowheads="1"/>
          </p:cNvSpPr>
          <p:nvPr/>
        </p:nvSpPr>
        <p:spPr bwMode="auto">
          <a:xfrm>
            <a:off x="5853113" y="1702594"/>
            <a:ext cx="398860" cy="41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29403" name="Rectangle 27"/>
          <p:cNvSpPr>
            <a:spLocks noChangeArrowheads="1"/>
          </p:cNvSpPr>
          <p:nvPr/>
        </p:nvSpPr>
        <p:spPr bwMode="auto">
          <a:xfrm>
            <a:off x="7459266" y="2049066"/>
            <a:ext cx="398859" cy="4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87399" y="141953"/>
            <a:ext cx="5164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Analysis of Bubble Sort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0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5" grpId="0"/>
      <p:bldP spid="2293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What you mean by brute-force approach?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to sort and search for the various element in a given array?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can we improve upon the brute force strategy of problem solving approach?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[Module 2 (Part 1)]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Brute Force Approach: General Method.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Bubble Sort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Selection Sort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Insertion Sort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Searching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Sequential / Linear Search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Brute Force Approach of Problem Solving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Google Shape;459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683000" y="678536"/>
                <a:ext cx="5434984" cy="361485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“Brute 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force is a straightforward approach to solving a problem, usually directly based on the problem statement and </a:t>
                </a: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definition” (Levitin 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2007</a:t>
                </a: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).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Examples:</a:t>
                </a:r>
              </a:p>
              <a:p>
                <a:pPr marL="603250" indent="-457200"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 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(a &gt; 0, </a:t>
                </a:r>
                <a:r>
                  <a:rPr lang="en-US" sz="2400" b="1" u="sng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n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 a nonnegative </a:t>
                </a: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integer)</a:t>
                </a:r>
              </a:p>
              <a:p>
                <a:pPr marL="603250" indent="-457200"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Computing n!</a:t>
                </a:r>
              </a:p>
              <a:p>
                <a:pPr marL="603250" indent="-457200"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Multiplying 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two </a:t>
                </a: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matrices</a:t>
                </a:r>
              </a:p>
              <a:p>
                <a:pPr marL="603250" indent="-457200"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Searching 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for a key of a given value in a list</a:t>
                </a:r>
              </a:p>
            </p:txBody>
          </p:sp>
        </mc:Choice>
        <mc:Fallback xmlns="">
          <p:sp>
            <p:nvSpPr>
              <p:cNvPr id="459" name="Google Shape;459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83000" y="678536"/>
                <a:ext cx="5434984" cy="3614857"/>
              </a:xfrm>
              <a:prstGeom prst="rect">
                <a:avLst/>
              </a:prstGeom>
              <a:blipFill>
                <a:blip r:embed="rId3"/>
                <a:stretch>
                  <a:fillRect b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59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Motivation behind Brute Force Approach 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6"/>
            <a:ext cx="5434984" cy="3843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Brute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force is applicable to a wide variety of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problems.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For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some problems does generate reasonable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algorithm.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If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the problem is only infrequently solved then the expense of developing a better algorithm is not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justified.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The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brute force algorithm may be good for small problem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size.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Brute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force can be used for comparison of more sophisticated algorithms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.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	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     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(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Levitin 2007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)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29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934C1BA2-5DF2-45E3-A124-A7600B31342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r>
              <a:rPr lang="en-US" altLang="en-US"/>
              <a:t>The Sorting Problem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62062" y="1052403"/>
            <a:ext cx="6696075" cy="36077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Input: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A sequence of n</a:t>
            </a:r>
            <a:r>
              <a:rPr lang="en-US" altLang="en-US" sz="2400" b="1" i="1" dirty="0">
                <a:solidFill>
                  <a:srgbClr val="C00000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numbers 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, 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, . . . , 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n</a:t>
            </a:r>
            <a:endParaRPr lang="en-US" altLang="en-US" sz="2400" b="1" dirty="0">
              <a:solidFill>
                <a:srgbClr val="C00000"/>
              </a:solidFill>
              <a:latin typeface="Gabriola" panose="04040605051002020D02" pitchFamily="82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Output: 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A permutation (reordering) </a:t>
            </a:r>
            <a:r>
              <a:rPr lang="en-US" altLang="en-US" sz="2400" b="1" dirty="0" smtClean="0">
                <a:solidFill>
                  <a:srgbClr val="C00000"/>
                </a:solidFill>
                <a:latin typeface="Gabriola" panose="04040605051002020D02" pitchFamily="82" charset="0"/>
              </a:rPr>
              <a:t>a</a:t>
            </a:r>
            <a:r>
              <a:rPr lang="en-US" altLang="en-US" sz="2400" b="1" baseline="-25000" dirty="0" smtClean="0">
                <a:solidFill>
                  <a:srgbClr val="C00000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2400" b="1" dirty="0" smtClean="0">
                <a:solidFill>
                  <a:srgbClr val="C00000"/>
                </a:solidFill>
                <a:latin typeface="Gabriola" panose="04040605051002020D02" pitchFamily="82" charset="0"/>
              </a:rPr>
              <a:t>’, 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’, . . . , 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n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’ of the input sequence such that 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’ ≤ 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’ ≤ · · · ≤ 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n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4889" y="467628"/>
            <a:ext cx="3350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abriola" panose="04040605051002020D02" pitchFamily="82" charset="0"/>
              </a:rPr>
              <a:t>The Sorting Problem</a:t>
            </a:r>
          </a:p>
        </p:txBody>
      </p:sp>
    </p:spTree>
    <p:extLst>
      <p:ext uri="{BB962C8B-B14F-4D97-AF65-F5344CB8AC3E}">
        <p14:creationId xmlns:p14="http://schemas.microsoft.com/office/powerpoint/2010/main" val="6917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Why Study Sorting Algorithms?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6"/>
            <a:ext cx="5434984" cy="3843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There are a variety of situations that we can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encounter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Do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we have randomly ordered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keys?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Are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all keys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distinct?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large is the set of keys to be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ordered?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Need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guaranteed performance?</a:t>
            </a:r>
          </a:p>
          <a:p>
            <a:pPr marL="603250" indent="-457200">
              <a:buFont typeface="+mj-lt"/>
              <a:buAutoNum type="arabicPeriod"/>
            </a:pPr>
            <a:endParaRPr lang="en-US" sz="22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Various algorithms are better suited to some of these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situations.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45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Some Definitions 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14862"/>
            <a:ext cx="5434984" cy="408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Internal Sort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The data to be sorted is all stored in the computer’s main memory.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(E.g., Bubble Sort, Insertion Sort, Quick Sort, Heap Sort, Radix Sort, Selection sort)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External Sort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Some of the data to be sorted might be stored in some external, slower, device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. (E.g., Merge Sort)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 Place Sort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The amount of extra space required to sort the data is constant with the input size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. (E.g., Bubble Sort, Selection Sort)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5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Selection Sort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14862"/>
            <a:ext cx="5434984" cy="408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Idea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Find the smallest element in the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Exchange it with the element in the first 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Find the second smallest element and exchange it with the element in the second 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Continue until the array is sorted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4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26E5D9-10EE-4491-9CC3-EC18434D80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EC58F9-BF1A-4246-B9B7-FEC30B2DAE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DF2B1-E5DA-49BD-AE8A-B7F737691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ad3ddf-2d0a-4bb3-9b93-e7da77996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753</Words>
  <Application>Microsoft Office PowerPoint</Application>
  <PresentationFormat>On-screen Show (16:9)</PresentationFormat>
  <Paragraphs>329</Paragraphs>
  <Slides>18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Lato Light</vt:lpstr>
      <vt:lpstr>Comic Sans MS</vt:lpstr>
      <vt:lpstr>Monotype Corsiva</vt:lpstr>
      <vt:lpstr>Gabriola</vt:lpstr>
      <vt:lpstr>Symbol</vt:lpstr>
      <vt:lpstr>Roboto Slab Regular</vt:lpstr>
      <vt:lpstr>Arial</vt:lpstr>
      <vt:lpstr>Wingdings</vt:lpstr>
      <vt:lpstr>Cambria Math</vt:lpstr>
      <vt:lpstr>Kent template</vt:lpstr>
      <vt:lpstr>Equation</vt:lpstr>
      <vt:lpstr>Sorting and Searching – Brute Force Approach</vt:lpstr>
      <vt:lpstr>Entry level  Questions</vt:lpstr>
      <vt:lpstr>Outline [Module 2 (Part 1)]</vt:lpstr>
      <vt:lpstr>Brute Force Approach of Problem Solving</vt:lpstr>
      <vt:lpstr>Motivation behind Brute Force Approach </vt:lpstr>
      <vt:lpstr>The Sorting Problem</vt:lpstr>
      <vt:lpstr>Why Study Sorting Algorithms?</vt:lpstr>
      <vt:lpstr>Some Definitions </vt:lpstr>
      <vt:lpstr>Selection Sort</vt:lpstr>
      <vt:lpstr>Example</vt:lpstr>
      <vt:lpstr>PowerPoint Presentation</vt:lpstr>
      <vt:lpstr>Analysis of Selection Sort</vt:lpstr>
      <vt:lpstr>Bubble Sort</vt:lpstr>
      <vt:lpstr>Example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Anmol Verma</cp:lastModifiedBy>
  <cp:revision>78</cp:revision>
  <dcterms:modified xsi:type="dcterms:W3CDTF">2021-09-17T05:25:11Z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