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61" r:id="rId4"/>
  </p:sldMasterIdLst>
  <p:notesMasterIdLst>
    <p:notesMasterId r:id="rId44"/>
  </p:notesMasterIdLst>
  <p:sldIdLst>
    <p:sldId id="295" r:id="rId5"/>
    <p:sldId id="347" r:id="rId6"/>
    <p:sldId id="352" r:id="rId7"/>
    <p:sldId id="359" r:id="rId8"/>
    <p:sldId id="369" r:id="rId9"/>
    <p:sldId id="370" r:id="rId10"/>
    <p:sldId id="371" r:id="rId11"/>
    <p:sldId id="372" r:id="rId12"/>
    <p:sldId id="373" r:id="rId13"/>
    <p:sldId id="374" r:id="rId14"/>
    <p:sldId id="375" r:id="rId15"/>
    <p:sldId id="376" r:id="rId16"/>
    <p:sldId id="377" r:id="rId17"/>
    <p:sldId id="378" r:id="rId18"/>
    <p:sldId id="379" r:id="rId19"/>
    <p:sldId id="380" r:id="rId20"/>
    <p:sldId id="381" r:id="rId21"/>
    <p:sldId id="382" r:id="rId22"/>
    <p:sldId id="383" r:id="rId23"/>
    <p:sldId id="384" r:id="rId24"/>
    <p:sldId id="385" r:id="rId25"/>
    <p:sldId id="386" r:id="rId26"/>
    <p:sldId id="387" r:id="rId27"/>
    <p:sldId id="388" r:id="rId28"/>
    <p:sldId id="389" r:id="rId29"/>
    <p:sldId id="390" r:id="rId30"/>
    <p:sldId id="391" r:id="rId31"/>
    <p:sldId id="392" r:id="rId32"/>
    <p:sldId id="393" r:id="rId33"/>
    <p:sldId id="394" r:id="rId34"/>
    <p:sldId id="361" r:id="rId35"/>
    <p:sldId id="362" r:id="rId36"/>
    <p:sldId id="364" r:id="rId37"/>
    <p:sldId id="365" r:id="rId38"/>
    <p:sldId id="366" r:id="rId39"/>
    <p:sldId id="367" r:id="rId40"/>
    <p:sldId id="368" r:id="rId41"/>
    <p:sldId id="266" r:id="rId42"/>
    <p:sldId id="278" r:id="rId4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E225D28-81A1-47F6-B832-14334138A573}">
  <a:tblStyle styleId="{5E225D28-81A1-47F6-B832-14334138A57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029A7E8-3C45-47D5-81E7-23AC33BA362D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208" autoAdjust="0"/>
  </p:normalViewPr>
  <p:slideViewPr>
    <p:cSldViewPr snapToGrid="0">
      <p:cViewPr varScale="1">
        <p:scale>
          <a:sx n="110" d="100"/>
          <a:sy n="110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4" Type="http://schemas.openxmlformats.org/officeDocument/2006/relationships/image" Target="../media/image12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16.wmf"/><Relationship Id="rId1" Type="http://schemas.openxmlformats.org/officeDocument/2006/relationships/image" Target="../media/image9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4" Type="http://schemas.openxmlformats.org/officeDocument/2006/relationships/image" Target="../media/image22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5" Type="http://schemas.openxmlformats.org/officeDocument/2006/relationships/image" Target="../media/image27.wmf"/><Relationship Id="rId4" Type="http://schemas.openxmlformats.org/officeDocument/2006/relationships/image" Target="../media/image2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6879542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22811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489B80-BA6D-4774-A67D-3FBE5FE096A0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221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21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baseline="-2500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5646276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CA9137-F7DB-4159-9DB7-F4C2486623FA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296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96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928355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754155E-4C1E-4B03-B72E-4AC004EF1C6A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297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97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581010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0E2296A-DA07-4A01-BAE3-11F23FAA5699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299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99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13239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28473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29874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defTabSz="9398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98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98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98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98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defTabSz="939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defTabSz="939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defTabSz="939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defTabSz="939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BBD34A58-E839-4136-8D35-673F36B304E1}" type="slidenum">
              <a:rPr lang="en-US" altLang="en-US" sz="1000" b="0"/>
              <a:pPr/>
              <a:t>18</a:t>
            </a:fld>
            <a:endParaRPr lang="en-US" altLang="en-US" sz="1000" b="0"/>
          </a:p>
        </p:txBody>
      </p:sp>
      <p:sp>
        <p:nvSpPr>
          <p:cNvPr id="203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461969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defTabSz="9398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98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98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98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98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defTabSz="939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defTabSz="939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defTabSz="939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defTabSz="939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BBBDB3E-82E4-4664-BB8D-0600F037CCB8}" type="slidenum">
              <a:rPr lang="en-US" altLang="en-US" sz="1000" b="0"/>
              <a:pPr/>
              <a:t>19</a:t>
            </a:fld>
            <a:endParaRPr lang="en-US" altLang="en-US" sz="1000" b="0"/>
          </a:p>
        </p:txBody>
      </p:sp>
      <p:sp>
        <p:nvSpPr>
          <p:cNvPr id="20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083134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defTabSz="9398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98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98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98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98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defTabSz="939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defTabSz="939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defTabSz="939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defTabSz="939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6C2CB8E1-B051-457C-ACB7-04DCD7798AB3}" type="slidenum">
              <a:rPr lang="en-US" altLang="en-US" sz="1000" b="0"/>
              <a:pPr/>
              <a:t>20</a:t>
            </a:fld>
            <a:endParaRPr lang="en-US" altLang="en-US" sz="1000" b="0"/>
          </a:p>
        </p:txBody>
      </p:sp>
      <p:sp>
        <p:nvSpPr>
          <p:cNvPr id="537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537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90049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defTabSz="9398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98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98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98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98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defTabSz="939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defTabSz="939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defTabSz="939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defTabSz="939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E0FC837-CC53-4BCD-98A0-7B21B7626568}" type="slidenum">
              <a:rPr lang="en-US" altLang="en-US" sz="1000" b="0"/>
              <a:pPr/>
              <a:t>21</a:t>
            </a:fld>
            <a:endParaRPr lang="en-US" altLang="en-US" sz="1000" b="0"/>
          </a:p>
        </p:txBody>
      </p:sp>
      <p:sp>
        <p:nvSpPr>
          <p:cNvPr id="540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540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16418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002466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defTabSz="9398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98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98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98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98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defTabSz="939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defTabSz="939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defTabSz="939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defTabSz="939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7C3ECBD3-3BA9-4565-88E4-8134F4670CAA}" type="slidenum">
              <a:rPr lang="en-US" altLang="en-US" sz="1000" b="0"/>
              <a:pPr/>
              <a:t>22</a:t>
            </a:fld>
            <a:endParaRPr lang="en-US" altLang="en-US" sz="1000" b="0"/>
          </a:p>
        </p:txBody>
      </p:sp>
      <p:sp>
        <p:nvSpPr>
          <p:cNvPr id="542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542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338145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defTabSz="9398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98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98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98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98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defTabSz="939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defTabSz="939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defTabSz="939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defTabSz="939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BECFECD-88C5-4883-A6FA-CD10D7A86426}" type="slidenum">
              <a:rPr lang="en-US" altLang="en-US" sz="1000" b="0"/>
              <a:pPr/>
              <a:t>23</a:t>
            </a:fld>
            <a:endParaRPr lang="en-US" altLang="en-US" sz="1000" b="0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784915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defTabSz="9398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98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98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98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98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defTabSz="939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defTabSz="939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defTabSz="939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defTabSz="939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A2A709D-91B1-446E-9034-038C6B9508A0}" type="slidenum">
              <a:rPr lang="en-US" altLang="en-US" sz="1000" b="0"/>
              <a:pPr/>
              <a:t>24</a:t>
            </a:fld>
            <a:endParaRPr lang="en-US" altLang="en-US" sz="1000" b="0"/>
          </a:p>
        </p:txBody>
      </p:sp>
      <p:sp>
        <p:nvSpPr>
          <p:cNvPr id="546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546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330161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defTabSz="9398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98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98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98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98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defTabSz="939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defTabSz="939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defTabSz="939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defTabSz="939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F4E8822-570D-4E6B-89F8-25A93914B27B}" type="slidenum">
              <a:rPr lang="en-US" altLang="en-US" sz="1000" b="0"/>
              <a:pPr/>
              <a:t>25</a:t>
            </a:fld>
            <a:endParaRPr lang="en-US" altLang="en-US" sz="1000" b="0"/>
          </a:p>
        </p:txBody>
      </p:sp>
      <p:sp>
        <p:nvSpPr>
          <p:cNvPr id="548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548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642185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defTabSz="9398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98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98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98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98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defTabSz="939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defTabSz="939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defTabSz="939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defTabSz="939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4E0991AF-883C-4D8D-8A93-73ABAA819BC2}" type="slidenum">
              <a:rPr lang="en-US" altLang="en-US" sz="1000" b="0"/>
              <a:pPr/>
              <a:t>26</a:t>
            </a:fld>
            <a:endParaRPr lang="en-US" altLang="en-US" sz="1000" b="0"/>
          </a:p>
        </p:txBody>
      </p:sp>
      <p:sp>
        <p:nvSpPr>
          <p:cNvPr id="550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550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212853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defTabSz="9398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98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98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98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98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defTabSz="939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defTabSz="939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defTabSz="939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defTabSz="939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73D69474-447E-4D12-9BA6-F379BCD0F355}" type="slidenum">
              <a:rPr lang="en-US" altLang="en-US" sz="1000" b="0"/>
              <a:pPr/>
              <a:t>27</a:t>
            </a:fld>
            <a:endParaRPr lang="en-US" altLang="en-US" sz="1000" b="0"/>
          </a:p>
        </p:txBody>
      </p:sp>
      <p:sp>
        <p:nvSpPr>
          <p:cNvPr id="552962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55296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6248181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defTabSz="9398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98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98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98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98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defTabSz="939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defTabSz="939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defTabSz="939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defTabSz="939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F94BD0A5-B433-487C-A128-5E2F4AE8D352}" type="slidenum">
              <a:rPr lang="en-US" altLang="en-US" sz="1000" b="0"/>
              <a:pPr/>
              <a:t>28</a:t>
            </a:fld>
            <a:endParaRPr lang="en-US" altLang="en-US" sz="1000" b="0"/>
          </a:p>
        </p:txBody>
      </p:sp>
      <p:sp>
        <p:nvSpPr>
          <p:cNvPr id="55501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55501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0611317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5BCAEB-61BD-4286-945E-B3773F9B4C2A}" type="slidenum">
              <a:rPr lang="en-US" altLang="en-US"/>
              <a:pPr/>
              <a:t>31</a:t>
            </a:fld>
            <a:endParaRPr lang="en-US" altLang="en-US"/>
          </a:p>
        </p:txBody>
      </p:sp>
      <p:sp>
        <p:nvSpPr>
          <p:cNvPr id="306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06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4538432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877BB2-9043-4C56-AC9B-62F227EDA06F}" type="slidenum">
              <a:rPr lang="en-US" altLang="en-US"/>
              <a:pPr/>
              <a:t>33</a:t>
            </a:fld>
            <a:endParaRPr lang="en-US" altLang="en-US"/>
          </a:p>
        </p:txBody>
      </p:sp>
      <p:sp>
        <p:nvSpPr>
          <p:cNvPr id="308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08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056986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05717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411091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8F12F8-8A3B-4607-9F2F-5E01E0BDDAA0}" type="slidenum">
              <a:rPr lang="en-US" altLang="en-US"/>
              <a:pPr/>
              <a:t>35</a:t>
            </a:fld>
            <a:endParaRPr lang="en-US" altLang="en-US"/>
          </a:p>
        </p:txBody>
      </p:sp>
      <p:sp>
        <p:nvSpPr>
          <p:cNvPr id="302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02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0042207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6648B48-550B-4FC9-A93D-B9CF8475D34C}" type="slidenum">
              <a:rPr lang="en-US" altLang="en-US"/>
              <a:pPr/>
              <a:t>37</a:t>
            </a:fld>
            <a:endParaRPr lang="en-US" altLang="en-US"/>
          </a:p>
        </p:txBody>
      </p:sp>
      <p:sp>
        <p:nvSpPr>
          <p:cNvPr id="304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04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632855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684526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2" name="Google Shape;612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60217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60019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AA7855-C215-4BFB-A627-ED5A21B2C67A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311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7513" y="703263"/>
            <a:ext cx="6164262" cy="3468687"/>
          </a:xfrm>
          <a:ln/>
        </p:spPr>
      </p:sp>
      <p:sp>
        <p:nvSpPr>
          <p:cNvPr id="311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4410075"/>
            <a:ext cx="5130800" cy="4176713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48774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647CC36-A40C-42C4-84BE-787E3E107F5C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313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7513" y="703263"/>
            <a:ext cx="6164262" cy="3468687"/>
          </a:xfrm>
          <a:ln/>
        </p:spPr>
      </p:sp>
      <p:sp>
        <p:nvSpPr>
          <p:cNvPr id="313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4410075"/>
            <a:ext cx="5130800" cy="4176713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780611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0A240B3-C01F-46DE-A96B-F896CF4A11A8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315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7513" y="703263"/>
            <a:ext cx="6164262" cy="3468687"/>
          </a:xfrm>
          <a:ln/>
        </p:spPr>
      </p:sp>
      <p:sp>
        <p:nvSpPr>
          <p:cNvPr id="315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4410075"/>
            <a:ext cx="5130800" cy="4176713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569434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0A7AC9-FA52-4703-AE57-824B52500CC5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288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88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231204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3E6610-F72D-4905-9353-303ED4B5672D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289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89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83245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630450" y="630150"/>
            <a:ext cx="3883200" cy="3883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430350" y="228600"/>
            <a:ext cx="1388100" cy="13881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5908250" y="4660825"/>
            <a:ext cx="605400" cy="60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706650" y="3872629"/>
            <a:ext cx="1097700" cy="10977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2081694" y="771271"/>
            <a:ext cx="774600" cy="774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6513651" y="161669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2420476" y="3612044"/>
            <a:ext cx="336900" cy="336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2362484" y="1670133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6818461" y="1338692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6163989" y="4374525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2300611" y="990190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02BDC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" name="Google Shape;21;p2"/>
          <p:cNvGrpSpPr/>
          <p:nvPr/>
        </p:nvGrpSpPr>
        <p:grpSpPr>
          <a:xfrm>
            <a:off x="3001075" y="4182123"/>
            <a:ext cx="508851" cy="478711"/>
            <a:chOff x="5972700" y="2330200"/>
            <a:chExt cx="411625" cy="387275"/>
          </a:xfrm>
        </p:grpSpPr>
        <p:sp>
          <p:nvSpPr>
            <p:cNvPr id="22" name="Google Shape;22;p2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" name="Google Shape;24;p2"/>
          <p:cNvGrpSpPr/>
          <p:nvPr/>
        </p:nvGrpSpPr>
        <p:grpSpPr>
          <a:xfrm>
            <a:off x="5861768" y="506559"/>
            <a:ext cx="524975" cy="832145"/>
            <a:chOff x="6718575" y="2318625"/>
            <a:chExt cx="256950" cy="407375"/>
          </a:xfrm>
        </p:grpSpPr>
        <p:sp>
          <p:nvSpPr>
            <p:cNvPr id="25" name="Google Shape;25;p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33" name="Google Shape;33;p2"/>
          <p:cNvSpPr txBox="1">
            <a:spLocks noGrp="1"/>
          </p:cNvSpPr>
          <p:nvPr>
            <p:ph type="ctrTitle"/>
          </p:nvPr>
        </p:nvSpPr>
        <p:spPr>
          <a:xfrm>
            <a:off x="2757250" y="961350"/>
            <a:ext cx="3629400" cy="32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2757247" y="861970"/>
            <a:ext cx="300900" cy="300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2"/>
          <p:cNvSpPr/>
          <p:nvPr/>
        </p:nvSpPr>
        <p:spPr>
          <a:xfrm>
            <a:off x="3509928" y="4757335"/>
            <a:ext cx="213000" cy="2130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2"/>
          <p:cNvSpPr/>
          <p:nvPr/>
        </p:nvSpPr>
        <p:spPr>
          <a:xfrm>
            <a:off x="5494851" y="4374527"/>
            <a:ext cx="413400" cy="4134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CHAPTER 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217D11-F0E9-4CCA-9E1A-B903AC9F304F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77730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13" y="75010"/>
            <a:ext cx="8229600" cy="67984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50838" y="910829"/>
            <a:ext cx="4038600" cy="38076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41838" y="910829"/>
            <a:ext cx="4038600" cy="184665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41838" y="2871788"/>
            <a:ext cx="4038600" cy="18466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4798219"/>
            <a:ext cx="2133600" cy="242888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6553200" y="4798219"/>
            <a:ext cx="2133600" cy="242888"/>
          </a:xfrm>
        </p:spPr>
        <p:txBody>
          <a:bodyPr/>
          <a:lstStyle>
            <a:lvl1pPr>
              <a:defRPr/>
            </a:lvl1pPr>
          </a:lstStyle>
          <a:p>
            <a:fld id="{2AA0E490-4D5D-4E92-A91E-8C760D345E5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1923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>
  <p:cSld name="BLANK_2"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1"/>
          <p:cNvSpPr/>
          <p:nvPr/>
        </p:nvSpPr>
        <p:spPr>
          <a:xfrm>
            <a:off x="0" y="0"/>
            <a:ext cx="9144000" cy="5157300"/>
          </a:xfrm>
          <a:prstGeom prst="frame">
            <a:avLst>
              <a:gd name="adj1" fmla="val 7929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11"/>
          <p:cNvSpPr/>
          <p:nvPr/>
        </p:nvSpPr>
        <p:spPr>
          <a:xfrm>
            <a:off x="-117275" y="847257"/>
            <a:ext cx="605400" cy="605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11"/>
          <p:cNvSpPr/>
          <p:nvPr/>
        </p:nvSpPr>
        <p:spPr>
          <a:xfrm>
            <a:off x="217850" y="171250"/>
            <a:ext cx="1054200" cy="10542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11"/>
          <p:cNvSpPr/>
          <p:nvPr/>
        </p:nvSpPr>
        <p:spPr>
          <a:xfrm>
            <a:off x="1156976" y="-137274"/>
            <a:ext cx="398700" cy="3987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11"/>
          <p:cNvSpPr/>
          <p:nvPr/>
        </p:nvSpPr>
        <p:spPr>
          <a:xfrm>
            <a:off x="1397225" y="337514"/>
            <a:ext cx="136800" cy="1368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11"/>
          <p:cNvSpPr/>
          <p:nvPr/>
        </p:nvSpPr>
        <p:spPr>
          <a:xfrm>
            <a:off x="488128" y="1334485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11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11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11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11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11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11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11"/>
          <p:cNvSpPr/>
          <p:nvPr/>
        </p:nvSpPr>
        <p:spPr>
          <a:xfrm>
            <a:off x="258289" y="157710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11"/>
          <p:cNvSpPr/>
          <p:nvPr/>
        </p:nvSpPr>
        <p:spPr>
          <a:xfrm>
            <a:off x="8726411" y="3200065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B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8" name="Google Shape;288;p11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289" name="Google Shape;289;p11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1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1" name="Google Shape;291;p11"/>
          <p:cNvGrpSpPr/>
          <p:nvPr/>
        </p:nvGrpSpPr>
        <p:grpSpPr>
          <a:xfrm>
            <a:off x="545621" y="382390"/>
            <a:ext cx="398658" cy="631920"/>
            <a:chOff x="6718575" y="2318625"/>
            <a:chExt cx="256950" cy="407375"/>
          </a:xfrm>
        </p:grpSpPr>
        <p:sp>
          <p:nvSpPr>
            <p:cNvPr id="292" name="Google Shape;292;p11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1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1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11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11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11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11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11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0" name="Google Shape;300;p11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Yellow">
  <p:cSld name="BLANK_1_1"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3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13"/>
          <p:cNvSpPr/>
          <p:nvPr/>
        </p:nvSpPr>
        <p:spPr>
          <a:xfrm>
            <a:off x="-117275" y="847257"/>
            <a:ext cx="605400" cy="605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13"/>
          <p:cNvSpPr/>
          <p:nvPr/>
        </p:nvSpPr>
        <p:spPr>
          <a:xfrm>
            <a:off x="217850" y="171250"/>
            <a:ext cx="1054200" cy="10542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13"/>
          <p:cNvSpPr/>
          <p:nvPr/>
        </p:nvSpPr>
        <p:spPr>
          <a:xfrm>
            <a:off x="1156976" y="-137274"/>
            <a:ext cx="398700" cy="3987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13"/>
          <p:cNvSpPr/>
          <p:nvPr/>
        </p:nvSpPr>
        <p:spPr>
          <a:xfrm>
            <a:off x="1397225" y="337514"/>
            <a:ext cx="136800" cy="1368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13"/>
          <p:cNvSpPr/>
          <p:nvPr/>
        </p:nvSpPr>
        <p:spPr>
          <a:xfrm>
            <a:off x="488128" y="1334485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13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13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13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13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13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13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13"/>
          <p:cNvSpPr/>
          <p:nvPr/>
        </p:nvSpPr>
        <p:spPr>
          <a:xfrm>
            <a:off x="258289" y="157710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13"/>
          <p:cNvSpPr/>
          <p:nvPr/>
        </p:nvSpPr>
        <p:spPr>
          <a:xfrm>
            <a:off x="8726411" y="3200065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B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4" name="Google Shape;344;p13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345" name="Google Shape;345;p13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13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7" name="Google Shape;347;p13"/>
          <p:cNvGrpSpPr/>
          <p:nvPr/>
        </p:nvGrpSpPr>
        <p:grpSpPr>
          <a:xfrm>
            <a:off x="545621" y="382390"/>
            <a:ext cx="398658" cy="631920"/>
            <a:chOff x="6718575" y="2318625"/>
            <a:chExt cx="256950" cy="407375"/>
          </a:xfrm>
        </p:grpSpPr>
        <p:sp>
          <p:nvSpPr>
            <p:cNvPr id="348" name="Google Shape;348;p13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13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13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13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13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13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13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13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6" name="Google Shape;356;p13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679"/>
            <a:ext cx="7543800" cy="9715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289447"/>
            <a:ext cx="8229600" cy="3308747"/>
          </a:xfrm>
        </p:spPr>
        <p:txBody>
          <a:bodyPr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686300"/>
            <a:ext cx="2133600" cy="3429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07 Aug 207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686300"/>
            <a:ext cx="2895600" cy="3429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DS &amp; A [Prog Efficiency &amp; Complexity Analysis]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686300"/>
            <a:ext cx="2133600" cy="342900"/>
          </a:xfrm>
        </p:spPr>
        <p:txBody>
          <a:bodyPr/>
          <a:lstStyle>
            <a:lvl1pPr>
              <a:defRPr/>
            </a:lvl1pPr>
          </a:lstStyle>
          <a:p>
            <a:fld id="{26D2B1AE-E10D-4AFD-A993-B0DAC530E4A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6291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7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7"/>
          <p:cNvSpPr/>
          <p:nvPr/>
        </p:nvSpPr>
        <p:spPr>
          <a:xfrm>
            <a:off x="-167025" y="559475"/>
            <a:ext cx="2630400" cy="2630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7"/>
          <p:cNvSpPr/>
          <p:nvPr/>
        </p:nvSpPr>
        <p:spPr>
          <a:xfrm>
            <a:off x="1812100" y="271400"/>
            <a:ext cx="1054200" cy="10542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7"/>
          <p:cNvSpPr/>
          <p:nvPr/>
        </p:nvSpPr>
        <p:spPr>
          <a:xfrm>
            <a:off x="1704597" y="-129655"/>
            <a:ext cx="300900" cy="300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7"/>
          <p:cNvSpPr/>
          <p:nvPr/>
        </p:nvSpPr>
        <p:spPr>
          <a:xfrm>
            <a:off x="228600" y="2887250"/>
            <a:ext cx="605400" cy="605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7"/>
          <p:cNvSpPr/>
          <p:nvPr/>
        </p:nvSpPr>
        <p:spPr>
          <a:xfrm>
            <a:off x="1522903" y="316285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7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7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7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7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7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7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7"/>
          <p:cNvSpPr/>
          <p:nvPr/>
        </p:nvSpPr>
        <p:spPr>
          <a:xfrm>
            <a:off x="91939" y="288725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7"/>
          <p:cNvSpPr/>
          <p:nvPr/>
        </p:nvSpPr>
        <p:spPr>
          <a:xfrm>
            <a:off x="8726411" y="3200065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02BDC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3" name="Google Shape;173;p7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174" name="Google Shape;174;p7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7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6" name="Google Shape;176;p7"/>
          <p:cNvGrpSpPr/>
          <p:nvPr/>
        </p:nvGrpSpPr>
        <p:grpSpPr>
          <a:xfrm>
            <a:off x="2139871" y="482540"/>
            <a:ext cx="398658" cy="631920"/>
            <a:chOff x="6718575" y="2318625"/>
            <a:chExt cx="256950" cy="407375"/>
          </a:xfrm>
        </p:grpSpPr>
        <p:sp>
          <p:nvSpPr>
            <p:cNvPr id="177" name="Google Shape;177;p7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7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7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7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7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7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7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7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5" name="Google Shape;185;p7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7"/>
          <p:cNvSpPr txBox="1">
            <a:spLocks noGrp="1"/>
          </p:cNvSpPr>
          <p:nvPr>
            <p:ph type="body" idx="1"/>
          </p:nvPr>
        </p:nvSpPr>
        <p:spPr>
          <a:xfrm>
            <a:off x="2683000" y="1428750"/>
            <a:ext cx="1858800" cy="27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600"/>
              </a:spcBef>
              <a:spcAft>
                <a:spcPts val="0"/>
              </a:spcAft>
              <a:buSzPts val="1300"/>
              <a:buChar char="○"/>
              <a:defRPr sz="1300"/>
            </a:lvl1pPr>
            <a:lvl2pPr marL="914400" lvl="1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2pPr>
            <a:lvl3pPr marL="1371600" lvl="2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3pPr>
            <a:lvl4pPr marL="1828800" lvl="3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4pPr>
            <a:lvl5pPr marL="2286000" lvl="4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5pPr>
            <a:lvl6pPr marL="2743200" lvl="5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6pPr>
            <a:lvl7pPr marL="3200400" lvl="6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7pPr>
            <a:lvl8pPr marL="3657600" lvl="7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8pPr>
            <a:lvl9pPr marL="4114800" lvl="8" indent="-311150" rtl="0">
              <a:spcBef>
                <a:spcPts val="1000"/>
              </a:spcBef>
              <a:spcAft>
                <a:spcPts val="1000"/>
              </a:spcAft>
              <a:buSzPts val="1300"/>
              <a:buChar char="◦"/>
              <a:defRPr sz="1300"/>
            </a:lvl9pPr>
          </a:lstStyle>
          <a:p>
            <a:endParaRPr/>
          </a:p>
        </p:txBody>
      </p:sp>
      <p:sp>
        <p:nvSpPr>
          <p:cNvPr id="187" name="Google Shape;187;p7"/>
          <p:cNvSpPr txBox="1">
            <a:spLocks noGrp="1"/>
          </p:cNvSpPr>
          <p:nvPr>
            <p:ph type="body" idx="2"/>
          </p:nvPr>
        </p:nvSpPr>
        <p:spPr>
          <a:xfrm>
            <a:off x="4637114" y="1428750"/>
            <a:ext cx="1858800" cy="27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600"/>
              </a:spcBef>
              <a:spcAft>
                <a:spcPts val="0"/>
              </a:spcAft>
              <a:buSzPts val="1300"/>
              <a:buChar char="○"/>
              <a:defRPr sz="1300"/>
            </a:lvl1pPr>
            <a:lvl2pPr marL="914400" lvl="1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2pPr>
            <a:lvl3pPr marL="1371600" lvl="2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3pPr>
            <a:lvl4pPr marL="1828800" lvl="3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4pPr>
            <a:lvl5pPr marL="2286000" lvl="4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5pPr>
            <a:lvl6pPr marL="2743200" lvl="5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6pPr>
            <a:lvl7pPr marL="3200400" lvl="6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7pPr>
            <a:lvl8pPr marL="3657600" lvl="7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8pPr>
            <a:lvl9pPr marL="4114800" lvl="8" indent="-311150" rtl="0">
              <a:spcBef>
                <a:spcPts val="1000"/>
              </a:spcBef>
              <a:spcAft>
                <a:spcPts val="1000"/>
              </a:spcAft>
              <a:buSzPts val="1300"/>
              <a:buChar char="◦"/>
              <a:defRPr sz="1300"/>
            </a:lvl9pPr>
          </a:lstStyle>
          <a:p>
            <a:endParaRPr/>
          </a:p>
        </p:txBody>
      </p:sp>
      <p:sp>
        <p:nvSpPr>
          <p:cNvPr id="188" name="Google Shape;188;p7"/>
          <p:cNvSpPr txBox="1">
            <a:spLocks noGrp="1"/>
          </p:cNvSpPr>
          <p:nvPr>
            <p:ph type="body" idx="3"/>
          </p:nvPr>
        </p:nvSpPr>
        <p:spPr>
          <a:xfrm>
            <a:off x="6591228" y="1428750"/>
            <a:ext cx="1858800" cy="27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600"/>
              </a:spcBef>
              <a:spcAft>
                <a:spcPts val="0"/>
              </a:spcAft>
              <a:buSzPts val="1300"/>
              <a:buChar char="○"/>
              <a:defRPr sz="1300"/>
            </a:lvl1pPr>
            <a:lvl2pPr marL="914400" lvl="1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2pPr>
            <a:lvl3pPr marL="1371600" lvl="2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3pPr>
            <a:lvl4pPr marL="1828800" lvl="3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4pPr>
            <a:lvl5pPr marL="2286000" lvl="4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5pPr>
            <a:lvl6pPr marL="2743200" lvl="5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6pPr>
            <a:lvl7pPr marL="3200400" lvl="6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7pPr>
            <a:lvl8pPr marL="3657600" lvl="7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8pPr>
            <a:lvl9pPr marL="4114800" lvl="8" indent="-311150" rtl="0">
              <a:spcBef>
                <a:spcPts val="1000"/>
              </a:spcBef>
              <a:spcAft>
                <a:spcPts val="1000"/>
              </a:spcAft>
              <a:buSzPts val="1300"/>
              <a:buChar char="◦"/>
              <a:defRPr sz="1300"/>
            </a:lvl9pPr>
          </a:lstStyle>
          <a:p>
            <a:endParaRPr/>
          </a:p>
        </p:txBody>
      </p:sp>
      <p:sp>
        <p:nvSpPr>
          <p:cNvPr id="189" name="Google Shape;189;p7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11157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7DA58F0-AD53-49BF-AA90-86F4C7D342D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7720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0838" y="910829"/>
            <a:ext cx="4038600" cy="38076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41838" y="910829"/>
            <a:ext cx="4038600" cy="38076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FA52A2D-12E7-4CC2-AABA-65797208CFA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58921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13" y="75010"/>
            <a:ext cx="8229600" cy="67984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50838" y="910829"/>
            <a:ext cx="4038600" cy="38076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41838" y="910829"/>
            <a:ext cx="4038600" cy="38076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98219"/>
            <a:ext cx="2133600" cy="242888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4798219"/>
            <a:ext cx="2133600" cy="242888"/>
          </a:xfrm>
        </p:spPr>
        <p:txBody>
          <a:bodyPr/>
          <a:lstStyle>
            <a:lvl1pPr>
              <a:defRPr/>
            </a:lvl1pPr>
          </a:lstStyle>
          <a:p>
            <a:fld id="{65781173-BF2E-4E0B-A88E-4A9B10260EB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57881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1BA5534-3DD4-49CB-93B3-4A53F1DA8E6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359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2901875" y="1033400"/>
            <a:ext cx="5292300" cy="32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ato Light"/>
              <a:buChar char="○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7" r:id="rId2"/>
    <p:sldLayoutId id="2147483659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8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1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9.wmf"/><Relationship Id="rId10" Type="http://schemas.openxmlformats.org/officeDocument/2006/relationships/image" Target="../media/image11.wmf"/><Relationship Id="rId4" Type="http://schemas.openxmlformats.org/officeDocument/2006/relationships/oleObject" Target="../embeddings/oleObject7.bin"/><Relationship Id="rId9" Type="http://schemas.openxmlformats.org/officeDocument/2006/relationships/oleObject" Target="../embeddings/oleObject10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11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14.wmf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3.bin"/><Relationship Id="rId11" Type="http://schemas.openxmlformats.org/officeDocument/2006/relationships/image" Target="../media/image12.wmf"/><Relationship Id="rId5" Type="http://schemas.openxmlformats.org/officeDocument/2006/relationships/image" Target="../media/image13.wmf"/><Relationship Id="rId10" Type="http://schemas.openxmlformats.org/officeDocument/2006/relationships/oleObject" Target="../embeddings/oleObject15.bin"/><Relationship Id="rId4" Type="http://schemas.openxmlformats.org/officeDocument/2006/relationships/oleObject" Target="../embeddings/oleObject12.bin"/><Relationship Id="rId9" Type="http://schemas.openxmlformats.org/officeDocument/2006/relationships/image" Target="../media/image15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1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7.bin"/><Relationship Id="rId5" Type="http://schemas.openxmlformats.org/officeDocument/2006/relationships/image" Target="../media/image9.wmf"/><Relationship Id="rId4" Type="http://schemas.openxmlformats.org/officeDocument/2006/relationships/oleObject" Target="../embeddings/oleObject16.bin"/><Relationship Id="rId9" Type="http://schemas.openxmlformats.org/officeDocument/2006/relationships/image" Target="../media/image10.w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.bin"/><Relationship Id="rId3" Type="http://schemas.openxmlformats.org/officeDocument/2006/relationships/notesSlide" Target="../notesSlides/notesSlide28.xml"/><Relationship Id="rId7" Type="http://schemas.openxmlformats.org/officeDocument/2006/relationships/image" Target="../media/image2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0.bin"/><Relationship Id="rId11" Type="http://schemas.openxmlformats.org/officeDocument/2006/relationships/image" Target="../media/image22.wmf"/><Relationship Id="rId5" Type="http://schemas.openxmlformats.org/officeDocument/2006/relationships/image" Target="../media/image19.wmf"/><Relationship Id="rId10" Type="http://schemas.openxmlformats.org/officeDocument/2006/relationships/oleObject" Target="../embeddings/oleObject22.bin"/><Relationship Id="rId4" Type="http://schemas.openxmlformats.org/officeDocument/2006/relationships/oleObject" Target="../embeddings/oleObject19.bin"/><Relationship Id="rId9" Type="http://schemas.openxmlformats.org/officeDocument/2006/relationships/image" Target="../media/image21.wmf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.bin"/><Relationship Id="rId13" Type="http://schemas.openxmlformats.org/officeDocument/2006/relationships/image" Target="../media/image27.wmf"/><Relationship Id="rId3" Type="http://schemas.openxmlformats.org/officeDocument/2006/relationships/notesSlide" Target="../notesSlides/notesSlide31.xml"/><Relationship Id="rId7" Type="http://schemas.openxmlformats.org/officeDocument/2006/relationships/image" Target="../media/image24.wmf"/><Relationship Id="rId12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4.bin"/><Relationship Id="rId11" Type="http://schemas.openxmlformats.org/officeDocument/2006/relationships/image" Target="../media/image26.wmf"/><Relationship Id="rId5" Type="http://schemas.openxmlformats.org/officeDocument/2006/relationships/image" Target="../media/image23.wmf"/><Relationship Id="rId10" Type="http://schemas.openxmlformats.org/officeDocument/2006/relationships/oleObject" Target="../embeddings/oleObject26.bin"/><Relationship Id="rId4" Type="http://schemas.openxmlformats.org/officeDocument/2006/relationships/oleObject" Target="../embeddings/oleObject23.bin"/><Relationship Id="rId9" Type="http://schemas.openxmlformats.org/officeDocument/2006/relationships/image" Target="../media/image25.w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oleObject" Target="../embeddings/oleObject5.bin"/><Relationship Id="rId3" Type="http://schemas.openxmlformats.org/officeDocument/2006/relationships/notesSlide" Target="../notesSlides/notesSlide9.xml"/><Relationship Id="rId7" Type="http://schemas.openxmlformats.org/officeDocument/2006/relationships/oleObject" Target="../embeddings/oleObject2.bin"/><Relationship Id="rId12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png"/><Relationship Id="rId11" Type="http://schemas.openxmlformats.org/officeDocument/2006/relationships/oleObject" Target="../embeddings/oleObject4.bin"/><Relationship Id="rId5" Type="http://schemas.openxmlformats.org/officeDocument/2006/relationships/oleObject" Target="../embeddings/oleObject1.bin"/><Relationship Id="rId10" Type="http://schemas.openxmlformats.org/officeDocument/2006/relationships/image" Target="../media/image5.png"/><Relationship Id="rId4" Type="http://schemas.openxmlformats.org/officeDocument/2006/relationships/image" Target="../media/image2.wmf"/><Relationship Id="rId9" Type="http://schemas.openxmlformats.org/officeDocument/2006/relationships/oleObject" Target="../embeddings/oleObject3.bin"/><Relationship Id="rId1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15"/>
          <p:cNvSpPr txBox="1">
            <a:spLocks noGrp="1"/>
          </p:cNvSpPr>
          <p:nvPr>
            <p:ph type="ctrTitle"/>
          </p:nvPr>
        </p:nvSpPr>
        <p:spPr>
          <a:xfrm>
            <a:off x="2536030" y="842962"/>
            <a:ext cx="4079219" cy="334633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4800" b="1" dirty="0" smtClean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Sorting and Searching – Brute Force Approach</a:t>
            </a:r>
            <a:endParaRPr sz="4800" b="1" dirty="0">
              <a:solidFill>
                <a:schemeClr val="accent5">
                  <a:lumMod val="50000"/>
                </a:schemeClr>
              </a:solidFill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844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897530" y="1119963"/>
            <a:ext cx="7572776" cy="3352799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FontTx/>
              <a:buNone/>
            </a:pPr>
            <a:r>
              <a:rPr lang="en-US" altLang="en-US" sz="1800" dirty="0" smtClean="0">
                <a:solidFill>
                  <a:srgbClr val="DD0111"/>
                </a:solidFill>
                <a:latin typeface="Gabriola" panose="04040605051002020D02" pitchFamily="82" charset="0"/>
              </a:rPr>
              <a:t>Alg.:</a:t>
            </a:r>
            <a:r>
              <a:rPr lang="en-US" altLang="en-US" sz="1800" dirty="0" smtClean="0">
                <a:latin typeface="Gabriola" panose="04040605051002020D02" pitchFamily="82" charset="0"/>
              </a:rPr>
              <a:t> </a:t>
            </a:r>
            <a:r>
              <a:rPr lang="en-US" altLang="en-US" sz="1800" dirty="0" smtClean="0">
                <a:solidFill>
                  <a:schemeClr val="tx1"/>
                </a:solidFill>
                <a:latin typeface="Gabriola" panose="04040605051002020D02" pitchFamily="82" charset="0"/>
              </a:rPr>
              <a:t>INSERTION-SORT</a:t>
            </a:r>
            <a:r>
              <a:rPr lang="en-US" altLang="en-US" sz="1800" i="1" dirty="0" smtClean="0">
                <a:solidFill>
                  <a:schemeClr val="tx1"/>
                </a:solidFill>
                <a:latin typeface="Gabriola" panose="04040605051002020D02" pitchFamily="82" charset="0"/>
              </a:rPr>
              <a:t>(A)</a:t>
            </a:r>
          </a:p>
          <a:p>
            <a:pPr>
              <a:buFontTx/>
              <a:buNone/>
            </a:pPr>
            <a:r>
              <a:rPr lang="en-US" altLang="en-US" sz="1800" b="1" dirty="0" smtClean="0">
                <a:solidFill>
                  <a:schemeClr val="tx1"/>
                </a:solidFill>
                <a:latin typeface="Gabriola" panose="04040605051002020D02" pitchFamily="82" charset="0"/>
              </a:rPr>
              <a:t>	for </a:t>
            </a:r>
            <a:r>
              <a:rPr lang="en-US" altLang="en-US" sz="1800" dirty="0" smtClean="0">
                <a:solidFill>
                  <a:schemeClr val="tx1"/>
                </a:solidFill>
                <a:latin typeface="Gabriola" panose="04040605051002020D02" pitchFamily="82" charset="0"/>
              </a:rPr>
              <a:t>j ← 2 </a:t>
            </a:r>
            <a:r>
              <a:rPr lang="en-US" altLang="en-US" sz="1800" b="1" dirty="0" smtClean="0">
                <a:solidFill>
                  <a:schemeClr val="tx1"/>
                </a:solidFill>
                <a:latin typeface="Gabriola" panose="04040605051002020D02" pitchFamily="82" charset="0"/>
              </a:rPr>
              <a:t>to </a:t>
            </a:r>
            <a:r>
              <a:rPr lang="en-US" altLang="en-US" sz="1800" dirty="0" smtClean="0">
                <a:solidFill>
                  <a:schemeClr val="tx1"/>
                </a:solidFill>
                <a:latin typeface="Gabriola" panose="04040605051002020D02" pitchFamily="82" charset="0"/>
              </a:rPr>
              <a:t>n</a:t>
            </a:r>
          </a:p>
          <a:p>
            <a:pPr>
              <a:buFontTx/>
              <a:buNone/>
            </a:pPr>
            <a:r>
              <a:rPr lang="en-US" altLang="en-US" sz="1800" b="1" dirty="0" smtClean="0">
                <a:solidFill>
                  <a:schemeClr val="tx1"/>
                </a:solidFill>
                <a:latin typeface="Gabriola" panose="04040605051002020D02" pitchFamily="82" charset="0"/>
              </a:rPr>
              <a:t>		do </a:t>
            </a:r>
            <a:r>
              <a:rPr lang="en-US" altLang="en-US" sz="1800" dirty="0" smtClean="0">
                <a:solidFill>
                  <a:schemeClr val="tx1"/>
                </a:solidFill>
                <a:latin typeface="Gabriola" panose="04040605051002020D02" pitchFamily="82" charset="0"/>
              </a:rPr>
              <a:t>key ← A[ j ]</a:t>
            </a:r>
          </a:p>
          <a:p>
            <a:pPr>
              <a:buFontTx/>
              <a:buNone/>
            </a:pPr>
            <a:r>
              <a:rPr lang="en-US" altLang="en-US" sz="1800" dirty="0" smtClean="0">
                <a:solidFill>
                  <a:schemeClr val="tx1"/>
                </a:solidFill>
                <a:latin typeface="Gabriola" panose="04040605051002020D02" pitchFamily="82" charset="0"/>
              </a:rPr>
              <a:t>	</a:t>
            </a:r>
            <a:r>
              <a:rPr lang="en-US" altLang="en-US" sz="2800" dirty="0" smtClean="0">
                <a:solidFill>
                  <a:schemeClr val="tx1"/>
                </a:solidFill>
                <a:latin typeface="Gabriola" panose="04040605051002020D02" pitchFamily="82" charset="0"/>
              </a:rPr>
              <a:t>	</a:t>
            </a:r>
            <a:r>
              <a:rPr lang="en-US" altLang="en-US" sz="2400" dirty="0" smtClean="0">
                <a:solidFill>
                  <a:schemeClr val="tx1"/>
                </a:solidFill>
                <a:latin typeface="Gabriola" panose="04040605051002020D02" pitchFamily="82" charset="0"/>
              </a:rPr>
              <a:t>      //Insert A[ j ] into the sorted sequence A[1 . . j -1]</a:t>
            </a:r>
            <a:endParaRPr lang="en-US" altLang="en-US" sz="2800" dirty="0" smtClean="0">
              <a:solidFill>
                <a:schemeClr val="tx1"/>
              </a:solidFill>
              <a:latin typeface="Gabriola" panose="04040605051002020D02" pitchFamily="82" charset="0"/>
            </a:endParaRPr>
          </a:p>
          <a:p>
            <a:pPr>
              <a:buFontTx/>
              <a:buNone/>
            </a:pPr>
            <a:r>
              <a:rPr lang="en-US" altLang="en-US" sz="1800" dirty="0" smtClean="0">
                <a:solidFill>
                  <a:schemeClr val="tx1"/>
                </a:solidFill>
                <a:latin typeface="Gabriola" panose="04040605051002020D02" pitchFamily="82" charset="0"/>
              </a:rPr>
              <a:t>		     </a:t>
            </a:r>
            <a:r>
              <a:rPr lang="en-US" altLang="en-US" sz="1800" dirty="0" err="1" smtClean="0">
                <a:solidFill>
                  <a:schemeClr val="tx1"/>
                </a:solidFill>
                <a:latin typeface="Gabriola" panose="04040605051002020D02" pitchFamily="82" charset="0"/>
              </a:rPr>
              <a:t>i</a:t>
            </a:r>
            <a:r>
              <a:rPr lang="en-US" altLang="en-US" sz="1800" dirty="0" smtClean="0">
                <a:solidFill>
                  <a:schemeClr val="tx1"/>
                </a:solidFill>
                <a:latin typeface="Gabriola" panose="04040605051002020D02" pitchFamily="82" charset="0"/>
              </a:rPr>
              <a:t> ← j - 1</a:t>
            </a:r>
          </a:p>
          <a:p>
            <a:pPr>
              <a:buFontTx/>
              <a:buNone/>
            </a:pPr>
            <a:r>
              <a:rPr lang="en-US" altLang="en-US" sz="1800" b="1" dirty="0" smtClean="0">
                <a:solidFill>
                  <a:schemeClr val="tx1"/>
                </a:solidFill>
                <a:latin typeface="Gabriola" panose="04040605051002020D02" pitchFamily="82" charset="0"/>
              </a:rPr>
              <a:t>		     while </a:t>
            </a:r>
            <a:r>
              <a:rPr lang="en-US" altLang="en-US" sz="1800" dirty="0" err="1" smtClean="0">
                <a:solidFill>
                  <a:schemeClr val="tx1"/>
                </a:solidFill>
                <a:latin typeface="Gabriola" panose="04040605051002020D02" pitchFamily="82" charset="0"/>
              </a:rPr>
              <a:t>i</a:t>
            </a:r>
            <a:r>
              <a:rPr lang="en-US" altLang="en-US" sz="1800" dirty="0" smtClean="0">
                <a:solidFill>
                  <a:schemeClr val="tx1"/>
                </a:solidFill>
                <a:latin typeface="Gabriola" panose="04040605051002020D02" pitchFamily="82" charset="0"/>
              </a:rPr>
              <a:t> &gt; 0 and A[</a:t>
            </a:r>
            <a:r>
              <a:rPr lang="en-US" altLang="en-US" sz="1800" dirty="0" err="1" smtClean="0">
                <a:solidFill>
                  <a:schemeClr val="tx1"/>
                </a:solidFill>
                <a:latin typeface="Gabriola" panose="04040605051002020D02" pitchFamily="82" charset="0"/>
              </a:rPr>
              <a:t>i</a:t>
            </a:r>
            <a:r>
              <a:rPr lang="en-US" altLang="en-US" sz="1800" dirty="0" smtClean="0">
                <a:solidFill>
                  <a:schemeClr val="tx1"/>
                </a:solidFill>
                <a:latin typeface="Gabriola" panose="04040605051002020D02" pitchFamily="82" charset="0"/>
              </a:rPr>
              <a:t>] &gt; key</a:t>
            </a:r>
          </a:p>
          <a:p>
            <a:pPr>
              <a:buFontTx/>
              <a:buNone/>
            </a:pPr>
            <a:r>
              <a:rPr lang="en-US" altLang="en-US" sz="1800" dirty="0" smtClean="0">
                <a:solidFill>
                  <a:schemeClr val="tx1"/>
                </a:solidFill>
                <a:latin typeface="Gabriola" panose="04040605051002020D02" pitchFamily="82" charset="0"/>
              </a:rPr>
              <a:t>			</a:t>
            </a:r>
            <a:r>
              <a:rPr lang="en-US" altLang="en-US" sz="1800" b="1" dirty="0" smtClean="0">
                <a:solidFill>
                  <a:schemeClr val="tx1"/>
                </a:solidFill>
                <a:latin typeface="Gabriola" panose="04040605051002020D02" pitchFamily="82" charset="0"/>
              </a:rPr>
              <a:t>do </a:t>
            </a:r>
            <a:r>
              <a:rPr lang="en-US" altLang="en-US" sz="1800" dirty="0" smtClean="0">
                <a:solidFill>
                  <a:schemeClr val="tx1"/>
                </a:solidFill>
                <a:latin typeface="Gabriola" panose="04040605051002020D02" pitchFamily="82" charset="0"/>
              </a:rPr>
              <a:t>A[</a:t>
            </a:r>
            <a:r>
              <a:rPr lang="en-US" altLang="en-US" sz="1800" dirty="0" err="1" smtClean="0">
                <a:solidFill>
                  <a:schemeClr val="tx1"/>
                </a:solidFill>
                <a:latin typeface="Gabriola" panose="04040605051002020D02" pitchFamily="82" charset="0"/>
              </a:rPr>
              <a:t>i</a:t>
            </a:r>
            <a:r>
              <a:rPr lang="en-US" altLang="en-US" sz="1800" dirty="0" smtClean="0">
                <a:solidFill>
                  <a:schemeClr val="tx1"/>
                </a:solidFill>
                <a:latin typeface="Gabriola" panose="04040605051002020D02" pitchFamily="82" charset="0"/>
              </a:rPr>
              <a:t> + 1] ← A[</a:t>
            </a:r>
            <a:r>
              <a:rPr lang="en-US" altLang="en-US" sz="1800" dirty="0" err="1" smtClean="0">
                <a:solidFill>
                  <a:schemeClr val="tx1"/>
                </a:solidFill>
                <a:latin typeface="Gabriola" panose="04040605051002020D02" pitchFamily="82" charset="0"/>
              </a:rPr>
              <a:t>i</a:t>
            </a:r>
            <a:r>
              <a:rPr lang="en-US" altLang="en-US" sz="1800" dirty="0" smtClean="0">
                <a:solidFill>
                  <a:schemeClr val="tx1"/>
                </a:solidFill>
                <a:latin typeface="Gabriola" panose="04040605051002020D02" pitchFamily="82" charset="0"/>
              </a:rPr>
              <a:t>]</a:t>
            </a:r>
          </a:p>
          <a:p>
            <a:pPr>
              <a:buFontTx/>
              <a:buNone/>
            </a:pPr>
            <a:r>
              <a:rPr lang="en-US" altLang="en-US" sz="1800" dirty="0" smtClean="0">
                <a:solidFill>
                  <a:schemeClr val="tx1"/>
                </a:solidFill>
                <a:latin typeface="Gabriola" panose="04040605051002020D02" pitchFamily="82" charset="0"/>
              </a:rPr>
              <a:t>			      </a:t>
            </a:r>
            <a:r>
              <a:rPr lang="en-US" altLang="en-US" sz="1800" dirty="0" err="1" smtClean="0">
                <a:solidFill>
                  <a:schemeClr val="tx1"/>
                </a:solidFill>
                <a:latin typeface="Gabriola" panose="04040605051002020D02" pitchFamily="82" charset="0"/>
              </a:rPr>
              <a:t>i</a:t>
            </a:r>
            <a:r>
              <a:rPr lang="en-US" altLang="en-US" sz="1800" dirty="0" smtClean="0">
                <a:solidFill>
                  <a:schemeClr val="tx1"/>
                </a:solidFill>
                <a:latin typeface="Gabriola" panose="04040605051002020D02" pitchFamily="82" charset="0"/>
              </a:rPr>
              <a:t> ← </a:t>
            </a:r>
            <a:r>
              <a:rPr lang="en-US" altLang="en-US" sz="1800" dirty="0" err="1" smtClean="0">
                <a:solidFill>
                  <a:schemeClr val="tx1"/>
                </a:solidFill>
                <a:latin typeface="Gabriola" panose="04040605051002020D02" pitchFamily="82" charset="0"/>
              </a:rPr>
              <a:t>i</a:t>
            </a:r>
            <a:r>
              <a:rPr lang="en-US" altLang="en-US" sz="1800" dirty="0" smtClean="0">
                <a:solidFill>
                  <a:schemeClr val="tx1"/>
                </a:solidFill>
                <a:latin typeface="Gabriola" panose="04040605051002020D02" pitchFamily="82" charset="0"/>
              </a:rPr>
              <a:t> – 1</a:t>
            </a:r>
          </a:p>
          <a:p>
            <a:pPr>
              <a:buFontTx/>
              <a:buNone/>
            </a:pPr>
            <a:r>
              <a:rPr lang="en-US" altLang="en-US" sz="1800" dirty="0" smtClean="0">
                <a:solidFill>
                  <a:schemeClr val="tx1"/>
                </a:solidFill>
                <a:latin typeface="Gabriola" panose="04040605051002020D02" pitchFamily="82" charset="0"/>
              </a:rPr>
              <a:t>		     A[</a:t>
            </a:r>
            <a:r>
              <a:rPr lang="en-US" altLang="en-US" sz="1800" dirty="0" err="1" smtClean="0">
                <a:solidFill>
                  <a:schemeClr val="tx1"/>
                </a:solidFill>
                <a:latin typeface="Gabriola" panose="04040605051002020D02" pitchFamily="82" charset="0"/>
              </a:rPr>
              <a:t>i</a:t>
            </a:r>
            <a:r>
              <a:rPr lang="en-US" altLang="en-US" sz="1800" dirty="0" smtClean="0">
                <a:solidFill>
                  <a:schemeClr val="tx1"/>
                </a:solidFill>
                <a:latin typeface="Gabriola" panose="04040605051002020D02" pitchFamily="82" charset="0"/>
              </a:rPr>
              <a:t> + 1] ← key</a:t>
            </a:r>
          </a:p>
          <a:p>
            <a:endParaRPr lang="en-US" altLang="en-US" sz="1800" dirty="0" smtClean="0">
              <a:solidFill>
                <a:schemeClr val="tx1"/>
              </a:solidFill>
              <a:latin typeface="Gabriola" panose="04040605051002020D02" pitchFamily="82" charset="0"/>
            </a:endParaRPr>
          </a:p>
          <a:p>
            <a:r>
              <a:rPr lang="en-US" altLang="en-US" sz="1800" b="1" dirty="0" smtClean="0">
                <a:solidFill>
                  <a:schemeClr val="tx1"/>
                </a:solidFill>
                <a:latin typeface="Gabriola" panose="04040605051002020D02" pitchFamily="82" charset="0"/>
              </a:rPr>
              <a:t>Insertion sort – sorts the elements in place</a:t>
            </a:r>
            <a:endParaRPr lang="en-US" altLang="en-US" sz="1800" b="1" dirty="0">
              <a:solidFill>
                <a:schemeClr val="tx1"/>
              </a:solidFill>
              <a:latin typeface="Gabriola" panose="04040605051002020D02" pitchFamily="82" charset="0"/>
            </a:endParaRPr>
          </a:p>
        </p:txBody>
      </p:sp>
      <p:grpSp>
        <p:nvGrpSpPr>
          <p:cNvPr id="4" name="Group 33"/>
          <p:cNvGrpSpPr>
            <a:grpSpLocks/>
          </p:cNvGrpSpPr>
          <p:nvPr/>
        </p:nvGrpSpPr>
        <p:grpSpPr bwMode="auto">
          <a:xfrm>
            <a:off x="5003206" y="1520424"/>
            <a:ext cx="996728" cy="675406"/>
            <a:chOff x="3936" y="2448"/>
            <a:chExt cx="644" cy="375"/>
          </a:xfrm>
        </p:grpSpPr>
        <p:sp>
          <p:nvSpPr>
            <p:cNvPr id="5" name="Text Box 34"/>
            <p:cNvSpPr txBox="1">
              <a:spLocks noChangeArrowheads="1"/>
            </p:cNvSpPr>
            <p:nvPr/>
          </p:nvSpPr>
          <p:spPr bwMode="auto">
            <a:xfrm>
              <a:off x="4224" y="2592"/>
              <a:ext cx="35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 dirty="0"/>
                <a:t>key</a:t>
              </a:r>
            </a:p>
          </p:txBody>
        </p:sp>
        <p:sp>
          <p:nvSpPr>
            <p:cNvPr id="6" name="Line 35"/>
            <p:cNvSpPr>
              <a:spLocks noChangeShapeType="1"/>
            </p:cNvSpPr>
            <p:nvPr/>
          </p:nvSpPr>
          <p:spPr bwMode="auto">
            <a:xfrm flipH="1">
              <a:off x="3936" y="273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Line 36"/>
            <p:cNvSpPr>
              <a:spLocks noChangeShapeType="1"/>
            </p:cNvSpPr>
            <p:nvPr/>
          </p:nvSpPr>
          <p:spPr bwMode="auto">
            <a:xfrm flipV="1">
              <a:off x="3936" y="244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" name="Group 4"/>
          <p:cNvGrpSpPr>
            <a:grpSpLocks/>
          </p:cNvGrpSpPr>
          <p:nvPr/>
        </p:nvGrpSpPr>
        <p:grpSpPr bwMode="auto">
          <a:xfrm>
            <a:off x="4203106" y="760880"/>
            <a:ext cx="4267200" cy="762000"/>
            <a:chOff x="528" y="1392"/>
            <a:chExt cx="2688" cy="480"/>
          </a:xfrm>
        </p:grpSpPr>
        <p:grpSp>
          <p:nvGrpSpPr>
            <p:cNvPr id="9" name="Group 5"/>
            <p:cNvGrpSpPr>
              <a:grpSpLocks/>
            </p:cNvGrpSpPr>
            <p:nvPr/>
          </p:nvGrpSpPr>
          <p:grpSpPr bwMode="auto">
            <a:xfrm>
              <a:off x="528" y="1584"/>
              <a:ext cx="2688" cy="288"/>
              <a:chOff x="528" y="1440"/>
              <a:chExt cx="2688" cy="288"/>
            </a:xfrm>
          </p:grpSpPr>
          <p:sp>
            <p:nvSpPr>
              <p:cNvPr id="18" name="Rectangle 6"/>
              <p:cNvSpPr>
                <a:spLocks noChangeArrowheads="1"/>
              </p:cNvSpPr>
              <p:nvPr/>
            </p:nvSpPr>
            <p:spPr bwMode="auto">
              <a:xfrm>
                <a:off x="2880" y="1440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b="1">
                    <a:latin typeface="Gabriola" panose="04040605051002020D02" pitchFamily="82" charset="0"/>
                  </a:rPr>
                  <a:t>a</a:t>
                </a:r>
                <a:r>
                  <a:rPr lang="en-US" altLang="en-US" b="1" baseline="-25000">
                    <a:latin typeface="Gabriola" panose="04040605051002020D02" pitchFamily="82" charset="0"/>
                  </a:rPr>
                  <a:t>8</a:t>
                </a:r>
              </a:p>
            </p:txBody>
          </p:sp>
          <p:sp>
            <p:nvSpPr>
              <p:cNvPr id="19" name="Rectangle 7"/>
              <p:cNvSpPr>
                <a:spLocks noChangeArrowheads="1"/>
              </p:cNvSpPr>
              <p:nvPr/>
            </p:nvSpPr>
            <p:spPr bwMode="auto">
              <a:xfrm>
                <a:off x="2544" y="1440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b="1">
                    <a:latin typeface="Gabriola" panose="04040605051002020D02" pitchFamily="82" charset="0"/>
                  </a:rPr>
                  <a:t>a</a:t>
                </a:r>
                <a:r>
                  <a:rPr lang="en-US" altLang="en-US" b="1" baseline="-25000">
                    <a:latin typeface="Gabriola" panose="04040605051002020D02" pitchFamily="82" charset="0"/>
                  </a:rPr>
                  <a:t>7</a:t>
                </a:r>
              </a:p>
            </p:txBody>
          </p:sp>
          <p:sp>
            <p:nvSpPr>
              <p:cNvPr id="20" name="Rectangle 8"/>
              <p:cNvSpPr>
                <a:spLocks noChangeArrowheads="1"/>
              </p:cNvSpPr>
              <p:nvPr/>
            </p:nvSpPr>
            <p:spPr bwMode="auto">
              <a:xfrm>
                <a:off x="2208" y="1440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b="1">
                    <a:latin typeface="Gabriola" panose="04040605051002020D02" pitchFamily="82" charset="0"/>
                  </a:rPr>
                  <a:t>a</a:t>
                </a:r>
                <a:r>
                  <a:rPr lang="en-US" altLang="en-US" b="1" baseline="-25000">
                    <a:latin typeface="Gabriola" panose="04040605051002020D02" pitchFamily="82" charset="0"/>
                  </a:rPr>
                  <a:t>6</a:t>
                </a:r>
              </a:p>
            </p:txBody>
          </p:sp>
          <p:sp>
            <p:nvSpPr>
              <p:cNvPr id="21" name="Rectangle 9"/>
              <p:cNvSpPr>
                <a:spLocks noChangeArrowheads="1"/>
              </p:cNvSpPr>
              <p:nvPr/>
            </p:nvSpPr>
            <p:spPr bwMode="auto">
              <a:xfrm>
                <a:off x="1872" y="1440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b="1">
                    <a:latin typeface="Gabriola" panose="04040605051002020D02" pitchFamily="82" charset="0"/>
                  </a:rPr>
                  <a:t>a</a:t>
                </a:r>
                <a:r>
                  <a:rPr lang="en-US" altLang="en-US" b="1" baseline="-25000">
                    <a:latin typeface="Gabriola" panose="04040605051002020D02" pitchFamily="82" charset="0"/>
                  </a:rPr>
                  <a:t>5</a:t>
                </a:r>
              </a:p>
            </p:txBody>
          </p:sp>
          <p:sp>
            <p:nvSpPr>
              <p:cNvPr id="22" name="Rectangle 10"/>
              <p:cNvSpPr>
                <a:spLocks noChangeArrowheads="1"/>
              </p:cNvSpPr>
              <p:nvPr/>
            </p:nvSpPr>
            <p:spPr bwMode="auto">
              <a:xfrm>
                <a:off x="1536" y="1440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b="1">
                    <a:latin typeface="Gabriola" panose="04040605051002020D02" pitchFamily="82" charset="0"/>
                  </a:rPr>
                  <a:t>a</a:t>
                </a:r>
                <a:r>
                  <a:rPr lang="en-US" altLang="en-US" b="1" baseline="-25000">
                    <a:latin typeface="Gabriola" panose="04040605051002020D02" pitchFamily="82" charset="0"/>
                  </a:rPr>
                  <a:t>4</a:t>
                </a:r>
              </a:p>
            </p:txBody>
          </p:sp>
          <p:sp>
            <p:nvSpPr>
              <p:cNvPr id="23" name="Rectangle 11"/>
              <p:cNvSpPr>
                <a:spLocks noChangeArrowheads="1"/>
              </p:cNvSpPr>
              <p:nvPr/>
            </p:nvSpPr>
            <p:spPr bwMode="auto">
              <a:xfrm>
                <a:off x="1200" y="1440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b="1">
                    <a:latin typeface="Gabriola" panose="04040605051002020D02" pitchFamily="82" charset="0"/>
                  </a:rPr>
                  <a:t>a</a:t>
                </a:r>
                <a:r>
                  <a:rPr lang="en-US" altLang="en-US" b="1" baseline="-25000">
                    <a:latin typeface="Gabriola" panose="04040605051002020D02" pitchFamily="82" charset="0"/>
                  </a:rPr>
                  <a:t>3</a:t>
                </a:r>
              </a:p>
            </p:txBody>
          </p:sp>
          <p:sp>
            <p:nvSpPr>
              <p:cNvPr id="24" name="Rectangle 12"/>
              <p:cNvSpPr>
                <a:spLocks noChangeArrowheads="1"/>
              </p:cNvSpPr>
              <p:nvPr/>
            </p:nvSpPr>
            <p:spPr bwMode="auto">
              <a:xfrm>
                <a:off x="864" y="1440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b="1">
                    <a:latin typeface="Gabriola" panose="04040605051002020D02" pitchFamily="82" charset="0"/>
                  </a:rPr>
                  <a:t>a</a:t>
                </a:r>
                <a:r>
                  <a:rPr lang="en-US" altLang="en-US" b="1" baseline="-25000">
                    <a:latin typeface="Gabriola" panose="04040605051002020D02" pitchFamily="82" charset="0"/>
                  </a:rPr>
                  <a:t>2</a:t>
                </a:r>
              </a:p>
            </p:txBody>
          </p:sp>
          <p:sp>
            <p:nvSpPr>
              <p:cNvPr id="25" name="Rectangle 13"/>
              <p:cNvSpPr>
                <a:spLocks noChangeArrowheads="1"/>
              </p:cNvSpPr>
              <p:nvPr/>
            </p:nvSpPr>
            <p:spPr bwMode="auto">
              <a:xfrm>
                <a:off x="528" y="1440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b="1">
                    <a:latin typeface="Gabriola" panose="04040605051002020D02" pitchFamily="82" charset="0"/>
                  </a:rPr>
                  <a:t>a</a:t>
                </a:r>
                <a:r>
                  <a:rPr lang="en-US" altLang="en-US" b="1" baseline="-25000">
                    <a:latin typeface="Gabriola" panose="04040605051002020D02" pitchFamily="82" charset="0"/>
                  </a:rPr>
                  <a:t>1</a:t>
                </a:r>
              </a:p>
            </p:txBody>
          </p:sp>
          <p:sp>
            <p:nvSpPr>
              <p:cNvPr id="26" name="Line 14"/>
              <p:cNvSpPr>
                <a:spLocks noChangeShapeType="1"/>
              </p:cNvSpPr>
              <p:nvPr/>
            </p:nvSpPr>
            <p:spPr bwMode="auto">
              <a:xfrm>
                <a:off x="528" y="1440"/>
                <a:ext cx="2688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endParaRPr lang="en-US" b="1">
                  <a:latin typeface="Gabriola" panose="04040605051002020D02" pitchFamily="82" charset="0"/>
                </a:endParaRPr>
              </a:p>
            </p:txBody>
          </p:sp>
          <p:sp>
            <p:nvSpPr>
              <p:cNvPr id="27" name="Line 15"/>
              <p:cNvSpPr>
                <a:spLocks noChangeShapeType="1"/>
              </p:cNvSpPr>
              <p:nvPr/>
            </p:nvSpPr>
            <p:spPr bwMode="auto">
              <a:xfrm>
                <a:off x="528" y="1728"/>
                <a:ext cx="2688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endParaRPr lang="en-US" b="1">
                  <a:latin typeface="Gabriola" panose="04040605051002020D02" pitchFamily="82" charset="0"/>
                </a:endParaRPr>
              </a:p>
            </p:txBody>
          </p:sp>
          <p:sp>
            <p:nvSpPr>
              <p:cNvPr id="28" name="Line 16"/>
              <p:cNvSpPr>
                <a:spLocks noChangeShapeType="1"/>
              </p:cNvSpPr>
              <p:nvPr/>
            </p:nvSpPr>
            <p:spPr bwMode="auto">
              <a:xfrm>
                <a:off x="528" y="1440"/>
                <a:ext cx="0" cy="288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endParaRPr lang="en-US" b="1">
                  <a:latin typeface="Gabriola" panose="04040605051002020D02" pitchFamily="82" charset="0"/>
                </a:endParaRPr>
              </a:p>
            </p:txBody>
          </p:sp>
          <p:sp>
            <p:nvSpPr>
              <p:cNvPr id="29" name="Line 17"/>
              <p:cNvSpPr>
                <a:spLocks noChangeShapeType="1"/>
              </p:cNvSpPr>
              <p:nvPr/>
            </p:nvSpPr>
            <p:spPr bwMode="auto">
              <a:xfrm>
                <a:off x="864" y="1440"/>
                <a:ext cx="0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endParaRPr lang="en-US" b="1">
                  <a:latin typeface="Gabriola" panose="04040605051002020D02" pitchFamily="82" charset="0"/>
                </a:endParaRPr>
              </a:p>
            </p:txBody>
          </p:sp>
          <p:sp>
            <p:nvSpPr>
              <p:cNvPr id="30" name="Line 18"/>
              <p:cNvSpPr>
                <a:spLocks noChangeShapeType="1"/>
              </p:cNvSpPr>
              <p:nvPr/>
            </p:nvSpPr>
            <p:spPr bwMode="auto">
              <a:xfrm>
                <a:off x="1200" y="1440"/>
                <a:ext cx="0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endParaRPr lang="en-US" b="1">
                  <a:latin typeface="Gabriola" panose="04040605051002020D02" pitchFamily="82" charset="0"/>
                </a:endParaRPr>
              </a:p>
            </p:txBody>
          </p:sp>
          <p:sp>
            <p:nvSpPr>
              <p:cNvPr id="31" name="Line 19"/>
              <p:cNvSpPr>
                <a:spLocks noChangeShapeType="1"/>
              </p:cNvSpPr>
              <p:nvPr/>
            </p:nvSpPr>
            <p:spPr bwMode="auto">
              <a:xfrm>
                <a:off x="1536" y="1440"/>
                <a:ext cx="0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endParaRPr lang="en-US" b="1">
                  <a:latin typeface="Gabriola" panose="04040605051002020D02" pitchFamily="82" charset="0"/>
                </a:endParaRPr>
              </a:p>
            </p:txBody>
          </p:sp>
          <p:sp>
            <p:nvSpPr>
              <p:cNvPr id="32" name="Line 20"/>
              <p:cNvSpPr>
                <a:spLocks noChangeShapeType="1"/>
              </p:cNvSpPr>
              <p:nvPr/>
            </p:nvSpPr>
            <p:spPr bwMode="auto">
              <a:xfrm>
                <a:off x="1872" y="1440"/>
                <a:ext cx="0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endParaRPr lang="en-US" b="1">
                  <a:latin typeface="Gabriola" panose="04040605051002020D02" pitchFamily="82" charset="0"/>
                </a:endParaRPr>
              </a:p>
            </p:txBody>
          </p:sp>
          <p:sp>
            <p:nvSpPr>
              <p:cNvPr id="33" name="Line 21"/>
              <p:cNvSpPr>
                <a:spLocks noChangeShapeType="1"/>
              </p:cNvSpPr>
              <p:nvPr/>
            </p:nvSpPr>
            <p:spPr bwMode="auto">
              <a:xfrm>
                <a:off x="2208" y="1440"/>
                <a:ext cx="0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endParaRPr lang="en-US" b="1">
                  <a:latin typeface="Gabriola" panose="04040605051002020D02" pitchFamily="82" charset="0"/>
                </a:endParaRPr>
              </a:p>
            </p:txBody>
          </p:sp>
          <p:sp>
            <p:nvSpPr>
              <p:cNvPr id="34" name="Line 22"/>
              <p:cNvSpPr>
                <a:spLocks noChangeShapeType="1"/>
              </p:cNvSpPr>
              <p:nvPr/>
            </p:nvSpPr>
            <p:spPr bwMode="auto">
              <a:xfrm>
                <a:off x="2544" y="1440"/>
                <a:ext cx="0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endParaRPr lang="en-US" b="1">
                  <a:latin typeface="Gabriola" panose="04040605051002020D02" pitchFamily="82" charset="0"/>
                </a:endParaRPr>
              </a:p>
            </p:txBody>
          </p:sp>
          <p:sp>
            <p:nvSpPr>
              <p:cNvPr id="35" name="Line 23"/>
              <p:cNvSpPr>
                <a:spLocks noChangeShapeType="1"/>
              </p:cNvSpPr>
              <p:nvPr/>
            </p:nvSpPr>
            <p:spPr bwMode="auto">
              <a:xfrm>
                <a:off x="2880" y="1440"/>
                <a:ext cx="0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endParaRPr lang="en-US" b="1">
                  <a:latin typeface="Gabriola" panose="04040605051002020D02" pitchFamily="82" charset="0"/>
                </a:endParaRPr>
              </a:p>
            </p:txBody>
          </p:sp>
          <p:sp>
            <p:nvSpPr>
              <p:cNvPr id="36" name="Line 24"/>
              <p:cNvSpPr>
                <a:spLocks noChangeShapeType="1"/>
              </p:cNvSpPr>
              <p:nvPr/>
            </p:nvSpPr>
            <p:spPr bwMode="auto">
              <a:xfrm>
                <a:off x="3216" y="1440"/>
                <a:ext cx="0" cy="288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 anchorCtr="1"/>
              <a:lstStyle/>
              <a:p>
                <a:endParaRPr lang="en-US" b="1">
                  <a:latin typeface="Gabriola" panose="04040605051002020D02" pitchFamily="82" charset="0"/>
                </a:endParaRPr>
              </a:p>
            </p:txBody>
          </p:sp>
        </p:grpSp>
        <p:sp>
          <p:nvSpPr>
            <p:cNvPr id="10" name="Text Box 25"/>
            <p:cNvSpPr txBox="1">
              <a:spLocks noChangeArrowheads="1"/>
            </p:cNvSpPr>
            <p:nvPr/>
          </p:nvSpPr>
          <p:spPr bwMode="auto">
            <a:xfrm>
              <a:off x="624" y="1392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 b="1">
                  <a:latin typeface="Gabriola" panose="04040605051002020D02" pitchFamily="82" charset="0"/>
                </a:rPr>
                <a:t>1</a:t>
              </a:r>
            </a:p>
          </p:txBody>
        </p:sp>
        <p:sp>
          <p:nvSpPr>
            <p:cNvPr id="11" name="Text Box 26"/>
            <p:cNvSpPr txBox="1">
              <a:spLocks noChangeArrowheads="1"/>
            </p:cNvSpPr>
            <p:nvPr/>
          </p:nvSpPr>
          <p:spPr bwMode="auto">
            <a:xfrm>
              <a:off x="960" y="1392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 b="1">
                  <a:latin typeface="Gabriola" panose="04040605051002020D02" pitchFamily="82" charset="0"/>
                </a:rPr>
                <a:t>2</a:t>
              </a:r>
            </a:p>
          </p:txBody>
        </p:sp>
        <p:sp>
          <p:nvSpPr>
            <p:cNvPr id="12" name="Text Box 27"/>
            <p:cNvSpPr txBox="1">
              <a:spLocks noChangeArrowheads="1"/>
            </p:cNvSpPr>
            <p:nvPr/>
          </p:nvSpPr>
          <p:spPr bwMode="auto">
            <a:xfrm>
              <a:off x="1296" y="1392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 b="1">
                  <a:latin typeface="Gabriola" panose="04040605051002020D02" pitchFamily="82" charset="0"/>
                </a:rPr>
                <a:t>3</a:t>
              </a:r>
            </a:p>
          </p:txBody>
        </p:sp>
        <p:sp>
          <p:nvSpPr>
            <p:cNvPr id="13" name="Text Box 28"/>
            <p:cNvSpPr txBox="1">
              <a:spLocks noChangeArrowheads="1"/>
            </p:cNvSpPr>
            <p:nvPr/>
          </p:nvSpPr>
          <p:spPr bwMode="auto">
            <a:xfrm>
              <a:off x="1632" y="1392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 b="1">
                  <a:latin typeface="Gabriola" panose="04040605051002020D02" pitchFamily="82" charset="0"/>
                </a:rPr>
                <a:t>4</a:t>
              </a:r>
            </a:p>
          </p:txBody>
        </p:sp>
        <p:sp>
          <p:nvSpPr>
            <p:cNvPr id="14" name="Text Box 29"/>
            <p:cNvSpPr txBox="1">
              <a:spLocks noChangeArrowheads="1"/>
            </p:cNvSpPr>
            <p:nvPr/>
          </p:nvSpPr>
          <p:spPr bwMode="auto">
            <a:xfrm>
              <a:off x="1968" y="1392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 b="1">
                  <a:latin typeface="Gabriola" panose="04040605051002020D02" pitchFamily="82" charset="0"/>
                </a:rPr>
                <a:t>5</a:t>
              </a:r>
            </a:p>
          </p:txBody>
        </p:sp>
        <p:sp>
          <p:nvSpPr>
            <p:cNvPr id="15" name="Text Box 30"/>
            <p:cNvSpPr txBox="1">
              <a:spLocks noChangeArrowheads="1"/>
            </p:cNvSpPr>
            <p:nvPr/>
          </p:nvSpPr>
          <p:spPr bwMode="auto">
            <a:xfrm>
              <a:off x="2304" y="1392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 b="1">
                  <a:latin typeface="Gabriola" panose="04040605051002020D02" pitchFamily="82" charset="0"/>
                </a:rPr>
                <a:t>6</a:t>
              </a:r>
            </a:p>
          </p:txBody>
        </p:sp>
        <p:sp>
          <p:nvSpPr>
            <p:cNvPr id="16" name="Text Box 31"/>
            <p:cNvSpPr txBox="1">
              <a:spLocks noChangeArrowheads="1"/>
            </p:cNvSpPr>
            <p:nvPr/>
          </p:nvSpPr>
          <p:spPr bwMode="auto">
            <a:xfrm>
              <a:off x="2640" y="1392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 b="1">
                  <a:latin typeface="Gabriola" panose="04040605051002020D02" pitchFamily="82" charset="0"/>
                </a:rPr>
                <a:t>7</a:t>
              </a:r>
            </a:p>
          </p:txBody>
        </p:sp>
        <p:sp>
          <p:nvSpPr>
            <p:cNvPr id="17" name="Text Box 32"/>
            <p:cNvSpPr txBox="1">
              <a:spLocks noChangeArrowheads="1"/>
            </p:cNvSpPr>
            <p:nvPr/>
          </p:nvSpPr>
          <p:spPr bwMode="auto">
            <a:xfrm>
              <a:off x="2976" y="1392"/>
              <a:ext cx="14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000" b="1">
                  <a:latin typeface="Gabriola" panose="04040605051002020D02" pitchFamily="82" charset="0"/>
                </a:rPr>
                <a:t>8</a:t>
              </a: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2049785" y="164926"/>
            <a:ext cx="43891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Gabriola" panose="04040605051002020D02" pitchFamily="82" charset="0"/>
              </a:rPr>
              <a:t>Insertion Sort Pseudocode!</a:t>
            </a:r>
            <a:endParaRPr lang="en-US" sz="3600" b="1" dirty="0"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2963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2"/>
          <p:cNvSpPr txBox="1">
            <a:spLocks noChangeArrowheads="1"/>
          </p:cNvSpPr>
          <p:nvPr/>
        </p:nvSpPr>
        <p:spPr bwMode="auto">
          <a:xfrm>
            <a:off x="257914" y="659010"/>
            <a:ext cx="5806398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600" b="1" dirty="0" smtClean="0">
                <a:solidFill>
                  <a:schemeClr val="tx1"/>
                </a:solidFill>
                <a:latin typeface="Gabriola" panose="04040605051002020D02" pitchFamily="82" charset="0"/>
                <a:ea typeface="新細明體" charset="-120"/>
              </a:rPr>
              <a:t>	Worst case</a:t>
            </a:r>
            <a:endParaRPr lang="en-US" altLang="zh-TW" sz="1600" b="1" dirty="0">
              <a:solidFill>
                <a:schemeClr val="tx1"/>
              </a:solidFill>
              <a:latin typeface="Gabriola" panose="04040605051002020D02" pitchFamily="82" charset="0"/>
              <a:ea typeface="新細明體" charset="-120"/>
            </a:endParaRPr>
          </a:p>
          <a:p>
            <a:endParaRPr lang="en-US" altLang="zh-TW" sz="1600" b="1" dirty="0">
              <a:solidFill>
                <a:schemeClr val="tx1"/>
              </a:solidFill>
              <a:latin typeface="Gabriola" panose="04040605051002020D02" pitchFamily="82" charset="0"/>
              <a:ea typeface="新細明體" charset="-120"/>
            </a:endParaRPr>
          </a:p>
          <a:p>
            <a:r>
              <a:rPr lang="en-US" altLang="zh-TW" sz="1600" b="1" dirty="0">
                <a:solidFill>
                  <a:schemeClr val="tx1"/>
                </a:solidFill>
                <a:latin typeface="Gabriola" panose="04040605051002020D02" pitchFamily="82" charset="0"/>
                <a:ea typeface="新細明體" charset="-120"/>
              </a:rPr>
              <a:t>	</a:t>
            </a:r>
            <a:r>
              <a:rPr lang="en-US" altLang="zh-TW" sz="1600" b="1" dirty="0" err="1">
                <a:solidFill>
                  <a:schemeClr val="tx1"/>
                </a:solidFill>
                <a:latin typeface="Gabriola" panose="04040605051002020D02" pitchFamily="82" charset="0"/>
                <a:ea typeface="新細明體" charset="-120"/>
              </a:rPr>
              <a:t>i</a:t>
            </a:r>
            <a:r>
              <a:rPr lang="en-US" altLang="zh-TW" sz="1600" b="1" dirty="0">
                <a:solidFill>
                  <a:schemeClr val="tx1"/>
                </a:solidFill>
                <a:latin typeface="Gabriola" panose="04040605051002020D02" pitchFamily="82" charset="0"/>
                <a:ea typeface="新細明體" charset="-120"/>
              </a:rPr>
              <a:t>	0	1	2	3	4</a:t>
            </a:r>
          </a:p>
          <a:p>
            <a:r>
              <a:rPr lang="en-US" altLang="zh-TW" sz="1600" b="1" dirty="0">
                <a:solidFill>
                  <a:schemeClr val="tx1"/>
                </a:solidFill>
                <a:latin typeface="Gabriola" panose="04040605051002020D02" pitchFamily="82" charset="0"/>
                <a:ea typeface="新細明體" charset="-120"/>
              </a:rPr>
              <a:t>	-	</a:t>
            </a:r>
            <a:r>
              <a:rPr lang="en-US" altLang="zh-TW" sz="1600" b="1" dirty="0">
                <a:solidFill>
                  <a:srgbClr val="006600"/>
                </a:solidFill>
                <a:latin typeface="Gabriola" panose="04040605051002020D02" pitchFamily="82" charset="0"/>
                <a:ea typeface="新細明體" charset="-120"/>
              </a:rPr>
              <a:t>5</a:t>
            </a:r>
            <a:r>
              <a:rPr lang="en-US" altLang="zh-TW" sz="1600" b="1" dirty="0">
                <a:solidFill>
                  <a:schemeClr val="tx2"/>
                </a:solidFill>
                <a:latin typeface="Gabriola" panose="04040605051002020D02" pitchFamily="82" charset="0"/>
                <a:ea typeface="新細明體" charset="-120"/>
              </a:rPr>
              <a:t>	4	3	2	1</a:t>
            </a:r>
            <a:endParaRPr lang="en-US" altLang="zh-TW" sz="1600" b="1" dirty="0">
              <a:solidFill>
                <a:schemeClr val="tx1"/>
              </a:solidFill>
              <a:latin typeface="Gabriola" panose="04040605051002020D02" pitchFamily="82" charset="0"/>
              <a:ea typeface="新細明體" charset="-120"/>
            </a:endParaRPr>
          </a:p>
          <a:p>
            <a:r>
              <a:rPr lang="en-US" altLang="zh-TW" sz="1600" b="1" dirty="0">
                <a:solidFill>
                  <a:schemeClr val="tx1"/>
                </a:solidFill>
                <a:latin typeface="Gabriola" panose="04040605051002020D02" pitchFamily="82" charset="0"/>
                <a:ea typeface="新細明體" charset="-120"/>
              </a:rPr>
              <a:t>	1	</a:t>
            </a:r>
            <a:r>
              <a:rPr lang="en-US" altLang="zh-TW" sz="1600" b="1" dirty="0">
                <a:solidFill>
                  <a:srgbClr val="006600"/>
                </a:solidFill>
                <a:latin typeface="Gabriola" panose="04040605051002020D02" pitchFamily="82" charset="0"/>
                <a:ea typeface="新細明體" charset="-120"/>
              </a:rPr>
              <a:t>4	5</a:t>
            </a:r>
            <a:r>
              <a:rPr lang="en-US" altLang="zh-TW" sz="1600" b="1" dirty="0">
                <a:solidFill>
                  <a:schemeClr val="tx2"/>
                </a:solidFill>
                <a:latin typeface="Gabriola" panose="04040605051002020D02" pitchFamily="82" charset="0"/>
                <a:ea typeface="新細明體" charset="-120"/>
              </a:rPr>
              <a:t>	3	2	1</a:t>
            </a:r>
            <a:endParaRPr lang="en-US" altLang="zh-TW" sz="1600" b="1" dirty="0">
              <a:solidFill>
                <a:schemeClr val="tx1"/>
              </a:solidFill>
              <a:latin typeface="Gabriola" panose="04040605051002020D02" pitchFamily="82" charset="0"/>
              <a:ea typeface="新細明體" charset="-120"/>
            </a:endParaRPr>
          </a:p>
          <a:p>
            <a:r>
              <a:rPr lang="en-US" altLang="zh-TW" sz="1600" b="1" dirty="0">
                <a:solidFill>
                  <a:schemeClr val="tx1"/>
                </a:solidFill>
                <a:latin typeface="Gabriola" panose="04040605051002020D02" pitchFamily="82" charset="0"/>
                <a:ea typeface="新細明體" charset="-120"/>
              </a:rPr>
              <a:t>	2	</a:t>
            </a:r>
            <a:r>
              <a:rPr lang="en-US" altLang="zh-TW" sz="1600" b="1" dirty="0">
                <a:solidFill>
                  <a:srgbClr val="006600"/>
                </a:solidFill>
                <a:latin typeface="Gabriola" panose="04040605051002020D02" pitchFamily="82" charset="0"/>
                <a:ea typeface="新細明體" charset="-120"/>
              </a:rPr>
              <a:t>3	4	5</a:t>
            </a:r>
            <a:r>
              <a:rPr lang="en-US" altLang="zh-TW" sz="1600" b="1" dirty="0">
                <a:solidFill>
                  <a:schemeClr val="tx2"/>
                </a:solidFill>
                <a:latin typeface="Gabriola" panose="04040605051002020D02" pitchFamily="82" charset="0"/>
                <a:ea typeface="新細明體" charset="-120"/>
              </a:rPr>
              <a:t>	2	1</a:t>
            </a:r>
            <a:endParaRPr lang="en-US" altLang="zh-TW" sz="1600" b="1" dirty="0">
              <a:solidFill>
                <a:schemeClr val="tx1"/>
              </a:solidFill>
              <a:latin typeface="Gabriola" panose="04040605051002020D02" pitchFamily="82" charset="0"/>
              <a:ea typeface="新細明體" charset="-120"/>
            </a:endParaRPr>
          </a:p>
          <a:p>
            <a:r>
              <a:rPr lang="en-US" altLang="zh-TW" sz="1600" b="1" dirty="0">
                <a:solidFill>
                  <a:schemeClr val="tx1"/>
                </a:solidFill>
                <a:latin typeface="Gabriola" panose="04040605051002020D02" pitchFamily="82" charset="0"/>
                <a:ea typeface="新細明體" charset="-120"/>
              </a:rPr>
              <a:t>	3	</a:t>
            </a:r>
            <a:r>
              <a:rPr lang="en-US" altLang="zh-TW" sz="1600" b="1" dirty="0">
                <a:solidFill>
                  <a:srgbClr val="006600"/>
                </a:solidFill>
                <a:latin typeface="Gabriola" panose="04040605051002020D02" pitchFamily="82" charset="0"/>
                <a:ea typeface="新細明體" charset="-120"/>
              </a:rPr>
              <a:t>2	3	4	5</a:t>
            </a:r>
            <a:r>
              <a:rPr lang="en-US" altLang="zh-TW" sz="1600" b="1" dirty="0">
                <a:solidFill>
                  <a:schemeClr val="tx2"/>
                </a:solidFill>
                <a:latin typeface="Gabriola" panose="04040605051002020D02" pitchFamily="82" charset="0"/>
                <a:ea typeface="新細明體" charset="-120"/>
              </a:rPr>
              <a:t>	1</a:t>
            </a:r>
          </a:p>
          <a:p>
            <a:r>
              <a:rPr lang="en-US" altLang="zh-TW" sz="1600" b="1" dirty="0">
                <a:solidFill>
                  <a:schemeClr val="tx1"/>
                </a:solidFill>
                <a:latin typeface="Gabriola" panose="04040605051002020D02" pitchFamily="82" charset="0"/>
                <a:ea typeface="新細明體" charset="-120"/>
              </a:rPr>
              <a:t>	4	</a:t>
            </a:r>
            <a:r>
              <a:rPr lang="en-US" altLang="zh-TW" sz="1600" b="1" dirty="0">
                <a:solidFill>
                  <a:srgbClr val="006600"/>
                </a:solidFill>
                <a:latin typeface="Gabriola" panose="04040605051002020D02" pitchFamily="82" charset="0"/>
                <a:ea typeface="新細明體" charset="-120"/>
              </a:rPr>
              <a:t>1	2	3	4	5</a:t>
            </a:r>
            <a:endParaRPr lang="en-US" altLang="zh-TW" sz="1600" b="1" dirty="0">
              <a:solidFill>
                <a:schemeClr val="tx2"/>
              </a:solidFill>
              <a:latin typeface="Gabriola" panose="04040605051002020D02" pitchFamily="82" charset="0"/>
              <a:ea typeface="新細明體" charset="-120"/>
            </a:endParaRPr>
          </a:p>
        </p:txBody>
      </p:sp>
      <p:graphicFrame>
        <p:nvGraphicFramePr>
          <p:cNvPr id="4198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8057802"/>
              </p:ext>
            </p:extLst>
          </p:nvPr>
        </p:nvGraphicFramePr>
        <p:xfrm>
          <a:off x="6186487" y="1575248"/>
          <a:ext cx="1857375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方程式" r:id="rId3" imgW="2476440" imgH="901440" progId="Equation.2">
                  <p:embed/>
                </p:oleObj>
              </mc:Choice>
              <mc:Fallback>
                <p:oleObj name="方程式" r:id="rId3" imgW="2476440" imgH="901440" progId="Equation.2">
                  <p:embed/>
                  <p:pic>
                    <p:nvPicPr>
                      <p:cNvPr id="4198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86487" y="1575248"/>
                        <a:ext cx="1857375" cy="676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6143625" y="1485277"/>
            <a:ext cx="1943100" cy="800100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 b="1">
              <a:latin typeface="Gabriola" panose="04040605051002020D02" pitchFamily="82" charset="0"/>
            </a:endParaRPr>
          </a:p>
        </p:txBody>
      </p:sp>
      <p:sp>
        <p:nvSpPr>
          <p:cNvPr id="41989" name="Text Box 5"/>
          <p:cNvSpPr txBox="1">
            <a:spLocks noChangeArrowheads="1"/>
          </p:cNvSpPr>
          <p:nvPr/>
        </p:nvSpPr>
        <p:spPr bwMode="auto">
          <a:xfrm>
            <a:off x="349009" y="2825666"/>
            <a:ext cx="5806398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600" b="1" dirty="0" smtClean="0">
                <a:solidFill>
                  <a:schemeClr val="tx1"/>
                </a:solidFill>
                <a:latin typeface="Gabriola" panose="04040605051002020D02" pitchFamily="82" charset="0"/>
                <a:ea typeface="新細明體" charset="-120"/>
              </a:rPr>
              <a:t>	Best </a:t>
            </a:r>
            <a:r>
              <a:rPr lang="en-US" altLang="zh-TW" sz="1600" b="1" dirty="0">
                <a:solidFill>
                  <a:schemeClr val="tx1"/>
                </a:solidFill>
                <a:latin typeface="Gabriola" panose="04040605051002020D02" pitchFamily="82" charset="0"/>
                <a:ea typeface="新細明體" charset="-120"/>
              </a:rPr>
              <a:t>case</a:t>
            </a:r>
          </a:p>
          <a:p>
            <a:endParaRPr lang="en-US" altLang="zh-TW" sz="1600" b="1" dirty="0">
              <a:solidFill>
                <a:schemeClr val="tx1"/>
              </a:solidFill>
              <a:latin typeface="Gabriola" panose="04040605051002020D02" pitchFamily="82" charset="0"/>
              <a:ea typeface="新細明體" charset="-120"/>
            </a:endParaRPr>
          </a:p>
          <a:p>
            <a:r>
              <a:rPr lang="en-US" altLang="zh-TW" sz="1600" b="1" dirty="0">
                <a:solidFill>
                  <a:schemeClr val="tx1"/>
                </a:solidFill>
                <a:latin typeface="Gabriola" panose="04040605051002020D02" pitchFamily="82" charset="0"/>
                <a:ea typeface="新細明體" charset="-120"/>
              </a:rPr>
              <a:t>	</a:t>
            </a:r>
            <a:r>
              <a:rPr lang="en-US" altLang="zh-TW" sz="1600" b="1" dirty="0" err="1">
                <a:solidFill>
                  <a:schemeClr val="tx1"/>
                </a:solidFill>
                <a:latin typeface="Gabriola" panose="04040605051002020D02" pitchFamily="82" charset="0"/>
                <a:ea typeface="新細明體" charset="-120"/>
              </a:rPr>
              <a:t>i</a:t>
            </a:r>
            <a:r>
              <a:rPr lang="en-US" altLang="zh-TW" sz="1600" b="1" dirty="0">
                <a:solidFill>
                  <a:schemeClr val="tx1"/>
                </a:solidFill>
                <a:latin typeface="Gabriola" panose="04040605051002020D02" pitchFamily="82" charset="0"/>
                <a:ea typeface="新細明體" charset="-120"/>
              </a:rPr>
              <a:t>	0	1	2	3	4</a:t>
            </a:r>
          </a:p>
          <a:p>
            <a:r>
              <a:rPr lang="en-US" altLang="zh-TW" sz="1600" b="1" dirty="0">
                <a:solidFill>
                  <a:schemeClr val="tx1"/>
                </a:solidFill>
                <a:latin typeface="Gabriola" panose="04040605051002020D02" pitchFamily="82" charset="0"/>
                <a:ea typeface="新細明體" charset="-120"/>
              </a:rPr>
              <a:t>	-	</a:t>
            </a:r>
            <a:r>
              <a:rPr lang="en-US" altLang="zh-TW" sz="1600" b="1" dirty="0">
                <a:solidFill>
                  <a:srgbClr val="006600"/>
                </a:solidFill>
                <a:latin typeface="Gabriola" panose="04040605051002020D02" pitchFamily="82" charset="0"/>
                <a:ea typeface="新細明體" charset="-120"/>
              </a:rPr>
              <a:t>2</a:t>
            </a:r>
            <a:r>
              <a:rPr lang="en-US" altLang="zh-TW" sz="1600" b="1" dirty="0">
                <a:solidFill>
                  <a:schemeClr val="tx2"/>
                </a:solidFill>
                <a:latin typeface="Gabriola" panose="04040605051002020D02" pitchFamily="82" charset="0"/>
                <a:ea typeface="新細明體" charset="-120"/>
              </a:rPr>
              <a:t>	3	4	5	1</a:t>
            </a:r>
            <a:endParaRPr lang="en-US" altLang="zh-TW" sz="1600" b="1" dirty="0">
              <a:solidFill>
                <a:schemeClr val="tx1"/>
              </a:solidFill>
              <a:latin typeface="Gabriola" panose="04040605051002020D02" pitchFamily="82" charset="0"/>
              <a:ea typeface="新細明體" charset="-120"/>
            </a:endParaRPr>
          </a:p>
          <a:p>
            <a:r>
              <a:rPr lang="en-US" altLang="zh-TW" sz="1600" b="1" dirty="0">
                <a:solidFill>
                  <a:schemeClr val="tx1"/>
                </a:solidFill>
                <a:latin typeface="Gabriola" panose="04040605051002020D02" pitchFamily="82" charset="0"/>
                <a:ea typeface="新細明體" charset="-120"/>
              </a:rPr>
              <a:t>	1	</a:t>
            </a:r>
            <a:r>
              <a:rPr lang="en-US" altLang="zh-TW" sz="1600" b="1" dirty="0">
                <a:solidFill>
                  <a:srgbClr val="006600"/>
                </a:solidFill>
                <a:latin typeface="Gabriola" panose="04040605051002020D02" pitchFamily="82" charset="0"/>
                <a:ea typeface="新細明體" charset="-120"/>
              </a:rPr>
              <a:t>2	3</a:t>
            </a:r>
            <a:r>
              <a:rPr lang="en-US" altLang="zh-TW" sz="1600" b="1" dirty="0">
                <a:solidFill>
                  <a:schemeClr val="tx2"/>
                </a:solidFill>
                <a:latin typeface="Gabriola" panose="04040605051002020D02" pitchFamily="82" charset="0"/>
                <a:ea typeface="新細明體" charset="-120"/>
              </a:rPr>
              <a:t>	4	5	1</a:t>
            </a:r>
            <a:endParaRPr lang="en-US" altLang="zh-TW" sz="1600" b="1" dirty="0">
              <a:solidFill>
                <a:schemeClr val="tx1"/>
              </a:solidFill>
              <a:latin typeface="Gabriola" panose="04040605051002020D02" pitchFamily="82" charset="0"/>
              <a:ea typeface="新細明體" charset="-120"/>
            </a:endParaRPr>
          </a:p>
          <a:p>
            <a:r>
              <a:rPr lang="en-US" altLang="zh-TW" sz="1600" b="1" dirty="0">
                <a:solidFill>
                  <a:schemeClr val="tx1"/>
                </a:solidFill>
                <a:latin typeface="Gabriola" panose="04040605051002020D02" pitchFamily="82" charset="0"/>
                <a:ea typeface="新細明體" charset="-120"/>
              </a:rPr>
              <a:t>	2	</a:t>
            </a:r>
            <a:r>
              <a:rPr lang="en-US" altLang="zh-TW" sz="1600" b="1" dirty="0">
                <a:solidFill>
                  <a:srgbClr val="006600"/>
                </a:solidFill>
                <a:latin typeface="Gabriola" panose="04040605051002020D02" pitchFamily="82" charset="0"/>
                <a:ea typeface="新細明體" charset="-120"/>
              </a:rPr>
              <a:t>2	3	4	</a:t>
            </a:r>
            <a:r>
              <a:rPr lang="en-US" altLang="zh-TW" sz="1600" b="1" dirty="0">
                <a:solidFill>
                  <a:schemeClr val="tx2"/>
                </a:solidFill>
                <a:latin typeface="Gabriola" panose="04040605051002020D02" pitchFamily="82" charset="0"/>
                <a:ea typeface="新細明體" charset="-120"/>
              </a:rPr>
              <a:t>5	1</a:t>
            </a:r>
            <a:r>
              <a:rPr lang="en-US" altLang="zh-TW" sz="1600" b="1" dirty="0">
                <a:solidFill>
                  <a:schemeClr val="tx1"/>
                </a:solidFill>
                <a:latin typeface="Gabriola" panose="04040605051002020D02" pitchFamily="82" charset="0"/>
                <a:ea typeface="新細明體" charset="-120"/>
              </a:rPr>
              <a:t> </a:t>
            </a:r>
          </a:p>
          <a:p>
            <a:r>
              <a:rPr lang="en-US" altLang="zh-TW" sz="1600" b="1" dirty="0">
                <a:solidFill>
                  <a:schemeClr val="tx1"/>
                </a:solidFill>
                <a:latin typeface="Gabriola" panose="04040605051002020D02" pitchFamily="82" charset="0"/>
                <a:ea typeface="新細明體" charset="-120"/>
              </a:rPr>
              <a:t>	3	</a:t>
            </a:r>
            <a:r>
              <a:rPr lang="en-US" altLang="zh-TW" sz="1600" b="1" dirty="0">
                <a:solidFill>
                  <a:srgbClr val="006600"/>
                </a:solidFill>
                <a:latin typeface="Gabriola" panose="04040605051002020D02" pitchFamily="82" charset="0"/>
                <a:ea typeface="新細明體" charset="-120"/>
              </a:rPr>
              <a:t>2	3	4	5</a:t>
            </a:r>
            <a:r>
              <a:rPr lang="en-US" altLang="zh-TW" sz="1600" b="1" dirty="0">
                <a:solidFill>
                  <a:schemeClr val="tx2"/>
                </a:solidFill>
                <a:latin typeface="Gabriola" panose="04040605051002020D02" pitchFamily="82" charset="0"/>
                <a:ea typeface="新細明體" charset="-120"/>
              </a:rPr>
              <a:t>	1</a:t>
            </a:r>
          </a:p>
          <a:p>
            <a:r>
              <a:rPr lang="en-US" altLang="zh-TW" sz="1600" b="1" dirty="0">
                <a:solidFill>
                  <a:schemeClr val="tx1"/>
                </a:solidFill>
                <a:latin typeface="Gabriola" panose="04040605051002020D02" pitchFamily="82" charset="0"/>
                <a:ea typeface="新細明體" charset="-120"/>
              </a:rPr>
              <a:t>	4	</a:t>
            </a:r>
            <a:r>
              <a:rPr lang="en-US" altLang="zh-TW" sz="1600" b="1" dirty="0">
                <a:solidFill>
                  <a:srgbClr val="006600"/>
                </a:solidFill>
                <a:latin typeface="Gabriola" panose="04040605051002020D02" pitchFamily="82" charset="0"/>
                <a:ea typeface="新細明體" charset="-120"/>
              </a:rPr>
              <a:t>1	2	3	4	5</a:t>
            </a:r>
          </a:p>
        </p:txBody>
      </p:sp>
      <p:sp>
        <p:nvSpPr>
          <p:cNvPr id="41991" name="Rectangle 7"/>
          <p:cNvSpPr>
            <a:spLocks noChangeArrowheads="1"/>
          </p:cNvSpPr>
          <p:nvPr/>
        </p:nvSpPr>
        <p:spPr bwMode="auto">
          <a:xfrm>
            <a:off x="6432374" y="3775985"/>
            <a:ext cx="857250" cy="628650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 b="1">
              <a:latin typeface="Gabriola" panose="04040605051002020D02" pitchFamily="82" charset="0"/>
            </a:endParaRPr>
          </a:p>
        </p:txBody>
      </p:sp>
      <p:sp>
        <p:nvSpPr>
          <p:cNvPr id="41992" name="Text Box 8"/>
          <p:cNvSpPr txBox="1">
            <a:spLocks noChangeArrowheads="1"/>
          </p:cNvSpPr>
          <p:nvPr/>
        </p:nvSpPr>
        <p:spPr bwMode="auto">
          <a:xfrm>
            <a:off x="6429334" y="3758304"/>
            <a:ext cx="85632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3600" b="1" dirty="0">
                <a:solidFill>
                  <a:schemeClr val="tx1"/>
                </a:solidFill>
                <a:latin typeface="Gabriola" panose="04040605051002020D02" pitchFamily="82" charset="0"/>
                <a:ea typeface="新細明體" charset="-120"/>
              </a:rPr>
              <a:t>O(n)</a:t>
            </a:r>
          </a:p>
        </p:txBody>
      </p:sp>
      <p:sp>
        <p:nvSpPr>
          <p:cNvPr id="41993" name="Oval 9"/>
          <p:cNvSpPr>
            <a:spLocks noChangeArrowheads="1"/>
          </p:cNvSpPr>
          <p:nvPr/>
        </p:nvSpPr>
        <p:spPr bwMode="auto">
          <a:xfrm>
            <a:off x="5798067" y="3303889"/>
            <a:ext cx="345558" cy="366210"/>
          </a:xfrm>
          <a:prstGeom prst="ellipse">
            <a:avLst/>
          </a:prstGeom>
          <a:noFill/>
          <a:ln w="9525">
            <a:solidFill>
              <a:srgbClr val="CC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 b="1">
              <a:latin typeface="Gabriola" panose="04040605051002020D02" pitchFamily="82" charset="0"/>
            </a:endParaRPr>
          </a:p>
        </p:txBody>
      </p:sp>
      <p:sp>
        <p:nvSpPr>
          <p:cNvPr id="41994" name="Text Box 10"/>
          <p:cNvSpPr txBox="1">
            <a:spLocks noChangeArrowheads="1"/>
          </p:cNvSpPr>
          <p:nvPr/>
        </p:nvSpPr>
        <p:spPr bwMode="auto">
          <a:xfrm>
            <a:off x="5257841" y="2811184"/>
            <a:ext cx="160011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600" b="1" dirty="0">
                <a:latin typeface="Gabriola" panose="04040605051002020D02" pitchFamily="82" charset="0"/>
                <a:ea typeface="新細明體" charset="-120"/>
              </a:rPr>
              <a:t>left out of order (LOO)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049785" y="164926"/>
            <a:ext cx="43891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Gabriola" panose="04040605051002020D02" pitchFamily="82" charset="0"/>
              </a:rPr>
              <a:t>Analysis of Insertion Sort </a:t>
            </a:r>
            <a:endParaRPr lang="en-US" sz="3600" b="1" dirty="0"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3220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96313" y="417513"/>
            <a:ext cx="547687" cy="393700"/>
          </a:xfrm>
        </p:spPr>
        <p:txBody>
          <a:bodyPr/>
          <a:lstStyle/>
          <a:p>
            <a:fld id="{65F0C815-DA88-47DD-9716-046AA7D6E369}" type="slidenum">
              <a:rPr lang="en-US" altLang="en-US">
                <a:latin typeface="Gabriola" panose="04040605051002020D02" pitchFamily="82" charset="0"/>
              </a:rPr>
              <a:pPr/>
              <a:t>12</a:t>
            </a:fld>
            <a:endParaRPr lang="en-US" altLang="en-US">
              <a:latin typeface="Gabriola" panose="04040605051002020D02" pitchFamily="82" charset="0"/>
            </a:endParaRPr>
          </a:p>
        </p:txBody>
      </p:sp>
      <p:sp>
        <p:nvSpPr>
          <p:cNvPr id="220163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6010429" y="785998"/>
            <a:ext cx="2157412" cy="3808413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b="1" dirty="0">
                <a:solidFill>
                  <a:schemeClr val="tx1"/>
                </a:solidFill>
                <a:latin typeface="Gabriola" panose="04040605051002020D02" pitchFamily="82" charset="0"/>
              </a:rPr>
              <a:t>cost	 times</a:t>
            </a:r>
          </a:p>
          <a:p>
            <a:pPr>
              <a:buFontTx/>
              <a:buNone/>
            </a:pPr>
            <a:r>
              <a:rPr lang="en-US" altLang="en-US" sz="1800" b="1" dirty="0">
                <a:solidFill>
                  <a:schemeClr val="tx1"/>
                </a:solidFill>
                <a:latin typeface="Gabriola" panose="04040605051002020D02" pitchFamily="82" charset="0"/>
              </a:rPr>
              <a:t>  c</a:t>
            </a:r>
            <a:r>
              <a:rPr lang="en-US" altLang="en-US" sz="1800" b="1" baseline="-25000" dirty="0">
                <a:solidFill>
                  <a:schemeClr val="tx1"/>
                </a:solidFill>
                <a:latin typeface="Gabriola" panose="04040605051002020D02" pitchFamily="82" charset="0"/>
              </a:rPr>
              <a:t>1</a:t>
            </a:r>
            <a:r>
              <a:rPr lang="en-US" altLang="en-US" sz="1800" b="1" dirty="0">
                <a:solidFill>
                  <a:schemeClr val="tx1"/>
                </a:solidFill>
                <a:latin typeface="Gabriola" panose="04040605051002020D02" pitchFamily="82" charset="0"/>
              </a:rPr>
              <a:t>          n</a:t>
            </a:r>
          </a:p>
          <a:p>
            <a:pPr>
              <a:buFontTx/>
              <a:buNone/>
            </a:pPr>
            <a:r>
              <a:rPr lang="en-US" altLang="en-US" sz="1800" b="1" dirty="0">
                <a:solidFill>
                  <a:schemeClr val="tx1"/>
                </a:solidFill>
                <a:latin typeface="Gabriola" panose="04040605051002020D02" pitchFamily="82" charset="0"/>
              </a:rPr>
              <a:t>  c</a:t>
            </a:r>
            <a:r>
              <a:rPr lang="en-US" altLang="en-US" sz="1800" b="1" baseline="-25000" dirty="0">
                <a:solidFill>
                  <a:schemeClr val="tx1"/>
                </a:solidFill>
                <a:latin typeface="Gabriola" panose="04040605051002020D02" pitchFamily="82" charset="0"/>
              </a:rPr>
              <a:t>2</a:t>
            </a:r>
            <a:r>
              <a:rPr lang="en-US" altLang="en-US" sz="1800" b="1" dirty="0">
                <a:solidFill>
                  <a:schemeClr val="tx1"/>
                </a:solidFill>
                <a:latin typeface="Gabriola" panose="04040605051002020D02" pitchFamily="82" charset="0"/>
              </a:rPr>
              <a:t> 	   n-1</a:t>
            </a:r>
          </a:p>
          <a:p>
            <a:pPr>
              <a:buFontTx/>
              <a:buNone/>
            </a:pPr>
            <a:r>
              <a:rPr lang="en-US" altLang="en-US" sz="1800" b="1" dirty="0">
                <a:solidFill>
                  <a:schemeClr val="tx1"/>
                </a:solidFill>
                <a:latin typeface="Gabriola" panose="04040605051002020D02" pitchFamily="82" charset="0"/>
              </a:rPr>
              <a:t>  0	   n-1</a:t>
            </a:r>
          </a:p>
          <a:p>
            <a:pPr>
              <a:buFontTx/>
              <a:buNone/>
            </a:pPr>
            <a:r>
              <a:rPr lang="en-US" altLang="en-US" sz="1800" b="1" dirty="0">
                <a:solidFill>
                  <a:schemeClr val="tx1"/>
                </a:solidFill>
                <a:latin typeface="Gabriola" panose="04040605051002020D02" pitchFamily="82" charset="0"/>
              </a:rPr>
              <a:t>  c</a:t>
            </a:r>
            <a:r>
              <a:rPr lang="en-US" altLang="en-US" sz="1800" b="1" baseline="-25000" dirty="0">
                <a:solidFill>
                  <a:schemeClr val="tx1"/>
                </a:solidFill>
                <a:latin typeface="Gabriola" panose="04040605051002020D02" pitchFamily="82" charset="0"/>
              </a:rPr>
              <a:t>4</a:t>
            </a:r>
            <a:r>
              <a:rPr lang="en-US" altLang="en-US" sz="1800" b="1" dirty="0">
                <a:solidFill>
                  <a:schemeClr val="tx1"/>
                </a:solidFill>
                <a:latin typeface="Gabriola" panose="04040605051002020D02" pitchFamily="82" charset="0"/>
              </a:rPr>
              <a:t>	   n-1</a:t>
            </a:r>
          </a:p>
          <a:p>
            <a:pPr>
              <a:buFontTx/>
              <a:buNone/>
            </a:pPr>
            <a:r>
              <a:rPr lang="en-US" altLang="en-US" sz="1800" b="1" dirty="0">
                <a:solidFill>
                  <a:schemeClr val="tx1"/>
                </a:solidFill>
                <a:latin typeface="Gabriola" panose="04040605051002020D02" pitchFamily="82" charset="0"/>
              </a:rPr>
              <a:t>  c</a:t>
            </a:r>
            <a:r>
              <a:rPr lang="en-US" altLang="en-US" sz="1800" b="1" baseline="-25000" dirty="0">
                <a:solidFill>
                  <a:schemeClr val="tx1"/>
                </a:solidFill>
                <a:latin typeface="Gabriola" panose="04040605051002020D02" pitchFamily="82" charset="0"/>
              </a:rPr>
              <a:t>5</a:t>
            </a:r>
            <a:r>
              <a:rPr lang="en-US" altLang="en-US" sz="1800" b="1" dirty="0">
                <a:solidFill>
                  <a:schemeClr val="tx1"/>
                </a:solidFill>
                <a:latin typeface="Gabriola" panose="04040605051002020D02" pitchFamily="82" charset="0"/>
              </a:rPr>
              <a:t>	</a:t>
            </a:r>
          </a:p>
          <a:p>
            <a:pPr>
              <a:buFontTx/>
              <a:buNone/>
            </a:pPr>
            <a:r>
              <a:rPr lang="en-US" altLang="en-US" sz="1800" b="1" dirty="0">
                <a:solidFill>
                  <a:schemeClr val="tx1"/>
                </a:solidFill>
                <a:latin typeface="Gabriola" panose="04040605051002020D02" pitchFamily="82" charset="0"/>
              </a:rPr>
              <a:t>  c</a:t>
            </a:r>
            <a:r>
              <a:rPr lang="en-US" altLang="en-US" sz="1800" b="1" baseline="-25000" dirty="0">
                <a:solidFill>
                  <a:schemeClr val="tx1"/>
                </a:solidFill>
                <a:latin typeface="Gabriola" panose="04040605051002020D02" pitchFamily="82" charset="0"/>
              </a:rPr>
              <a:t>6</a:t>
            </a:r>
            <a:r>
              <a:rPr lang="en-US" altLang="en-US" sz="1800" b="1" dirty="0">
                <a:solidFill>
                  <a:schemeClr val="tx1"/>
                </a:solidFill>
                <a:latin typeface="Gabriola" panose="04040605051002020D02" pitchFamily="82" charset="0"/>
              </a:rPr>
              <a:t> </a:t>
            </a:r>
          </a:p>
          <a:p>
            <a:pPr>
              <a:buFontTx/>
              <a:buNone/>
            </a:pPr>
            <a:r>
              <a:rPr lang="en-US" altLang="en-US" sz="1800" b="1" dirty="0">
                <a:solidFill>
                  <a:schemeClr val="tx1"/>
                </a:solidFill>
                <a:latin typeface="Gabriola" panose="04040605051002020D02" pitchFamily="82" charset="0"/>
              </a:rPr>
              <a:t>  c</a:t>
            </a:r>
            <a:r>
              <a:rPr lang="en-US" altLang="en-US" sz="1800" b="1" baseline="-25000" dirty="0">
                <a:solidFill>
                  <a:schemeClr val="tx1"/>
                </a:solidFill>
                <a:latin typeface="Gabriola" panose="04040605051002020D02" pitchFamily="82" charset="0"/>
              </a:rPr>
              <a:t>7 </a:t>
            </a:r>
            <a:endParaRPr lang="en-US" altLang="en-US" sz="1800" b="1" dirty="0">
              <a:solidFill>
                <a:schemeClr val="tx1"/>
              </a:solidFill>
              <a:latin typeface="Gabriola" panose="04040605051002020D02" pitchFamily="82" charset="0"/>
            </a:endParaRPr>
          </a:p>
          <a:p>
            <a:pPr>
              <a:buFontTx/>
              <a:buNone/>
            </a:pPr>
            <a:r>
              <a:rPr lang="en-US" altLang="en-US" sz="1800" b="1" dirty="0">
                <a:solidFill>
                  <a:schemeClr val="tx1"/>
                </a:solidFill>
                <a:latin typeface="Gabriola" panose="04040605051002020D02" pitchFamily="82" charset="0"/>
              </a:rPr>
              <a:t>  c</a:t>
            </a:r>
            <a:r>
              <a:rPr lang="en-US" altLang="en-US" sz="1800" b="1" baseline="-25000" dirty="0">
                <a:solidFill>
                  <a:schemeClr val="tx1"/>
                </a:solidFill>
                <a:latin typeface="Gabriola" panose="04040605051002020D02" pitchFamily="82" charset="0"/>
              </a:rPr>
              <a:t>8</a:t>
            </a:r>
            <a:r>
              <a:rPr lang="en-US" altLang="en-US" sz="1800" b="1" dirty="0">
                <a:solidFill>
                  <a:schemeClr val="tx1"/>
                </a:solidFill>
                <a:latin typeface="Gabriola" panose="04040605051002020D02" pitchFamily="82" charset="0"/>
              </a:rPr>
              <a:t>	    n-1	   </a:t>
            </a:r>
            <a:endParaRPr lang="en-US" altLang="en-US" sz="1800" b="1" baseline="-25000" dirty="0">
              <a:solidFill>
                <a:schemeClr val="tx1"/>
              </a:solidFill>
              <a:latin typeface="Gabriola" panose="04040605051002020D02" pitchFamily="82" charset="0"/>
            </a:endParaRPr>
          </a:p>
        </p:txBody>
      </p:sp>
      <p:sp>
        <p:nvSpPr>
          <p:cNvPr id="220168" name="Rectangle 8"/>
          <p:cNvSpPr>
            <a:spLocks noGrp="1" noChangeArrowheads="1"/>
          </p:cNvSpPr>
          <p:nvPr>
            <p:ph type="body" idx="4294967295"/>
          </p:nvPr>
        </p:nvSpPr>
        <p:spPr>
          <a:xfrm>
            <a:off x="862780" y="871523"/>
            <a:ext cx="5522913" cy="3806825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altLang="en-US" dirty="0">
                <a:solidFill>
                  <a:schemeClr val="tx1"/>
                </a:solidFill>
                <a:latin typeface="Gabriola" panose="04040605051002020D02" pitchFamily="82" charset="0"/>
              </a:rPr>
              <a:t>INSERTION-SORT</a:t>
            </a:r>
            <a:r>
              <a:rPr lang="en-US" altLang="en-US" i="1" dirty="0">
                <a:solidFill>
                  <a:schemeClr val="tx1"/>
                </a:solidFill>
                <a:latin typeface="Gabriola" panose="04040605051002020D02" pitchFamily="82" charset="0"/>
              </a:rPr>
              <a:t>(A)</a:t>
            </a:r>
          </a:p>
          <a:p>
            <a:pPr>
              <a:buFontTx/>
              <a:buNone/>
            </a:pPr>
            <a:r>
              <a:rPr lang="en-US" altLang="en-US" b="1" dirty="0">
                <a:solidFill>
                  <a:schemeClr val="tx1"/>
                </a:solidFill>
                <a:latin typeface="Gabriola" panose="04040605051002020D02" pitchFamily="82" charset="0"/>
              </a:rPr>
              <a:t>	</a:t>
            </a:r>
            <a:r>
              <a:rPr lang="en-US" altLang="en-US" sz="1800" b="1" dirty="0">
                <a:solidFill>
                  <a:schemeClr val="tx1"/>
                </a:solidFill>
                <a:latin typeface="Gabriola" panose="04040605051002020D02" pitchFamily="82" charset="0"/>
              </a:rPr>
              <a:t>for </a:t>
            </a:r>
            <a:r>
              <a:rPr lang="en-US" altLang="en-US" sz="1800" dirty="0">
                <a:solidFill>
                  <a:schemeClr val="tx1"/>
                </a:solidFill>
                <a:latin typeface="Gabriola" panose="04040605051002020D02" pitchFamily="82" charset="0"/>
              </a:rPr>
              <a:t>j ← 2 </a:t>
            </a:r>
            <a:r>
              <a:rPr lang="en-US" altLang="en-US" sz="1800" b="1" dirty="0">
                <a:solidFill>
                  <a:schemeClr val="tx1"/>
                </a:solidFill>
                <a:latin typeface="Gabriola" panose="04040605051002020D02" pitchFamily="82" charset="0"/>
              </a:rPr>
              <a:t>to </a:t>
            </a:r>
            <a:r>
              <a:rPr lang="en-US" altLang="en-US" sz="1800" dirty="0">
                <a:solidFill>
                  <a:schemeClr val="tx1"/>
                </a:solidFill>
                <a:latin typeface="Gabriola" panose="04040605051002020D02" pitchFamily="82" charset="0"/>
              </a:rPr>
              <a:t>n</a:t>
            </a:r>
          </a:p>
          <a:p>
            <a:pPr>
              <a:buFontTx/>
              <a:buNone/>
            </a:pPr>
            <a:r>
              <a:rPr lang="en-US" altLang="en-US" sz="1800" b="1" dirty="0">
                <a:solidFill>
                  <a:schemeClr val="tx1"/>
                </a:solidFill>
                <a:latin typeface="Gabriola" panose="04040605051002020D02" pitchFamily="82" charset="0"/>
              </a:rPr>
              <a:t>		do </a:t>
            </a:r>
            <a:r>
              <a:rPr lang="en-US" altLang="en-US" sz="1800" dirty="0">
                <a:solidFill>
                  <a:schemeClr val="tx1"/>
                </a:solidFill>
                <a:latin typeface="Gabriola" panose="04040605051002020D02" pitchFamily="82" charset="0"/>
              </a:rPr>
              <a:t>key ← A[ j ]</a:t>
            </a:r>
          </a:p>
          <a:p>
            <a:pPr>
              <a:buFontTx/>
              <a:buNone/>
            </a:pPr>
            <a:r>
              <a:rPr lang="en-US" altLang="en-US" sz="1500" dirty="0">
                <a:solidFill>
                  <a:schemeClr val="tx1"/>
                </a:solidFill>
                <a:latin typeface="Gabriola" panose="04040605051002020D02" pitchFamily="82" charset="0"/>
              </a:rPr>
              <a:t>		  Insert A[ j ] into the sorted sequence A[1 . . j -1]</a:t>
            </a:r>
          </a:p>
          <a:p>
            <a:pPr>
              <a:buFontTx/>
              <a:buNone/>
            </a:pPr>
            <a:r>
              <a:rPr lang="en-US" altLang="en-US" dirty="0">
                <a:solidFill>
                  <a:schemeClr val="tx1"/>
                </a:solidFill>
                <a:latin typeface="Gabriola" panose="04040605051002020D02" pitchFamily="82" charset="0"/>
              </a:rPr>
              <a:t>		     </a:t>
            </a:r>
            <a:r>
              <a:rPr lang="en-US" altLang="en-US" sz="1800" dirty="0" err="1">
                <a:solidFill>
                  <a:schemeClr val="tx1"/>
                </a:solidFill>
                <a:latin typeface="Gabriola" panose="04040605051002020D02" pitchFamily="82" charset="0"/>
              </a:rPr>
              <a:t>i</a:t>
            </a:r>
            <a:r>
              <a:rPr lang="en-US" altLang="en-US" sz="1800" dirty="0">
                <a:solidFill>
                  <a:schemeClr val="tx1"/>
                </a:solidFill>
                <a:latin typeface="Gabriola" panose="04040605051002020D02" pitchFamily="82" charset="0"/>
              </a:rPr>
              <a:t> ← j - 1</a:t>
            </a:r>
          </a:p>
          <a:p>
            <a:pPr>
              <a:buFontTx/>
              <a:buNone/>
            </a:pPr>
            <a:r>
              <a:rPr lang="en-US" altLang="en-US" sz="1800" b="1" dirty="0">
                <a:solidFill>
                  <a:schemeClr val="tx1"/>
                </a:solidFill>
                <a:latin typeface="Gabriola" panose="04040605051002020D02" pitchFamily="82" charset="0"/>
              </a:rPr>
              <a:t>		     while </a:t>
            </a:r>
            <a:r>
              <a:rPr lang="en-US" altLang="en-US" sz="1800" dirty="0" err="1">
                <a:solidFill>
                  <a:schemeClr val="tx1"/>
                </a:solidFill>
                <a:latin typeface="Gabriola" panose="04040605051002020D02" pitchFamily="82" charset="0"/>
              </a:rPr>
              <a:t>i</a:t>
            </a:r>
            <a:r>
              <a:rPr lang="en-US" altLang="en-US" sz="1800" dirty="0">
                <a:solidFill>
                  <a:schemeClr val="tx1"/>
                </a:solidFill>
                <a:latin typeface="Gabriola" panose="04040605051002020D02" pitchFamily="82" charset="0"/>
              </a:rPr>
              <a:t> &gt; 0 and A[</a:t>
            </a:r>
            <a:r>
              <a:rPr lang="en-US" altLang="en-US" sz="1800" dirty="0" err="1">
                <a:solidFill>
                  <a:schemeClr val="tx1"/>
                </a:solidFill>
                <a:latin typeface="Gabriola" panose="04040605051002020D02" pitchFamily="82" charset="0"/>
              </a:rPr>
              <a:t>i</a:t>
            </a:r>
            <a:r>
              <a:rPr lang="en-US" altLang="en-US" sz="1800" dirty="0">
                <a:solidFill>
                  <a:schemeClr val="tx1"/>
                </a:solidFill>
                <a:latin typeface="Gabriola" panose="04040605051002020D02" pitchFamily="82" charset="0"/>
              </a:rPr>
              <a:t>] &gt; key</a:t>
            </a:r>
          </a:p>
          <a:p>
            <a:pPr>
              <a:buFontTx/>
              <a:buNone/>
            </a:pPr>
            <a:r>
              <a:rPr lang="en-US" altLang="en-US" sz="1800" dirty="0">
                <a:solidFill>
                  <a:schemeClr val="tx1"/>
                </a:solidFill>
                <a:latin typeface="Gabriola" panose="04040605051002020D02" pitchFamily="82" charset="0"/>
              </a:rPr>
              <a:t>			</a:t>
            </a:r>
            <a:r>
              <a:rPr lang="en-US" altLang="en-US" sz="1800" b="1" dirty="0">
                <a:solidFill>
                  <a:schemeClr val="tx1"/>
                </a:solidFill>
                <a:latin typeface="Gabriola" panose="04040605051002020D02" pitchFamily="82" charset="0"/>
              </a:rPr>
              <a:t>do </a:t>
            </a:r>
            <a:r>
              <a:rPr lang="en-US" altLang="en-US" sz="1800" dirty="0">
                <a:solidFill>
                  <a:schemeClr val="tx1"/>
                </a:solidFill>
                <a:latin typeface="Gabriola" panose="04040605051002020D02" pitchFamily="82" charset="0"/>
              </a:rPr>
              <a:t>A[</a:t>
            </a:r>
            <a:r>
              <a:rPr lang="en-US" altLang="en-US" sz="1800" dirty="0" err="1">
                <a:solidFill>
                  <a:schemeClr val="tx1"/>
                </a:solidFill>
                <a:latin typeface="Gabriola" panose="04040605051002020D02" pitchFamily="82" charset="0"/>
              </a:rPr>
              <a:t>i</a:t>
            </a:r>
            <a:r>
              <a:rPr lang="en-US" altLang="en-US" sz="1800" dirty="0">
                <a:solidFill>
                  <a:schemeClr val="tx1"/>
                </a:solidFill>
                <a:latin typeface="Gabriola" panose="04040605051002020D02" pitchFamily="82" charset="0"/>
              </a:rPr>
              <a:t> + 1] ← A[</a:t>
            </a:r>
            <a:r>
              <a:rPr lang="en-US" altLang="en-US" sz="1800" dirty="0" err="1">
                <a:solidFill>
                  <a:schemeClr val="tx1"/>
                </a:solidFill>
                <a:latin typeface="Gabriola" panose="04040605051002020D02" pitchFamily="82" charset="0"/>
              </a:rPr>
              <a:t>i</a:t>
            </a:r>
            <a:r>
              <a:rPr lang="en-US" altLang="en-US" sz="1800" dirty="0">
                <a:solidFill>
                  <a:schemeClr val="tx1"/>
                </a:solidFill>
                <a:latin typeface="Gabriola" panose="04040605051002020D02" pitchFamily="82" charset="0"/>
              </a:rPr>
              <a:t>]</a:t>
            </a:r>
          </a:p>
          <a:p>
            <a:pPr>
              <a:buFontTx/>
              <a:buNone/>
            </a:pPr>
            <a:r>
              <a:rPr lang="en-US" altLang="en-US" sz="1800" dirty="0">
                <a:solidFill>
                  <a:schemeClr val="tx1"/>
                </a:solidFill>
                <a:latin typeface="Gabriola" panose="04040605051002020D02" pitchFamily="82" charset="0"/>
              </a:rPr>
              <a:t>			      </a:t>
            </a:r>
            <a:r>
              <a:rPr lang="en-US" altLang="en-US" sz="1800" dirty="0" err="1">
                <a:solidFill>
                  <a:schemeClr val="tx1"/>
                </a:solidFill>
                <a:latin typeface="Gabriola" panose="04040605051002020D02" pitchFamily="82" charset="0"/>
              </a:rPr>
              <a:t>i</a:t>
            </a:r>
            <a:r>
              <a:rPr lang="en-US" altLang="en-US" sz="1800" dirty="0">
                <a:solidFill>
                  <a:schemeClr val="tx1"/>
                </a:solidFill>
                <a:latin typeface="Gabriola" panose="04040605051002020D02" pitchFamily="82" charset="0"/>
              </a:rPr>
              <a:t> ← </a:t>
            </a:r>
            <a:r>
              <a:rPr lang="en-US" altLang="en-US" sz="1800" dirty="0" err="1">
                <a:solidFill>
                  <a:schemeClr val="tx1"/>
                </a:solidFill>
                <a:latin typeface="Gabriola" panose="04040605051002020D02" pitchFamily="82" charset="0"/>
              </a:rPr>
              <a:t>i</a:t>
            </a:r>
            <a:r>
              <a:rPr lang="en-US" altLang="en-US" sz="1800" dirty="0">
                <a:solidFill>
                  <a:schemeClr val="tx1"/>
                </a:solidFill>
                <a:latin typeface="Gabriola" panose="04040605051002020D02" pitchFamily="82" charset="0"/>
              </a:rPr>
              <a:t> – 1</a:t>
            </a:r>
          </a:p>
          <a:p>
            <a:pPr>
              <a:buFontTx/>
              <a:buNone/>
            </a:pPr>
            <a:r>
              <a:rPr lang="en-US" altLang="en-US" sz="1800" dirty="0">
                <a:solidFill>
                  <a:schemeClr val="tx1"/>
                </a:solidFill>
                <a:latin typeface="Gabriola" panose="04040605051002020D02" pitchFamily="82" charset="0"/>
              </a:rPr>
              <a:t>		     A[</a:t>
            </a:r>
            <a:r>
              <a:rPr lang="en-US" altLang="en-US" sz="1800" dirty="0" err="1">
                <a:solidFill>
                  <a:schemeClr val="tx1"/>
                </a:solidFill>
                <a:latin typeface="Gabriola" panose="04040605051002020D02" pitchFamily="82" charset="0"/>
              </a:rPr>
              <a:t>i</a:t>
            </a:r>
            <a:r>
              <a:rPr lang="en-US" altLang="en-US" sz="1800" dirty="0">
                <a:solidFill>
                  <a:schemeClr val="tx1"/>
                </a:solidFill>
                <a:latin typeface="Gabriola" panose="04040605051002020D02" pitchFamily="82" charset="0"/>
              </a:rPr>
              <a:t> + 1] ← key</a:t>
            </a:r>
          </a:p>
        </p:txBody>
      </p:sp>
      <p:graphicFrame>
        <p:nvGraphicFramePr>
          <p:cNvPr id="22016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5474121"/>
              </p:ext>
            </p:extLst>
          </p:nvPr>
        </p:nvGraphicFramePr>
        <p:xfrm>
          <a:off x="6660950" y="2774936"/>
          <a:ext cx="625078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4" name="Equation" r:id="rId4" imgW="469800" imgH="304560" progId="Equation.3">
                  <p:embed/>
                </p:oleObj>
              </mc:Choice>
              <mc:Fallback>
                <p:oleObj name="Equation" r:id="rId4" imgW="469800" imgH="304560" progId="Equation.3">
                  <p:embed/>
                  <p:pic>
                    <p:nvPicPr>
                      <p:cNvPr id="22016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0950" y="2774936"/>
                        <a:ext cx="625078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016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9726225"/>
              </p:ext>
            </p:extLst>
          </p:nvPr>
        </p:nvGraphicFramePr>
        <p:xfrm>
          <a:off x="6660950" y="3081069"/>
          <a:ext cx="1015603" cy="3988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5" name="Equation" r:id="rId6" imgW="774360" imgH="304560" progId="Equation.3">
                  <p:embed/>
                </p:oleObj>
              </mc:Choice>
              <mc:Fallback>
                <p:oleObj name="Equation" r:id="rId6" imgW="774360" imgH="304560" progId="Equation.3">
                  <p:embed/>
                  <p:pic>
                    <p:nvPicPr>
                      <p:cNvPr id="22016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0950" y="3081069"/>
                        <a:ext cx="1015603" cy="3988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016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9064815"/>
              </p:ext>
            </p:extLst>
          </p:nvPr>
        </p:nvGraphicFramePr>
        <p:xfrm>
          <a:off x="6682405" y="3463353"/>
          <a:ext cx="1015603" cy="3988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6" name="Equation" r:id="rId8" imgW="774360" imgH="304560" progId="Equation.3">
                  <p:embed/>
                </p:oleObj>
              </mc:Choice>
              <mc:Fallback>
                <p:oleObj name="Equation" r:id="rId8" imgW="774360" imgH="304560" progId="Equation.3">
                  <p:embed/>
                  <p:pic>
                    <p:nvPicPr>
                      <p:cNvPr id="22016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82405" y="3463353"/>
                        <a:ext cx="1015603" cy="3988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016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4383060"/>
              </p:ext>
            </p:extLst>
          </p:nvPr>
        </p:nvGraphicFramePr>
        <p:xfrm>
          <a:off x="825109" y="4414333"/>
          <a:ext cx="6530578" cy="614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7" name="Equation" r:id="rId9" imgW="4724280" imgH="444240" progId="Equation.3">
                  <p:embed/>
                </p:oleObj>
              </mc:Choice>
              <mc:Fallback>
                <p:oleObj name="Equation" r:id="rId9" imgW="4724280" imgH="444240" progId="Equation.3">
                  <p:embed/>
                  <p:pic>
                    <p:nvPicPr>
                      <p:cNvPr id="22016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5109" y="4414333"/>
                        <a:ext cx="6530578" cy="614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0169" name="AutoShape 9"/>
          <p:cNvSpPr>
            <a:spLocks noChangeArrowheads="1"/>
          </p:cNvSpPr>
          <p:nvPr/>
        </p:nvSpPr>
        <p:spPr bwMode="auto">
          <a:xfrm rot="13585926">
            <a:off x="1730532" y="2260171"/>
            <a:ext cx="98822" cy="92869"/>
          </a:xfrm>
          <a:prstGeom prst="rtTriangl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>
              <a:latin typeface="Gabriola" panose="04040605051002020D02" pitchFamily="82" charset="0"/>
            </a:endParaRPr>
          </a:p>
        </p:txBody>
      </p:sp>
      <p:sp>
        <p:nvSpPr>
          <p:cNvPr id="220170" name="Text Box 10"/>
          <p:cNvSpPr txBox="1">
            <a:spLocks noChangeArrowheads="1"/>
          </p:cNvSpPr>
          <p:nvPr/>
        </p:nvSpPr>
        <p:spPr bwMode="auto">
          <a:xfrm>
            <a:off x="1098698" y="4213618"/>
            <a:ext cx="2799907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1050" b="1" dirty="0" err="1">
                <a:latin typeface="Gabriola" panose="04040605051002020D02" pitchFamily="82" charset="0"/>
              </a:rPr>
              <a:t>t</a:t>
            </a:r>
            <a:r>
              <a:rPr lang="en-US" altLang="en-US" sz="1050" b="1" baseline="-25000" dirty="0" err="1">
                <a:latin typeface="Gabriola" panose="04040605051002020D02" pitchFamily="82" charset="0"/>
              </a:rPr>
              <a:t>j</a:t>
            </a:r>
            <a:r>
              <a:rPr lang="en-US" altLang="en-US" sz="1050" b="1" dirty="0">
                <a:latin typeface="Gabriola" panose="04040605051002020D02" pitchFamily="82" charset="0"/>
              </a:rPr>
              <a:t>: # of times the while statement is executed at iteration j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049785" y="164926"/>
            <a:ext cx="43891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Gabriola" panose="04040605051002020D02" pitchFamily="82" charset="0"/>
              </a:rPr>
              <a:t>Analysis of Insertion Sort </a:t>
            </a:r>
            <a:endParaRPr lang="en-US" sz="3600" b="1" dirty="0"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7370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96313" y="417513"/>
            <a:ext cx="547687" cy="393700"/>
          </a:xfrm>
        </p:spPr>
        <p:txBody>
          <a:bodyPr/>
          <a:lstStyle/>
          <a:p>
            <a:fld id="{9A30272F-FFD4-41BC-87E5-E9C8113838C2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22221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98513" y="687572"/>
            <a:ext cx="7797800" cy="434162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sz="2400" dirty="0">
                <a:latin typeface="Gabriola" panose="04040605051002020D02" pitchFamily="82" charset="0"/>
              </a:rPr>
              <a:t>The array is already sorted</a:t>
            </a:r>
          </a:p>
          <a:p>
            <a:pPr lvl="1">
              <a:lnSpc>
                <a:spcPct val="150000"/>
              </a:lnSpc>
            </a:pPr>
            <a:r>
              <a:rPr lang="en-US" altLang="en-US" sz="2400" dirty="0">
                <a:latin typeface="Gabriola" panose="04040605051002020D02" pitchFamily="82" charset="0"/>
              </a:rPr>
              <a:t>A[</a:t>
            </a:r>
            <a:r>
              <a:rPr lang="en-US" altLang="en-US" sz="2400" dirty="0" err="1">
                <a:latin typeface="Gabriola" panose="04040605051002020D02" pitchFamily="82" charset="0"/>
              </a:rPr>
              <a:t>i</a:t>
            </a:r>
            <a:r>
              <a:rPr lang="en-US" altLang="en-US" sz="2400" dirty="0">
                <a:latin typeface="Gabriola" panose="04040605051002020D02" pitchFamily="82" charset="0"/>
              </a:rPr>
              <a:t>] ≤ key upon the first time the while loop test is run (when </a:t>
            </a:r>
            <a:r>
              <a:rPr lang="en-US" altLang="en-US" sz="2400" i="1" dirty="0" err="1">
                <a:latin typeface="Gabriola" panose="04040605051002020D02" pitchFamily="82" charset="0"/>
              </a:rPr>
              <a:t>i</a:t>
            </a:r>
            <a:r>
              <a:rPr lang="en-US" altLang="en-US" sz="2400" i="1" dirty="0">
                <a:latin typeface="Gabriola" panose="04040605051002020D02" pitchFamily="82" charset="0"/>
              </a:rPr>
              <a:t> </a:t>
            </a:r>
            <a:r>
              <a:rPr lang="en-US" altLang="en-US" sz="2400" dirty="0">
                <a:latin typeface="Gabriola" panose="04040605051002020D02" pitchFamily="82" charset="0"/>
              </a:rPr>
              <a:t>= </a:t>
            </a:r>
            <a:r>
              <a:rPr lang="en-US" altLang="en-US" sz="2400" i="1" dirty="0">
                <a:latin typeface="Gabriola" panose="04040605051002020D02" pitchFamily="82" charset="0"/>
              </a:rPr>
              <a:t>j </a:t>
            </a:r>
            <a:r>
              <a:rPr lang="en-US" altLang="en-US" sz="2400" dirty="0">
                <a:latin typeface="Gabriola" panose="04040605051002020D02" pitchFamily="82" charset="0"/>
              </a:rPr>
              <a:t>-1)</a:t>
            </a:r>
          </a:p>
          <a:p>
            <a:pPr lvl="1">
              <a:lnSpc>
                <a:spcPct val="150000"/>
              </a:lnSpc>
            </a:pPr>
            <a:r>
              <a:rPr lang="en-US" altLang="en-US" sz="2400" dirty="0" err="1">
                <a:latin typeface="Gabriola" panose="04040605051002020D02" pitchFamily="82" charset="0"/>
              </a:rPr>
              <a:t>t</a:t>
            </a:r>
            <a:r>
              <a:rPr lang="en-US" altLang="en-US" sz="2400" baseline="-25000" dirty="0" err="1">
                <a:latin typeface="Gabriola" panose="04040605051002020D02" pitchFamily="82" charset="0"/>
              </a:rPr>
              <a:t>j</a:t>
            </a:r>
            <a:r>
              <a:rPr lang="en-US" altLang="en-US" sz="2400" i="1" dirty="0">
                <a:latin typeface="Gabriola" panose="04040605051002020D02" pitchFamily="82" charset="0"/>
              </a:rPr>
              <a:t> </a:t>
            </a:r>
            <a:r>
              <a:rPr lang="en-US" altLang="en-US" sz="2400" dirty="0">
                <a:latin typeface="Gabriola" panose="04040605051002020D02" pitchFamily="82" charset="0"/>
              </a:rPr>
              <a:t>= 1</a:t>
            </a:r>
          </a:p>
          <a:p>
            <a:pPr>
              <a:lnSpc>
                <a:spcPct val="150000"/>
              </a:lnSpc>
            </a:pPr>
            <a:r>
              <a:rPr lang="en-US" altLang="en-US" sz="2400" dirty="0">
                <a:latin typeface="Gabriola" panose="04040605051002020D02" pitchFamily="82" charset="0"/>
              </a:rPr>
              <a:t>T(n) = c</a:t>
            </a:r>
            <a:r>
              <a:rPr lang="en-US" altLang="en-US" sz="2400" baseline="-25000" dirty="0">
                <a:latin typeface="Gabriola" panose="04040605051002020D02" pitchFamily="82" charset="0"/>
              </a:rPr>
              <a:t>1</a:t>
            </a:r>
            <a:r>
              <a:rPr lang="en-US" altLang="en-US" sz="2400" dirty="0">
                <a:latin typeface="Gabriola" panose="04040605051002020D02" pitchFamily="82" charset="0"/>
              </a:rPr>
              <a:t>n + c</a:t>
            </a:r>
            <a:r>
              <a:rPr lang="en-US" altLang="en-US" sz="2400" baseline="-25000" dirty="0">
                <a:latin typeface="Gabriola" panose="04040605051002020D02" pitchFamily="82" charset="0"/>
              </a:rPr>
              <a:t>2</a:t>
            </a:r>
            <a:r>
              <a:rPr lang="en-US" altLang="en-US" sz="2400" dirty="0">
                <a:latin typeface="Gabriola" panose="04040605051002020D02" pitchFamily="82" charset="0"/>
              </a:rPr>
              <a:t>(n -1) + c</a:t>
            </a:r>
            <a:r>
              <a:rPr lang="en-US" altLang="en-US" sz="2400" baseline="-25000" dirty="0">
                <a:latin typeface="Gabriola" panose="04040605051002020D02" pitchFamily="82" charset="0"/>
              </a:rPr>
              <a:t>4</a:t>
            </a:r>
            <a:r>
              <a:rPr lang="en-US" altLang="en-US" sz="2400" dirty="0">
                <a:latin typeface="Gabriola" panose="04040605051002020D02" pitchFamily="82" charset="0"/>
              </a:rPr>
              <a:t>(n -1) + c</a:t>
            </a:r>
            <a:r>
              <a:rPr lang="en-US" altLang="en-US" sz="2400" baseline="-25000" dirty="0">
                <a:latin typeface="Gabriola" panose="04040605051002020D02" pitchFamily="82" charset="0"/>
              </a:rPr>
              <a:t>5</a:t>
            </a:r>
            <a:r>
              <a:rPr lang="en-US" altLang="en-US" sz="2400" dirty="0">
                <a:latin typeface="Gabriola" panose="04040605051002020D02" pitchFamily="82" charset="0"/>
              </a:rPr>
              <a:t>(n -1) + c</a:t>
            </a:r>
            <a:r>
              <a:rPr lang="en-US" altLang="en-US" sz="2400" baseline="-25000" dirty="0">
                <a:latin typeface="Gabriola" panose="04040605051002020D02" pitchFamily="82" charset="0"/>
              </a:rPr>
              <a:t>8</a:t>
            </a:r>
            <a:r>
              <a:rPr lang="en-US" altLang="en-US" sz="2400" dirty="0">
                <a:latin typeface="Gabriola" panose="04040605051002020D02" pitchFamily="82" charset="0"/>
              </a:rPr>
              <a:t>(n-1) = (c</a:t>
            </a:r>
            <a:r>
              <a:rPr lang="en-US" altLang="en-US" sz="2400" baseline="-25000" dirty="0">
                <a:latin typeface="Gabriola" panose="04040605051002020D02" pitchFamily="82" charset="0"/>
              </a:rPr>
              <a:t>1</a:t>
            </a:r>
            <a:r>
              <a:rPr lang="en-US" altLang="en-US" sz="2400" dirty="0">
                <a:latin typeface="Gabriola" panose="04040605051002020D02" pitchFamily="82" charset="0"/>
              </a:rPr>
              <a:t> + c</a:t>
            </a:r>
            <a:r>
              <a:rPr lang="en-US" altLang="en-US" sz="2400" baseline="-25000" dirty="0">
                <a:latin typeface="Gabriola" panose="04040605051002020D02" pitchFamily="82" charset="0"/>
              </a:rPr>
              <a:t>2</a:t>
            </a:r>
            <a:r>
              <a:rPr lang="en-US" altLang="en-US" sz="2400" dirty="0">
                <a:latin typeface="Gabriola" panose="04040605051002020D02" pitchFamily="82" charset="0"/>
              </a:rPr>
              <a:t> + c</a:t>
            </a:r>
            <a:r>
              <a:rPr lang="en-US" altLang="en-US" sz="2400" baseline="-25000" dirty="0">
                <a:latin typeface="Gabriola" panose="04040605051002020D02" pitchFamily="82" charset="0"/>
              </a:rPr>
              <a:t>4</a:t>
            </a:r>
            <a:r>
              <a:rPr lang="en-US" altLang="en-US" sz="2400" dirty="0">
                <a:latin typeface="Gabriola" panose="04040605051002020D02" pitchFamily="82" charset="0"/>
              </a:rPr>
              <a:t> + c</a:t>
            </a:r>
            <a:r>
              <a:rPr lang="en-US" altLang="en-US" sz="2400" baseline="-25000" dirty="0">
                <a:latin typeface="Gabriola" panose="04040605051002020D02" pitchFamily="82" charset="0"/>
              </a:rPr>
              <a:t>5</a:t>
            </a:r>
            <a:r>
              <a:rPr lang="en-US" altLang="en-US" sz="2400" dirty="0">
                <a:latin typeface="Gabriola" panose="04040605051002020D02" pitchFamily="82" charset="0"/>
              </a:rPr>
              <a:t> + c</a:t>
            </a:r>
            <a:r>
              <a:rPr lang="en-US" altLang="en-US" sz="2400" baseline="-25000" dirty="0">
                <a:latin typeface="Gabriola" panose="04040605051002020D02" pitchFamily="82" charset="0"/>
              </a:rPr>
              <a:t>8</a:t>
            </a:r>
            <a:r>
              <a:rPr lang="en-US" altLang="en-US" sz="2400" dirty="0">
                <a:latin typeface="Gabriola" panose="04040605051002020D02" pitchFamily="82" charset="0"/>
              </a:rPr>
              <a:t>)n + (c</a:t>
            </a:r>
            <a:r>
              <a:rPr lang="en-US" altLang="en-US" sz="2400" baseline="-25000" dirty="0">
                <a:latin typeface="Gabriola" panose="04040605051002020D02" pitchFamily="82" charset="0"/>
              </a:rPr>
              <a:t>2</a:t>
            </a:r>
            <a:r>
              <a:rPr lang="en-US" altLang="en-US" sz="2400" dirty="0">
                <a:latin typeface="Gabriola" panose="04040605051002020D02" pitchFamily="82" charset="0"/>
              </a:rPr>
              <a:t> + c</a:t>
            </a:r>
            <a:r>
              <a:rPr lang="en-US" altLang="en-US" sz="2400" baseline="-25000" dirty="0">
                <a:latin typeface="Gabriola" panose="04040605051002020D02" pitchFamily="82" charset="0"/>
              </a:rPr>
              <a:t>4</a:t>
            </a:r>
            <a:r>
              <a:rPr lang="en-US" altLang="en-US" sz="2400" dirty="0">
                <a:latin typeface="Gabriola" panose="04040605051002020D02" pitchFamily="82" charset="0"/>
              </a:rPr>
              <a:t> + c</a:t>
            </a:r>
            <a:r>
              <a:rPr lang="en-US" altLang="en-US" sz="2400" baseline="-25000" dirty="0">
                <a:latin typeface="Gabriola" panose="04040605051002020D02" pitchFamily="82" charset="0"/>
              </a:rPr>
              <a:t>5</a:t>
            </a:r>
            <a:r>
              <a:rPr lang="en-US" altLang="en-US" sz="2400" dirty="0">
                <a:latin typeface="Gabriola" panose="04040605051002020D02" pitchFamily="82" charset="0"/>
              </a:rPr>
              <a:t> + c</a:t>
            </a:r>
            <a:r>
              <a:rPr lang="en-US" altLang="en-US" sz="2400" baseline="-25000" dirty="0">
                <a:latin typeface="Gabriola" panose="04040605051002020D02" pitchFamily="82" charset="0"/>
              </a:rPr>
              <a:t>8</a:t>
            </a:r>
            <a:r>
              <a:rPr lang="en-US" altLang="en-US" sz="2400" dirty="0">
                <a:latin typeface="Gabriola" panose="04040605051002020D02" pitchFamily="82" charset="0"/>
              </a:rPr>
              <a:t>)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en-US" sz="2400" dirty="0">
                <a:latin typeface="Gabriola" panose="04040605051002020D02" pitchFamily="82" charset="0"/>
              </a:rPr>
              <a:t>	= an + b = </a:t>
            </a:r>
            <a:r>
              <a:rPr lang="en-US" altLang="en-US" sz="2400" u="sng" dirty="0">
                <a:latin typeface="Gabriola" panose="04040605051002020D02" pitchFamily="82" charset="0"/>
                <a:sym typeface="Symbol" panose="05050102010706020507" pitchFamily="18" charset="2"/>
              </a:rPr>
              <a:t></a:t>
            </a:r>
            <a:r>
              <a:rPr lang="en-US" altLang="en-US" sz="2400" u="sng" dirty="0">
                <a:latin typeface="Gabriola" panose="04040605051002020D02" pitchFamily="82" charset="0"/>
              </a:rPr>
              <a:t>(n)</a:t>
            </a:r>
            <a:r>
              <a:rPr lang="en-US" altLang="en-US" sz="2400" dirty="0">
                <a:latin typeface="Gabriola" panose="04040605051002020D02" pitchFamily="82" charset="0"/>
              </a:rPr>
              <a:t>	</a:t>
            </a:r>
            <a:endParaRPr lang="en-US" altLang="en-US" sz="2400" baseline="30000" dirty="0">
              <a:latin typeface="Gabriola" panose="04040605051002020D02" pitchFamily="82" charset="0"/>
            </a:endParaRPr>
          </a:p>
        </p:txBody>
      </p:sp>
      <p:sp>
        <p:nvSpPr>
          <p:cNvPr id="222212" name="Rectangle 4"/>
          <p:cNvSpPr>
            <a:spLocks noChangeArrowheads="1"/>
          </p:cNvSpPr>
          <p:nvPr/>
        </p:nvSpPr>
        <p:spPr bwMode="auto">
          <a:xfrm>
            <a:off x="4451499" y="933793"/>
            <a:ext cx="30876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 sz="2000" b="1" dirty="0">
                <a:solidFill>
                  <a:srgbClr val="DD0111"/>
                </a:solidFill>
                <a:latin typeface="Gabriola" panose="04040605051002020D02" pitchFamily="82" charset="0"/>
              </a:rPr>
              <a:t>“while </a:t>
            </a:r>
            <a:r>
              <a:rPr lang="en-US" altLang="en-US" sz="2000" dirty="0" err="1">
                <a:solidFill>
                  <a:srgbClr val="DD0111"/>
                </a:solidFill>
                <a:latin typeface="Gabriola" panose="04040605051002020D02" pitchFamily="82" charset="0"/>
              </a:rPr>
              <a:t>i</a:t>
            </a:r>
            <a:r>
              <a:rPr lang="en-US" altLang="en-US" sz="2000" dirty="0">
                <a:solidFill>
                  <a:srgbClr val="DD0111"/>
                </a:solidFill>
                <a:latin typeface="Gabriola" panose="04040605051002020D02" pitchFamily="82" charset="0"/>
              </a:rPr>
              <a:t> &gt; 0 and A[</a:t>
            </a:r>
            <a:r>
              <a:rPr lang="en-US" altLang="en-US" sz="2000" dirty="0" err="1">
                <a:solidFill>
                  <a:srgbClr val="DD0111"/>
                </a:solidFill>
                <a:latin typeface="Gabriola" panose="04040605051002020D02" pitchFamily="82" charset="0"/>
              </a:rPr>
              <a:t>i</a:t>
            </a:r>
            <a:r>
              <a:rPr lang="en-US" altLang="en-US" sz="2000" dirty="0">
                <a:solidFill>
                  <a:srgbClr val="DD0111"/>
                </a:solidFill>
                <a:latin typeface="Gabriola" panose="04040605051002020D02" pitchFamily="82" charset="0"/>
              </a:rPr>
              <a:t>] &gt; key”</a:t>
            </a:r>
          </a:p>
        </p:txBody>
      </p:sp>
      <p:graphicFrame>
        <p:nvGraphicFramePr>
          <p:cNvPr id="22221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2764101"/>
              </p:ext>
            </p:extLst>
          </p:nvPr>
        </p:nvGraphicFramePr>
        <p:xfrm>
          <a:off x="1008554" y="4414837"/>
          <a:ext cx="6530579" cy="614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" name="Equation" r:id="rId4" imgW="4724280" imgH="444240" progId="Equation.3">
                  <p:embed/>
                </p:oleObj>
              </mc:Choice>
              <mc:Fallback>
                <p:oleObj name="Equation" r:id="rId4" imgW="4724280" imgH="444240" progId="Equation.3">
                  <p:embed/>
                  <p:pic>
                    <p:nvPicPr>
                      <p:cNvPr id="22221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8554" y="4414837"/>
                        <a:ext cx="6530579" cy="614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049785" y="164926"/>
            <a:ext cx="52512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Gabriola" panose="04040605051002020D02" pitchFamily="82" charset="0"/>
              </a:rPr>
              <a:t>Best Case Analysis of Insertion Sort </a:t>
            </a:r>
            <a:endParaRPr lang="en-US" sz="3600" b="1" dirty="0"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9015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8115301" y="969593"/>
            <a:ext cx="499730" cy="242888"/>
          </a:xfrm>
        </p:spPr>
        <p:txBody>
          <a:bodyPr/>
          <a:lstStyle/>
          <a:p>
            <a:fld id="{6CF87C59-3361-4A1E-8518-1DBDC4355CF6}" type="slidenum">
              <a:rPr lang="en-US" altLang="en-US">
                <a:latin typeface="Gabriola" panose="04040605051002020D02" pitchFamily="82" charset="0"/>
              </a:rPr>
              <a:pPr/>
              <a:t>14</a:t>
            </a:fld>
            <a:endParaRPr lang="en-US" altLang="en-US" dirty="0">
              <a:latin typeface="Gabriola" panose="04040605051002020D02" pitchFamily="82" charset="0"/>
            </a:endParaRPr>
          </a:p>
        </p:txBody>
      </p:sp>
      <p:sp>
        <p:nvSpPr>
          <p:cNvPr id="2232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8717" y="389861"/>
            <a:ext cx="7576584" cy="4753640"/>
          </a:xfrm>
        </p:spPr>
        <p:txBody>
          <a:bodyPr/>
          <a:lstStyle/>
          <a:p>
            <a:pPr marL="101600" indent="0">
              <a:lnSpc>
                <a:spcPct val="120000"/>
              </a:lnSpc>
              <a:buNone/>
            </a:pPr>
            <a:endParaRPr lang="en-US" altLang="en-US" sz="1800" dirty="0" smtClean="0">
              <a:latin typeface="Gabriola" panose="04040605051002020D02" pitchFamily="82" charset="0"/>
            </a:endParaRPr>
          </a:p>
          <a:p>
            <a:pPr>
              <a:lnSpc>
                <a:spcPct val="120000"/>
              </a:lnSpc>
            </a:pPr>
            <a:r>
              <a:rPr lang="en-US" altLang="en-US" sz="1800" dirty="0" smtClean="0">
                <a:latin typeface="Gabriola" panose="04040605051002020D02" pitchFamily="82" charset="0"/>
              </a:rPr>
              <a:t>The </a:t>
            </a:r>
            <a:r>
              <a:rPr lang="en-US" altLang="en-US" sz="1800" dirty="0">
                <a:latin typeface="Gabriola" panose="04040605051002020D02" pitchFamily="82" charset="0"/>
              </a:rPr>
              <a:t>array is in </a:t>
            </a:r>
            <a:r>
              <a:rPr lang="en-US" altLang="en-US" sz="1800" u="sng" dirty="0">
                <a:latin typeface="Gabriola" panose="04040605051002020D02" pitchFamily="82" charset="0"/>
              </a:rPr>
              <a:t>reverse sorted </a:t>
            </a:r>
            <a:r>
              <a:rPr lang="en-US" altLang="en-US" sz="1800" dirty="0">
                <a:latin typeface="Gabriola" panose="04040605051002020D02" pitchFamily="82" charset="0"/>
              </a:rPr>
              <a:t>order</a:t>
            </a:r>
          </a:p>
          <a:p>
            <a:pPr lvl="1">
              <a:lnSpc>
                <a:spcPct val="120000"/>
              </a:lnSpc>
            </a:pPr>
            <a:r>
              <a:rPr lang="en-US" altLang="en-US" sz="1500" dirty="0">
                <a:latin typeface="Gabriola" panose="04040605051002020D02" pitchFamily="82" charset="0"/>
              </a:rPr>
              <a:t>Always A[</a:t>
            </a:r>
            <a:r>
              <a:rPr lang="en-US" altLang="en-US" sz="1500" dirty="0" err="1">
                <a:latin typeface="Gabriola" panose="04040605051002020D02" pitchFamily="82" charset="0"/>
              </a:rPr>
              <a:t>i</a:t>
            </a:r>
            <a:r>
              <a:rPr lang="en-US" altLang="en-US" sz="1500" dirty="0">
                <a:latin typeface="Gabriola" panose="04040605051002020D02" pitchFamily="82" charset="0"/>
              </a:rPr>
              <a:t>] &gt; key in </a:t>
            </a:r>
            <a:r>
              <a:rPr lang="en-US" altLang="en-US" sz="1500" b="1" dirty="0">
                <a:latin typeface="Gabriola" panose="04040605051002020D02" pitchFamily="82" charset="0"/>
              </a:rPr>
              <a:t>while</a:t>
            </a:r>
            <a:r>
              <a:rPr lang="en-US" altLang="en-US" sz="1500" dirty="0">
                <a:latin typeface="Gabriola" panose="04040605051002020D02" pitchFamily="82" charset="0"/>
              </a:rPr>
              <a:t> loop test</a:t>
            </a:r>
          </a:p>
          <a:p>
            <a:pPr lvl="1">
              <a:lnSpc>
                <a:spcPct val="120000"/>
              </a:lnSpc>
            </a:pPr>
            <a:r>
              <a:rPr lang="en-US" altLang="en-US" sz="1500" dirty="0">
                <a:latin typeface="Gabriola" panose="04040605051002020D02" pitchFamily="82" charset="0"/>
              </a:rPr>
              <a:t>Have to compare key</a:t>
            </a:r>
            <a:r>
              <a:rPr lang="en-US" altLang="en-US" sz="1500" i="1" dirty="0">
                <a:latin typeface="Gabriola" panose="04040605051002020D02" pitchFamily="82" charset="0"/>
              </a:rPr>
              <a:t> </a:t>
            </a:r>
            <a:r>
              <a:rPr lang="en-US" altLang="en-US" sz="1500" dirty="0">
                <a:latin typeface="Gabriola" panose="04040605051002020D02" pitchFamily="82" charset="0"/>
              </a:rPr>
              <a:t>with all elements to the left of the j</a:t>
            </a:r>
            <a:r>
              <a:rPr lang="en-US" altLang="en-US" sz="1500" i="1" dirty="0">
                <a:latin typeface="Gabriola" panose="04040605051002020D02" pitchFamily="82" charset="0"/>
              </a:rPr>
              <a:t>-</a:t>
            </a:r>
            <a:r>
              <a:rPr lang="en-US" altLang="en-US" sz="1500" dirty="0" err="1">
                <a:latin typeface="Gabriola" panose="04040605051002020D02" pitchFamily="82" charset="0"/>
              </a:rPr>
              <a:t>th</a:t>
            </a:r>
            <a:r>
              <a:rPr lang="en-US" altLang="en-US" sz="1500" dirty="0">
                <a:latin typeface="Gabriola" panose="04040605051002020D02" pitchFamily="82" charset="0"/>
              </a:rPr>
              <a:t> position </a:t>
            </a:r>
            <a:r>
              <a:rPr lang="en-US" altLang="en-US" sz="1500" dirty="0">
                <a:latin typeface="Gabriola" panose="04040605051002020D02" pitchFamily="82" charset="0"/>
                <a:sym typeface="Symbol" panose="05050102010706020507" pitchFamily="18" charset="2"/>
              </a:rPr>
              <a:t> </a:t>
            </a:r>
            <a:r>
              <a:rPr lang="en-US" altLang="en-US" sz="1500" dirty="0">
                <a:latin typeface="Gabriola" panose="04040605051002020D02" pitchFamily="82" charset="0"/>
              </a:rPr>
              <a:t>compare with j-1 elements </a:t>
            </a:r>
            <a:r>
              <a:rPr lang="en-US" altLang="en-US" sz="1500" dirty="0">
                <a:latin typeface="Gabriola" panose="04040605051002020D02" pitchFamily="82" charset="0"/>
                <a:sym typeface="Symbol" panose="05050102010706020507" pitchFamily="18" charset="2"/>
              </a:rPr>
              <a:t> </a:t>
            </a:r>
            <a:r>
              <a:rPr lang="en-US" altLang="en-US" sz="1500" dirty="0" err="1">
                <a:latin typeface="Gabriola" panose="04040605051002020D02" pitchFamily="82" charset="0"/>
              </a:rPr>
              <a:t>t</a:t>
            </a:r>
            <a:r>
              <a:rPr lang="en-US" altLang="en-US" sz="1500" baseline="-25000" dirty="0" err="1">
                <a:latin typeface="Gabriola" panose="04040605051002020D02" pitchFamily="82" charset="0"/>
              </a:rPr>
              <a:t>j</a:t>
            </a:r>
            <a:r>
              <a:rPr lang="en-US" altLang="en-US" sz="1500" dirty="0">
                <a:latin typeface="Gabriola" panose="04040605051002020D02" pitchFamily="82" charset="0"/>
              </a:rPr>
              <a:t> = j</a:t>
            </a:r>
            <a:r>
              <a:rPr lang="en-US" altLang="en-US" sz="1500" i="1" dirty="0">
                <a:latin typeface="Gabriola" panose="04040605051002020D02" pitchFamily="82" charset="0"/>
              </a:rPr>
              <a:t> </a:t>
            </a:r>
            <a:endParaRPr lang="en-US" altLang="en-US" sz="1500" dirty="0" smtClean="0">
              <a:latin typeface="Gabriola" panose="04040605051002020D02" pitchFamily="82" charset="0"/>
            </a:endParaRPr>
          </a:p>
          <a:p>
            <a:pPr marL="101600" indent="0">
              <a:buNone/>
            </a:pPr>
            <a:endParaRPr lang="en-US" altLang="en-US" sz="2400" dirty="0" smtClean="0">
              <a:latin typeface="Gabriola" panose="04040605051002020D02" pitchFamily="82" charset="0"/>
            </a:endParaRPr>
          </a:p>
          <a:p>
            <a:endParaRPr lang="en-US" altLang="en-US" sz="1800" dirty="0">
              <a:latin typeface="Gabriola" panose="04040605051002020D02" pitchFamily="82" charset="0"/>
            </a:endParaRPr>
          </a:p>
          <a:p>
            <a:endParaRPr lang="en-US" altLang="en-US" sz="1800" dirty="0">
              <a:latin typeface="Gabriola" panose="04040605051002020D02" pitchFamily="82" charset="0"/>
            </a:endParaRPr>
          </a:p>
          <a:p>
            <a:pPr lvl="1">
              <a:buFontTx/>
              <a:buNone/>
            </a:pPr>
            <a:r>
              <a:rPr lang="en-US" altLang="en-US" sz="1500" dirty="0">
                <a:latin typeface="Gabriola" panose="04040605051002020D02" pitchFamily="82" charset="0"/>
              </a:rPr>
              <a:t> 				</a:t>
            </a:r>
          </a:p>
          <a:p>
            <a:pPr lvl="1">
              <a:buFontTx/>
              <a:buNone/>
            </a:pPr>
            <a:r>
              <a:rPr lang="en-US" altLang="en-US" sz="1500" dirty="0">
                <a:latin typeface="Gabriola" panose="04040605051002020D02" pitchFamily="82" charset="0"/>
              </a:rPr>
              <a:t>					</a:t>
            </a:r>
            <a:endParaRPr lang="en-US" altLang="en-US" sz="1500" dirty="0" smtClean="0">
              <a:latin typeface="Gabriola" panose="04040605051002020D02" pitchFamily="82" charset="0"/>
            </a:endParaRPr>
          </a:p>
          <a:p>
            <a:pPr lvl="1">
              <a:buFontTx/>
              <a:buNone/>
            </a:pPr>
            <a:r>
              <a:rPr lang="en-US" altLang="en-US" sz="1800" b="1" u="sng" dirty="0" smtClean="0">
                <a:latin typeface="Gabriola" panose="04040605051002020D02" pitchFamily="82" charset="0"/>
              </a:rPr>
              <a:t>T(n</a:t>
            </a:r>
            <a:r>
              <a:rPr lang="en-US" altLang="en-US" sz="1800" b="1" u="sng" dirty="0">
                <a:latin typeface="Gabriola" panose="04040605051002020D02" pitchFamily="82" charset="0"/>
              </a:rPr>
              <a:t>) = </a:t>
            </a:r>
            <a:r>
              <a:rPr lang="en-US" altLang="en-US" sz="1800" b="1" u="sng" dirty="0">
                <a:latin typeface="Gabriola" panose="04040605051002020D02" pitchFamily="82" charset="0"/>
                <a:sym typeface="Symbol" panose="05050102010706020507" pitchFamily="18" charset="2"/>
              </a:rPr>
              <a:t></a:t>
            </a:r>
            <a:r>
              <a:rPr lang="en-US" altLang="en-US" sz="1800" b="1" u="sng" dirty="0">
                <a:latin typeface="Gabriola" panose="04040605051002020D02" pitchFamily="82" charset="0"/>
              </a:rPr>
              <a:t>(n</a:t>
            </a:r>
            <a:r>
              <a:rPr lang="en-US" altLang="en-US" sz="1800" b="1" u="sng" baseline="30000" dirty="0">
                <a:latin typeface="Gabriola" panose="04040605051002020D02" pitchFamily="82" charset="0"/>
              </a:rPr>
              <a:t>2</a:t>
            </a:r>
            <a:r>
              <a:rPr lang="en-US" altLang="en-US" sz="1800" b="1" u="sng" dirty="0">
                <a:latin typeface="Gabriola" panose="04040605051002020D02" pitchFamily="82" charset="0"/>
              </a:rPr>
              <a:t>)  </a:t>
            </a:r>
            <a:r>
              <a:rPr lang="en-US" altLang="en-US" sz="1800" dirty="0">
                <a:latin typeface="Gabriola" panose="04040605051002020D02" pitchFamily="82" charset="0"/>
              </a:rPr>
              <a:t>		order of growth in n</a:t>
            </a:r>
            <a:r>
              <a:rPr lang="en-US" altLang="en-US" sz="1800" baseline="30000" dirty="0">
                <a:latin typeface="Gabriola" panose="04040605051002020D02" pitchFamily="82" charset="0"/>
              </a:rPr>
              <a:t>2</a:t>
            </a:r>
            <a:endParaRPr lang="en-US" altLang="en-US" sz="1800" dirty="0">
              <a:latin typeface="Gabriola" panose="04040605051002020D02" pitchFamily="82" charset="0"/>
            </a:endParaRPr>
          </a:p>
        </p:txBody>
      </p:sp>
      <p:graphicFrame>
        <p:nvGraphicFramePr>
          <p:cNvPr id="223236" name="Object 4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772396444"/>
              </p:ext>
            </p:extLst>
          </p:nvPr>
        </p:nvGraphicFramePr>
        <p:xfrm>
          <a:off x="2551510" y="2370535"/>
          <a:ext cx="3412331" cy="3893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2" name="Equation" r:id="rId4" imgW="3898800" imgH="444240" progId="Equation.DSMT4">
                  <p:embed/>
                </p:oleObj>
              </mc:Choice>
              <mc:Fallback>
                <p:oleObj name="Equation" r:id="rId4" imgW="3898800" imgH="444240" progId="Equation.DSMT4">
                  <p:embed/>
                  <p:pic>
                    <p:nvPicPr>
                      <p:cNvPr id="22323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1510" y="2370535"/>
                        <a:ext cx="3412331" cy="3893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3237" name="Object 5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2827855649"/>
              </p:ext>
            </p:extLst>
          </p:nvPr>
        </p:nvGraphicFramePr>
        <p:xfrm>
          <a:off x="1594247" y="2914650"/>
          <a:ext cx="5990034" cy="4941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3" name="Equation" r:id="rId6" imgW="5232240" imgH="431640" progId="Equation.3">
                  <p:embed/>
                </p:oleObj>
              </mc:Choice>
              <mc:Fallback>
                <p:oleObj name="Equation" r:id="rId6" imgW="5232240" imgH="431640" progId="Equation.3">
                  <p:embed/>
                  <p:pic>
                    <p:nvPicPr>
                      <p:cNvPr id="22323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4247" y="2914650"/>
                        <a:ext cx="5990034" cy="4941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323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2421774"/>
              </p:ext>
            </p:extLst>
          </p:nvPr>
        </p:nvGraphicFramePr>
        <p:xfrm>
          <a:off x="2026223" y="3402806"/>
          <a:ext cx="1422797" cy="3214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4" name="Equation" r:id="rId8" imgW="901440" imgH="203040" progId="Equation.3">
                  <p:embed/>
                </p:oleObj>
              </mc:Choice>
              <mc:Fallback>
                <p:oleObj name="Equation" r:id="rId8" imgW="901440" imgH="203040" progId="Equation.3">
                  <p:embed/>
                  <p:pic>
                    <p:nvPicPr>
                      <p:cNvPr id="22323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6223" y="3402806"/>
                        <a:ext cx="1422797" cy="3214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3239" name="Rectangle 7"/>
          <p:cNvSpPr>
            <a:spLocks noChangeArrowheads="1"/>
          </p:cNvSpPr>
          <p:nvPr/>
        </p:nvSpPr>
        <p:spPr bwMode="auto">
          <a:xfrm>
            <a:off x="4947684" y="942976"/>
            <a:ext cx="316761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 sz="1800" b="1" dirty="0">
                <a:solidFill>
                  <a:srgbClr val="DD0111"/>
                </a:solidFill>
                <a:latin typeface="Gabriola" panose="04040605051002020D02" pitchFamily="82" charset="0"/>
              </a:rPr>
              <a:t>“while </a:t>
            </a:r>
            <a:r>
              <a:rPr lang="en-US" altLang="en-US" sz="1800" dirty="0" err="1">
                <a:solidFill>
                  <a:srgbClr val="DD0111"/>
                </a:solidFill>
                <a:latin typeface="Gabriola" panose="04040605051002020D02" pitchFamily="82" charset="0"/>
              </a:rPr>
              <a:t>i</a:t>
            </a:r>
            <a:r>
              <a:rPr lang="en-US" altLang="en-US" sz="1800" dirty="0">
                <a:solidFill>
                  <a:srgbClr val="DD0111"/>
                </a:solidFill>
                <a:latin typeface="Gabriola" panose="04040605051002020D02" pitchFamily="82" charset="0"/>
              </a:rPr>
              <a:t> &gt; 0 and A[</a:t>
            </a:r>
            <a:r>
              <a:rPr lang="en-US" altLang="en-US" sz="1800" dirty="0" err="1">
                <a:solidFill>
                  <a:srgbClr val="DD0111"/>
                </a:solidFill>
                <a:latin typeface="Gabriola" panose="04040605051002020D02" pitchFamily="82" charset="0"/>
              </a:rPr>
              <a:t>i</a:t>
            </a:r>
            <a:r>
              <a:rPr lang="en-US" altLang="en-US" sz="1800" dirty="0">
                <a:solidFill>
                  <a:srgbClr val="DD0111"/>
                </a:solidFill>
                <a:latin typeface="Gabriola" panose="04040605051002020D02" pitchFamily="82" charset="0"/>
              </a:rPr>
              <a:t>] &gt; key”</a:t>
            </a:r>
          </a:p>
        </p:txBody>
      </p:sp>
      <p:graphicFrame>
        <p:nvGraphicFramePr>
          <p:cNvPr id="22324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4413154"/>
              </p:ext>
            </p:extLst>
          </p:nvPr>
        </p:nvGraphicFramePr>
        <p:xfrm>
          <a:off x="812256" y="4496566"/>
          <a:ext cx="6530578" cy="614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5" name="Equation" r:id="rId10" imgW="4724280" imgH="444240" progId="Equation.3">
                  <p:embed/>
                </p:oleObj>
              </mc:Choice>
              <mc:Fallback>
                <p:oleObj name="Equation" r:id="rId10" imgW="4724280" imgH="444240" progId="Equation.3">
                  <p:embed/>
                  <p:pic>
                    <p:nvPicPr>
                      <p:cNvPr id="22324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2256" y="4496566"/>
                        <a:ext cx="6530578" cy="614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3241" name="Text Box 9"/>
          <p:cNvSpPr txBox="1">
            <a:spLocks noChangeArrowheads="1"/>
          </p:cNvSpPr>
          <p:nvPr/>
        </p:nvSpPr>
        <p:spPr bwMode="auto">
          <a:xfrm>
            <a:off x="1819275" y="2391966"/>
            <a:ext cx="413896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050">
                <a:latin typeface="Gabriola" panose="04040605051002020D02" pitchFamily="82" charset="0"/>
              </a:rPr>
              <a:t>using</a:t>
            </a:r>
          </a:p>
        </p:txBody>
      </p:sp>
      <p:sp>
        <p:nvSpPr>
          <p:cNvPr id="223242" name="Text Box 10"/>
          <p:cNvSpPr txBox="1">
            <a:spLocks noChangeArrowheads="1"/>
          </p:cNvSpPr>
          <p:nvPr/>
        </p:nvSpPr>
        <p:spPr bwMode="auto">
          <a:xfrm>
            <a:off x="6243637" y="2407444"/>
            <a:ext cx="529312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050">
                <a:latin typeface="Gabriola" panose="04040605051002020D02" pitchFamily="82" charset="0"/>
              </a:rPr>
              <a:t>we have:</a:t>
            </a:r>
          </a:p>
        </p:txBody>
      </p:sp>
      <p:sp>
        <p:nvSpPr>
          <p:cNvPr id="223243" name="Line 11"/>
          <p:cNvSpPr>
            <a:spLocks noChangeShapeType="1"/>
          </p:cNvSpPr>
          <p:nvPr/>
        </p:nvSpPr>
        <p:spPr bwMode="auto">
          <a:xfrm>
            <a:off x="3944541" y="2677716"/>
            <a:ext cx="379809" cy="21550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050">
              <a:latin typeface="Gabriola" panose="04040605051002020D02" pitchFamily="82" charset="0"/>
            </a:endParaRPr>
          </a:p>
        </p:txBody>
      </p:sp>
      <p:sp>
        <p:nvSpPr>
          <p:cNvPr id="223244" name="Line 12"/>
          <p:cNvSpPr>
            <a:spLocks noChangeShapeType="1"/>
          </p:cNvSpPr>
          <p:nvPr/>
        </p:nvSpPr>
        <p:spPr bwMode="auto">
          <a:xfrm flipH="1">
            <a:off x="5499498" y="2690813"/>
            <a:ext cx="97631" cy="24884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050">
              <a:latin typeface="Gabriola" panose="04040605051002020D02" pitchFamily="82" charset="0"/>
            </a:endParaRPr>
          </a:p>
        </p:txBody>
      </p:sp>
      <p:sp>
        <p:nvSpPr>
          <p:cNvPr id="223245" name="Line 13"/>
          <p:cNvSpPr>
            <a:spLocks noChangeShapeType="1"/>
          </p:cNvSpPr>
          <p:nvPr/>
        </p:nvSpPr>
        <p:spPr bwMode="auto">
          <a:xfrm>
            <a:off x="5878116" y="2677716"/>
            <a:ext cx="614363" cy="2619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050">
              <a:latin typeface="Gabriola" panose="04040605051002020D02" pitchFamily="82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687033" y="164926"/>
            <a:ext cx="56139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Gabriola" panose="04040605051002020D02" pitchFamily="82" charset="0"/>
              </a:rPr>
              <a:t>Worst Case Analysis of Insertion Sort </a:t>
            </a:r>
            <a:endParaRPr lang="en-US" sz="3600" b="1" dirty="0"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0633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96313" y="417513"/>
            <a:ext cx="547687" cy="393700"/>
          </a:xfrm>
        </p:spPr>
        <p:txBody>
          <a:bodyPr/>
          <a:lstStyle/>
          <a:p>
            <a:fld id="{BA7ED79A-81C5-4B6D-83A7-D52A98B21A78}" type="slidenum">
              <a:rPr lang="en-US" altLang="en-US">
                <a:latin typeface="Gabriola" panose="04040605051002020D02" pitchFamily="82" charset="0"/>
              </a:rPr>
              <a:pPr/>
              <a:t>15</a:t>
            </a:fld>
            <a:endParaRPr lang="en-US" altLang="en-US">
              <a:latin typeface="Gabriola" panose="04040605051002020D02" pitchFamily="82" charset="0"/>
            </a:endParaRPr>
          </a:p>
        </p:txBody>
      </p:sp>
      <p:sp>
        <p:nvSpPr>
          <p:cNvPr id="224261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800986" y="921343"/>
            <a:ext cx="5364163" cy="4064000"/>
          </a:xfrm>
        </p:spPr>
        <p:txBody>
          <a:bodyPr/>
          <a:lstStyle/>
          <a:p>
            <a:pPr>
              <a:lnSpc>
                <a:spcPct val="130000"/>
              </a:lnSpc>
              <a:buFontTx/>
              <a:buNone/>
            </a:pPr>
            <a:r>
              <a:rPr lang="en-US" altLang="en-US" dirty="0">
                <a:solidFill>
                  <a:schemeClr val="tx1"/>
                </a:solidFill>
                <a:latin typeface="Gabriola" panose="04040605051002020D02" pitchFamily="82" charset="0"/>
              </a:rPr>
              <a:t>INSERTION-SORT</a:t>
            </a:r>
            <a:r>
              <a:rPr lang="en-US" altLang="en-US" i="1" dirty="0">
                <a:solidFill>
                  <a:schemeClr val="tx1"/>
                </a:solidFill>
                <a:latin typeface="Gabriola" panose="04040605051002020D02" pitchFamily="82" charset="0"/>
              </a:rPr>
              <a:t>(A)</a:t>
            </a:r>
          </a:p>
          <a:p>
            <a:pPr>
              <a:lnSpc>
                <a:spcPct val="130000"/>
              </a:lnSpc>
              <a:buFontTx/>
              <a:buNone/>
            </a:pPr>
            <a:r>
              <a:rPr lang="en-US" altLang="en-US" b="1" dirty="0">
                <a:solidFill>
                  <a:schemeClr val="tx1"/>
                </a:solidFill>
                <a:latin typeface="Gabriola" panose="04040605051002020D02" pitchFamily="82" charset="0"/>
              </a:rPr>
              <a:t>	</a:t>
            </a:r>
            <a:r>
              <a:rPr lang="en-US" altLang="en-US" sz="1800" b="1" dirty="0">
                <a:solidFill>
                  <a:schemeClr val="tx1"/>
                </a:solidFill>
                <a:latin typeface="Gabriola" panose="04040605051002020D02" pitchFamily="82" charset="0"/>
              </a:rPr>
              <a:t>for </a:t>
            </a:r>
            <a:r>
              <a:rPr lang="en-US" altLang="en-US" sz="1800" dirty="0">
                <a:solidFill>
                  <a:schemeClr val="tx1"/>
                </a:solidFill>
                <a:latin typeface="Gabriola" panose="04040605051002020D02" pitchFamily="82" charset="0"/>
              </a:rPr>
              <a:t>j ← 2 </a:t>
            </a:r>
            <a:r>
              <a:rPr lang="en-US" altLang="en-US" sz="1800" b="1" dirty="0">
                <a:solidFill>
                  <a:schemeClr val="tx1"/>
                </a:solidFill>
                <a:latin typeface="Gabriola" panose="04040605051002020D02" pitchFamily="82" charset="0"/>
              </a:rPr>
              <a:t>to </a:t>
            </a:r>
            <a:r>
              <a:rPr lang="en-US" altLang="en-US" sz="1800" dirty="0">
                <a:solidFill>
                  <a:schemeClr val="tx1"/>
                </a:solidFill>
                <a:latin typeface="Gabriola" panose="04040605051002020D02" pitchFamily="82" charset="0"/>
              </a:rPr>
              <a:t>n</a:t>
            </a:r>
          </a:p>
          <a:p>
            <a:pPr>
              <a:lnSpc>
                <a:spcPct val="130000"/>
              </a:lnSpc>
              <a:buFontTx/>
              <a:buNone/>
            </a:pPr>
            <a:r>
              <a:rPr lang="en-US" altLang="en-US" sz="1800" b="1" dirty="0">
                <a:solidFill>
                  <a:schemeClr val="tx1"/>
                </a:solidFill>
                <a:latin typeface="Gabriola" panose="04040605051002020D02" pitchFamily="82" charset="0"/>
              </a:rPr>
              <a:t>		do </a:t>
            </a:r>
            <a:r>
              <a:rPr lang="en-US" altLang="en-US" sz="1800" dirty="0">
                <a:solidFill>
                  <a:schemeClr val="tx1"/>
                </a:solidFill>
                <a:latin typeface="Gabriola" panose="04040605051002020D02" pitchFamily="82" charset="0"/>
              </a:rPr>
              <a:t>key ← A[ j ]</a:t>
            </a:r>
          </a:p>
          <a:p>
            <a:pPr>
              <a:lnSpc>
                <a:spcPct val="130000"/>
              </a:lnSpc>
              <a:buFontTx/>
              <a:buNone/>
            </a:pPr>
            <a:r>
              <a:rPr lang="en-US" altLang="en-US" sz="1500" dirty="0">
                <a:solidFill>
                  <a:schemeClr val="tx1"/>
                </a:solidFill>
                <a:latin typeface="Gabriola" panose="04040605051002020D02" pitchFamily="82" charset="0"/>
              </a:rPr>
              <a:t>		  Insert A[ j ] into the sorted sequence A[1 . . j -1]</a:t>
            </a:r>
          </a:p>
          <a:p>
            <a:pPr>
              <a:lnSpc>
                <a:spcPct val="130000"/>
              </a:lnSpc>
              <a:buFontTx/>
              <a:buNone/>
            </a:pPr>
            <a:r>
              <a:rPr lang="en-US" altLang="en-US" dirty="0">
                <a:solidFill>
                  <a:schemeClr val="tx1"/>
                </a:solidFill>
                <a:latin typeface="Gabriola" panose="04040605051002020D02" pitchFamily="82" charset="0"/>
              </a:rPr>
              <a:t>		     </a:t>
            </a:r>
            <a:r>
              <a:rPr lang="en-US" altLang="en-US" sz="1800" dirty="0" err="1">
                <a:solidFill>
                  <a:schemeClr val="tx1"/>
                </a:solidFill>
                <a:latin typeface="Gabriola" panose="04040605051002020D02" pitchFamily="82" charset="0"/>
              </a:rPr>
              <a:t>i</a:t>
            </a:r>
            <a:r>
              <a:rPr lang="en-US" altLang="en-US" sz="1800" dirty="0">
                <a:solidFill>
                  <a:schemeClr val="tx1"/>
                </a:solidFill>
                <a:latin typeface="Gabriola" panose="04040605051002020D02" pitchFamily="82" charset="0"/>
              </a:rPr>
              <a:t> ← j - 1</a:t>
            </a:r>
          </a:p>
          <a:p>
            <a:pPr>
              <a:lnSpc>
                <a:spcPct val="130000"/>
              </a:lnSpc>
              <a:buFontTx/>
              <a:buNone/>
            </a:pPr>
            <a:r>
              <a:rPr lang="en-US" altLang="en-US" sz="1800" b="1" dirty="0">
                <a:solidFill>
                  <a:schemeClr val="tx1"/>
                </a:solidFill>
                <a:latin typeface="Gabriola" panose="04040605051002020D02" pitchFamily="82" charset="0"/>
              </a:rPr>
              <a:t>		     while </a:t>
            </a:r>
            <a:r>
              <a:rPr lang="en-US" altLang="en-US" sz="1800" dirty="0" err="1">
                <a:solidFill>
                  <a:schemeClr val="tx1"/>
                </a:solidFill>
                <a:latin typeface="Gabriola" panose="04040605051002020D02" pitchFamily="82" charset="0"/>
              </a:rPr>
              <a:t>i</a:t>
            </a:r>
            <a:r>
              <a:rPr lang="en-US" altLang="en-US" sz="1800" dirty="0">
                <a:solidFill>
                  <a:schemeClr val="tx1"/>
                </a:solidFill>
                <a:latin typeface="Gabriola" panose="04040605051002020D02" pitchFamily="82" charset="0"/>
              </a:rPr>
              <a:t> &gt; 0 and A[</a:t>
            </a:r>
            <a:r>
              <a:rPr lang="en-US" altLang="en-US" sz="1800" dirty="0" err="1">
                <a:solidFill>
                  <a:schemeClr val="tx1"/>
                </a:solidFill>
                <a:latin typeface="Gabriola" panose="04040605051002020D02" pitchFamily="82" charset="0"/>
              </a:rPr>
              <a:t>i</a:t>
            </a:r>
            <a:r>
              <a:rPr lang="en-US" altLang="en-US" sz="1800" dirty="0">
                <a:solidFill>
                  <a:schemeClr val="tx1"/>
                </a:solidFill>
                <a:latin typeface="Gabriola" panose="04040605051002020D02" pitchFamily="82" charset="0"/>
              </a:rPr>
              <a:t>] &gt; key</a:t>
            </a:r>
          </a:p>
          <a:p>
            <a:pPr>
              <a:lnSpc>
                <a:spcPct val="130000"/>
              </a:lnSpc>
              <a:buFontTx/>
              <a:buNone/>
            </a:pPr>
            <a:r>
              <a:rPr lang="en-US" altLang="en-US" sz="1800" dirty="0">
                <a:solidFill>
                  <a:schemeClr val="tx1"/>
                </a:solidFill>
                <a:latin typeface="Gabriola" panose="04040605051002020D02" pitchFamily="82" charset="0"/>
              </a:rPr>
              <a:t>			</a:t>
            </a:r>
            <a:r>
              <a:rPr lang="en-US" altLang="en-US" sz="1800" b="1" dirty="0">
                <a:solidFill>
                  <a:schemeClr val="tx1"/>
                </a:solidFill>
                <a:latin typeface="Gabriola" panose="04040605051002020D02" pitchFamily="82" charset="0"/>
              </a:rPr>
              <a:t>do </a:t>
            </a:r>
            <a:r>
              <a:rPr lang="en-US" altLang="en-US" sz="1800" dirty="0">
                <a:solidFill>
                  <a:schemeClr val="tx1"/>
                </a:solidFill>
                <a:latin typeface="Gabriola" panose="04040605051002020D02" pitchFamily="82" charset="0"/>
              </a:rPr>
              <a:t>A[</a:t>
            </a:r>
            <a:r>
              <a:rPr lang="en-US" altLang="en-US" sz="1800" dirty="0" err="1">
                <a:solidFill>
                  <a:schemeClr val="tx1"/>
                </a:solidFill>
                <a:latin typeface="Gabriola" panose="04040605051002020D02" pitchFamily="82" charset="0"/>
              </a:rPr>
              <a:t>i</a:t>
            </a:r>
            <a:r>
              <a:rPr lang="en-US" altLang="en-US" sz="1800" dirty="0">
                <a:solidFill>
                  <a:schemeClr val="tx1"/>
                </a:solidFill>
                <a:latin typeface="Gabriola" panose="04040605051002020D02" pitchFamily="82" charset="0"/>
              </a:rPr>
              <a:t> + 1] ← A[</a:t>
            </a:r>
            <a:r>
              <a:rPr lang="en-US" altLang="en-US" sz="1800" dirty="0" err="1">
                <a:solidFill>
                  <a:schemeClr val="tx1"/>
                </a:solidFill>
                <a:latin typeface="Gabriola" panose="04040605051002020D02" pitchFamily="82" charset="0"/>
              </a:rPr>
              <a:t>i</a:t>
            </a:r>
            <a:r>
              <a:rPr lang="en-US" altLang="en-US" sz="1800" dirty="0">
                <a:solidFill>
                  <a:schemeClr val="tx1"/>
                </a:solidFill>
                <a:latin typeface="Gabriola" panose="04040605051002020D02" pitchFamily="82" charset="0"/>
              </a:rPr>
              <a:t>]</a:t>
            </a:r>
          </a:p>
          <a:p>
            <a:pPr>
              <a:lnSpc>
                <a:spcPct val="130000"/>
              </a:lnSpc>
              <a:buFontTx/>
              <a:buNone/>
            </a:pPr>
            <a:r>
              <a:rPr lang="en-US" altLang="en-US" sz="1800" dirty="0">
                <a:solidFill>
                  <a:schemeClr val="tx1"/>
                </a:solidFill>
                <a:latin typeface="Gabriola" panose="04040605051002020D02" pitchFamily="82" charset="0"/>
              </a:rPr>
              <a:t>			      </a:t>
            </a:r>
            <a:r>
              <a:rPr lang="en-US" altLang="en-US" sz="1800" dirty="0" err="1">
                <a:solidFill>
                  <a:schemeClr val="tx1"/>
                </a:solidFill>
                <a:latin typeface="Gabriola" panose="04040605051002020D02" pitchFamily="82" charset="0"/>
              </a:rPr>
              <a:t>i</a:t>
            </a:r>
            <a:r>
              <a:rPr lang="en-US" altLang="en-US" sz="1800" dirty="0">
                <a:solidFill>
                  <a:schemeClr val="tx1"/>
                </a:solidFill>
                <a:latin typeface="Gabriola" panose="04040605051002020D02" pitchFamily="82" charset="0"/>
              </a:rPr>
              <a:t> ← </a:t>
            </a:r>
            <a:r>
              <a:rPr lang="en-US" altLang="en-US" sz="1800" dirty="0" err="1">
                <a:solidFill>
                  <a:schemeClr val="tx1"/>
                </a:solidFill>
                <a:latin typeface="Gabriola" panose="04040605051002020D02" pitchFamily="82" charset="0"/>
              </a:rPr>
              <a:t>i</a:t>
            </a:r>
            <a:r>
              <a:rPr lang="en-US" altLang="en-US" sz="1800" dirty="0">
                <a:solidFill>
                  <a:schemeClr val="tx1"/>
                </a:solidFill>
                <a:latin typeface="Gabriola" panose="04040605051002020D02" pitchFamily="82" charset="0"/>
              </a:rPr>
              <a:t> – 1</a:t>
            </a:r>
          </a:p>
          <a:p>
            <a:pPr>
              <a:lnSpc>
                <a:spcPct val="130000"/>
              </a:lnSpc>
              <a:buFontTx/>
              <a:buNone/>
            </a:pPr>
            <a:r>
              <a:rPr lang="en-US" altLang="en-US" sz="1800" dirty="0">
                <a:solidFill>
                  <a:schemeClr val="tx1"/>
                </a:solidFill>
                <a:latin typeface="Gabriola" panose="04040605051002020D02" pitchFamily="82" charset="0"/>
              </a:rPr>
              <a:t>		     A[</a:t>
            </a:r>
            <a:r>
              <a:rPr lang="en-US" altLang="en-US" sz="1800" dirty="0" err="1">
                <a:solidFill>
                  <a:schemeClr val="tx1"/>
                </a:solidFill>
                <a:latin typeface="Gabriola" panose="04040605051002020D02" pitchFamily="82" charset="0"/>
              </a:rPr>
              <a:t>i</a:t>
            </a:r>
            <a:r>
              <a:rPr lang="en-US" altLang="en-US" sz="1800" dirty="0">
                <a:solidFill>
                  <a:schemeClr val="tx1"/>
                </a:solidFill>
                <a:latin typeface="Gabriola" panose="04040605051002020D02" pitchFamily="82" charset="0"/>
              </a:rPr>
              <a:t> + 1] ← key</a:t>
            </a:r>
            <a:endParaRPr lang="en-US" altLang="en-US" sz="1800" dirty="0">
              <a:latin typeface="Gabriola" panose="04040605051002020D02" pitchFamily="82" charset="0"/>
            </a:endParaRPr>
          </a:p>
        </p:txBody>
      </p:sp>
      <p:sp>
        <p:nvSpPr>
          <p:cNvPr id="224258" name="AutoShape 2"/>
          <p:cNvSpPr>
            <a:spLocks noChangeArrowheads="1"/>
          </p:cNvSpPr>
          <p:nvPr/>
        </p:nvSpPr>
        <p:spPr bwMode="auto">
          <a:xfrm>
            <a:off x="1190846" y="3757236"/>
            <a:ext cx="3551617" cy="366713"/>
          </a:xfrm>
          <a:prstGeom prst="roundRect">
            <a:avLst>
              <a:gd name="adj" fmla="val 16667"/>
            </a:avLst>
          </a:prstGeom>
          <a:solidFill>
            <a:srgbClr val="CC0000">
              <a:alpha val="31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>
              <a:latin typeface="Gabriola" panose="04040605051002020D02" pitchFamily="82" charset="0"/>
            </a:endParaRPr>
          </a:p>
        </p:txBody>
      </p:sp>
      <p:sp>
        <p:nvSpPr>
          <p:cNvPr id="224259" name="AutoShape 3"/>
          <p:cNvSpPr>
            <a:spLocks noChangeArrowheads="1"/>
          </p:cNvSpPr>
          <p:nvPr/>
        </p:nvSpPr>
        <p:spPr bwMode="auto">
          <a:xfrm>
            <a:off x="1190847" y="3269862"/>
            <a:ext cx="3544186" cy="378619"/>
          </a:xfrm>
          <a:prstGeom prst="roundRect">
            <a:avLst>
              <a:gd name="adj" fmla="val 16667"/>
            </a:avLst>
          </a:prstGeom>
          <a:solidFill>
            <a:schemeClr val="accent1">
              <a:alpha val="53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>
              <a:latin typeface="Gabriola" panose="04040605051002020D02" pitchFamily="82" charset="0"/>
            </a:endParaRPr>
          </a:p>
        </p:txBody>
      </p:sp>
      <p:sp>
        <p:nvSpPr>
          <p:cNvPr id="224262" name="Rectangle 6"/>
          <p:cNvSpPr>
            <a:spLocks noChangeArrowheads="1"/>
          </p:cNvSpPr>
          <p:nvPr/>
        </p:nvSpPr>
        <p:spPr bwMode="auto">
          <a:xfrm>
            <a:off x="5990034" y="938213"/>
            <a:ext cx="2055267" cy="3807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30000"/>
              </a:lnSpc>
              <a:buFontTx/>
              <a:buNone/>
            </a:pPr>
            <a:r>
              <a:rPr lang="en-US" altLang="en-US" sz="2100" dirty="0">
                <a:solidFill>
                  <a:schemeClr val="tx1"/>
                </a:solidFill>
                <a:latin typeface="Gabriola" panose="04040605051002020D02" pitchFamily="82" charset="0"/>
              </a:rPr>
              <a:t>cost	 times</a:t>
            </a:r>
          </a:p>
          <a:p>
            <a:pPr>
              <a:lnSpc>
                <a:spcPct val="130000"/>
              </a:lnSpc>
              <a:buFontTx/>
              <a:buNone/>
            </a:pPr>
            <a:r>
              <a:rPr lang="en-US" altLang="en-US" sz="1800" dirty="0">
                <a:solidFill>
                  <a:schemeClr val="tx1"/>
                </a:solidFill>
                <a:latin typeface="Gabriola" panose="04040605051002020D02" pitchFamily="82" charset="0"/>
              </a:rPr>
              <a:t>  c</a:t>
            </a:r>
            <a:r>
              <a:rPr lang="en-US" altLang="en-US" sz="1800" baseline="-25000" dirty="0">
                <a:solidFill>
                  <a:schemeClr val="tx1"/>
                </a:solidFill>
                <a:latin typeface="Gabriola" panose="04040605051002020D02" pitchFamily="82" charset="0"/>
              </a:rPr>
              <a:t>1</a:t>
            </a:r>
            <a:r>
              <a:rPr lang="en-US" altLang="en-US" sz="1800" dirty="0">
                <a:solidFill>
                  <a:schemeClr val="tx1"/>
                </a:solidFill>
                <a:latin typeface="Gabriola" panose="04040605051002020D02" pitchFamily="82" charset="0"/>
              </a:rPr>
              <a:t>          n</a:t>
            </a:r>
          </a:p>
          <a:p>
            <a:pPr>
              <a:lnSpc>
                <a:spcPct val="130000"/>
              </a:lnSpc>
              <a:buFontTx/>
              <a:buNone/>
            </a:pPr>
            <a:r>
              <a:rPr lang="en-US" altLang="en-US" sz="1800" dirty="0">
                <a:solidFill>
                  <a:schemeClr val="tx1"/>
                </a:solidFill>
                <a:latin typeface="Gabriola" panose="04040605051002020D02" pitchFamily="82" charset="0"/>
              </a:rPr>
              <a:t>  c</a:t>
            </a:r>
            <a:r>
              <a:rPr lang="en-US" altLang="en-US" sz="1800" baseline="-25000" dirty="0">
                <a:solidFill>
                  <a:schemeClr val="tx1"/>
                </a:solidFill>
                <a:latin typeface="Gabriola" panose="04040605051002020D02" pitchFamily="82" charset="0"/>
              </a:rPr>
              <a:t>2</a:t>
            </a:r>
            <a:r>
              <a:rPr lang="en-US" altLang="en-US" sz="1800" dirty="0">
                <a:solidFill>
                  <a:schemeClr val="tx1"/>
                </a:solidFill>
                <a:latin typeface="Gabriola" panose="04040605051002020D02" pitchFamily="82" charset="0"/>
              </a:rPr>
              <a:t> 	   n-1</a:t>
            </a:r>
          </a:p>
          <a:p>
            <a:pPr>
              <a:lnSpc>
                <a:spcPct val="130000"/>
              </a:lnSpc>
              <a:buFontTx/>
              <a:buNone/>
            </a:pPr>
            <a:r>
              <a:rPr lang="en-US" altLang="en-US" sz="1800" dirty="0">
                <a:solidFill>
                  <a:schemeClr val="tx1"/>
                </a:solidFill>
                <a:latin typeface="Gabriola" panose="04040605051002020D02" pitchFamily="82" charset="0"/>
              </a:rPr>
              <a:t>  0	   n-1</a:t>
            </a:r>
          </a:p>
          <a:p>
            <a:pPr>
              <a:lnSpc>
                <a:spcPct val="130000"/>
              </a:lnSpc>
              <a:buFontTx/>
              <a:buNone/>
            </a:pPr>
            <a:r>
              <a:rPr lang="en-US" altLang="en-US" sz="1800" dirty="0">
                <a:solidFill>
                  <a:schemeClr val="tx1"/>
                </a:solidFill>
                <a:latin typeface="Gabriola" panose="04040605051002020D02" pitchFamily="82" charset="0"/>
              </a:rPr>
              <a:t>  c</a:t>
            </a:r>
            <a:r>
              <a:rPr lang="en-US" altLang="en-US" sz="1800" baseline="-25000" dirty="0">
                <a:solidFill>
                  <a:schemeClr val="tx1"/>
                </a:solidFill>
                <a:latin typeface="Gabriola" panose="04040605051002020D02" pitchFamily="82" charset="0"/>
              </a:rPr>
              <a:t>4</a:t>
            </a:r>
            <a:r>
              <a:rPr lang="en-US" altLang="en-US" sz="1800" dirty="0">
                <a:solidFill>
                  <a:schemeClr val="tx1"/>
                </a:solidFill>
                <a:latin typeface="Gabriola" panose="04040605051002020D02" pitchFamily="82" charset="0"/>
              </a:rPr>
              <a:t>	   n-1</a:t>
            </a:r>
          </a:p>
          <a:p>
            <a:pPr>
              <a:lnSpc>
                <a:spcPct val="130000"/>
              </a:lnSpc>
              <a:buFontTx/>
              <a:buNone/>
            </a:pPr>
            <a:r>
              <a:rPr lang="en-US" altLang="en-US" sz="1800" dirty="0">
                <a:solidFill>
                  <a:schemeClr val="tx1"/>
                </a:solidFill>
                <a:latin typeface="Gabriola" panose="04040605051002020D02" pitchFamily="82" charset="0"/>
              </a:rPr>
              <a:t>  c</a:t>
            </a:r>
            <a:r>
              <a:rPr lang="en-US" altLang="en-US" sz="1800" baseline="-25000" dirty="0">
                <a:solidFill>
                  <a:schemeClr val="tx1"/>
                </a:solidFill>
                <a:latin typeface="Gabriola" panose="04040605051002020D02" pitchFamily="82" charset="0"/>
              </a:rPr>
              <a:t>5</a:t>
            </a:r>
            <a:r>
              <a:rPr lang="en-US" altLang="en-US" sz="1800" dirty="0">
                <a:solidFill>
                  <a:schemeClr val="tx1"/>
                </a:solidFill>
                <a:latin typeface="Gabriola" panose="04040605051002020D02" pitchFamily="82" charset="0"/>
              </a:rPr>
              <a:t>	</a:t>
            </a:r>
          </a:p>
          <a:p>
            <a:pPr>
              <a:lnSpc>
                <a:spcPct val="130000"/>
              </a:lnSpc>
              <a:buFontTx/>
              <a:buNone/>
            </a:pPr>
            <a:r>
              <a:rPr lang="en-US" altLang="en-US" sz="1800" dirty="0">
                <a:solidFill>
                  <a:schemeClr val="tx1"/>
                </a:solidFill>
                <a:latin typeface="Gabriola" panose="04040605051002020D02" pitchFamily="82" charset="0"/>
              </a:rPr>
              <a:t>  c</a:t>
            </a:r>
            <a:r>
              <a:rPr lang="en-US" altLang="en-US" sz="1800" baseline="-25000" dirty="0">
                <a:solidFill>
                  <a:schemeClr val="tx1"/>
                </a:solidFill>
                <a:latin typeface="Gabriola" panose="04040605051002020D02" pitchFamily="82" charset="0"/>
              </a:rPr>
              <a:t>6</a:t>
            </a:r>
            <a:r>
              <a:rPr lang="en-US" altLang="en-US" sz="1800" dirty="0">
                <a:solidFill>
                  <a:schemeClr val="tx1"/>
                </a:solidFill>
                <a:latin typeface="Gabriola" panose="04040605051002020D02" pitchFamily="82" charset="0"/>
              </a:rPr>
              <a:t> </a:t>
            </a:r>
          </a:p>
          <a:p>
            <a:pPr>
              <a:lnSpc>
                <a:spcPct val="130000"/>
              </a:lnSpc>
              <a:buFontTx/>
              <a:buNone/>
            </a:pPr>
            <a:r>
              <a:rPr lang="en-US" altLang="en-US" sz="1800" dirty="0">
                <a:solidFill>
                  <a:schemeClr val="tx1"/>
                </a:solidFill>
                <a:latin typeface="Gabriola" panose="04040605051002020D02" pitchFamily="82" charset="0"/>
              </a:rPr>
              <a:t>  c</a:t>
            </a:r>
            <a:r>
              <a:rPr lang="en-US" altLang="en-US" sz="1800" baseline="-25000" dirty="0">
                <a:solidFill>
                  <a:schemeClr val="tx1"/>
                </a:solidFill>
                <a:latin typeface="Gabriola" panose="04040605051002020D02" pitchFamily="82" charset="0"/>
              </a:rPr>
              <a:t>7 </a:t>
            </a:r>
            <a:endParaRPr lang="en-US" altLang="en-US" sz="1800" dirty="0">
              <a:solidFill>
                <a:schemeClr val="tx1"/>
              </a:solidFill>
              <a:latin typeface="Gabriola" panose="04040605051002020D02" pitchFamily="82" charset="0"/>
            </a:endParaRPr>
          </a:p>
          <a:p>
            <a:pPr>
              <a:lnSpc>
                <a:spcPct val="130000"/>
              </a:lnSpc>
              <a:buFontTx/>
              <a:buNone/>
            </a:pPr>
            <a:r>
              <a:rPr lang="en-US" altLang="en-US" sz="1800" dirty="0">
                <a:solidFill>
                  <a:schemeClr val="tx1"/>
                </a:solidFill>
                <a:latin typeface="Gabriola" panose="04040605051002020D02" pitchFamily="82" charset="0"/>
              </a:rPr>
              <a:t>  c</a:t>
            </a:r>
            <a:r>
              <a:rPr lang="en-US" altLang="en-US" sz="1800" baseline="-25000" dirty="0">
                <a:solidFill>
                  <a:schemeClr val="tx1"/>
                </a:solidFill>
                <a:latin typeface="Gabriola" panose="04040605051002020D02" pitchFamily="82" charset="0"/>
              </a:rPr>
              <a:t>8</a:t>
            </a:r>
            <a:r>
              <a:rPr lang="en-US" altLang="en-US" sz="1800" dirty="0">
                <a:solidFill>
                  <a:schemeClr val="tx1"/>
                </a:solidFill>
                <a:latin typeface="Gabriola" panose="04040605051002020D02" pitchFamily="82" charset="0"/>
              </a:rPr>
              <a:t>	    n-1	   </a:t>
            </a:r>
            <a:endParaRPr lang="en-US" altLang="en-US" sz="1800" baseline="-25000" dirty="0">
              <a:solidFill>
                <a:schemeClr val="tx1"/>
              </a:solidFill>
              <a:latin typeface="Gabriola" panose="04040605051002020D02" pitchFamily="82" charset="0"/>
            </a:endParaRPr>
          </a:p>
        </p:txBody>
      </p:sp>
      <p:graphicFrame>
        <p:nvGraphicFramePr>
          <p:cNvPr id="22426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6681431"/>
              </p:ext>
            </p:extLst>
          </p:nvPr>
        </p:nvGraphicFramePr>
        <p:xfrm>
          <a:off x="6913960" y="3063478"/>
          <a:ext cx="625078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3" name="Equation" r:id="rId4" imgW="469800" imgH="304560" progId="Equation.3">
                  <p:embed/>
                </p:oleObj>
              </mc:Choice>
              <mc:Fallback>
                <p:oleObj name="Equation" r:id="rId4" imgW="469800" imgH="304560" progId="Equation.3">
                  <p:embed/>
                  <p:pic>
                    <p:nvPicPr>
                      <p:cNvPr id="22426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13960" y="3063478"/>
                        <a:ext cx="625078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426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0134498"/>
              </p:ext>
            </p:extLst>
          </p:nvPr>
        </p:nvGraphicFramePr>
        <p:xfrm>
          <a:off x="6913960" y="3500438"/>
          <a:ext cx="1015603" cy="3988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4" name="Equation" r:id="rId6" imgW="774360" imgH="304560" progId="Equation.3">
                  <p:embed/>
                </p:oleObj>
              </mc:Choice>
              <mc:Fallback>
                <p:oleObj name="Equation" r:id="rId6" imgW="774360" imgH="304560" progId="Equation.3">
                  <p:embed/>
                  <p:pic>
                    <p:nvPicPr>
                      <p:cNvPr id="224264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13960" y="3500438"/>
                        <a:ext cx="1015603" cy="3988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426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9618223"/>
              </p:ext>
            </p:extLst>
          </p:nvPr>
        </p:nvGraphicFramePr>
        <p:xfrm>
          <a:off x="6913960" y="3932635"/>
          <a:ext cx="1015603" cy="3988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5" name="Equation" r:id="rId8" imgW="774360" imgH="304560" progId="Equation.3">
                  <p:embed/>
                </p:oleObj>
              </mc:Choice>
              <mc:Fallback>
                <p:oleObj name="Equation" r:id="rId8" imgW="774360" imgH="304560" progId="Equation.3">
                  <p:embed/>
                  <p:pic>
                    <p:nvPicPr>
                      <p:cNvPr id="224265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13960" y="3932635"/>
                        <a:ext cx="1015603" cy="3988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24266" name="Group 10"/>
          <p:cNvGrpSpPr>
            <a:grpSpLocks/>
          </p:cNvGrpSpPr>
          <p:nvPr/>
        </p:nvGrpSpPr>
        <p:grpSpPr bwMode="auto">
          <a:xfrm>
            <a:off x="1756661" y="2632078"/>
            <a:ext cx="1726407" cy="583406"/>
            <a:chOff x="2294" y="2280"/>
            <a:chExt cx="1450" cy="490"/>
          </a:xfrm>
        </p:grpSpPr>
        <p:sp>
          <p:nvSpPr>
            <p:cNvPr id="224267" name="Text Box 11"/>
            <p:cNvSpPr txBox="1">
              <a:spLocks noChangeArrowheads="1"/>
            </p:cNvSpPr>
            <p:nvPr/>
          </p:nvSpPr>
          <p:spPr bwMode="auto">
            <a:xfrm>
              <a:off x="2294" y="2280"/>
              <a:ext cx="1317" cy="3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050" dirty="0">
                  <a:solidFill>
                    <a:srgbClr val="CC0000"/>
                  </a:solidFill>
                  <a:latin typeface="Gabriola" panose="04040605051002020D02" pitchFamily="82" charset="0"/>
                  <a:sym typeface="Symbol" panose="05050102010706020507" pitchFamily="18" charset="2"/>
                </a:rPr>
                <a:t></a:t>
              </a:r>
              <a:r>
                <a:rPr lang="en-US" altLang="en-US" sz="1050" dirty="0">
                  <a:latin typeface="Gabriola" panose="04040605051002020D02" pitchFamily="82" charset="0"/>
                  <a:sym typeface="Symbol" panose="05050102010706020507" pitchFamily="18" charset="2"/>
                </a:rPr>
                <a:t> </a:t>
              </a:r>
              <a:r>
                <a:rPr lang="en-US" altLang="en-US" sz="2100" dirty="0">
                  <a:solidFill>
                    <a:srgbClr val="CC0000"/>
                  </a:solidFill>
                  <a:latin typeface="Gabriola" panose="04040605051002020D02" pitchFamily="82" charset="0"/>
                  <a:sym typeface="Symbol" panose="05050102010706020507" pitchFamily="18" charset="2"/>
                </a:rPr>
                <a:t>n</a:t>
              </a:r>
              <a:r>
                <a:rPr lang="en-US" altLang="en-US" sz="2100" baseline="30000" dirty="0">
                  <a:solidFill>
                    <a:srgbClr val="CC0000"/>
                  </a:solidFill>
                  <a:latin typeface="Gabriola" panose="04040605051002020D02" pitchFamily="82" charset="0"/>
                  <a:sym typeface="Symbol" panose="05050102010706020507" pitchFamily="18" charset="2"/>
                </a:rPr>
                <a:t>2</a:t>
              </a:r>
              <a:r>
                <a:rPr lang="en-US" altLang="en-US" sz="2100" dirty="0">
                  <a:solidFill>
                    <a:srgbClr val="CC0000"/>
                  </a:solidFill>
                  <a:latin typeface="Gabriola" panose="04040605051002020D02" pitchFamily="82" charset="0"/>
                  <a:sym typeface="Symbol" panose="05050102010706020507" pitchFamily="18" charset="2"/>
                </a:rPr>
                <a:t>/2 </a:t>
              </a:r>
              <a:r>
                <a:rPr lang="en-US" altLang="en-US" sz="1800" dirty="0">
                  <a:solidFill>
                    <a:srgbClr val="CC0000"/>
                  </a:solidFill>
                  <a:latin typeface="Gabriola" panose="04040605051002020D02" pitchFamily="82" charset="0"/>
                  <a:sym typeface="Symbol" panose="05050102010706020507" pitchFamily="18" charset="2"/>
                </a:rPr>
                <a:t>comparisons</a:t>
              </a:r>
            </a:p>
          </p:txBody>
        </p:sp>
        <p:sp>
          <p:nvSpPr>
            <p:cNvPr id="224268" name="Freeform 12"/>
            <p:cNvSpPr>
              <a:spLocks/>
            </p:cNvSpPr>
            <p:nvPr/>
          </p:nvSpPr>
          <p:spPr bwMode="auto">
            <a:xfrm>
              <a:off x="3536" y="2500"/>
              <a:ext cx="208" cy="270"/>
            </a:xfrm>
            <a:custGeom>
              <a:avLst/>
              <a:gdLst>
                <a:gd name="T0" fmla="*/ 0 w 208"/>
                <a:gd name="T1" fmla="*/ 0 h 270"/>
                <a:gd name="T2" fmla="*/ 171 w 208"/>
                <a:gd name="T3" fmla="*/ 110 h 270"/>
                <a:gd name="T4" fmla="*/ 208 w 208"/>
                <a:gd name="T5" fmla="*/ 27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8" h="270">
                  <a:moveTo>
                    <a:pt x="0" y="0"/>
                  </a:moveTo>
                  <a:cubicBezTo>
                    <a:pt x="68" y="32"/>
                    <a:pt x="136" y="65"/>
                    <a:pt x="171" y="110"/>
                  </a:cubicBezTo>
                  <a:cubicBezTo>
                    <a:pt x="206" y="155"/>
                    <a:pt x="207" y="212"/>
                    <a:pt x="208" y="27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050">
                <a:latin typeface="Gabriola" panose="04040605051002020D02" pitchFamily="82" charset="0"/>
              </a:endParaRPr>
            </a:p>
          </p:txBody>
        </p:sp>
      </p:grpSp>
      <p:grpSp>
        <p:nvGrpSpPr>
          <p:cNvPr id="224269" name="Group 13"/>
          <p:cNvGrpSpPr>
            <a:grpSpLocks/>
          </p:cNvGrpSpPr>
          <p:nvPr/>
        </p:nvGrpSpPr>
        <p:grpSpPr bwMode="auto">
          <a:xfrm>
            <a:off x="3956888" y="4136234"/>
            <a:ext cx="1400175" cy="582216"/>
            <a:chOff x="3101" y="3160"/>
            <a:chExt cx="1176" cy="489"/>
          </a:xfrm>
        </p:grpSpPr>
        <p:sp>
          <p:nvSpPr>
            <p:cNvPr id="224270" name="Text Box 14"/>
            <p:cNvSpPr txBox="1">
              <a:spLocks noChangeArrowheads="1"/>
            </p:cNvSpPr>
            <p:nvPr/>
          </p:nvSpPr>
          <p:spPr bwMode="auto">
            <a:xfrm>
              <a:off x="3101" y="3300"/>
              <a:ext cx="1176" cy="3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050" dirty="0">
                  <a:solidFill>
                    <a:srgbClr val="CC0000"/>
                  </a:solidFill>
                  <a:latin typeface="Gabriola" panose="04040605051002020D02" pitchFamily="82" charset="0"/>
                  <a:sym typeface="Symbol" panose="05050102010706020507" pitchFamily="18" charset="2"/>
                </a:rPr>
                <a:t></a:t>
              </a:r>
              <a:r>
                <a:rPr lang="en-US" altLang="en-US" sz="1050" dirty="0">
                  <a:latin typeface="Gabriola" panose="04040605051002020D02" pitchFamily="82" charset="0"/>
                  <a:sym typeface="Symbol" panose="05050102010706020507" pitchFamily="18" charset="2"/>
                </a:rPr>
                <a:t> </a:t>
              </a:r>
              <a:r>
                <a:rPr lang="en-US" altLang="en-US" sz="2100" dirty="0">
                  <a:solidFill>
                    <a:srgbClr val="CC0000"/>
                  </a:solidFill>
                  <a:latin typeface="Gabriola" panose="04040605051002020D02" pitchFamily="82" charset="0"/>
                  <a:sym typeface="Symbol" panose="05050102010706020507" pitchFamily="18" charset="2"/>
                </a:rPr>
                <a:t>n</a:t>
              </a:r>
              <a:r>
                <a:rPr lang="en-US" altLang="en-US" sz="2100" baseline="30000" dirty="0">
                  <a:solidFill>
                    <a:srgbClr val="CC0000"/>
                  </a:solidFill>
                  <a:latin typeface="Gabriola" panose="04040605051002020D02" pitchFamily="82" charset="0"/>
                  <a:sym typeface="Symbol" panose="05050102010706020507" pitchFamily="18" charset="2"/>
                </a:rPr>
                <a:t>2</a:t>
              </a:r>
              <a:r>
                <a:rPr lang="en-US" altLang="en-US" sz="2100" dirty="0">
                  <a:solidFill>
                    <a:srgbClr val="CC0000"/>
                  </a:solidFill>
                  <a:latin typeface="Gabriola" panose="04040605051002020D02" pitchFamily="82" charset="0"/>
                  <a:sym typeface="Symbol" panose="05050102010706020507" pitchFamily="18" charset="2"/>
                </a:rPr>
                <a:t>/2 </a:t>
              </a:r>
              <a:r>
                <a:rPr lang="en-US" altLang="en-US" sz="1800" dirty="0">
                  <a:solidFill>
                    <a:srgbClr val="CC0000"/>
                  </a:solidFill>
                  <a:latin typeface="Gabriola" panose="04040605051002020D02" pitchFamily="82" charset="0"/>
                  <a:sym typeface="Symbol" panose="05050102010706020507" pitchFamily="18" charset="2"/>
                </a:rPr>
                <a:t>exchanges</a:t>
              </a:r>
            </a:p>
          </p:txBody>
        </p:sp>
        <p:sp>
          <p:nvSpPr>
            <p:cNvPr id="224271" name="Freeform 15"/>
            <p:cNvSpPr>
              <a:spLocks/>
            </p:cNvSpPr>
            <p:nvPr/>
          </p:nvSpPr>
          <p:spPr bwMode="auto">
            <a:xfrm rot="7371790" flipH="1">
              <a:off x="3755" y="3129"/>
              <a:ext cx="208" cy="270"/>
            </a:xfrm>
            <a:custGeom>
              <a:avLst/>
              <a:gdLst>
                <a:gd name="T0" fmla="*/ 0 w 208"/>
                <a:gd name="T1" fmla="*/ 0 h 270"/>
                <a:gd name="T2" fmla="*/ 171 w 208"/>
                <a:gd name="T3" fmla="*/ 110 h 270"/>
                <a:gd name="T4" fmla="*/ 208 w 208"/>
                <a:gd name="T5" fmla="*/ 27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8" h="270">
                  <a:moveTo>
                    <a:pt x="0" y="0"/>
                  </a:moveTo>
                  <a:cubicBezTo>
                    <a:pt x="68" y="32"/>
                    <a:pt x="136" y="65"/>
                    <a:pt x="171" y="110"/>
                  </a:cubicBezTo>
                  <a:cubicBezTo>
                    <a:pt x="206" y="155"/>
                    <a:pt x="207" y="212"/>
                    <a:pt x="208" y="27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050">
                <a:latin typeface="Gabriola" panose="04040605051002020D02" pitchFamily="82" charset="0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1396409" y="372961"/>
            <a:ext cx="65882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Gabriola" panose="04040605051002020D02" pitchFamily="82" charset="0"/>
              </a:rPr>
              <a:t>Comparisons and Exchanges in Insertion Sort</a:t>
            </a:r>
          </a:p>
        </p:txBody>
      </p:sp>
    </p:spTree>
    <p:extLst>
      <p:ext uri="{BB962C8B-B14F-4D97-AF65-F5344CB8AC3E}">
        <p14:creationId xmlns:p14="http://schemas.microsoft.com/office/powerpoint/2010/main" val="190163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3"/>
          <p:cNvSpPr txBox="1">
            <a:spLocks noGrp="1"/>
          </p:cNvSpPr>
          <p:nvPr>
            <p:ph type="title"/>
          </p:nvPr>
        </p:nvSpPr>
        <p:spPr>
          <a:xfrm>
            <a:off x="-157842" y="749975"/>
            <a:ext cx="2607128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 smtClean="0">
                <a:solidFill>
                  <a:schemeClr val="accent3">
                    <a:lumMod val="50000"/>
                  </a:schemeClr>
                </a:solidFill>
                <a:latin typeface="Gabriola" panose="04040605051002020D02" pitchFamily="82" charset="0"/>
              </a:rPr>
              <a:t>Insertion Sort – Summary</a:t>
            </a:r>
            <a:endParaRPr sz="3600" b="1" dirty="0">
              <a:solidFill>
                <a:schemeClr val="accent3">
                  <a:lumMod val="50000"/>
                </a:schemeClr>
              </a:solidFill>
              <a:latin typeface="Gabriola" panose="04040605051002020D02" pitchFamily="82" charset="0"/>
            </a:endParaRPr>
          </a:p>
        </p:txBody>
      </p:sp>
      <p:sp>
        <p:nvSpPr>
          <p:cNvPr id="459" name="Google Shape;459;p23"/>
          <p:cNvSpPr txBox="1">
            <a:spLocks noGrp="1"/>
          </p:cNvSpPr>
          <p:nvPr>
            <p:ph type="body" idx="1"/>
          </p:nvPr>
        </p:nvSpPr>
        <p:spPr>
          <a:xfrm>
            <a:off x="2683000" y="678537"/>
            <a:ext cx="5434984" cy="35148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en-US" sz="2400" dirty="0">
                <a:latin typeface="Gabriola" panose="04040605051002020D02" pitchFamily="82" charset="0"/>
              </a:rPr>
              <a:t>Advantages</a:t>
            </a:r>
          </a:p>
          <a:p>
            <a:pPr lvl="1"/>
            <a:r>
              <a:rPr lang="en-US" altLang="en-US" sz="2400" dirty="0">
                <a:latin typeface="Gabriola" panose="04040605051002020D02" pitchFamily="82" charset="0"/>
              </a:rPr>
              <a:t>Good running time for “almost sorted” arrays </a:t>
            </a:r>
            <a:r>
              <a:rPr lang="en-US" altLang="en-US" sz="2400" dirty="0">
                <a:latin typeface="Gabriola" panose="04040605051002020D02" pitchFamily="82" charset="0"/>
                <a:sym typeface="Symbol" panose="05050102010706020507" pitchFamily="18" charset="2"/>
              </a:rPr>
              <a:t>(n)</a:t>
            </a:r>
          </a:p>
          <a:p>
            <a:r>
              <a:rPr lang="en-US" altLang="en-US" sz="2400" dirty="0">
                <a:latin typeface="Gabriola" panose="04040605051002020D02" pitchFamily="82" charset="0"/>
                <a:sym typeface="Symbol" panose="05050102010706020507" pitchFamily="18" charset="2"/>
              </a:rPr>
              <a:t>Disadvantages</a:t>
            </a:r>
          </a:p>
          <a:p>
            <a:pPr lvl="1"/>
            <a:r>
              <a:rPr lang="en-US" altLang="en-US" sz="2400" dirty="0">
                <a:solidFill>
                  <a:srgbClr val="CC0000"/>
                </a:solidFill>
                <a:latin typeface="Gabriola" panose="04040605051002020D02" pitchFamily="82" charset="0"/>
                <a:sym typeface="Symbol" panose="05050102010706020507" pitchFamily="18" charset="2"/>
              </a:rPr>
              <a:t>(n</a:t>
            </a:r>
            <a:r>
              <a:rPr lang="en-US" altLang="en-US" sz="2400" baseline="30000" dirty="0">
                <a:solidFill>
                  <a:srgbClr val="CC0000"/>
                </a:solidFill>
                <a:latin typeface="Gabriola" panose="04040605051002020D02" pitchFamily="82" charset="0"/>
                <a:sym typeface="Symbol" panose="05050102010706020507" pitchFamily="18" charset="2"/>
              </a:rPr>
              <a:t>2</a:t>
            </a:r>
            <a:r>
              <a:rPr lang="en-US" altLang="en-US" sz="2400" dirty="0">
                <a:solidFill>
                  <a:srgbClr val="CC0000"/>
                </a:solidFill>
                <a:latin typeface="Gabriola" panose="04040605051002020D02" pitchFamily="82" charset="0"/>
                <a:sym typeface="Symbol" panose="05050102010706020507" pitchFamily="18" charset="2"/>
              </a:rPr>
              <a:t>)</a:t>
            </a:r>
            <a:r>
              <a:rPr lang="en-US" altLang="en-US" sz="2400" dirty="0">
                <a:latin typeface="Gabriola" panose="04040605051002020D02" pitchFamily="82" charset="0"/>
                <a:sym typeface="Symbol" panose="05050102010706020507" pitchFamily="18" charset="2"/>
              </a:rPr>
              <a:t> running time in </a:t>
            </a:r>
            <a:r>
              <a:rPr lang="en-US" altLang="en-US" sz="2400" dirty="0">
                <a:solidFill>
                  <a:srgbClr val="CC0000"/>
                </a:solidFill>
                <a:latin typeface="Gabriola" panose="04040605051002020D02" pitchFamily="82" charset="0"/>
                <a:sym typeface="Symbol" panose="05050102010706020507" pitchFamily="18" charset="2"/>
              </a:rPr>
              <a:t>worst</a:t>
            </a:r>
            <a:r>
              <a:rPr lang="en-US" altLang="en-US" sz="2400" dirty="0">
                <a:latin typeface="Gabriola" panose="04040605051002020D02" pitchFamily="82" charset="0"/>
                <a:sym typeface="Symbol" panose="05050102010706020507" pitchFamily="18" charset="2"/>
              </a:rPr>
              <a:t> and </a:t>
            </a:r>
            <a:r>
              <a:rPr lang="en-US" altLang="en-US" sz="2400" dirty="0">
                <a:solidFill>
                  <a:srgbClr val="CC0000"/>
                </a:solidFill>
                <a:latin typeface="Gabriola" panose="04040605051002020D02" pitchFamily="82" charset="0"/>
                <a:sym typeface="Symbol" panose="05050102010706020507" pitchFamily="18" charset="2"/>
              </a:rPr>
              <a:t>average</a:t>
            </a:r>
            <a:r>
              <a:rPr lang="en-US" altLang="en-US" sz="2400" dirty="0">
                <a:latin typeface="Gabriola" panose="04040605051002020D02" pitchFamily="82" charset="0"/>
                <a:sym typeface="Symbol" panose="05050102010706020507" pitchFamily="18" charset="2"/>
              </a:rPr>
              <a:t> case</a:t>
            </a:r>
          </a:p>
          <a:p>
            <a:pPr lvl="1"/>
            <a:r>
              <a:rPr lang="en-US" altLang="en-US" sz="2400" dirty="0">
                <a:solidFill>
                  <a:srgbClr val="CC0000"/>
                </a:solidFill>
                <a:latin typeface="Gabriola" panose="04040605051002020D02" pitchFamily="82" charset="0"/>
                <a:sym typeface="Symbol" panose="05050102010706020507" pitchFamily="18" charset="2"/>
              </a:rPr>
              <a:t> n</a:t>
            </a:r>
            <a:r>
              <a:rPr lang="en-US" altLang="en-US" sz="2400" baseline="30000" dirty="0">
                <a:solidFill>
                  <a:srgbClr val="CC0000"/>
                </a:solidFill>
                <a:latin typeface="Gabriola" panose="04040605051002020D02" pitchFamily="82" charset="0"/>
                <a:sym typeface="Symbol" panose="05050102010706020507" pitchFamily="18" charset="2"/>
              </a:rPr>
              <a:t>2</a:t>
            </a:r>
            <a:r>
              <a:rPr lang="en-US" altLang="en-US" sz="2400" dirty="0">
                <a:solidFill>
                  <a:srgbClr val="CC0000"/>
                </a:solidFill>
                <a:latin typeface="Gabriola" panose="04040605051002020D02" pitchFamily="82" charset="0"/>
                <a:sym typeface="Symbol" panose="05050102010706020507" pitchFamily="18" charset="2"/>
              </a:rPr>
              <a:t>/2</a:t>
            </a:r>
            <a:r>
              <a:rPr lang="en-US" altLang="en-US" sz="2400" dirty="0">
                <a:latin typeface="Gabriola" panose="04040605051002020D02" pitchFamily="82" charset="0"/>
                <a:sym typeface="Symbol" panose="05050102010706020507" pitchFamily="18" charset="2"/>
              </a:rPr>
              <a:t> </a:t>
            </a:r>
            <a:r>
              <a:rPr lang="en-US" altLang="en-US" sz="2400" dirty="0">
                <a:solidFill>
                  <a:srgbClr val="CC0000"/>
                </a:solidFill>
                <a:latin typeface="Gabriola" panose="04040605051002020D02" pitchFamily="82" charset="0"/>
                <a:sym typeface="Symbol" panose="05050102010706020507" pitchFamily="18" charset="2"/>
              </a:rPr>
              <a:t>comparisons</a:t>
            </a:r>
            <a:r>
              <a:rPr lang="en-US" altLang="en-US" sz="2400" dirty="0">
                <a:latin typeface="Gabriola" panose="04040605051002020D02" pitchFamily="82" charset="0"/>
                <a:sym typeface="Symbol" panose="05050102010706020507" pitchFamily="18" charset="2"/>
              </a:rPr>
              <a:t> and </a:t>
            </a:r>
            <a:r>
              <a:rPr lang="en-US" altLang="en-US" sz="2400" dirty="0" smtClean="0">
                <a:solidFill>
                  <a:srgbClr val="CC0000"/>
                </a:solidFill>
                <a:latin typeface="Gabriola" panose="04040605051002020D02" pitchFamily="82" charset="0"/>
                <a:sym typeface="Symbol" panose="05050102010706020507" pitchFamily="18" charset="2"/>
              </a:rPr>
              <a:t>exchanges</a:t>
            </a:r>
            <a:endParaRPr lang="en-US" altLang="en-US" sz="2400" baseline="30000" dirty="0">
              <a:solidFill>
                <a:srgbClr val="CC0000"/>
              </a:solidFill>
              <a:latin typeface="Gabriola" panose="04040605051002020D02" pitchFamily="82" charset="0"/>
              <a:sym typeface="Symbol" panose="05050102010706020507" pitchFamily="18" charset="2"/>
            </a:endParaRPr>
          </a:p>
        </p:txBody>
      </p:sp>
      <p:sp>
        <p:nvSpPr>
          <p:cNvPr id="462" name="Google Shape;462;p23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87799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3"/>
          <p:cNvSpPr txBox="1">
            <a:spLocks noGrp="1"/>
          </p:cNvSpPr>
          <p:nvPr>
            <p:ph type="title"/>
          </p:nvPr>
        </p:nvSpPr>
        <p:spPr>
          <a:xfrm>
            <a:off x="-157842" y="749975"/>
            <a:ext cx="2607128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 smtClean="0">
                <a:solidFill>
                  <a:schemeClr val="accent3">
                    <a:lumMod val="50000"/>
                  </a:schemeClr>
                </a:solidFill>
                <a:latin typeface="Gabriola" panose="04040605051002020D02" pitchFamily="82" charset="0"/>
              </a:rPr>
              <a:t>Searching</a:t>
            </a:r>
            <a:endParaRPr sz="3600" b="1" dirty="0">
              <a:solidFill>
                <a:schemeClr val="accent3">
                  <a:lumMod val="50000"/>
                </a:schemeClr>
              </a:solidFill>
              <a:latin typeface="Gabriola" panose="04040605051002020D02" pitchFamily="82" charset="0"/>
            </a:endParaRPr>
          </a:p>
        </p:txBody>
      </p:sp>
      <p:sp>
        <p:nvSpPr>
          <p:cNvPr id="459" name="Google Shape;459;p23"/>
          <p:cNvSpPr txBox="1">
            <a:spLocks noGrp="1"/>
          </p:cNvSpPr>
          <p:nvPr>
            <p:ph type="body" idx="1"/>
          </p:nvPr>
        </p:nvSpPr>
        <p:spPr>
          <a:xfrm>
            <a:off x="2683000" y="862835"/>
            <a:ext cx="5434984" cy="35148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en-US" sz="2400" b="1" dirty="0">
                <a:latin typeface="Gabriola" panose="04040605051002020D02" pitchFamily="82" charset="0"/>
              </a:rPr>
              <a:t>Given a </a:t>
            </a:r>
            <a:r>
              <a:rPr lang="en-US" altLang="en-US" sz="2400" b="1" dirty="0">
                <a:solidFill>
                  <a:srgbClr val="FF0000"/>
                </a:solidFill>
                <a:latin typeface="Gabriola" panose="04040605051002020D02" pitchFamily="82" charset="0"/>
              </a:rPr>
              <a:t>collection</a:t>
            </a:r>
            <a:r>
              <a:rPr lang="en-US" altLang="en-US" sz="2400" b="1" dirty="0">
                <a:latin typeface="Gabriola" panose="04040605051002020D02" pitchFamily="82" charset="0"/>
              </a:rPr>
              <a:t> and an </a:t>
            </a:r>
            <a:r>
              <a:rPr lang="en-US" altLang="en-US" sz="2400" b="1" dirty="0">
                <a:solidFill>
                  <a:srgbClr val="FF0000"/>
                </a:solidFill>
                <a:latin typeface="Gabriola" panose="04040605051002020D02" pitchFamily="82" charset="0"/>
              </a:rPr>
              <a:t>element </a:t>
            </a:r>
            <a:r>
              <a:rPr lang="en-US" altLang="en-US" sz="2400" b="1" dirty="0">
                <a:latin typeface="Gabriola" panose="04040605051002020D02" pitchFamily="82" charset="0"/>
              </a:rPr>
              <a:t>(key) to </a:t>
            </a:r>
            <a:r>
              <a:rPr lang="en-US" altLang="en-US" sz="2400" b="1" dirty="0">
                <a:solidFill>
                  <a:srgbClr val="FF0000"/>
                </a:solidFill>
                <a:latin typeface="Gabriola" panose="04040605051002020D02" pitchFamily="82" charset="0"/>
              </a:rPr>
              <a:t>find</a:t>
            </a:r>
            <a:r>
              <a:rPr lang="en-US" altLang="en-US" sz="2400" b="1" dirty="0">
                <a:latin typeface="Gabriola" panose="04040605051002020D02" pitchFamily="82" charset="0"/>
              </a:rPr>
              <a:t>…</a:t>
            </a:r>
          </a:p>
          <a:p>
            <a:r>
              <a:rPr lang="en-US" altLang="en-US" sz="2400" b="1" dirty="0" smtClean="0">
                <a:latin typeface="Gabriola" panose="04040605051002020D02" pitchFamily="82" charset="0"/>
              </a:rPr>
              <a:t>Output</a:t>
            </a:r>
            <a:endParaRPr lang="en-US" altLang="en-US" sz="2400" b="1" dirty="0">
              <a:latin typeface="Gabriola" panose="04040605051002020D02" pitchFamily="82" charset="0"/>
            </a:endParaRPr>
          </a:p>
          <a:p>
            <a:pPr lvl="1"/>
            <a:r>
              <a:rPr lang="en-US" altLang="en-US" sz="2400" b="1" dirty="0">
                <a:latin typeface="Gabriola" panose="04040605051002020D02" pitchFamily="82" charset="0"/>
              </a:rPr>
              <a:t>Print a message (“</a:t>
            </a:r>
            <a:r>
              <a:rPr lang="en-US" altLang="en-US" sz="2400" b="1" dirty="0">
                <a:solidFill>
                  <a:srgbClr val="FF0000"/>
                </a:solidFill>
                <a:latin typeface="Gabriola" panose="04040605051002020D02" pitchFamily="82" charset="0"/>
              </a:rPr>
              <a:t>Found</a:t>
            </a:r>
            <a:r>
              <a:rPr lang="en-US" altLang="en-US" sz="2400" b="1" dirty="0">
                <a:latin typeface="Gabriola" panose="04040605051002020D02" pitchFamily="82" charset="0"/>
              </a:rPr>
              <a:t>”, “</a:t>
            </a:r>
            <a:r>
              <a:rPr lang="en-US" altLang="en-US" sz="2400" b="1" dirty="0">
                <a:solidFill>
                  <a:srgbClr val="FF0000"/>
                </a:solidFill>
                <a:latin typeface="Gabriola" panose="04040605051002020D02" pitchFamily="82" charset="0"/>
              </a:rPr>
              <a:t>Not </a:t>
            </a:r>
            <a:r>
              <a:rPr lang="en-US" altLang="en-US" sz="2400" b="1" dirty="0" smtClean="0">
                <a:solidFill>
                  <a:srgbClr val="FF0000"/>
                </a:solidFill>
                <a:latin typeface="Gabriola" panose="04040605051002020D02" pitchFamily="82" charset="0"/>
              </a:rPr>
              <a:t>Found</a:t>
            </a:r>
            <a:r>
              <a:rPr lang="en-US" altLang="en-US" sz="2400" b="1" dirty="0" smtClean="0">
                <a:latin typeface="Gabriola" panose="04040605051002020D02" pitchFamily="82" charset="0"/>
              </a:rPr>
              <a:t>”)</a:t>
            </a:r>
            <a:endParaRPr lang="en-US" altLang="en-US" sz="2400" b="1" dirty="0">
              <a:latin typeface="Gabriola" panose="04040605051002020D02" pitchFamily="82" charset="0"/>
            </a:endParaRPr>
          </a:p>
          <a:p>
            <a:pPr lvl="1"/>
            <a:r>
              <a:rPr lang="en-US" altLang="en-US" sz="2400" b="1" dirty="0" smtClean="0">
                <a:latin typeface="Gabriola" panose="04040605051002020D02" pitchFamily="82" charset="0"/>
              </a:rPr>
              <a:t>If Found? Return </a:t>
            </a:r>
            <a:r>
              <a:rPr lang="en-US" altLang="en-US" sz="2400" b="1" dirty="0">
                <a:latin typeface="Gabriola" panose="04040605051002020D02" pitchFamily="82" charset="0"/>
              </a:rPr>
              <a:t>a value (position of key )</a:t>
            </a:r>
          </a:p>
          <a:p>
            <a:endParaRPr lang="en-US" altLang="en-US" sz="2400" b="1" dirty="0">
              <a:latin typeface="Gabriola" panose="04040605051002020D02" pitchFamily="82" charset="0"/>
            </a:endParaRPr>
          </a:p>
          <a:p>
            <a:r>
              <a:rPr lang="en-US" altLang="en-US" sz="2400" b="1" u="sng" dirty="0">
                <a:latin typeface="Gabriola" panose="04040605051002020D02" pitchFamily="82" charset="0"/>
              </a:rPr>
              <a:t>Don’t modify </a:t>
            </a:r>
            <a:r>
              <a:rPr lang="en-US" altLang="en-US" sz="2400" b="1" dirty="0">
                <a:latin typeface="Gabriola" panose="04040605051002020D02" pitchFamily="82" charset="0"/>
              </a:rPr>
              <a:t>the collection in the search!</a:t>
            </a:r>
          </a:p>
        </p:txBody>
      </p:sp>
      <p:sp>
        <p:nvSpPr>
          <p:cNvPr id="462" name="Google Shape;462;p23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827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942214" y="357007"/>
            <a:ext cx="1881925" cy="346249"/>
          </a:xfrm>
        </p:spPr>
        <p:txBody>
          <a:bodyPr spcFirstLastPara="1" wrap="none" lIns="47625" tIns="19050" rIns="47625" bIns="19050" anchor="t" anchorCtr="0">
            <a:spAutoFit/>
          </a:bodyPr>
          <a:lstStyle/>
          <a:p>
            <a:pPr>
              <a:defRPr/>
            </a:pPr>
            <a:r>
              <a:rPr lang="en-US" dirty="0" smtClean="0">
                <a:cs typeface="+mj-cs"/>
              </a:rPr>
              <a:t> Simple Search</a:t>
            </a:r>
          </a:p>
        </p:txBody>
      </p:sp>
      <p:sp>
        <p:nvSpPr>
          <p:cNvPr id="79904" name="Rectangle 32"/>
          <p:cNvSpPr>
            <a:spLocks noGrp="1" noChangeArrowheads="1"/>
          </p:cNvSpPr>
          <p:nvPr>
            <p:ph type="body" idx="4294967295"/>
          </p:nvPr>
        </p:nvSpPr>
        <p:spPr>
          <a:xfrm>
            <a:off x="1573619" y="1099584"/>
            <a:ext cx="5829300" cy="3543300"/>
          </a:xfrm>
        </p:spPr>
        <p:txBody>
          <a:bodyPr/>
          <a:lstStyle/>
          <a:p>
            <a:pPr marL="342900" indent="-342900">
              <a:lnSpc>
                <a:spcPct val="90000"/>
              </a:lnSpc>
              <a:defRPr/>
            </a:pPr>
            <a:r>
              <a:rPr lang="en-US" sz="2100" b="1" dirty="0">
                <a:latin typeface="Gabriola" panose="04040605051002020D02" pitchFamily="82" charset="0"/>
                <a:cs typeface="+mn-cs"/>
              </a:rPr>
              <a:t>A search </a:t>
            </a:r>
            <a:r>
              <a:rPr lang="en-US" sz="2100" b="1" dirty="0">
                <a:solidFill>
                  <a:srgbClr val="3333FF"/>
                </a:solidFill>
                <a:latin typeface="Gabriola" panose="04040605051002020D02" pitchFamily="82" charset="0"/>
                <a:cs typeface="+mn-cs"/>
              </a:rPr>
              <a:t>traverses</a:t>
            </a:r>
            <a:r>
              <a:rPr lang="en-US" sz="2100" b="1" dirty="0">
                <a:latin typeface="Gabriola" panose="04040605051002020D02" pitchFamily="82" charset="0"/>
                <a:cs typeface="+mn-cs"/>
              </a:rPr>
              <a:t> the collection until</a:t>
            </a:r>
          </a:p>
          <a:p>
            <a:pPr marL="685800" lvl="1" indent="-342900">
              <a:lnSpc>
                <a:spcPct val="90000"/>
              </a:lnSpc>
              <a:defRPr/>
            </a:pPr>
            <a:r>
              <a:rPr lang="en-US" sz="2100" b="1" dirty="0">
                <a:latin typeface="Gabriola" panose="04040605051002020D02" pitchFamily="82" charset="0"/>
              </a:rPr>
              <a:t>The desired element is </a:t>
            </a:r>
            <a:r>
              <a:rPr lang="en-US" sz="2100" b="1" dirty="0">
                <a:solidFill>
                  <a:srgbClr val="3333FF"/>
                </a:solidFill>
                <a:latin typeface="Gabriola" panose="04040605051002020D02" pitchFamily="82" charset="0"/>
              </a:rPr>
              <a:t>found</a:t>
            </a:r>
            <a:r>
              <a:rPr lang="en-US" sz="2100" b="1" dirty="0">
                <a:latin typeface="Gabriola" panose="04040605051002020D02" pitchFamily="82" charset="0"/>
              </a:rPr>
              <a:t> </a:t>
            </a:r>
          </a:p>
          <a:p>
            <a:pPr marL="685800" lvl="1" indent="-342900">
              <a:lnSpc>
                <a:spcPct val="90000"/>
              </a:lnSpc>
              <a:defRPr/>
            </a:pPr>
            <a:r>
              <a:rPr lang="en-US" sz="2100" b="1" dirty="0">
                <a:latin typeface="Gabriola" panose="04040605051002020D02" pitchFamily="82" charset="0"/>
              </a:rPr>
              <a:t>Or the collection is </a:t>
            </a:r>
            <a:r>
              <a:rPr lang="en-US" sz="2100" b="1" dirty="0">
                <a:solidFill>
                  <a:srgbClr val="3333FF"/>
                </a:solidFill>
                <a:latin typeface="Gabriola" panose="04040605051002020D02" pitchFamily="82" charset="0"/>
              </a:rPr>
              <a:t>exhausted</a:t>
            </a:r>
          </a:p>
          <a:p>
            <a:pPr marL="685800" lvl="1" indent="-342900">
              <a:lnSpc>
                <a:spcPct val="90000"/>
              </a:lnSpc>
              <a:defRPr/>
            </a:pPr>
            <a:endParaRPr lang="en-US" sz="2100" b="1" dirty="0">
              <a:latin typeface="Gabriola" panose="04040605051002020D02" pitchFamily="82" charset="0"/>
            </a:endParaRPr>
          </a:p>
          <a:p>
            <a:pPr marL="342900" indent="-342900">
              <a:lnSpc>
                <a:spcPct val="90000"/>
              </a:lnSpc>
              <a:defRPr/>
            </a:pPr>
            <a:r>
              <a:rPr lang="en-US" sz="2100" b="1" dirty="0">
                <a:latin typeface="Gabriola" panose="04040605051002020D02" pitchFamily="82" charset="0"/>
                <a:cs typeface="+mn-cs"/>
              </a:rPr>
              <a:t>If the collection is </a:t>
            </a:r>
            <a:r>
              <a:rPr lang="en-US" sz="2100" b="1" dirty="0">
                <a:solidFill>
                  <a:srgbClr val="FF0033"/>
                </a:solidFill>
                <a:latin typeface="Gabriola" panose="04040605051002020D02" pitchFamily="82" charset="0"/>
                <a:cs typeface="+mn-cs"/>
              </a:rPr>
              <a:t>ordered</a:t>
            </a:r>
            <a:r>
              <a:rPr lang="en-US" sz="2100" b="1" dirty="0">
                <a:latin typeface="Gabriola" panose="04040605051002020D02" pitchFamily="82" charset="0"/>
                <a:cs typeface="+mn-cs"/>
              </a:rPr>
              <a:t>, I might not have to look at all elements</a:t>
            </a:r>
          </a:p>
          <a:p>
            <a:pPr marL="685800" lvl="1" indent="-342900">
              <a:lnSpc>
                <a:spcPct val="90000"/>
              </a:lnSpc>
              <a:defRPr/>
            </a:pPr>
            <a:r>
              <a:rPr lang="en-US" sz="2100" b="1" dirty="0">
                <a:latin typeface="Gabriola" panose="04040605051002020D02" pitchFamily="82" charset="0"/>
              </a:rPr>
              <a:t>I can </a:t>
            </a:r>
            <a:r>
              <a:rPr lang="en-US" sz="2100" b="1" dirty="0">
                <a:solidFill>
                  <a:srgbClr val="FF0033"/>
                </a:solidFill>
                <a:latin typeface="Gabriola" panose="04040605051002020D02" pitchFamily="82" charset="0"/>
              </a:rPr>
              <a:t>stop looking when I know the element cannot be in the collection</a:t>
            </a:r>
            <a:r>
              <a:rPr lang="en-US" sz="2100" b="1" dirty="0">
                <a:latin typeface="Gabriola" panose="04040605051002020D02" pitchFamily="82" charset="0"/>
              </a:rPr>
              <a:t>.</a:t>
            </a:r>
          </a:p>
        </p:txBody>
      </p:sp>
      <p:sp>
        <p:nvSpPr>
          <p:cNvPr id="79875" name="Rectangle 3"/>
          <p:cNvSpPr>
            <a:spLocks noChangeArrowheads="1"/>
          </p:cNvSpPr>
          <p:nvPr/>
        </p:nvSpPr>
        <p:spPr bwMode="auto">
          <a:xfrm>
            <a:off x="2171700" y="1227535"/>
            <a:ext cx="139525" cy="231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69056" tIns="34529" rIns="69056" bIns="34529">
            <a:spAutoFit/>
          </a:bodyPr>
          <a:lstStyle/>
          <a:p>
            <a:pPr algn="l">
              <a:defRPr/>
            </a:pPr>
            <a:endParaRPr lang="en-US" sz="1050">
              <a:latin typeface="Arial" charset="0"/>
              <a:ea typeface="ＭＳ Ｐゴシック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97172" y="164926"/>
            <a:ext cx="66063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Gabriola" panose="04040605051002020D02" pitchFamily="82" charset="0"/>
              </a:rPr>
              <a:t>Linear / Sequential Search (A Simple Search!) </a:t>
            </a:r>
            <a:endParaRPr lang="en-US" sz="3600" b="1" dirty="0"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60684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3" name="Text Box 3"/>
          <p:cNvSpPr txBox="1">
            <a:spLocks noChangeArrowheads="1"/>
          </p:cNvSpPr>
          <p:nvPr/>
        </p:nvSpPr>
        <p:spPr bwMode="auto">
          <a:xfrm>
            <a:off x="1600200" y="971550"/>
            <a:ext cx="5609228" cy="3831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en-US" altLang="en-US" sz="1500" dirty="0">
                <a:latin typeface="Courier New" panose="02070309020205020404" pitchFamily="49" charset="0"/>
              </a:rPr>
              <a:t>procedure Search(</a:t>
            </a:r>
            <a:r>
              <a:rPr lang="en-US" altLang="en-US" sz="1500" dirty="0" err="1">
                <a:solidFill>
                  <a:srgbClr val="800000"/>
                </a:solidFill>
                <a:latin typeface="Courier New" panose="02070309020205020404" pitchFamily="49" charset="0"/>
              </a:rPr>
              <a:t>my_array</a:t>
            </a:r>
            <a:r>
              <a:rPr lang="en-US" altLang="en-US" sz="1500" dirty="0">
                <a:solidFill>
                  <a:srgbClr val="3333FF"/>
                </a:solidFill>
                <a:latin typeface="Courier New" panose="02070309020205020404" pitchFamily="49" charset="0"/>
              </a:rPr>
              <a:t> Array,</a:t>
            </a:r>
          </a:p>
          <a:p>
            <a:pPr algn="l"/>
            <a:r>
              <a:rPr lang="en-US" altLang="en-US" sz="1500" dirty="0">
                <a:solidFill>
                  <a:srgbClr val="3333FF"/>
                </a:solidFill>
                <a:latin typeface="Courier New" panose="02070309020205020404" pitchFamily="49" charset="0"/>
              </a:rPr>
              <a:t>                 </a:t>
            </a:r>
            <a:r>
              <a:rPr lang="en-US" altLang="en-US" sz="1500" dirty="0">
                <a:solidFill>
                  <a:srgbClr val="800000"/>
                </a:solidFill>
                <a:latin typeface="Courier New" panose="02070309020205020404" pitchFamily="49" charset="0"/>
              </a:rPr>
              <a:t>target</a:t>
            </a:r>
            <a:r>
              <a:rPr lang="en-US" altLang="en-US" sz="1500" dirty="0">
                <a:solidFill>
                  <a:srgbClr val="3333FF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500" dirty="0" err="1">
                <a:solidFill>
                  <a:srgbClr val="3333FF"/>
                </a:solidFill>
                <a:latin typeface="Courier New" panose="02070309020205020404" pitchFamily="49" charset="0"/>
              </a:rPr>
              <a:t>Num</a:t>
            </a:r>
            <a:r>
              <a:rPr lang="en-US" altLang="en-US" sz="1500" dirty="0">
                <a:latin typeface="Courier New" panose="02070309020205020404" pitchFamily="49" charset="0"/>
              </a:rPr>
              <a:t>) </a:t>
            </a:r>
          </a:p>
          <a:p>
            <a:pPr algn="l"/>
            <a:r>
              <a:rPr lang="en-US" altLang="en-US" sz="1500" dirty="0">
                <a:latin typeface="Courier New" panose="02070309020205020404" pitchFamily="49" charset="0"/>
              </a:rPr>
              <a:t>  </a:t>
            </a:r>
            <a:r>
              <a:rPr lang="en-US" altLang="en-US" sz="1500" dirty="0" err="1">
                <a:solidFill>
                  <a:srgbClr val="3333FF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1500" dirty="0">
                <a:solidFill>
                  <a:srgbClr val="3333FF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500" dirty="0" err="1">
                <a:solidFill>
                  <a:srgbClr val="3333FF"/>
                </a:solidFill>
                <a:latin typeface="Courier New" panose="02070309020205020404" pitchFamily="49" charset="0"/>
              </a:rPr>
              <a:t>Num</a:t>
            </a:r>
            <a:endParaRPr lang="en-US" altLang="en-US" sz="1500" dirty="0">
              <a:solidFill>
                <a:srgbClr val="3333FF"/>
              </a:solidFill>
              <a:latin typeface="Courier New" panose="02070309020205020404" pitchFamily="49" charset="0"/>
            </a:endParaRPr>
          </a:p>
          <a:p>
            <a:pPr algn="l"/>
            <a:r>
              <a:rPr lang="en-US" altLang="en-US" sz="1500" dirty="0">
                <a:solidFill>
                  <a:srgbClr val="3333FF"/>
                </a:solidFill>
                <a:latin typeface="Courier New" panose="02070309020205020404" pitchFamily="49" charset="0"/>
              </a:rPr>
              <a:t>  </a:t>
            </a:r>
            <a:r>
              <a:rPr lang="en-US" altLang="en-US" sz="1500" dirty="0" err="1">
                <a:solidFill>
                  <a:srgbClr val="3333FF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1500" dirty="0">
                <a:solidFill>
                  <a:srgbClr val="3333FF"/>
                </a:solidFill>
                <a:latin typeface="Courier New" panose="02070309020205020404" pitchFamily="49" charset="0"/>
              </a:rPr>
              <a:t> &lt;- 1</a:t>
            </a:r>
          </a:p>
          <a:p>
            <a:pPr algn="l"/>
            <a:r>
              <a:rPr lang="en-US" altLang="en-US" sz="1500" dirty="0">
                <a:latin typeface="Courier New" panose="02070309020205020404" pitchFamily="49" charset="0"/>
              </a:rPr>
              <a:t>  loop</a:t>
            </a:r>
          </a:p>
          <a:p>
            <a:pPr algn="l"/>
            <a:r>
              <a:rPr lang="en-US" altLang="en-US" sz="1500" dirty="0">
                <a:latin typeface="Courier New" panose="02070309020205020404" pitchFamily="49" charset="0"/>
              </a:rPr>
              <a:t>    </a:t>
            </a:r>
            <a:r>
              <a:rPr lang="en-US" altLang="en-US" sz="1500" dirty="0" err="1">
                <a:latin typeface="Courier New" panose="02070309020205020404" pitchFamily="49" charset="0"/>
              </a:rPr>
              <a:t>exitif</a:t>
            </a:r>
            <a:r>
              <a:rPr lang="en-US" altLang="en-US" sz="1500" dirty="0">
                <a:latin typeface="Courier New" panose="02070309020205020404" pitchFamily="49" charset="0"/>
              </a:rPr>
              <a:t>(</a:t>
            </a:r>
            <a:r>
              <a:rPr lang="en-US" altLang="en-US" sz="1500" dirty="0">
                <a:solidFill>
                  <a:srgbClr val="3333FF"/>
                </a:solidFill>
                <a:latin typeface="Courier New" panose="02070309020205020404" pitchFamily="49" charset="0"/>
              </a:rPr>
              <a:t>(</a:t>
            </a:r>
            <a:r>
              <a:rPr lang="en-US" altLang="en-US" sz="1500" dirty="0" err="1">
                <a:solidFill>
                  <a:srgbClr val="3333FF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1500" dirty="0">
                <a:solidFill>
                  <a:srgbClr val="3333FF"/>
                </a:solidFill>
                <a:latin typeface="Courier New" panose="02070309020205020404" pitchFamily="49" charset="0"/>
              </a:rPr>
              <a:t> &gt; MAX) OR (</a:t>
            </a:r>
            <a:r>
              <a:rPr lang="en-US" altLang="en-US" sz="1500" dirty="0" err="1">
                <a:solidFill>
                  <a:srgbClr val="3333FF"/>
                </a:solidFill>
                <a:latin typeface="Courier New" panose="02070309020205020404" pitchFamily="49" charset="0"/>
              </a:rPr>
              <a:t>my_array</a:t>
            </a:r>
            <a:r>
              <a:rPr lang="en-US" altLang="en-US" sz="1500" dirty="0">
                <a:solidFill>
                  <a:srgbClr val="3333FF"/>
                </a:solidFill>
                <a:latin typeface="Courier New" panose="02070309020205020404" pitchFamily="49" charset="0"/>
              </a:rPr>
              <a:t>[</a:t>
            </a:r>
            <a:r>
              <a:rPr lang="en-US" altLang="en-US" sz="1500" dirty="0" err="1">
                <a:solidFill>
                  <a:srgbClr val="3333FF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1500" dirty="0">
                <a:solidFill>
                  <a:srgbClr val="3333FF"/>
                </a:solidFill>
                <a:latin typeface="Courier New" panose="02070309020205020404" pitchFamily="49" charset="0"/>
              </a:rPr>
              <a:t>] = target)</a:t>
            </a:r>
            <a:r>
              <a:rPr lang="en-US" altLang="en-US" sz="1500" dirty="0">
                <a:latin typeface="Courier New" panose="02070309020205020404" pitchFamily="49" charset="0"/>
              </a:rPr>
              <a:t>)</a:t>
            </a:r>
          </a:p>
          <a:p>
            <a:pPr algn="l"/>
            <a:r>
              <a:rPr lang="en-US" altLang="en-US" sz="1500" dirty="0">
                <a:latin typeface="Courier New" panose="02070309020205020404" pitchFamily="49" charset="0"/>
              </a:rPr>
              <a:t>    </a:t>
            </a:r>
            <a:r>
              <a:rPr lang="en-US" altLang="en-US" sz="1500" dirty="0" err="1">
                <a:latin typeface="Courier New" panose="02070309020205020404" pitchFamily="49" charset="0"/>
              </a:rPr>
              <a:t>i</a:t>
            </a:r>
            <a:r>
              <a:rPr lang="en-US" altLang="en-US" sz="1500" dirty="0">
                <a:latin typeface="Courier New" panose="02070309020205020404" pitchFamily="49" charset="0"/>
              </a:rPr>
              <a:t> &lt;- </a:t>
            </a:r>
            <a:r>
              <a:rPr lang="en-US" altLang="en-US" sz="1500" dirty="0" err="1">
                <a:latin typeface="Courier New" panose="02070309020205020404" pitchFamily="49" charset="0"/>
              </a:rPr>
              <a:t>i</a:t>
            </a:r>
            <a:r>
              <a:rPr lang="en-US" altLang="en-US" sz="1500" dirty="0">
                <a:latin typeface="Courier New" panose="02070309020205020404" pitchFamily="49" charset="0"/>
              </a:rPr>
              <a:t> + 1</a:t>
            </a:r>
          </a:p>
          <a:p>
            <a:pPr algn="l"/>
            <a:r>
              <a:rPr lang="en-US" altLang="en-US" sz="1500" dirty="0">
                <a:latin typeface="Courier New" panose="02070309020205020404" pitchFamily="49" charset="0"/>
              </a:rPr>
              <a:t>  </a:t>
            </a:r>
            <a:r>
              <a:rPr lang="en-US" altLang="en-US" sz="1500" dirty="0" err="1">
                <a:latin typeface="Courier New" panose="02070309020205020404" pitchFamily="49" charset="0"/>
              </a:rPr>
              <a:t>endloop</a:t>
            </a:r>
            <a:endParaRPr lang="en-US" altLang="en-US" sz="1500" dirty="0">
              <a:latin typeface="Courier New" panose="02070309020205020404" pitchFamily="49" charset="0"/>
            </a:endParaRPr>
          </a:p>
          <a:p>
            <a:pPr algn="l"/>
            <a:endParaRPr lang="en-US" altLang="en-US" sz="1500" dirty="0">
              <a:latin typeface="Courier New" panose="02070309020205020404" pitchFamily="49" charset="0"/>
            </a:endParaRPr>
          </a:p>
          <a:p>
            <a:pPr algn="l"/>
            <a:r>
              <a:rPr lang="en-US" altLang="en-US" sz="1500" dirty="0">
                <a:latin typeface="Courier New" panose="02070309020205020404" pitchFamily="49" charset="0"/>
              </a:rPr>
              <a:t>  if(</a:t>
            </a:r>
            <a:r>
              <a:rPr lang="en-US" altLang="en-US" sz="1500" dirty="0" err="1">
                <a:solidFill>
                  <a:srgbClr val="3333FF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1500" dirty="0">
                <a:solidFill>
                  <a:srgbClr val="3333FF"/>
                </a:solidFill>
                <a:latin typeface="Courier New" panose="02070309020205020404" pitchFamily="49" charset="0"/>
              </a:rPr>
              <a:t> &gt; MAX</a:t>
            </a:r>
            <a:r>
              <a:rPr lang="en-US" altLang="en-US" sz="1500" dirty="0">
                <a:latin typeface="Courier New" panose="02070309020205020404" pitchFamily="49" charset="0"/>
              </a:rPr>
              <a:t>) then</a:t>
            </a:r>
          </a:p>
          <a:p>
            <a:pPr algn="l"/>
            <a:r>
              <a:rPr lang="en-US" altLang="en-US" sz="1500" dirty="0">
                <a:latin typeface="Courier New" panose="02070309020205020404" pitchFamily="49" charset="0"/>
              </a:rPr>
              <a:t>    print(</a:t>
            </a:r>
            <a:r>
              <a:rPr lang="ja-JP" altLang="en-US" sz="1500" dirty="0"/>
              <a:t>“</a:t>
            </a:r>
            <a:r>
              <a:rPr lang="en-US" altLang="ja-JP" sz="1500" dirty="0">
                <a:latin typeface="Courier New" panose="02070309020205020404" pitchFamily="49" charset="0"/>
              </a:rPr>
              <a:t>Target data not found</a:t>
            </a:r>
            <a:r>
              <a:rPr lang="ja-JP" altLang="en-US" sz="1500" dirty="0"/>
              <a:t>”</a:t>
            </a:r>
            <a:r>
              <a:rPr lang="en-US" altLang="ja-JP" sz="1500" dirty="0">
                <a:latin typeface="Courier New" panose="02070309020205020404" pitchFamily="49" charset="0"/>
              </a:rPr>
              <a:t>)</a:t>
            </a:r>
          </a:p>
          <a:p>
            <a:pPr algn="l"/>
            <a:r>
              <a:rPr lang="en-US" altLang="en-US" sz="1500" dirty="0">
                <a:latin typeface="Courier New" panose="02070309020205020404" pitchFamily="49" charset="0"/>
              </a:rPr>
              <a:t>  else</a:t>
            </a:r>
          </a:p>
          <a:p>
            <a:pPr algn="l"/>
            <a:r>
              <a:rPr lang="en-US" altLang="en-US" sz="1500" dirty="0">
                <a:latin typeface="Courier New" panose="02070309020205020404" pitchFamily="49" charset="0"/>
              </a:rPr>
              <a:t>    print(</a:t>
            </a:r>
            <a:r>
              <a:rPr lang="ja-JP" altLang="en-US" sz="1500" dirty="0"/>
              <a:t>“</a:t>
            </a:r>
            <a:r>
              <a:rPr lang="en-US" altLang="ja-JP" sz="1500" dirty="0">
                <a:latin typeface="Courier New" panose="02070309020205020404" pitchFamily="49" charset="0"/>
              </a:rPr>
              <a:t>Target data found</a:t>
            </a:r>
            <a:r>
              <a:rPr lang="ja-JP" altLang="en-US" sz="1500" dirty="0"/>
              <a:t>”</a:t>
            </a:r>
            <a:r>
              <a:rPr lang="en-US" altLang="ja-JP" sz="1500" dirty="0">
                <a:latin typeface="Courier New" panose="02070309020205020404" pitchFamily="49" charset="0"/>
              </a:rPr>
              <a:t>)</a:t>
            </a:r>
          </a:p>
          <a:p>
            <a:pPr algn="l"/>
            <a:r>
              <a:rPr lang="en-US" altLang="en-US" sz="1500" dirty="0">
                <a:latin typeface="Courier New" panose="02070309020205020404" pitchFamily="49" charset="0"/>
              </a:rPr>
              <a:t>  </a:t>
            </a:r>
            <a:r>
              <a:rPr lang="en-US" altLang="en-US" sz="1500" dirty="0" err="1">
                <a:latin typeface="Courier New" panose="02070309020205020404" pitchFamily="49" charset="0"/>
              </a:rPr>
              <a:t>endif</a:t>
            </a:r>
            <a:endParaRPr lang="en-US" altLang="en-US" sz="1500" dirty="0">
              <a:latin typeface="Courier New" panose="02070309020205020404" pitchFamily="49" charset="0"/>
            </a:endParaRPr>
          </a:p>
          <a:p>
            <a:pPr algn="l"/>
            <a:r>
              <a:rPr lang="en-US" altLang="en-US" sz="1500" dirty="0" err="1">
                <a:latin typeface="Courier New" panose="02070309020205020404" pitchFamily="49" charset="0"/>
              </a:rPr>
              <a:t>endprocedure</a:t>
            </a:r>
            <a:r>
              <a:rPr lang="en-US" altLang="en-US" sz="1500" dirty="0">
                <a:latin typeface="Courier New" panose="02070309020205020404" pitchFamily="49" charset="0"/>
              </a:rPr>
              <a:t> // Search</a:t>
            </a:r>
          </a:p>
          <a:p>
            <a:pPr algn="l"/>
            <a:endParaRPr lang="en-US" altLang="en-US" sz="1800" dirty="0">
              <a:latin typeface="Courier New" panose="02070309020205020404" pitchFamily="49" charset="0"/>
            </a:endParaRPr>
          </a:p>
        </p:txBody>
      </p:sp>
      <p:grpSp>
        <p:nvGrpSpPr>
          <p:cNvPr id="20483" name="Group 11"/>
          <p:cNvGrpSpPr>
            <a:grpSpLocks/>
          </p:cNvGrpSpPr>
          <p:nvPr/>
        </p:nvGrpSpPr>
        <p:grpSpPr bwMode="auto">
          <a:xfrm>
            <a:off x="4000500" y="1989535"/>
            <a:ext cx="3325416" cy="742950"/>
            <a:chOff x="3810000" y="2652232"/>
            <a:chExt cx="4434366" cy="990600"/>
          </a:xfrm>
        </p:grpSpPr>
        <p:cxnSp>
          <p:nvCxnSpPr>
            <p:cNvPr id="5" name="Straight Connector 4"/>
            <p:cNvCxnSpPr>
              <a:cxnSpLocks noChangeShapeType="1"/>
            </p:cNvCxnSpPr>
            <p:nvPr/>
          </p:nvCxnSpPr>
          <p:spPr bwMode="auto">
            <a:xfrm>
              <a:off x="3810000" y="2666519"/>
              <a:ext cx="4420076" cy="0"/>
            </a:xfrm>
            <a:prstGeom prst="line">
              <a:avLst/>
            </a:prstGeom>
            <a:noFill/>
            <a:ln w="50800">
              <a:solidFill>
                <a:srgbClr val="BF7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Straight Connector 8"/>
            <p:cNvCxnSpPr>
              <a:cxnSpLocks noChangeShapeType="1"/>
            </p:cNvCxnSpPr>
            <p:nvPr/>
          </p:nvCxnSpPr>
          <p:spPr bwMode="auto">
            <a:xfrm>
              <a:off x="3824290" y="3642832"/>
              <a:ext cx="4420076" cy="0"/>
            </a:xfrm>
            <a:prstGeom prst="line">
              <a:avLst/>
            </a:prstGeom>
            <a:noFill/>
            <a:ln w="50800">
              <a:solidFill>
                <a:srgbClr val="BF7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" name="Straight Connector 9"/>
            <p:cNvCxnSpPr>
              <a:cxnSpLocks noChangeShapeType="1"/>
            </p:cNvCxnSpPr>
            <p:nvPr/>
          </p:nvCxnSpPr>
          <p:spPr bwMode="auto">
            <a:xfrm flipV="1">
              <a:off x="8214200" y="2652232"/>
              <a:ext cx="0" cy="990600"/>
            </a:xfrm>
            <a:prstGeom prst="line">
              <a:avLst/>
            </a:prstGeom>
            <a:noFill/>
            <a:ln w="50800">
              <a:solidFill>
                <a:srgbClr val="BF7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4" name="TextBox 13"/>
          <p:cNvSpPr txBox="1"/>
          <p:nvPr/>
        </p:nvSpPr>
        <p:spPr>
          <a:xfrm>
            <a:off x="5668566" y="1677591"/>
            <a:ext cx="1436612" cy="323165"/>
          </a:xfrm>
          <a:prstGeom prst="rect">
            <a:avLst/>
          </a:prstGeom>
          <a:solidFill>
            <a:schemeClr val="bg1">
              <a:lumMod val="10000"/>
              <a:alpha val="23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500" dirty="0">
                <a:latin typeface="Arial" charset="0"/>
                <a:ea typeface="ＭＳ Ｐゴシック" charset="0"/>
              </a:rPr>
              <a:t>Scan the array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20609" y="282268"/>
            <a:ext cx="59684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Gabriola" panose="04040605051002020D02" pitchFamily="82" charset="0"/>
              </a:rPr>
              <a:t>Un-Ordered Iterative Array Search</a:t>
            </a:r>
          </a:p>
        </p:txBody>
      </p:sp>
    </p:spTree>
    <p:extLst>
      <p:ext uri="{BB962C8B-B14F-4D97-AF65-F5344CB8AC3E}">
        <p14:creationId xmlns:p14="http://schemas.microsoft.com/office/powerpoint/2010/main" val="1128990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3"/>
          <p:cNvSpPr txBox="1">
            <a:spLocks noGrp="1"/>
          </p:cNvSpPr>
          <p:nvPr>
            <p:ph type="title"/>
          </p:nvPr>
        </p:nvSpPr>
        <p:spPr>
          <a:xfrm>
            <a:off x="-157842" y="749975"/>
            <a:ext cx="2607128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 smtClean="0">
                <a:solidFill>
                  <a:schemeClr val="accent3">
                    <a:lumMod val="50000"/>
                  </a:schemeClr>
                </a:solidFill>
                <a:latin typeface="Gabriola" panose="04040605051002020D02" pitchFamily="82" charset="0"/>
              </a:rPr>
              <a:t>Entry level </a:t>
            </a:r>
            <a:br>
              <a:rPr lang="en" sz="3200" b="1" dirty="0" smtClean="0">
                <a:solidFill>
                  <a:schemeClr val="accent3">
                    <a:lumMod val="50000"/>
                  </a:schemeClr>
                </a:solidFill>
                <a:latin typeface="Gabriola" panose="04040605051002020D02" pitchFamily="82" charset="0"/>
              </a:rPr>
            </a:br>
            <a:r>
              <a:rPr lang="en" sz="3200" b="1" dirty="0" smtClean="0">
                <a:solidFill>
                  <a:schemeClr val="accent3">
                    <a:lumMod val="50000"/>
                  </a:schemeClr>
                </a:solidFill>
                <a:latin typeface="Gabriola" panose="04040605051002020D02" pitchFamily="82" charset="0"/>
              </a:rPr>
              <a:t>Questions</a:t>
            </a:r>
            <a:endParaRPr sz="3200" b="1" dirty="0">
              <a:solidFill>
                <a:schemeClr val="accent3">
                  <a:lumMod val="50000"/>
                </a:schemeClr>
              </a:solidFill>
              <a:latin typeface="Gabriola" panose="04040605051002020D02" pitchFamily="82" charset="0"/>
            </a:endParaRPr>
          </a:p>
        </p:txBody>
      </p:sp>
      <p:sp>
        <p:nvSpPr>
          <p:cNvPr id="459" name="Google Shape;459;p23"/>
          <p:cNvSpPr txBox="1">
            <a:spLocks noGrp="1"/>
          </p:cNvSpPr>
          <p:nvPr>
            <p:ph type="body" idx="1"/>
          </p:nvPr>
        </p:nvSpPr>
        <p:spPr>
          <a:xfrm>
            <a:off x="2683000" y="678537"/>
            <a:ext cx="5434984" cy="33005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What you mean by brute-force approach?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b="1" dirty="0">
              <a:solidFill>
                <a:schemeClr val="accent5">
                  <a:lumMod val="50000"/>
                </a:schemeClr>
              </a:solidFill>
              <a:latin typeface="Gabriola" panose="04040605051002020D02" pitchFamily="82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How to sort and search for the various element in a given array?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b="1" dirty="0">
              <a:solidFill>
                <a:schemeClr val="accent5">
                  <a:lumMod val="50000"/>
                </a:schemeClr>
              </a:solidFill>
              <a:latin typeface="Gabriola" panose="04040605051002020D02" pitchFamily="82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How can we improve upon the brute force strategy of problem solving approach?</a:t>
            </a:r>
            <a:r>
              <a:rPr lang="en-US" dirty="0"/>
              <a:t/>
            </a:r>
            <a:br>
              <a:rPr lang="en-US" dirty="0"/>
            </a:br>
            <a:endParaRPr dirty="0"/>
          </a:p>
        </p:txBody>
      </p:sp>
      <p:sp>
        <p:nvSpPr>
          <p:cNvPr id="462" name="Google Shape;462;p23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76071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79" name="Text Box 3"/>
          <p:cNvSpPr txBox="1">
            <a:spLocks noChangeArrowheads="1"/>
          </p:cNvSpPr>
          <p:nvPr/>
        </p:nvSpPr>
        <p:spPr bwMode="auto">
          <a:xfrm>
            <a:off x="1600200" y="342900"/>
            <a:ext cx="5967413" cy="3831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en-US" altLang="en-US" sz="1500">
                <a:latin typeface="Courier New" panose="02070309020205020404" pitchFamily="49" charset="0"/>
              </a:rPr>
              <a:t>procedure Search(</a:t>
            </a:r>
            <a:r>
              <a:rPr lang="en-US" altLang="en-US" sz="1500">
                <a:solidFill>
                  <a:srgbClr val="800000"/>
                </a:solidFill>
                <a:latin typeface="Courier New" panose="02070309020205020404" pitchFamily="49" charset="0"/>
              </a:rPr>
              <a:t>my_array </a:t>
            </a:r>
            <a:r>
              <a:rPr lang="en-US" altLang="en-US" sz="1500">
                <a:solidFill>
                  <a:srgbClr val="3333FF"/>
                </a:solidFill>
                <a:latin typeface="Courier New" panose="02070309020205020404" pitchFamily="49" charset="0"/>
              </a:rPr>
              <a:t>Array,</a:t>
            </a:r>
          </a:p>
          <a:p>
            <a:pPr algn="l"/>
            <a:r>
              <a:rPr lang="en-US" altLang="en-US" sz="1500">
                <a:solidFill>
                  <a:srgbClr val="3333FF"/>
                </a:solidFill>
                <a:latin typeface="Courier New" panose="02070309020205020404" pitchFamily="49" charset="0"/>
              </a:rPr>
              <a:t>                 </a:t>
            </a:r>
            <a:r>
              <a:rPr lang="en-US" altLang="en-US" sz="1500">
                <a:solidFill>
                  <a:srgbClr val="800000"/>
                </a:solidFill>
                <a:latin typeface="Courier New" panose="02070309020205020404" pitchFamily="49" charset="0"/>
              </a:rPr>
              <a:t>target</a:t>
            </a:r>
            <a:r>
              <a:rPr lang="en-US" altLang="en-US" sz="1500">
                <a:solidFill>
                  <a:srgbClr val="3333FF"/>
                </a:solidFill>
                <a:latin typeface="Courier New" panose="02070309020205020404" pitchFamily="49" charset="0"/>
              </a:rPr>
              <a:t> Num</a:t>
            </a:r>
            <a:r>
              <a:rPr lang="en-US" altLang="en-US" sz="1500">
                <a:latin typeface="Courier New" panose="02070309020205020404" pitchFamily="49" charset="0"/>
              </a:rPr>
              <a:t>) </a:t>
            </a:r>
          </a:p>
          <a:p>
            <a:pPr algn="l"/>
            <a:r>
              <a:rPr lang="en-US" altLang="en-US" sz="1500">
                <a:latin typeface="Courier New" panose="02070309020205020404" pitchFamily="49" charset="0"/>
              </a:rPr>
              <a:t>  i isoftype Num</a:t>
            </a:r>
          </a:p>
          <a:p>
            <a:pPr algn="l"/>
            <a:r>
              <a:rPr lang="en-US" altLang="en-US" sz="1500">
                <a:latin typeface="Courier New" panose="02070309020205020404" pitchFamily="49" charset="0"/>
              </a:rPr>
              <a:t>  i &lt;- 1</a:t>
            </a:r>
          </a:p>
          <a:p>
            <a:pPr algn="l"/>
            <a:r>
              <a:rPr lang="en-US" altLang="en-US" sz="1500">
                <a:latin typeface="Courier New" panose="02070309020205020404" pitchFamily="49" charset="0"/>
              </a:rPr>
              <a:t>  loop</a:t>
            </a:r>
          </a:p>
          <a:p>
            <a:pPr algn="l"/>
            <a:r>
              <a:rPr lang="en-US" altLang="en-US" sz="1500">
                <a:latin typeface="Courier New" panose="02070309020205020404" pitchFamily="49" charset="0"/>
              </a:rPr>
              <a:t>    exitif((i &gt; MAX) OR (my_array[i] = target))</a:t>
            </a:r>
          </a:p>
          <a:p>
            <a:pPr algn="l"/>
            <a:r>
              <a:rPr lang="en-US" altLang="en-US" sz="1500">
                <a:latin typeface="Courier New" panose="02070309020205020404" pitchFamily="49" charset="0"/>
              </a:rPr>
              <a:t>    i &lt;- i + 1</a:t>
            </a:r>
          </a:p>
          <a:p>
            <a:pPr algn="l"/>
            <a:r>
              <a:rPr lang="en-US" altLang="en-US" sz="1500">
                <a:latin typeface="Courier New" panose="02070309020205020404" pitchFamily="49" charset="0"/>
              </a:rPr>
              <a:t>  endloop</a:t>
            </a:r>
          </a:p>
          <a:p>
            <a:pPr algn="l"/>
            <a:endParaRPr lang="en-US" altLang="en-US" sz="1500">
              <a:latin typeface="Courier New" panose="02070309020205020404" pitchFamily="49" charset="0"/>
            </a:endParaRPr>
          </a:p>
          <a:p>
            <a:pPr algn="l"/>
            <a:r>
              <a:rPr lang="en-US" altLang="en-US" sz="1500">
                <a:latin typeface="Courier New" panose="02070309020205020404" pitchFamily="49" charset="0"/>
              </a:rPr>
              <a:t>  if(i &gt; MAX) then</a:t>
            </a:r>
          </a:p>
          <a:p>
            <a:pPr algn="l"/>
            <a:r>
              <a:rPr lang="en-US" altLang="en-US" sz="1500">
                <a:latin typeface="Courier New" panose="02070309020205020404" pitchFamily="49" charset="0"/>
              </a:rPr>
              <a:t>    print(</a:t>
            </a:r>
            <a:r>
              <a:rPr lang="ja-JP" altLang="en-US" sz="1500"/>
              <a:t>“</a:t>
            </a:r>
            <a:r>
              <a:rPr lang="en-US" altLang="ja-JP" sz="1500">
                <a:latin typeface="Courier New" panose="02070309020205020404" pitchFamily="49" charset="0"/>
              </a:rPr>
              <a:t>Target data not found</a:t>
            </a:r>
            <a:r>
              <a:rPr lang="ja-JP" altLang="en-US" sz="1500"/>
              <a:t>”</a:t>
            </a:r>
            <a:r>
              <a:rPr lang="en-US" altLang="ja-JP" sz="1500">
                <a:latin typeface="Courier New" panose="02070309020205020404" pitchFamily="49" charset="0"/>
              </a:rPr>
              <a:t>)</a:t>
            </a:r>
          </a:p>
          <a:p>
            <a:pPr algn="l"/>
            <a:r>
              <a:rPr lang="en-US" altLang="en-US" sz="1500">
                <a:latin typeface="Courier New" panose="02070309020205020404" pitchFamily="49" charset="0"/>
              </a:rPr>
              <a:t>  else</a:t>
            </a:r>
          </a:p>
          <a:p>
            <a:pPr algn="l"/>
            <a:r>
              <a:rPr lang="en-US" altLang="en-US" sz="1500">
                <a:latin typeface="Courier New" panose="02070309020205020404" pitchFamily="49" charset="0"/>
              </a:rPr>
              <a:t>    print(</a:t>
            </a:r>
            <a:r>
              <a:rPr lang="ja-JP" altLang="en-US" sz="1500"/>
              <a:t>“</a:t>
            </a:r>
            <a:r>
              <a:rPr lang="en-US" altLang="ja-JP" sz="1500">
                <a:latin typeface="Courier New" panose="02070309020205020404" pitchFamily="49" charset="0"/>
              </a:rPr>
              <a:t>Target data found</a:t>
            </a:r>
            <a:r>
              <a:rPr lang="ja-JP" altLang="en-US" sz="1500"/>
              <a:t>”</a:t>
            </a:r>
            <a:r>
              <a:rPr lang="en-US" altLang="ja-JP" sz="1500">
                <a:latin typeface="Courier New" panose="02070309020205020404" pitchFamily="49" charset="0"/>
              </a:rPr>
              <a:t>)</a:t>
            </a:r>
          </a:p>
          <a:p>
            <a:pPr algn="l"/>
            <a:r>
              <a:rPr lang="en-US" altLang="en-US" sz="1500">
                <a:latin typeface="Courier New" panose="02070309020205020404" pitchFamily="49" charset="0"/>
              </a:rPr>
              <a:t>  endif</a:t>
            </a:r>
          </a:p>
          <a:p>
            <a:pPr algn="l"/>
            <a:r>
              <a:rPr lang="en-US" altLang="en-US" sz="1500">
                <a:latin typeface="Courier New" panose="02070309020205020404" pitchFamily="49" charset="0"/>
              </a:rPr>
              <a:t>endprocedure // Search</a:t>
            </a:r>
          </a:p>
          <a:p>
            <a:pPr algn="l"/>
            <a:endParaRPr lang="en-US" altLang="en-US" sz="1800">
              <a:latin typeface="Courier New" panose="02070309020205020404" pitchFamily="49" charset="0"/>
            </a:endParaRPr>
          </a:p>
        </p:txBody>
      </p:sp>
      <p:sp>
        <p:nvSpPr>
          <p:cNvPr id="536581" name="Rectangle 5"/>
          <p:cNvSpPr>
            <a:spLocks noChangeArrowheads="1"/>
          </p:cNvSpPr>
          <p:nvPr/>
        </p:nvSpPr>
        <p:spPr bwMode="auto">
          <a:xfrm>
            <a:off x="2628900" y="4000500"/>
            <a:ext cx="4800600" cy="51435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050">
              <a:latin typeface="Arial" charset="0"/>
              <a:ea typeface="ＭＳ Ｐゴシック" charset="0"/>
            </a:endParaRPr>
          </a:p>
        </p:txBody>
      </p:sp>
      <p:sp>
        <p:nvSpPr>
          <p:cNvPr id="536582" name="Text Box 6"/>
          <p:cNvSpPr txBox="1">
            <a:spLocks noChangeArrowheads="1"/>
          </p:cNvSpPr>
          <p:nvPr/>
        </p:nvSpPr>
        <p:spPr bwMode="auto">
          <a:xfrm>
            <a:off x="1600200" y="3931444"/>
            <a:ext cx="1107996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3333FF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500">
                <a:solidFill>
                  <a:srgbClr val="3333FF"/>
                </a:solidFill>
                <a:latin typeface="Courier New" charset="0"/>
                <a:ea typeface="ＭＳ Ｐゴシック" charset="0"/>
              </a:rPr>
              <a:t>my_array</a:t>
            </a:r>
          </a:p>
        </p:txBody>
      </p:sp>
      <p:sp>
        <p:nvSpPr>
          <p:cNvPr id="536583" name="Rectangle 7"/>
          <p:cNvSpPr>
            <a:spLocks noChangeArrowheads="1"/>
          </p:cNvSpPr>
          <p:nvPr/>
        </p:nvSpPr>
        <p:spPr bwMode="auto">
          <a:xfrm>
            <a:off x="2628900" y="4000500"/>
            <a:ext cx="800100" cy="51435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050">
                <a:solidFill>
                  <a:srgbClr val="3333FF"/>
                </a:solidFill>
                <a:latin typeface="Arial" charset="0"/>
                <a:ea typeface="ＭＳ Ｐゴシック" charset="0"/>
              </a:rPr>
              <a:t>7</a:t>
            </a:r>
          </a:p>
        </p:txBody>
      </p:sp>
      <p:sp>
        <p:nvSpPr>
          <p:cNvPr id="536584" name="Rectangle 8"/>
          <p:cNvSpPr>
            <a:spLocks noChangeArrowheads="1"/>
          </p:cNvSpPr>
          <p:nvPr/>
        </p:nvSpPr>
        <p:spPr bwMode="auto">
          <a:xfrm>
            <a:off x="3429000" y="4000500"/>
            <a:ext cx="800100" cy="51435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050">
                <a:solidFill>
                  <a:srgbClr val="3333FF"/>
                </a:solidFill>
                <a:latin typeface="Arial" charset="0"/>
                <a:ea typeface="ＭＳ Ｐゴシック" charset="0"/>
              </a:rPr>
              <a:t>12</a:t>
            </a:r>
          </a:p>
        </p:txBody>
      </p:sp>
      <p:sp>
        <p:nvSpPr>
          <p:cNvPr id="536585" name="Rectangle 9"/>
          <p:cNvSpPr>
            <a:spLocks noChangeArrowheads="1"/>
          </p:cNvSpPr>
          <p:nvPr/>
        </p:nvSpPr>
        <p:spPr bwMode="auto">
          <a:xfrm>
            <a:off x="4229100" y="4000500"/>
            <a:ext cx="800100" cy="51435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050">
                <a:solidFill>
                  <a:srgbClr val="3333FF"/>
                </a:solidFill>
                <a:latin typeface="Arial" charset="0"/>
                <a:ea typeface="ＭＳ Ｐゴシック" charset="0"/>
              </a:rPr>
              <a:t>5</a:t>
            </a:r>
          </a:p>
        </p:txBody>
      </p:sp>
      <p:sp>
        <p:nvSpPr>
          <p:cNvPr id="536586" name="Rectangle 10"/>
          <p:cNvSpPr>
            <a:spLocks noChangeArrowheads="1"/>
          </p:cNvSpPr>
          <p:nvPr/>
        </p:nvSpPr>
        <p:spPr bwMode="auto">
          <a:xfrm>
            <a:off x="5029200" y="4000500"/>
            <a:ext cx="800100" cy="51435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050">
                <a:solidFill>
                  <a:srgbClr val="3333FF"/>
                </a:solidFill>
                <a:latin typeface="Arial" charset="0"/>
                <a:ea typeface="ＭＳ Ｐゴシック" charset="0"/>
              </a:rPr>
              <a:t>22</a:t>
            </a:r>
          </a:p>
        </p:txBody>
      </p:sp>
      <p:sp>
        <p:nvSpPr>
          <p:cNvPr id="536587" name="Rectangle 11"/>
          <p:cNvSpPr>
            <a:spLocks noChangeArrowheads="1"/>
          </p:cNvSpPr>
          <p:nvPr/>
        </p:nvSpPr>
        <p:spPr bwMode="auto">
          <a:xfrm>
            <a:off x="5829300" y="4000500"/>
            <a:ext cx="800100" cy="51435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050">
                <a:solidFill>
                  <a:srgbClr val="3333FF"/>
                </a:solidFill>
                <a:latin typeface="Arial" charset="0"/>
                <a:ea typeface="ＭＳ Ｐゴシック" charset="0"/>
              </a:rPr>
              <a:t>13</a:t>
            </a:r>
          </a:p>
        </p:txBody>
      </p:sp>
      <p:sp>
        <p:nvSpPr>
          <p:cNvPr id="536588" name="Rectangle 12"/>
          <p:cNvSpPr>
            <a:spLocks noChangeArrowheads="1"/>
          </p:cNvSpPr>
          <p:nvPr/>
        </p:nvSpPr>
        <p:spPr bwMode="auto">
          <a:xfrm>
            <a:off x="6629400" y="4000500"/>
            <a:ext cx="800100" cy="51435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050">
                <a:solidFill>
                  <a:srgbClr val="3333FF"/>
                </a:solidFill>
                <a:latin typeface="Arial" charset="0"/>
                <a:ea typeface="ＭＳ Ｐゴシック" charset="0"/>
              </a:rPr>
              <a:t>32</a:t>
            </a:r>
          </a:p>
        </p:txBody>
      </p:sp>
      <p:sp>
        <p:nvSpPr>
          <p:cNvPr id="536589" name="Text Box 13"/>
          <p:cNvSpPr txBox="1">
            <a:spLocks noChangeArrowheads="1"/>
          </p:cNvSpPr>
          <p:nvPr/>
        </p:nvSpPr>
        <p:spPr bwMode="auto">
          <a:xfrm>
            <a:off x="2839641" y="4514850"/>
            <a:ext cx="260008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76200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050">
                <a:solidFill>
                  <a:srgbClr val="3333FF"/>
                </a:solidFill>
                <a:latin typeface="Arial" charset="0"/>
                <a:ea typeface="ＭＳ Ｐゴシック" charset="0"/>
              </a:rPr>
              <a:t>1</a:t>
            </a:r>
          </a:p>
        </p:txBody>
      </p:sp>
      <p:sp>
        <p:nvSpPr>
          <p:cNvPr id="536590" name="Text Box 14"/>
          <p:cNvSpPr txBox="1">
            <a:spLocks noChangeArrowheads="1"/>
          </p:cNvSpPr>
          <p:nvPr/>
        </p:nvSpPr>
        <p:spPr bwMode="auto">
          <a:xfrm>
            <a:off x="3714750" y="4514850"/>
            <a:ext cx="260008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76200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050">
                <a:solidFill>
                  <a:srgbClr val="3333FF"/>
                </a:solidFill>
                <a:latin typeface="Arial" charset="0"/>
                <a:ea typeface="ＭＳ Ｐゴシック" charset="0"/>
              </a:rPr>
              <a:t>2</a:t>
            </a:r>
          </a:p>
        </p:txBody>
      </p:sp>
      <p:sp>
        <p:nvSpPr>
          <p:cNvPr id="536591" name="Text Box 15"/>
          <p:cNvSpPr txBox="1">
            <a:spLocks noChangeArrowheads="1"/>
          </p:cNvSpPr>
          <p:nvPr/>
        </p:nvSpPr>
        <p:spPr bwMode="auto">
          <a:xfrm>
            <a:off x="4514850" y="4514850"/>
            <a:ext cx="260008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76200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050">
                <a:solidFill>
                  <a:srgbClr val="3333FF"/>
                </a:solidFill>
                <a:latin typeface="Arial" charset="0"/>
                <a:ea typeface="ＭＳ Ｐゴシック" charset="0"/>
              </a:rPr>
              <a:t>3</a:t>
            </a:r>
          </a:p>
        </p:txBody>
      </p:sp>
      <p:sp>
        <p:nvSpPr>
          <p:cNvPr id="536592" name="Text Box 16"/>
          <p:cNvSpPr txBox="1">
            <a:spLocks noChangeArrowheads="1"/>
          </p:cNvSpPr>
          <p:nvPr/>
        </p:nvSpPr>
        <p:spPr bwMode="auto">
          <a:xfrm>
            <a:off x="5314950" y="4514850"/>
            <a:ext cx="260008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76200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050">
                <a:solidFill>
                  <a:srgbClr val="3333FF"/>
                </a:solidFill>
                <a:latin typeface="Arial" charset="0"/>
                <a:ea typeface="ＭＳ Ｐゴシック" charset="0"/>
              </a:rPr>
              <a:t>4</a:t>
            </a:r>
          </a:p>
        </p:txBody>
      </p:sp>
      <p:sp>
        <p:nvSpPr>
          <p:cNvPr id="536593" name="Text Box 17"/>
          <p:cNvSpPr txBox="1">
            <a:spLocks noChangeArrowheads="1"/>
          </p:cNvSpPr>
          <p:nvPr/>
        </p:nvSpPr>
        <p:spPr bwMode="auto">
          <a:xfrm>
            <a:off x="6115050" y="4514850"/>
            <a:ext cx="260008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76200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050">
                <a:solidFill>
                  <a:srgbClr val="3333FF"/>
                </a:solidFill>
                <a:latin typeface="Arial" charset="0"/>
                <a:ea typeface="ＭＳ Ｐゴシック" charset="0"/>
              </a:rPr>
              <a:t>5</a:t>
            </a:r>
          </a:p>
        </p:txBody>
      </p:sp>
      <p:sp>
        <p:nvSpPr>
          <p:cNvPr id="536594" name="Text Box 18"/>
          <p:cNvSpPr txBox="1">
            <a:spLocks noChangeArrowheads="1"/>
          </p:cNvSpPr>
          <p:nvPr/>
        </p:nvSpPr>
        <p:spPr bwMode="auto">
          <a:xfrm>
            <a:off x="6915150" y="4514850"/>
            <a:ext cx="260008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76200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050">
                <a:solidFill>
                  <a:srgbClr val="3333FF"/>
                </a:solidFill>
                <a:latin typeface="Arial" charset="0"/>
                <a:ea typeface="ＭＳ Ｐゴシック" charset="0"/>
              </a:rPr>
              <a:t>6</a:t>
            </a:r>
          </a:p>
        </p:txBody>
      </p:sp>
      <p:sp>
        <p:nvSpPr>
          <p:cNvPr id="536595" name="Text Box 19"/>
          <p:cNvSpPr txBox="1">
            <a:spLocks noChangeArrowheads="1"/>
          </p:cNvSpPr>
          <p:nvPr/>
        </p:nvSpPr>
        <p:spPr bwMode="auto">
          <a:xfrm>
            <a:off x="1340644" y="4457700"/>
            <a:ext cx="832279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76200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050">
                <a:solidFill>
                  <a:srgbClr val="3333FF"/>
                </a:solidFill>
                <a:latin typeface="Arial" charset="0"/>
                <a:ea typeface="ＭＳ Ｐゴシック" charset="0"/>
              </a:rPr>
              <a:t>target = 13</a:t>
            </a:r>
          </a:p>
        </p:txBody>
      </p:sp>
    </p:spTree>
    <p:extLst>
      <p:ext uri="{BB962C8B-B14F-4D97-AF65-F5344CB8AC3E}">
        <p14:creationId xmlns:p14="http://schemas.microsoft.com/office/powerpoint/2010/main" val="817205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650" name="Text Box 2"/>
          <p:cNvSpPr txBox="1">
            <a:spLocks noChangeArrowheads="1"/>
          </p:cNvSpPr>
          <p:nvPr/>
        </p:nvSpPr>
        <p:spPr bwMode="auto">
          <a:xfrm>
            <a:off x="1488558" y="195024"/>
            <a:ext cx="5809697" cy="4062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en-US" altLang="en-US" sz="1500" dirty="0">
                <a:latin typeface="Courier New" panose="02070309020205020404" pitchFamily="49" charset="0"/>
              </a:rPr>
              <a:t>procedure Search(</a:t>
            </a:r>
            <a:r>
              <a:rPr lang="en-US" altLang="en-US" sz="1500" dirty="0" err="1">
                <a:latin typeface="Courier New" panose="02070309020205020404" pitchFamily="49" charset="0"/>
              </a:rPr>
              <a:t>my_array</a:t>
            </a:r>
            <a:r>
              <a:rPr lang="en-US" altLang="en-US" sz="1500" dirty="0">
                <a:latin typeface="Courier New" panose="02070309020205020404" pitchFamily="49" charset="0"/>
              </a:rPr>
              <a:t> </a:t>
            </a:r>
            <a:r>
              <a:rPr lang="en-US" altLang="en-US" sz="1500" dirty="0" err="1">
                <a:latin typeface="Courier New" panose="02070309020205020404" pitchFamily="49" charset="0"/>
              </a:rPr>
              <a:t>isoftype</a:t>
            </a:r>
            <a:r>
              <a:rPr lang="en-US" altLang="en-US" sz="1500" dirty="0">
                <a:latin typeface="Courier New" panose="02070309020205020404" pitchFamily="49" charset="0"/>
              </a:rPr>
              <a:t> in </a:t>
            </a:r>
            <a:r>
              <a:rPr lang="en-US" altLang="en-US" sz="1500" dirty="0" err="1">
                <a:latin typeface="Courier New" panose="02070309020205020404" pitchFamily="49" charset="0"/>
              </a:rPr>
              <a:t>NumArrayType</a:t>
            </a:r>
            <a:r>
              <a:rPr lang="en-US" altLang="en-US" sz="1500" dirty="0"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en-US" altLang="en-US" sz="1500" dirty="0">
                <a:latin typeface="Courier New" panose="02070309020205020404" pitchFamily="49" charset="0"/>
              </a:rPr>
              <a:t>                 target </a:t>
            </a:r>
            <a:r>
              <a:rPr lang="en-US" altLang="en-US" sz="1500" dirty="0" err="1">
                <a:latin typeface="Courier New" panose="02070309020205020404" pitchFamily="49" charset="0"/>
              </a:rPr>
              <a:t>isoftype</a:t>
            </a:r>
            <a:r>
              <a:rPr lang="en-US" altLang="en-US" sz="1500" dirty="0">
                <a:latin typeface="Courier New" panose="02070309020205020404" pitchFamily="49" charset="0"/>
              </a:rPr>
              <a:t> in </a:t>
            </a:r>
            <a:r>
              <a:rPr lang="en-US" altLang="en-US" sz="1500" dirty="0" err="1">
                <a:latin typeface="Courier New" panose="02070309020205020404" pitchFamily="49" charset="0"/>
              </a:rPr>
              <a:t>Num</a:t>
            </a:r>
            <a:r>
              <a:rPr lang="en-US" altLang="en-US" sz="1500" dirty="0">
                <a:latin typeface="Courier New" panose="02070309020205020404" pitchFamily="49" charset="0"/>
              </a:rPr>
              <a:t>) </a:t>
            </a:r>
          </a:p>
          <a:p>
            <a:pPr algn="l"/>
            <a:r>
              <a:rPr lang="en-US" altLang="en-US" sz="1500" dirty="0">
                <a:latin typeface="Courier New" panose="02070309020205020404" pitchFamily="49" charset="0"/>
              </a:rPr>
              <a:t>  </a:t>
            </a:r>
            <a:r>
              <a:rPr lang="en-US" altLang="en-US" sz="1500" dirty="0" err="1">
                <a:solidFill>
                  <a:srgbClr val="3333FF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1500" dirty="0">
                <a:solidFill>
                  <a:srgbClr val="3333FF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500" dirty="0" err="1">
                <a:solidFill>
                  <a:srgbClr val="3333FF"/>
                </a:solidFill>
                <a:latin typeface="Courier New" panose="02070309020205020404" pitchFamily="49" charset="0"/>
              </a:rPr>
              <a:t>isoftype</a:t>
            </a:r>
            <a:r>
              <a:rPr lang="en-US" altLang="en-US" sz="1500" dirty="0">
                <a:solidFill>
                  <a:srgbClr val="3333FF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500" dirty="0" err="1">
                <a:solidFill>
                  <a:srgbClr val="3333FF"/>
                </a:solidFill>
                <a:latin typeface="Courier New" panose="02070309020205020404" pitchFamily="49" charset="0"/>
              </a:rPr>
              <a:t>Num</a:t>
            </a:r>
            <a:endParaRPr lang="en-US" altLang="en-US" sz="1500" dirty="0">
              <a:solidFill>
                <a:srgbClr val="3333FF"/>
              </a:solidFill>
              <a:latin typeface="Courier New" panose="02070309020205020404" pitchFamily="49" charset="0"/>
            </a:endParaRPr>
          </a:p>
          <a:p>
            <a:pPr algn="l"/>
            <a:r>
              <a:rPr lang="en-US" altLang="en-US" sz="1500" dirty="0">
                <a:solidFill>
                  <a:srgbClr val="3333FF"/>
                </a:solidFill>
                <a:latin typeface="Courier New" panose="02070309020205020404" pitchFamily="49" charset="0"/>
              </a:rPr>
              <a:t>  </a:t>
            </a:r>
            <a:r>
              <a:rPr lang="en-US" altLang="en-US" sz="1500" dirty="0" err="1">
                <a:solidFill>
                  <a:srgbClr val="3333FF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1500" dirty="0">
                <a:solidFill>
                  <a:srgbClr val="3333FF"/>
                </a:solidFill>
                <a:latin typeface="Courier New" panose="02070309020205020404" pitchFamily="49" charset="0"/>
              </a:rPr>
              <a:t> &lt;- 1</a:t>
            </a:r>
          </a:p>
          <a:p>
            <a:pPr algn="l"/>
            <a:r>
              <a:rPr lang="en-US" altLang="en-US" sz="1500" dirty="0">
                <a:latin typeface="Courier New" panose="02070309020205020404" pitchFamily="49" charset="0"/>
              </a:rPr>
              <a:t>  loop</a:t>
            </a:r>
          </a:p>
          <a:p>
            <a:pPr algn="l"/>
            <a:r>
              <a:rPr lang="en-US" altLang="en-US" sz="1500" dirty="0">
                <a:latin typeface="Courier New" panose="02070309020205020404" pitchFamily="49" charset="0"/>
              </a:rPr>
              <a:t>    </a:t>
            </a:r>
            <a:r>
              <a:rPr lang="en-US" altLang="en-US" sz="1500" dirty="0" err="1">
                <a:latin typeface="Courier New" panose="02070309020205020404" pitchFamily="49" charset="0"/>
              </a:rPr>
              <a:t>exitif</a:t>
            </a:r>
            <a:r>
              <a:rPr lang="en-US" altLang="en-US" sz="1500" dirty="0">
                <a:latin typeface="Courier New" panose="02070309020205020404" pitchFamily="49" charset="0"/>
              </a:rPr>
              <a:t>((</a:t>
            </a:r>
            <a:r>
              <a:rPr lang="en-US" altLang="en-US" sz="1500" dirty="0" err="1">
                <a:latin typeface="Courier New" panose="02070309020205020404" pitchFamily="49" charset="0"/>
              </a:rPr>
              <a:t>i</a:t>
            </a:r>
            <a:r>
              <a:rPr lang="en-US" altLang="en-US" sz="1500" dirty="0">
                <a:latin typeface="Courier New" panose="02070309020205020404" pitchFamily="49" charset="0"/>
              </a:rPr>
              <a:t> &gt; MAX) OR (</a:t>
            </a:r>
            <a:r>
              <a:rPr lang="en-US" altLang="en-US" sz="1500" dirty="0" err="1">
                <a:latin typeface="Courier New" panose="02070309020205020404" pitchFamily="49" charset="0"/>
              </a:rPr>
              <a:t>my_array</a:t>
            </a:r>
            <a:r>
              <a:rPr lang="en-US" altLang="en-US" sz="1500" dirty="0">
                <a:latin typeface="Courier New" panose="02070309020205020404" pitchFamily="49" charset="0"/>
              </a:rPr>
              <a:t>[</a:t>
            </a:r>
            <a:r>
              <a:rPr lang="en-US" altLang="en-US" sz="1500" dirty="0" err="1">
                <a:latin typeface="Courier New" panose="02070309020205020404" pitchFamily="49" charset="0"/>
              </a:rPr>
              <a:t>i</a:t>
            </a:r>
            <a:r>
              <a:rPr lang="en-US" altLang="en-US" sz="1500" dirty="0">
                <a:latin typeface="Courier New" panose="02070309020205020404" pitchFamily="49" charset="0"/>
              </a:rPr>
              <a:t>] = target))</a:t>
            </a:r>
          </a:p>
          <a:p>
            <a:pPr algn="l"/>
            <a:r>
              <a:rPr lang="en-US" altLang="en-US" sz="1500" dirty="0">
                <a:latin typeface="Courier New" panose="02070309020205020404" pitchFamily="49" charset="0"/>
              </a:rPr>
              <a:t>    </a:t>
            </a:r>
            <a:r>
              <a:rPr lang="en-US" altLang="en-US" sz="1500" dirty="0" err="1">
                <a:latin typeface="Courier New" panose="02070309020205020404" pitchFamily="49" charset="0"/>
              </a:rPr>
              <a:t>i</a:t>
            </a:r>
            <a:r>
              <a:rPr lang="en-US" altLang="en-US" sz="1500" dirty="0">
                <a:latin typeface="Courier New" panose="02070309020205020404" pitchFamily="49" charset="0"/>
              </a:rPr>
              <a:t> &lt;- </a:t>
            </a:r>
            <a:r>
              <a:rPr lang="en-US" altLang="en-US" sz="1500" dirty="0" err="1">
                <a:latin typeface="Courier New" panose="02070309020205020404" pitchFamily="49" charset="0"/>
              </a:rPr>
              <a:t>i</a:t>
            </a:r>
            <a:r>
              <a:rPr lang="en-US" altLang="en-US" sz="1500" dirty="0">
                <a:latin typeface="Courier New" panose="02070309020205020404" pitchFamily="49" charset="0"/>
              </a:rPr>
              <a:t> + 1</a:t>
            </a:r>
          </a:p>
          <a:p>
            <a:pPr algn="l"/>
            <a:r>
              <a:rPr lang="en-US" altLang="en-US" sz="1500" dirty="0">
                <a:latin typeface="Courier New" panose="02070309020205020404" pitchFamily="49" charset="0"/>
              </a:rPr>
              <a:t>  </a:t>
            </a:r>
            <a:r>
              <a:rPr lang="en-US" altLang="en-US" sz="1500" dirty="0" err="1">
                <a:latin typeface="Courier New" panose="02070309020205020404" pitchFamily="49" charset="0"/>
              </a:rPr>
              <a:t>endloop</a:t>
            </a:r>
            <a:endParaRPr lang="en-US" altLang="en-US" sz="1500" dirty="0">
              <a:latin typeface="Courier New" panose="02070309020205020404" pitchFamily="49" charset="0"/>
            </a:endParaRPr>
          </a:p>
          <a:p>
            <a:pPr algn="l"/>
            <a:endParaRPr lang="en-US" altLang="en-US" sz="1500" dirty="0">
              <a:latin typeface="Courier New" panose="02070309020205020404" pitchFamily="49" charset="0"/>
            </a:endParaRPr>
          </a:p>
          <a:p>
            <a:pPr algn="l"/>
            <a:r>
              <a:rPr lang="en-US" altLang="en-US" sz="1500" dirty="0">
                <a:latin typeface="Courier New" panose="02070309020205020404" pitchFamily="49" charset="0"/>
              </a:rPr>
              <a:t>  if(</a:t>
            </a:r>
            <a:r>
              <a:rPr lang="en-US" altLang="en-US" sz="1500" dirty="0" err="1">
                <a:latin typeface="Courier New" panose="02070309020205020404" pitchFamily="49" charset="0"/>
              </a:rPr>
              <a:t>i</a:t>
            </a:r>
            <a:r>
              <a:rPr lang="en-US" altLang="en-US" sz="1500" dirty="0">
                <a:latin typeface="Courier New" panose="02070309020205020404" pitchFamily="49" charset="0"/>
              </a:rPr>
              <a:t> &gt; MAX) then</a:t>
            </a:r>
          </a:p>
          <a:p>
            <a:pPr algn="l"/>
            <a:r>
              <a:rPr lang="en-US" altLang="en-US" sz="1500" dirty="0">
                <a:latin typeface="Courier New" panose="02070309020205020404" pitchFamily="49" charset="0"/>
              </a:rPr>
              <a:t>    print(</a:t>
            </a:r>
            <a:r>
              <a:rPr lang="ja-JP" altLang="en-US" sz="1500" dirty="0"/>
              <a:t>“</a:t>
            </a:r>
            <a:r>
              <a:rPr lang="en-US" altLang="ja-JP" sz="1500" dirty="0">
                <a:latin typeface="Courier New" panose="02070309020205020404" pitchFamily="49" charset="0"/>
              </a:rPr>
              <a:t>Target data not found</a:t>
            </a:r>
            <a:r>
              <a:rPr lang="ja-JP" altLang="en-US" sz="1500" dirty="0"/>
              <a:t>”</a:t>
            </a:r>
            <a:r>
              <a:rPr lang="en-US" altLang="ja-JP" sz="1500" dirty="0">
                <a:latin typeface="Courier New" panose="02070309020205020404" pitchFamily="49" charset="0"/>
              </a:rPr>
              <a:t>)</a:t>
            </a:r>
          </a:p>
          <a:p>
            <a:pPr algn="l"/>
            <a:r>
              <a:rPr lang="en-US" altLang="en-US" sz="1500" dirty="0">
                <a:latin typeface="Courier New" panose="02070309020205020404" pitchFamily="49" charset="0"/>
              </a:rPr>
              <a:t>  else</a:t>
            </a:r>
          </a:p>
          <a:p>
            <a:pPr algn="l"/>
            <a:r>
              <a:rPr lang="en-US" altLang="en-US" sz="1500" dirty="0">
                <a:latin typeface="Courier New" panose="02070309020205020404" pitchFamily="49" charset="0"/>
              </a:rPr>
              <a:t>    print(</a:t>
            </a:r>
            <a:r>
              <a:rPr lang="ja-JP" altLang="en-US" sz="1500" dirty="0"/>
              <a:t>“</a:t>
            </a:r>
            <a:r>
              <a:rPr lang="en-US" altLang="ja-JP" sz="1500" dirty="0">
                <a:latin typeface="Courier New" panose="02070309020205020404" pitchFamily="49" charset="0"/>
              </a:rPr>
              <a:t>Target data found</a:t>
            </a:r>
            <a:r>
              <a:rPr lang="ja-JP" altLang="en-US" sz="1500" dirty="0"/>
              <a:t>”</a:t>
            </a:r>
            <a:r>
              <a:rPr lang="en-US" altLang="ja-JP" sz="1500" dirty="0">
                <a:latin typeface="Courier New" panose="02070309020205020404" pitchFamily="49" charset="0"/>
              </a:rPr>
              <a:t>)</a:t>
            </a:r>
          </a:p>
          <a:p>
            <a:pPr algn="l"/>
            <a:r>
              <a:rPr lang="en-US" altLang="en-US" sz="1500" dirty="0">
                <a:latin typeface="Courier New" panose="02070309020205020404" pitchFamily="49" charset="0"/>
              </a:rPr>
              <a:t>  </a:t>
            </a:r>
            <a:r>
              <a:rPr lang="en-US" altLang="en-US" sz="1500" dirty="0" err="1">
                <a:latin typeface="Courier New" panose="02070309020205020404" pitchFamily="49" charset="0"/>
              </a:rPr>
              <a:t>endif</a:t>
            </a:r>
            <a:endParaRPr lang="en-US" altLang="en-US" sz="1500" dirty="0">
              <a:latin typeface="Courier New" panose="02070309020205020404" pitchFamily="49" charset="0"/>
            </a:endParaRPr>
          </a:p>
          <a:p>
            <a:pPr algn="l"/>
            <a:r>
              <a:rPr lang="en-US" altLang="en-US" sz="1500" dirty="0" err="1">
                <a:latin typeface="Courier New" panose="02070309020205020404" pitchFamily="49" charset="0"/>
              </a:rPr>
              <a:t>endprocedure</a:t>
            </a:r>
            <a:r>
              <a:rPr lang="en-US" altLang="en-US" sz="1500" dirty="0">
                <a:latin typeface="Courier New" panose="02070309020205020404" pitchFamily="49" charset="0"/>
              </a:rPr>
              <a:t> // Search</a:t>
            </a:r>
          </a:p>
          <a:p>
            <a:pPr algn="l"/>
            <a:endParaRPr lang="en-US" altLang="en-US" sz="1800" dirty="0">
              <a:latin typeface="Courier New" panose="02070309020205020404" pitchFamily="49" charset="0"/>
            </a:endParaRPr>
          </a:p>
        </p:txBody>
      </p:sp>
      <p:sp>
        <p:nvSpPr>
          <p:cNvPr id="539651" name="Rectangle 3"/>
          <p:cNvSpPr>
            <a:spLocks noChangeArrowheads="1"/>
          </p:cNvSpPr>
          <p:nvPr/>
        </p:nvSpPr>
        <p:spPr bwMode="auto">
          <a:xfrm>
            <a:off x="2628900" y="4000500"/>
            <a:ext cx="4800600" cy="5143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050">
              <a:latin typeface="Arial" charset="0"/>
              <a:ea typeface="ＭＳ Ｐゴシック" charset="0"/>
            </a:endParaRPr>
          </a:p>
        </p:txBody>
      </p:sp>
      <p:sp>
        <p:nvSpPr>
          <p:cNvPr id="539652" name="Text Box 4"/>
          <p:cNvSpPr txBox="1">
            <a:spLocks noChangeArrowheads="1"/>
          </p:cNvSpPr>
          <p:nvPr/>
        </p:nvSpPr>
        <p:spPr bwMode="auto">
          <a:xfrm>
            <a:off x="1407823" y="4063097"/>
            <a:ext cx="1107996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500" dirty="0" err="1">
                <a:latin typeface="Courier New" charset="0"/>
                <a:ea typeface="ＭＳ Ｐゴシック" charset="0"/>
              </a:rPr>
              <a:t>my_array</a:t>
            </a:r>
            <a:endParaRPr lang="en-US" sz="1500" dirty="0">
              <a:latin typeface="Courier New" charset="0"/>
              <a:ea typeface="ＭＳ Ｐゴシック" charset="0"/>
            </a:endParaRPr>
          </a:p>
        </p:txBody>
      </p:sp>
      <p:sp>
        <p:nvSpPr>
          <p:cNvPr id="539653" name="Rectangle 5"/>
          <p:cNvSpPr>
            <a:spLocks noChangeArrowheads="1"/>
          </p:cNvSpPr>
          <p:nvPr/>
        </p:nvSpPr>
        <p:spPr bwMode="auto">
          <a:xfrm>
            <a:off x="2628900" y="4000500"/>
            <a:ext cx="800100" cy="5143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050">
                <a:latin typeface="Arial" charset="0"/>
                <a:ea typeface="ＭＳ Ｐゴシック" charset="0"/>
              </a:rPr>
              <a:t>7</a:t>
            </a:r>
          </a:p>
        </p:txBody>
      </p:sp>
      <p:sp>
        <p:nvSpPr>
          <p:cNvPr id="539654" name="Rectangle 6"/>
          <p:cNvSpPr>
            <a:spLocks noChangeArrowheads="1"/>
          </p:cNvSpPr>
          <p:nvPr/>
        </p:nvSpPr>
        <p:spPr bwMode="auto">
          <a:xfrm>
            <a:off x="3429000" y="4000500"/>
            <a:ext cx="800100" cy="5143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050">
                <a:latin typeface="Arial" charset="0"/>
                <a:ea typeface="ＭＳ Ｐゴシック" charset="0"/>
              </a:rPr>
              <a:t>12</a:t>
            </a:r>
          </a:p>
        </p:txBody>
      </p:sp>
      <p:sp>
        <p:nvSpPr>
          <p:cNvPr id="539655" name="Rectangle 7"/>
          <p:cNvSpPr>
            <a:spLocks noChangeArrowheads="1"/>
          </p:cNvSpPr>
          <p:nvPr/>
        </p:nvSpPr>
        <p:spPr bwMode="auto">
          <a:xfrm>
            <a:off x="4229100" y="4000500"/>
            <a:ext cx="800100" cy="5143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050">
                <a:latin typeface="Arial" charset="0"/>
                <a:ea typeface="ＭＳ Ｐゴシック" charset="0"/>
              </a:rPr>
              <a:t>5</a:t>
            </a:r>
          </a:p>
        </p:txBody>
      </p:sp>
      <p:sp>
        <p:nvSpPr>
          <p:cNvPr id="539656" name="Rectangle 8"/>
          <p:cNvSpPr>
            <a:spLocks noChangeArrowheads="1"/>
          </p:cNvSpPr>
          <p:nvPr/>
        </p:nvSpPr>
        <p:spPr bwMode="auto">
          <a:xfrm>
            <a:off x="5029200" y="4000500"/>
            <a:ext cx="800100" cy="5143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050">
                <a:latin typeface="Arial" charset="0"/>
                <a:ea typeface="ＭＳ Ｐゴシック" charset="0"/>
              </a:rPr>
              <a:t>22</a:t>
            </a:r>
          </a:p>
        </p:txBody>
      </p:sp>
      <p:sp>
        <p:nvSpPr>
          <p:cNvPr id="539657" name="Rectangle 9"/>
          <p:cNvSpPr>
            <a:spLocks noChangeArrowheads="1"/>
          </p:cNvSpPr>
          <p:nvPr/>
        </p:nvSpPr>
        <p:spPr bwMode="auto">
          <a:xfrm>
            <a:off x="5829300" y="4000500"/>
            <a:ext cx="800100" cy="5143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050">
                <a:latin typeface="Arial" charset="0"/>
                <a:ea typeface="ＭＳ Ｐゴシック" charset="0"/>
              </a:rPr>
              <a:t>13</a:t>
            </a:r>
          </a:p>
        </p:txBody>
      </p:sp>
      <p:sp>
        <p:nvSpPr>
          <p:cNvPr id="539658" name="Rectangle 10"/>
          <p:cNvSpPr>
            <a:spLocks noChangeArrowheads="1"/>
          </p:cNvSpPr>
          <p:nvPr/>
        </p:nvSpPr>
        <p:spPr bwMode="auto">
          <a:xfrm>
            <a:off x="6629400" y="4000500"/>
            <a:ext cx="800100" cy="5143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050">
                <a:latin typeface="Arial" charset="0"/>
                <a:ea typeface="ＭＳ Ｐゴシック" charset="0"/>
              </a:rPr>
              <a:t>32</a:t>
            </a:r>
          </a:p>
        </p:txBody>
      </p:sp>
      <p:sp>
        <p:nvSpPr>
          <p:cNvPr id="539659" name="Text Box 11"/>
          <p:cNvSpPr txBox="1">
            <a:spLocks noChangeArrowheads="1"/>
          </p:cNvSpPr>
          <p:nvPr/>
        </p:nvSpPr>
        <p:spPr bwMode="auto">
          <a:xfrm>
            <a:off x="2839641" y="4514850"/>
            <a:ext cx="260008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76200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050">
                <a:solidFill>
                  <a:srgbClr val="3333FF"/>
                </a:solidFill>
                <a:latin typeface="Arial" charset="0"/>
                <a:ea typeface="ＭＳ Ｐゴシック" charset="0"/>
              </a:rPr>
              <a:t>1</a:t>
            </a:r>
          </a:p>
        </p:txBody>
      </p:sp>
      <p:sp>
        <p:nvSpPr>
          <p:cNvPr id="539660" name="Text Box 12"/>
          <p:cNvSpPr txBox="1">
            <a:spLocks noChangeArrowheads="1"/>
          </p:cNvSpPr>
          <p:nvPr/>
        </p:nvSpPr>
        <p:spPr bwMode="auto">
          <a:xfrm>
            <a:off x="3714750" y="4514850"/>
            <a:ext cx="260008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76200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050">
                <a:latin typeface="Arial" charset="0"/>
                <a:ea typeface="ＭＳ Ｐゴシック" charset="0"/>
              </a:rPr>
              <a:t>2</a:t>
            </a:r>
          </a:p>
        </p:txBody>
      </p:sp>
      <p:sp>
        <p:nvSpPr>
          <p:cNvPr id="539661" name="Text Box 13"/>
          <p:cNvSpPr txBox="1">
            <a:spLocks noChangeArrowheads="1"/>
          </p:cNvSpPr>
          <p:nvPr/>
        </p:nvSpPr>
        <p:spPr bwMode="auto">
          <a:xfrm>
            <a:off x="4514850" y="4514850"/>
            <a:ext cx="260008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76200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050">
                <a:latin typeface="Arial" charset="0"/>
                <a:ea typeface="ＭＳ Ｐゴシック" charset="0"/>
              </a:rPr>
              <a:t>3</a:t>
            </a:r>
          </a:p>
        </p:txBody>
      </p:sp>
      <p:sp>
        <p:nvSpPr>
          <p:cNvPr id="539662" name="Text Box 14"/>
          <p:cNvSpPr txBox="1">
            <a:spLocks noChangeArrowheads="1"/>
          </p:cNvSpPr>
          <p:nvPr/>
        </p:nvSpPr>
        <p:spPr bwMode="auto">
          <a:xfrm>
            <a:off x="5314950" y="4514850"/>
            <a:ext cx="260008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76200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050">
                <a:latin typeface="Arial" charset="0"/>
                <a:ea typeface="ＭＳ Ｐゴシック" charset="0"/>
              </a:rPr>
              <a:t>4</a:t>
            </a:r>
          </a:p>
        </p:txBody>
      </p:sp>
      <p:sp>
        <p:nvSpPr>
          <p:cNvPr id="539663" name="Text Box 15"/>
          <p:cNvSpPr txBox="1">
            <a:spLocks noChangeArrowheads="1"/>
          </p:cNvSpPr>
          <p:nvPr/>
        </p:nvSpPr>
        <p:spPr bwMode="auto">
          <a:xfrm>
            <a:off x="6115050" y="4514850"/>
            <a:ext cx="260008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76200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050">
                <a:latin typeface="Arial" charset="0"/>
                <a:ea typeface="ＭＳ Ｐゴシック" charset="0"/>
              </a:rPr>
              <a:t>5</a:t>
            </a:r>
          </a:p>
        </p:txBody>
      </p:sp>
      <p:sp>
        <p:nvSpPr>
          <p:cNvPr id="539664" name="Text Box 16"/>
          <p:cNvSpPr txBox="1">
            <a:spLocks noChangeArrowheads="1"/>
          </p:cNvSpPr>
          <p:nvPr/>
        </p:nvSpPr>
        <p:spPr bwMode="auto">
          <a:xfrm>
            <a:off x="6915150" y="4514850"/>
            <a:ext cx="260008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76200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050">
                <a:latin typeface="Arial" charset="0"/>
                <a:ea typeface="ＭＳ Ｐゴシック" charset="0"/>
              </a:rPr>
              <a:t>6</a:t>
            </a:r>
          </a:p>
        </p:txBody>
      </p:sp>
      <p:sp>
        <p:nvSpPr>
          <p:cNvPr id="539665" name="Text Box 17"/>
          <p:cNvSpPr txBox="1">
            <a:spLocks noChangeArrowheads="1"/>
          </p:cNvSpPr>
          <p:nvPr/>
        </p:nvSpPr>
        <p:spPr bwMode="auto">
          <a:xfrm>
            <a:off x="1294742" y="4386262"/>
            <a:ext cx="878181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76200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050" dirty="0">
                <a:latin typeface="Arial" charset="0"/>
                <a:ea typeface="ＭＳ Ｐゴシック" charset="0"/>
              </a:rPr>
              <a:t>target = </a:t>
            </a:r>
            <a:r>
              <a:rPr lang="en-US" sz="1050" b="1" u="sng" dirty="0">
                <a:latin typeface="Arial" charset="0"/>
                <a:ea typeface="ＭＳ Ｐゴシック" charset="0"/>
              </a:rPr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2857305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698" name="Text Box 2"/>
          <p:cNvSpPr txBox="1">
            <a:spLocks noChangeArrowheads="1"/>
          </p:cNvSpPr>
          <p:nvPr/>
        </p:nvSpPr>
        <p:spPr bwMode="auto">
          <a:xfrm>
            <a:off x="1613491" y="187880"/>
            <a:ext cx="5861851" cy="4062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en-US" altLang="en-US" sz="1500" dirty="0">
                <a:latin typeface="Courier New" panose="02070309020205020404" pitchFamily="49" charset="0"/>
              </a:rPr>
              <a:t>procedure Search(</a:t>
            </a:r>
            <a:r>
              <a:rPr lang="en-US" altLang="en-US" sz="1500" dirty="0" err="1">
                <a:latin typeface="Courier New" panose="02070309020205020404" pitchFamily="49" charset="0"/>
              </a:rPr>
              <a:t>my_array</a:t>
            </a:r>
            <a:r>
              <a:rPr lang="en-US" altLang="en-US" sz="1500" dirty="0">
                <a:latin typeface="Courier New" panose="02070309020205020404" pitchFamily="49" charset="0"/>
              </a:rPr>
              <a:t> </a:t>
            </a:r>
            <a:r>
              <a:rPr lang="en-US" altLang="en-US" sz="1500" dirty="0" err="1">
                <a:latin typeface="Courier New" panose="02070309020205020404" pitchFamily="49" charset="0"/>
              </a:rPr>
              <a:t>isoftype</a:t>
            </a:r>
            <a:r>
              <a:rPr lang="en-US" altLang="en-US" sz="1500" dirty="0">
                <a:latin typeface="Courier New" panose="02070309020205020404" pitchFamily="49" charset="0"/>
              </a:rPr>
              <a:t> in </a:t>
            </a:r>
            <a:r>
              <a:rPr lang="en-US" altLang="en-US" sz="1500" dirty="0" err="1">
                <a:latin typeface="Courier New" panose="02070309020205020404" pitchFamily="49" charset="0"/>
              </a:rPr>
              <a:t>NumArrayType</a:t>
            </a:r>
            <a:r>
              <a:rPr lang="en-US" altLang="en-US" sz="1500" dirty="0"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en-US" altLang="en-US" sz="1500" dirty="0">
                <a:latin typeface="Courier New" panose="02070309020205020404" pitchFamily="49" charset="0"/>
              </a:rPr>
              <a:t>                 target </a:t>
            </a:r>
            <a:r>
              <a:rPr lang="en-US" altLang="en-US" sz="1500" dirty="0" err="1">
                <a:latin typeface="Courier New" panose="02070309020205020404" pitchFamily="49" charset="0"/>
              </a:rPr>
              <a:t>isoftype</a:t>
            </a:r>
            <a:r>
              <a:rPr lang="en-US" altLang="en-US" sz="1500" dirty="0">
                <a:latin typeface="Courier New" panose="02070309020205020404" pitchFamily="49" charset="0"/>
              </a:rPr>
              <a:t> in </a:t>
            </a:r>
            <a:r>
              <a:rPr lang="en-US" altLang="en-US" sz="1500" dirty="0" err="1">
                <a:latin typeface="Courier New" panose="02070309020205020404" pitchFamily="49" charset="0"/>
              </a:rPr>
              <a:t>Num</a:t>
            </a:r>
            <a:r>
              <a:rPr lang="en-US" altLang="en-US" sz="1500" dirty="0">
                <a:latin typeface="Courier New" panose="02070309020205020404" pitchFamily="49" charset="0"/>
              </a:rPr>
              <a:t>) </a:t>
            </a:r>
          </a:p>
          <a:p>
            <a:pPr algn="l"/>
            <a:r>
              <a:rPr lang="en-US" altLang="en-US" sz="1500" dirty="0">
                <a:latin typeface="Courier New" panose="02070309020205020404" pitchFamily="49" charset="0"/>
              </a:rPr>
              <a:t>  </a:t>
            </a:r>
            <a:r>
              <a:rPr lang="en-US" altLang="en-US" sz="1500" dirty="0" err="1">
                <a:latin typeface="Courier New" panose="02070309020205020404" pitchFamily="49" charset="0"/>
              </a:rPr>
              <a:t>i</a:t>
            </a:r>
            <a:r>
              <a:rPr lang="en-US" altLang="en-US" sz="1500" dirty="0">
                <a:latin typeface="Courier New" panose="02070309020205020404" pitchFamily="49" charset="0"/>
              </a:rPr>
              <a:t> </a:t>
            </a:r>
            <a:r>
              <a:rPr lang="en-US" altLang="en-US" sz="1500" dirty="0" err="1">
                <a:latin typeface="Courier New" panose="02070309020205020404" pitchFamily="49" charset="0"/>
              </a:rPr>
              <a:t>isoftype</a:t>
            </a:r>
            <a:r>
              <a:rPr lang="en-US" altLang="en-US" sz="1500" dirty="0">
                <a:latin typeface="Courier New" panose="02070309020205020404" pitchFamily="49" charset="0"/>
              </a:rPr>
              <a:t> </a:t>
            </a:r>
            <a:r>
              <a:rPr lang="en-US" altLang="en-US" sz="1500" dirty="0" err="1">
                <a:latin typeface="Courier New" panose="02070309020205020404" pitchFamily="49" charset="0"/>
              </a:rPr>
              <a:t>Num</a:t>
            </a:r>
            <a:endParaRPr lang="en-US" altLang="en-US" sz="1500" dirty="0">
              <a:latin typeface="Courier New" panose="02070309020205020404" pitchFamily="49" charset="0"/>
            </a:endParaRPr>
          </a:p>
          <a:p>
            <a:pPr algn="l"/>
            <a:r>
              <a:rPr lang="en-US" altLang="en-US" sz="1500" dirty="0">
                <a:latin typeface="Courier New" panose="02070309020205020404" pitchFamily="49" charset="0"/>
              </a:rPr>
              <a:t>  </a:t>
            </a:r>
            <a:r>
              <a:rPr lang="en-US" altLang="en-US" sz="1500" dirty="0" err="1">
                <a:latin typeface="Courier New" panose="02070309020205020404" pitchFamily="49" charset="0"/>
              </a:rPr>
              <a:t>i</a:t>
            </a:r>
            <a:r>
              <a:rPr lang="en-US" altLang="en-US" sz="1500" dirty="0">
                <a:latin typeface="Courier New" panose="02070309020205020404" pitchFamily="49" charset="0"/>
              </a:rPr>
              <a:t> &lt;- 1</a:t>
            </a:r>
          </a:p>
          <a:p>
            <a:pPr algn="l"/>
            <a:r>
              <a:rPr lang="en-US" altLang="en-US" sz="1500" dirty="0">
                <a:latin typeface="Courier New" panose="02070309020205020404" pitchFamily="49" charset="0"/>
              </a:rPr>
              <a:t>  </a:t>
            </a:r>
            <a:r>
              <a:rPr lang="en-US" altLang="en-US" sz="1500" dirty="0">
                <a:solidFill>
                  <a:srgbClr val="3333FF"/>
                </a:solidFill>
                <a:latin typeface="Courier New" panose="02070309020205020404" pitchFamily="49" charset="0"/>
              </a:rPr>
              <a:t>loop</a:t>
            </a:r>
          </a:p>
          <a:p>
            <a:pPr algn="l"/>
            <a:r>
              <a:rPr lang="en-US" altLang="en-US" sz="1500" dirty="0">
                <a:solidFill>
                  <a:srgbClr val="3333FF"/>
                </a:solidFill>
                <a:latin typeface="Courier New" panose="02070309020205020404" pitchFamily="49" charset="0"/>
              </a:rPr>
              <a:t>    </a:t>
            </a:r>
            <a:r>
              <a:rPr lang="en-US" altLang="en-US" sz="1500" dirty="0" err="1">
                <a:solidFill>
                  <a:srgbClr val="3333FF"/>
                </a:solidFill>
                <a:latin typeface="Courier New" panose="02070309020205020404" pitchFamily="49" charset="0"/>
              </a:rPr>
              <a:t>exitif</a:t>
            </a:r>
            <a:r>
              <a:rPr lang="en-US" altLang="en-US" sz="1500" dirty="0">
                <a:solidFill>
                  <a:srgbClr val="3333FF"/>
                </a:solidFill>
                <a:latin typeface="Courier New" panose="02070309020205020404" pitchFamily="49" charset="0"/>
              </a:rPr>
              <a:t>((</a:t>
            </a:r>
            <a:r>
              <a:rPr lang="en-US" altLang="en-US" sz="1500" dirty="0" err="1">
                <a:solidFill>
                  <a:srgbClr val="3333FF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1500" dirty="0">
                <a:solidFill>
                  <a:srgbClr val="3333FF"/>
                </a:solidFill>
                <a:latin typeface="Courier New" panose="02070309020205020404" pitchFamily="49" charset="0"/>
              </a:rPr>
              <a:t> &gt; MAX) OR (</a:t>
            </a:r>
            <a:r>
              <a:rPr lang="en-US" altLang="en-US" sz="1500" dirty="0" err="1">
                <a:solidFill>
                  <a:srgbClr val="3333FF"/>
                </a:solidFill>
                <a:latin typeface="Courier New" panose="02070309020205020404" pitchFamily="49" charset="0"/>
              </a:rPr>
              <a:t>my_array</a:t>
            </a:r>
            <a:r>
              <a:rPr lang="en-US" altLang="en-US" sz="1500" dirty="0">
                <a:solidFill>
                  <a:srgbClr val="3333FF"/>
                </a:solidFill>
                <a:latin typeface="Courier New" panose="02070309020205020404" pitchFamily="49" charset="0"/>
              </a:rPr>
              <a:t>[</a:t>
            </a:r>
            <a:r>
              <a:rPr lang="en-US" altLang="en-US" sz="1500" dirty="0" err="1">
                <a:solidFill>
                  <a:srgbClr val="3333FF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1500" dirty="0">
                <a:solidFill>
                  <a:srgbClr val="3333FF"/>
                </a:solidFill>
                <a:latin typeface="Courier New" panose="02070309020205020404" pitchFamily="49" charset="0"/>
              </a:rPr>
              <a:t>] = target))</a:t>
            </a:r>
          </a:p>
          <a:p>
            <a:pPr algn="l"/>
            <a:r>
              <a:rPr lang="en-US" altLang="en-US" sz="1500" dirty="0">
                <a:solidFill>
                  <a:srgbClr val="3333FF"/>
                </a:solidFill>
                <a:latin typeface="Courier New" panose="02070309020205020404" pitchFamily="49" charset="0"/>
              </a:rPr>
              <a:t>    </a:t>
            </a:r>
            <a:r>
              <a:rPr lang="en-US" altLang="en-US" sz="1500" dirty="0" err="1">
                <a:solidFill>
                  <a:srgbClr val="3333FF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1500" dirty="0">
                <a:solidFill>
                  <a:srgbClr val="3333FF"/>
                </a:solidFill>
                <a:latin typeface="Courier New" panose="02070309020205020404" pitchFamily="49" charset="0"/>
              </a:rPr>
              <a:t> &lt;- </a:t>
            </a:r>
            <a:r>
              <a:rPr lang="en-US" altLang="en-US" sz="1500" dirty="0" err="1">
                <a:solidFill>
                  <a:srgbClr val="3333FF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1500" dirty="0">
                <a:solidFill>
                  <a:srgbClr val="3333FF"/>
                </a:solidFill>
                <a:latin typeface="Courier New" panose="02070309020205020404" pitchFamily="49" charset="0"/>
              </a:rPr>
              <a:t> + 1</a:t>
            </a:r>
          </a:p>
          <a:p>
            <a:pPr algn="l"/>
            <a:r>
              <a:rPr lang="en-US" altLang="en-US" sz="1500" dirty="0">
                <a:solidFill>
                  <a:srgbClr val="3333FF"/>
                </a:solidFill>
                <a:latin typeface="Courier New" panose="02070309020205020404" pitchFamily="49" charset="0"/>
              </a:rPr>
              <a:t>  </a:t>
            </a:r>
            <a:r>
              <a:rPr lang="en-US" altLang="en-US" sz="1500" dirty="0" err="1">
                <a:solidFill>
                  <a:srgbClr val="3333FF"/>
                </a:solidFill>
                <a:latin typeface="Courier New" panose="02070309020205020404" pitchFamily="49" charset="0"/>
              </a:rPr>
              <a:t>endloop</a:t>
            </a:r>
            <a:endParaRPr lang="en-US" altLang="en-US" sz="1500" dirty="0">
              <a:solidFill>
                <a:srgbClr val="3333FF"/>
              </a:solidFill>
              <a:latin typeface="Courier New" panose="02070309020205020404" pitchFamily="49" charset="0"/>
            </a:endParaRPr>
          </a:p>
          <a:p>
            <a:pPr algn="l"/>
            <a:endParaRPr lang="en-US" altLang="en-US" sz="1500" dirty="0">
              <a:solidFill>
                <a:srgbClr val="3333FF"/>
              </a:solidFill>
              <a:latin typeface="Courier New" panose="02070309020205020404" pitchFamily="49" charset="0"/>
            </a:endParaRPr>
          </a:p>
          <a:p>
            <a:pPr algn="l"/>
            <a:r>
              <a:rPr lang="en-US" altLang="en-US" sz="1500" dirty="0">
                <a:latin typeface="Courier New" panose="02070309020205020404" pitchFamily="49" charset="0"/>
              </a:rPr>
              <a:t>  if(</a:t>
            </a:r>
            <a:r>
              <a:rPr lang="en-US" altLang="en-US" sz="1500" dirty="0" err="1">
                <a:latin typeface="Courier New" panose="02070309020205020404" pitchFamily="49" charset="0"/>
              </a:rPr>
              <a:t>i</a:t>
            </a:r>
            <a:r>
              <a:rPr lang="en-US" altLang="en-US" sz="1500" dirty="0">
                <a:latin typeface="Courier New" panose="02070309020205020404" pitchFamily="49" charset="0"/>
              </a:rPr>
              <a:t> &gt; MAX) then</a:t>
            </a:r>
          </a:p>
          <a:p>
            <a:pPr algn="l"/>
            <a:r>
              <a:rPr lang="en-US" altLang="en-US" sz="1500" dirty="0">
                <a:latin typeface="Courier New" panose="02070309020205020404" pitchFamily="49" charset="0"/>
              </a:rPr>
              <a:t>    print(</a:t>
            </a:r>
            <a:r>
              <a:rPr lang="ja-JP" altLang="en-US" sz="1500" dirty="0"/>
              <a:t>“</a:t>
            </a:r>
            <a:r>
              <a:rPr lang="en-US" altLang="ja-JP" sz="1500" dirty="0">
                <a:latin typeface="Courier New" panose="02070309020205020404" pitchFamily="49" charset="0"/>
              </a:rPr>
              <a:t>Target data not found</a:t>
            </a:r>
            <a:r>
              <a:rPr lang="ja-JP" altLang="en-US" sz="1500" dirty="0"/>
              <a:t>”</a:t>
            </a:r>
            <a:r>
              <a:rPr lang="en-US" altLang="ja-JP" sz="1500" dirty="0">
                <a:latin typeface="Courier New" panose="02070309020205020404" pitchFamily="49" charset="0"/>
              </a:rPr>
              <a:t>)</a:t>
            </a:r>
          </a:p>
          <a:p>
            <a:pPr algn="l"/>
            <a:r>
              <a:rPr lang="en-US" altLang="en-US" sz="1500" dirty="0">
                <a:latin typeface="Courier New" panose="02070309020205020404" pitchFamily="49" charset="0"/>
              </a:rPr>
              <a:t>  else</a:t>
            </a:r>
          </a:p>
          <a:p>
            <a:pPr algn="l"/>
            <a:r>
              <a:rPr lang="en-US" altLang="en-US" sz="1500" dirty="0">
                <a:latin typeface="Courier New" panose="02070309020205020404" pitchFamily="49" charset="0"/>
              </a:rPr>
              <a:t>    print(</a:t>
            </a:r>
            <a:r>
              <a:rPr lang="ja-JP" altLang="en-US" sz="1500" dirty="0"/>
              <a:t>“</a:t>
            </a:r>
            <a:r>
              <a:rPr lang="en-US" altLang="ja-JP" sz="1500" dirty="0">
                <a:latin typeface="Courier New" panose="02070309020205020404" pitchFamily="49" charset="0"/>
              </a:rPr>
              <a:t>Target data found</a:t>
            </a:r>
            <a:r>
              <a:rPr lang="ja-JP" altLang="en-US" sz="1500" dirty="0"/>
              <a:t>”</a:t>
            </a:r>
            <a:r>
              <a:rPr lang="en-US" altLang="ja-JP" sz="1500" dirty="0">
                <a:latin typeface="Courier New" panose="02070309020205020404" pitchFamily="49" charset="0"/>
              </a:rPr>
              <a:t>)</a:t>
            </a:r>
          </a:p>
          <a:p>
            <a:pPr algn="l"/>
            <a:r>
              <a:rPr lang="en-US" altLang="en-US" sz="1500" dirty="0">
                <a:latin typeface="Courier New" panose="02070309020205020404" pitchFamily="49" charset="0"/>
              </a:rPr>
              <a:t>  </a:t>
            </a:r>
            <a:r>
              <a:rPr lang="en-US" altLang="en-US" sz="1500" dirty="0" err="1">
                <a:latin typeface="Courier New" panose="02070309020205020404" pitchFamily="49" charset="0"/>
              </a:rPr>
              <a:t>endif</a:t>
            </a:r>
            <a:endParaRPr lang="en-US" altLang="en-US" sz="1500" dirty="0">
              <a:latin typeface="Courier New" panose="02070309020205020404" pitchFamily="49" charset="0"/>
            </a:endParaRPr>
          </a:p>
          <a:p>
            <a:pPr algn="l"/>
            <a:r>
              <a:rPr lang="en-US" altLang="en-US" sz="1500" dirty="0" err="1">
                <a:latin typeface="Courier New" panose="02070309020205020404" pitchFamily="49" charset="0"/>
              </a:rPr>
              <a:t>endprocedure</a:t>
            </a:r>
            <a:r>
              <a:rPr lang="en-US" altLang="en-US" sz="1500" dirty="0">
                <a:latin typeface="Courier New" panose="02070309020205020404" pitchFamily="49" charset="0"/>
              </a:rPr>
              <a:t> // Search</a:t>
            </a:r>
          </a:p>
          <a:p>
            <a:pPr algn="l"/>
            <a:endParaRPr lang="en-US" altLang="en-US" sz="1800" dirty="0">
              <a:latin typeface="Courier New" panose="02070309020205020404" pitchFamily="49" charset="0"/>
            </a:endParaRPr>
          </a:p>
        </p:txBody>
      </p:sp>
      <p:sp>
        <p:nvSpPr>
          <p:cNvPr id="541699" name="Rectangle 3"/>
          <p:cNvSpPr>
            <a:spLocks noChangeArrowheads="1"/>
          </p:cNvSpPr>
          <p:nvPr/>
        </p:nvSpPr>
        <p:spPr bwMode="auto">
          <a:xfrm>
            <a:off x="2628900" y="4000500"/>
            <a:ext cx="4800600" cy="5143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050">
              <a:latin typeface="Arial" charset="0"/>
              <a:ea typeface="ＭＳ Ｐゴシック" charset="0"/>
            </a:endParaRPr>
          </a:p>
        </p:txBody>
      </p:sp>
      <p:sp>
        <p:nvSpPr>
          <p:cNvPr id="541700" name="Text Box 4"/>
          <p:cNvSpPr txBox="1">
            <a:spLocks noChangeArrowheads="1"/>
          </p:cNvSpPr>
          <p:nvPr/>
        </p:nvSpPr>
        <p:spPr bwMode="auto">
          <a:xfrm>
            <a:off x="1508807" y="4057650"/>
            <a:ext cx="1107996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500" dirty="0" err="1">
                <a:latin typeface="Courier New" charset="0"/>
                <a:ea typeface="ＭＳ Ｐゴシック" charset="0"/>
              </a:rPr>
              <a:t>my_array</a:t>
            </a:r>
            <a:endParaRPr lang="en-US" sz="1500" dirty="0">
              <a:latin typeface="Courier New" charset="0"/>
              <a:ea typeface="ＭＳ Ｐゴシック" charset="0"/>
            </a:endParaRPr>
          </a:p>
        </p:txBody>
      </p:sp>
      <p:sp>
        <p:nvSpPr>
          <p:cNvPr id="541701" name="Rectangle 5"/>
          <p:cNvSpPr>
            <a:spLocks noChangeArrowheads="1"/>
          </p:cNvSpPr>
          <p:nvPr/>
        </p:nvSpPr>
        <p:spPr bwMode="auto">
          <a:xfrm>
            <a:off x="2628900" y="4000500"/>
            <a:ext cx="800100" cy="5143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050">
                <a:solidFill>
                  <a:srgbClr val="3333FF"/>
                </a:solidFill>
                <a:latin typeface="Arial" charset="0"/>
                <a:ea typeface="ＭＳ Ｐゴシック" charset="0"/>
              </a:rPr>
              <a:t>7</a:t>
            </a:r>
          </a:p>
        </p:txBody>
      </p:sp>
      <p:sp>
        <p:nvSpPr>
          <p:cNvPr id="541702" name="Rectangle 6"/>
          <p:cNvSpPr>
            <a:spLocks noChangeArrowheads="1"/>
          </p:cNvSpPr>
          <p:nvPr/>
        </p:nvSpPr>
        <p:spPr bwMode="auto">
          <a:xfrm>
            <a:off x="3429000" y="4000500"/>
            <a:ext cx="800100" cy="5143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050">
                <a:latin typeface="Arial" charset="0"/>
                <a:ea typeface="ＭＳ Ｐゴシック" charset="0"/>
              </a:rPr>
              <a:t>12</a:t>
            </a:r>
          </a:p>
        </p:txBody>
      </p:sp>
      <p:sp>
        <p:nvSpPr>
          <p:cNvPr id="541703" name="Rectangle 7"/>
          <p:cNvSpPr>
            <a:spLocks noChangeArrowheads="1"/>
          </p:cNvSpPr>
          <p:nvPr/>
        </p:nvSpPr>
        <p:spPr bwMode="auto">
          <a:xfrm>
            <a:off x="4229100" y="4000500"/>
            <a:ext cx="800100" cy="5143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050">
                <a:latin typeface="Arial" charset="0"/>
                <a:ea typeface="ＭＳ Ｐゴシック" charset="0"/>
              </a:rPr>
              <a:t>5</a:t>
            </a:r>
          </a:p>
        </p:txBody>
      </p:sp>
      <p:sp>
        <p:nvSpPr>
          <p:cNvPr id="541704" name="Rectangle 8"/>
          <p:cNvSpPr>
            <a:spLocks noChangeArrowheads="1"/>
          </p:cNvSpPr>
          <p:nvPr/>
        </p:nvSpPr>
        <p:spPr bwMode="auto">
          <a:xfrm>
            <a:off x="5029200" y="4000500"/>
            <a:ext cx="800100" cy="5143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050">
                <a:latin typeface="Arial" charset="0"/>
                <a:ea typeface="ＭＳ Ｐゴシック" charset="0"/>
              </a:rPr>
              <a:t>22</a:t>
            </a:r>
          </a:p>
        </p:txBody>
      </p:sp>
      <p:sp>
        <p:nvSpPr>
          <p:cNvPr id="541705" name="Rectangle 9"/>
          <p:cNvSpPr>
            <a:spLocks noChangeArrowheads="1"/>
          </p:cNvSpPr>
          <p:nvPr/>
        </p:nvSpPr>
        <p:spPr bwMode="auto">
          <a:xfrm>
            <a:off x="5829300" y="4000500"/>
            <a:ext cx="800100" cy="5143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050">
                <a:latin typeface="Arial" charset="0"/>
                <a:ea typeface="ＭＳ Ｐゴシック" charset="0"/>
              </a:rPr>
              <a:t>13</a:t>
            </a:r>
          </a:p>
        </p:txBody>
      </p:sp>
      <p:sp>
        <p:nvSpPr>
          <p:cNvPr id="541706" name="Rectangle 10"/>
          <p:cNvSpPr>
            <a:spLocks noChangeArrowheads="1"/>
          </p:cNvSpPr>
          <p:nvPr/>
        </p:nvSpPr>
        <p:spPr bwMode="auto">
          <a:xfrm>
            <a:off x="6629400" y="4000500"/>
            <a:ext cx="800100" cy="5143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050">
                <a:latin typeface="Arial" charset="0"/>
                <a:ea typeface="ＭＳ Ｐゴシック" charset="0"/>
              </a:rPr>
              <a:t>32</a:t>
            </a:r>
          </a:p>
        </p:txBody>
      </p:sp>
      <p:sp>
        <p:nvSpPr>
          <p:cNvPr id="541707" name="Text Box 11"/>
          <p:cNvSpPr txBox="1">
            <a:spLocks noChangeArrowheads="1"/>
          </p:cNvSpPr>
          <p:nvPr/>
        </p:nvSpPr>
        <p:spPr bwMode="auto">
          <a:xfrm>
            <a:off x="2839641" y="4514850"/>
            <a:ext cx="260008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76200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050">
                <a:solidFill>
                  <a:srgbClr val="3333FF"/>
                </a:solidFill>
                <a:latin typeface="Arial" charset="0"/>
                <a:ea typeface="ＭＳ Ｐゴシック" charset="0"/>
              </a:rPr>
              <a:t>1</a:t>
            </a:r>
          </a:p>
        </p:txBody>
      </p:sp>
      <p:sp>
        <p:nvSpPr>
          <p:cNvPr id="541708" name="Text Box 12"/>
          <p:cNvSpPr txBox="1">
            <a:spLocks noChangeArrowheads="1"/>
          </p:cNvSpPr>
          <p:nvPr/>
        </p:nvSpPr>
        <p:spPr bwMode="auto">
          <a:xfrm>
            <a:off x="3714750" y="4514850"/>
            <a:ext cx="260008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76200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050">
                <a:latin typeface="Arial" charset="0"/>
                <a:ea typeface="ＭＳ Ｐゴシック" charset="0"/>
              </a:rPr>
              <a:t>2</a:t>
            </a:r>
          </a:p>
        </p:txBody>
      </p:sp>
      <p:sp>
        <p:nvSpPr>
          <p:cNvPr id="541709" name="Text Box 13"/>
          <p:cNvSpPr txBox="1">
            <a:spLocks noChangeArrowheads="1"/>
          </p:cNvSpPr>
          <p:nvPr/>
        </p:nvSpPr>
        <p:spPr bwMode="auto">
          <a:xfrm>
            <a:off x="4514850" y="4514850"/>
            <a:ext cx="260008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76200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050">
                <a:latin typeface="Arial" charset="0"/>
                <a:ea typeface="ＭＳ Ｐゴシック" charset="0"/>
              </a:rPr>
              <a:t>3</a:t>
            </a:r>
          </a:p>
        </p:txBody>
      </p:sp>
      <p:sp>
        <p:nvSpPr>
          <p:cNvPr id="541710" name="Text Box 14"/>
          <p:cNvSpPr txBox="1">
            <a:spLocks noChangeArrowheads="1"/>
          </p:cNvSpPr>
          <p:nvPr/>
        </p:nvSpPr>
        <p:spPr bwMode="auto">
          <a:xfrm>
            <a:off x="5314950" y="4514850"/>
            <a:ext cx="260008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76200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050">
                <a:latin typeface="Arial" charset="0"/>
                <a:ea typeface="ＭＳ Ｐゴシック" charset="0"/>
              </a:rPr>
              <a:t>4</a:t>
            </a:r>
          </a:p>
        </p:txBody>
      </p:sp>
      <p:sp>
        <p:nvSpPr>
          <p:cNvPr id="541711" name="Text Box 15"/>
          <p:cNvSpPr txBox="1">
            <a:spLocks noChangeArrowheads="1"/>
          </p:cNvSpPr>
          <p:nvPr/>
        </p:nvSpPr>
        <p:spPr bwMode="auto">
          <a:xfrm>
            <a:off x="6115050" y="4514850"/>
            <a:ext cx="260008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76200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050">
                <a:latin typeface="Arial" charset="0"/>
                <a:ea typeface="ＭＳ Ｐゴシック" charset="0"/>
              </a:rPr>
              <a:t>5</a:t>
            </a:r>
          </a:p>
        </p:txBody>
      </p:sp>
      <p:sp>
        <p:nvSpPr>
          <p:cNvPr id="541712" name="Text Box 16"/>
          <p:cNvSpPr txBox="1">
            <a:spLocks noChangeArrowheads="1"/>
          </p:cNvSpPr>
          <p:nvPr/>
        </p:nvSpPr>
        <p:spPr bwMode="auto">
          <a:xfrm>
            <a:off x="6915150" y="4514850"/>
            <a:ext cx="260008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76200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050">
                <a:latin typeface="Arial" charset="0"/>
                <a:ea typeface="ＭＳ Ｐゴシック" charset="0"/>
              </a:rPr>
              <a:t>6</a:t>
            </a:r>
          </a:p>
        </p:txBody>
      </p:sp>
      <p:sp>
        <p:nvSpPr>
          <p:cNvPr id="541713" name="Text Box 17"/>
          <p:cNvSpPr txBox="1">
            <a:spLocks noChangeArrowheads="1"/>
          </p:cNvSpPr>
          <p:nvPr/>
        </p:nvSpPr>
        <p:spPr bwMode="auto">
          <a:xfrm>
            <a:off x="978196" y="4457700"/>
            <a:ext cx="1194728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76200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050" dirty="0">
                <a:solidFill>
                  <a:srgbClr val="3333FF"/>
                </a:solidFill>
                <a:latin typeface="Arial" charset="0"/>
                <a:ea typeface="ＭＳ Ｐゴシック" charset="0"/>
              </a:rPr>
              <a:t>target = </a:t>
            </a:r>
            <a:r>
              <a:rPr lang="en-US" sz="1050" dirty="0" smtClean="0">
                <a:solidFill>
                  <a:srgbClr val="3333FF"/>
                </a:solidFill>
                <a:latin typeface="Arial" charset="0"/>
                <a:ea typeface="ＭＳ Ｐゴシック" charset="0"/>
              </a:rPr>
              <a:t>        13</a:t>
            </a:r>
            <a:endParaRPr lang="en-US" sz="1050" dirty="0">
              <a:solidFill>
                <a:srgbClr val="3333FF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41714" name="Oval 18"/>
          <p:cNvSpPr>
            <a:spLocks noChangeArrowheads="1"/>
          </p:cNvSpPr>
          <p:nvPr/>
        </p:nvSpPr>
        <p:spPr bwMode="auto">
          <a:xfrm>
            <a:off x="1715112" y="4373588"/>
            <a:ext cx="457200" cy="422139"/>
          </a:xfrm>
          <a:prstGeom prst="ellipse">
            <a:avLst/>
          </a:prstGeom>
          <a:noFill/>
          <a:ln w="76200">
            <a:solidFill>
              <a:srgbClr val="FF0033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050">
              <a:latin typeface="Arial" charset="0"/>
              <a:ea typeface="ＭＳ Ｐゴシック" charset="0"/>
            </a:endParaRPr>
          </a:p>
        </p:txBody>
      </p:sp>
      <p:sp>
        <p:nvSpPr>
          <p:cNvPr id="541715" name="Oval 19"/>
          <p:cNvSpPr>
            <a:spLocks noChangeArrowheads="1"/>
          </p:cNvSpPr>
          <p:nvPr/>
        </p:nvSpPr>
        <p:spPr bwMode="auto">
          <a:xfrm>
            <a:off x="2549463" y="4057650"/>
            <a:ext cx="457200" cy="457200"/>
          </a:xfrm>
          <a:prstGeom prst="ellipse">
            <a:avLst/>
          </a:prstGeom>
          <a:noFill/>
          <a:ln w="76200">
            <a:solidFill>
              <a:srgbClr val="FF0033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050"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2509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746" name="Text Box 2"/>
          <p:cNvSpPr txBox="1">
            <a:spLocks noChangeArrowheads="1"/>
          </p:cNvSpPr>
          <p:nvPr/>
        </p:nvSpPr>
        <p:spPr bwMode="auto">
          <a:xfrm>
            <a:off x="1672247" y="203864"/>
            <a:ext cx="5757253" cy="4062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en-US" altLang="en-US" sz="1500" dirty="0">
                <a:latin typeface="Courier New" panose="02070309020205020404" pitchFamily="49" charset="0"/>
              </a:rPr>
              <a:t>procedure Search(</a:t>
            </a:r>
            <a:r>
              <a:rPr lang="en-US" altLang="en-US" sz="1500" dirty="0" err="1">
                <a:latin typeface="Courier New" panose="02070309020205020404" pitchFamily="49" charset="0"/>
              </a:rPr>
              <a:t>my_array</a:t>
            </a:r>
            <a:r>
              <a:rPr lang="en-US" altLang="en-US" sz="1500" dirty="0">
                <a:latin typeface="Courier New" panose="02070309020205020404" pitchFamily="49" charset="0"/>
              </a:rPr>
              <a:t> </a:t>
            </a:r>
            <a:r>
              <a:rPr lang="en-US" altLang="en-US" sz="1500" dirty="0" err="1">
                <a:latin typeface="Courier New" panose="02070309020205020404" pitchFamily="49" charset="0"/>
              </a:rPr>
              <a:t>isoftype</a:t>
            </a:r>
            <a:r>
              <a:rPr lang="en-US" altLang="en-US" sz="1500" dirty="0">
                <a:latin typeface="Courier New" panose="02070309020205020404" pitchFamily="49" charset="0"/>
              </a:rPr>
              <a:t> in </a:t>
            </a:r>
            <a:r>
              <a:rPr lang="en-US" altLang="en-US" sz="1500" dirty="0" err="1">
                <a:latin typeface="Courier New" panose="02070309020205020404" pitchFamily="49" charset="0"/>
              </a:rPr>
              <a:t>NumArrayType</a:t>
            </a:r>
            <a:r>
              <a:rPr lang="en-US" altLang="en-US" sz="1500" dirty="0"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en-US" altLang="en-US" sz="1500" dirty="0">
                <a:latin typeface="Courier New" panose="02070309020205020404" pitchFamily="49" charset="0"/>
              </a:rPr>
              <a:t>                 target </a:t>
            </a:r>
            <a:r>
              <a:rPr lang="en-US" altLang="en-US" sz="1500" dirty="0" err="1">
                <a:latin typeface="Courier New" panose="02070309020205020404" pitchFamily="49" charset="0"/>
              </a:rPr>
              <a:t>isoftype</a:t>
            </a:r>
            <a:r>
              <a:rPr lang="en-US" altLang="en-US" sz="1500" dirty="0">
                <a:latin typeface="Courier New" panose="02070309020205020404" pitchFamily="49" charset="0"/>
              </a:rPr>
              <a:t> in </a:t>
            </a:r>
            <a:r>
              <a:rPr lang="en-US" altLang="en-US" sz="1500" dirty="0" err="1">
                <a:latin typeface="Courier New" panose="02070309020205020404" pitchFamily="49" charset="0"/>
              </a:rPr>
              <a:t>Num</a:t>
            </a:r>
            <a:r>
              <a:rPr lang="en-US" altLang="en-US" sz="1500" dirty="0">
                <a:latin typeface="Courier New" panose="02070309020205020404" pitchFamily="49" charset="0"/>
              </a:rPr>
              <a:t>) </a:t>
            </a:r>
          </a:p>
          <a:p>
            <a:pPr algn="l"/>
            <a:r>
              <a:rPr lang="en-US" altLang="en-US" sz="1500" dirty="0">
                <a:latin typeface="Courier New" panose="02070309020205020404" pitchFamily="49" charset="0"/>
              </a:rPr>
              <a:t>  </a:t>
            </a:r>
            <a:r>
              <a:rPr lang="en-US" altLang="en-US" sz="1500" dirty="0" err="1">
                <a:latin typeface="Courier New" panose="02070309020205020404" pitchFamily="49" charset="0"/>
              </a:rPr>
              <a:t>i</a:t>
            </a:r>
            <a:r>
              <a:rPr lang="en-US" altLang="en-US" sz="1500" dirty="0">
                <a:latin typeface="Courier New" panose="02070309020205020404" pitchFamily="49" charset="0"/>
              </a:rPr>
              <a:t> </a:t>
            </a:r>
            <a:r>
              <a:rPr lang="en-US" altLang="en-US" sz="1500" dirty="0" err="1">
                <a:latin typeface="Courier New" panose="02070309020205020404" pitchFamily="49" charset="0"/>
              </a:rPr>
              <a:t>isoftype</a:t>
            </a:r>
            <a:r>
              <a:rPr lang="en-US" altLang="en-US" sz="1500" dirty="0">
                <a:latin typeface="Courier New" panose="02070309020205020404" pitchFamily="49" charset="0"/>
              </a:rPr>
              <a:t> </a:t>
            </a:r>
            <a:r>
              <a:rPr lang="en-US" altLang="en-US" sz="1500" dirty="0" err="1">
                <a:latin typeface="Courier New" panose="02070309020205020404" pitchFamily="49" charset="0"/>
              </a:rPr>
              <a:t>Num</a:t>
            </a:r>
            <a:endParaRPr lang="en-US" altLang="en-US" sz="1500" dirty="0">
              <a:latin typeface="Courier New" panose="02070309020205020404" pitchFamily="49" charset="0"/>
            </a:endParaRPr>
          </a:p>
          <a:p>
            <a:pPr algn="l"/>
            <a:r>
              <a:rPr lang="en-US" altLang="en-US" sz="1500" dirty="0">
                <a:latin typeface="Courier New" panose="02070309020205020404" pitchFamily="49" charset="0"/>
              </a:rPr>
              <a:t>  </a:t>
            </a:r>
            <a:r>
              <a:rPr lang="en-US" altLang="en-US" sz="1500" dirty="0" err="1">
                <a:latin typeface="Courier New" panose="02070309020205020404" pitchFamily="49" charset="0"/>
              </a:rPr>
              <a:t>i</a:t>
            </a:r>
            <a:r>
              <a:rPr lang="en-US" altLang="en-US" sz="1500" dirty="0">
                <a:latin typeface="Courier New" panose="02070309020205020404" pitchFamily="49" charset="0"/>
              </a:rPr>
              <a:t> &lt;- 1</a:t>
            </a:r>
          </a:p>
          <a:p>
            <a:pPr algn="l"/>
            <a:r>
              <a:rPr lang="en-US" altLang="en-US" sz="1500" dirty="0">
                <a:latin typeface="Courier New" panose="02070309020205020404" pitchFamily="49" charset="0"/>
              </a:rPr>
              <a:t>  </a:t>
            </a:r>
            <a:r>
              <a:rPr lang="en-US" altLang="en-US" sz="1500" dirty="0">
                <a:solidFill>
                  <a:srgbClr val="3333FF"/>
                </a:solidFill>
                <a:latin typeface="Courier New" panose="02070309020205020404" pitchFamily="49" charset="0"/>
              </a:rPr>
              <a:t>loop</a:t>
            </a:r>
          </a:p>
          <a:p>
            <a:pPr algn="l"/>
            <a:r>
              <a:rPr lang="en-US" altLang="en-US" sz="1500" dirty="0">
                <a:solidFill>
                  <a:srgbClr val="3333FF"/>
                </a:solidFill>
                <a:latin typeface="Courier New" panose="02070309020205020404" pitchFamily="49" charset="0"/>
              </a:rPr>
              <a:t>    </a:t>
            </a:r>
            <a:r>
              <a:rPr lang="en-US" altLang="en-US" sz="1500" dirty="0" err="1">
                <a:solidFill>
                  <a:srgbClr val="3333FF"/>
                </a:solidFill>
                <a:latin typeface="Courier New" panose="02070309020205020404" pitchFamily="49" charset="0"/>
              </a:rPr>
              <a:t>exitif</a:t>
            </a:r>
            <a:r>
              <a:rPr lang="en-US" altLang="en-US" sz="1500" dirty="0">
                <a:solidFill>
                  <a:srgbClr val="3333FF"/>
                </a:solidFill>
                <a:latin typeface="Courier New" panose="02070309020205020404" pitchFamily="49" charset="0"/>
              </a:rPr>
              <a:t>((</a:t>
            </a:r>
            <a:r>
              <a:rPr lang="en-US" altLang="en-US" sz="1500" dirty="0" err="1">
                <a:solidFill>
                  <a:srgbClr val="3333FF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1500" dirty="0">
                <a:solidFill>
                  <a:srgbClr val="3333FF"/>
                </a:solidFill>
                <a:latin typeface="Courier New" panose="02070309020205020404" pitchFamily="49" charset="0"/>
              </a:rPr>
              <a:t> &gt; MAX) OR (</a:t>
            </a:r>
            <a:r>
              <a:rPr lang="en-US" altLang="en-US" sz="1500" dirty="0" err="1">
                <a:solidFill>
                  <a:srgbClr val="3333FF"/>
                </a:solidFill>
                <a:latin typeface="Courier New" panose="02070309020205020404" pitchFamily="49" charset="0"/>
              </a:rPr>
              <a:t>my_array</a:t>
            </a:r>
            <a:r>
              <a:rPr lang="en-US" altLang="en-US" sz="1500" dirty="0">
                <a:solidFill>
                  <a:srgbClr val="3333FF"/>
                </a:solidFill>
                <a:latin typeface="Courier New" panose="02070309020205020404" pitchFamily="49" charset="0"/>
              </a:rPr>
              <a:t>[</a:t>
            </a:r>
            <a:r>
              <a:rPr lang="en-US" altLang="en-US" sz="1500" dirty="0" err="1">
                <a:solidFill>
                  <a:srgbClr val="3333FF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1500" dirty="0">
                <a:solidFill>
                  <a:srgbClr val="3333FF"/>
                </a:solidFill>
                <a:latin typeface="Courier New" panose="02070309020205020404" pitchFamily="49" charset="0"/>
              </a:rPr>
              <a:t>] = target))</a:t>
            </a:r>
          </a:p>
          <a:p>
            <a:pPr algn="l"/>
            <a:r>
              <a:rPr lang="en-US" altLang="en-US" sz="1500" dirty="0">
                <a:solidFill>
                  <a:srgbClr val="3333FF"/>
                </a:solidFill>
                <a:latin typeface="Courier New" panose="02070309020205020404" pitchFamily="49" charset="0"/>
              </a:rPr>
              <a:t>    </a:t>
            </a:r>
            <a:r>
              <a:rPr lang="en-US" altLang="en-US" sz="1500" dirty="0" err="1">
                <a:solidFill>
                  <a:srgbClr val="3333FF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1500" dirty="0">
                <a:solidFill>
                  <a:srgbClr val="3333FF"/>
                </a:solidFill>
                <a:latin typeface="Courier New" panose="02070309020205020404" pitchFamily="49" charset="0"/>
              </a:rPr>
              <a:t> &lt;- </a:t>
            </a:r>
            <a:r>
              <a:rPr lang="en-US" altLang="en-US" sz="1500" dirty="0" err="1">
                <a:solidFill>
                  <a:srgbClr val="3333FF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1500" dirty="0">
                <a:solidFill>
                  <a:srgbClr val="3333FF"/>
                </a:solidFill>
                <a:latin typeface="Courier New" panose="02070309020205020404" pitchFamily="49" charset="0"/>
              </a:rPr>
              <a:t> + 1</a:t>
            </a:r>
          </a:p>
          <a:p>
            <a:pPr algn="l"/>
            <a:r>
              <a:rPr lang="en-US" altLang="en-US" sz="1500" dirty="0">
                <a:solidFill>
                  <a:srgbClr val="3333FF"/>
                </a:solidFill>
                <a:latin typeface="Courier New" panose="02070309020205020404" pitchFamily="49" charset="0"/>
              </a:rPr>
              <a:t>  </a:t>
            </a:r>
            <a:r>
              <a:rPr lang="en-US" altLang="en-US" sz="1500" dirty="0" err="1">
                <a:solidFill>
                  <a:srgbClr val="3333FF"/>
                </a:solidFill>
                <a:latin typeface="Courier New" panose="02070309020205020404" pitchFamily="49" charset="0"/>
              </a:rPr>
              <a:t>endloop</a:t>
            </a:r>
            <a:endParaRPr lang="en-US" altLang="en-US" sz="1500" dirty="0">
              <a:solidFill>
                <a:srgbClr val="3333FF"/>
              </a:solidFill>
              <a:latin typeface="Courier New" panose="02070309020205020404" pitchFamily="49" charset="0"/>
            </a:endParaRPr>
          </a:p>
          <a:p>
            <a:pPr algn="l"/>
            <a:endParaRPr lang="en-US" altLang="en-US" sz="1500" dirty="0">
              <a:solidFill>
                <a:srgbClr val="3333FF"/>
              </a:solidFill>
              <a:latin typeface="Courier New" panose="02070309020205020404" pitchFamily="49" charset="0"/>
            </a:endParaRPr>
          </a:p>
          <a:p>
            <a:pPr algn="l"/>
            <a:r>
              <a:rPr lang="en-US" altLang="en-US" sz="1500" dirty="0">
                <a:latin typeface="Courier New" panose="02070309020205020404" pitchFamily="49" charset="0"/>
              </a:rPr>
              <a:t>  if(</a:t>
            </a:r>
            <a:r>
              <a:rPr lang="en-US" altLang="en-US" sz="1500" dirty="0" err="1">
                <a:latin typeface="Courier New" panose="02070309020205020404" pitchFamily="49" charset="0"/>
              </a:rPr>
              <a:t>i</a:t>
            </a:r>
            <a:r>
              <a:rPr lang="en-US" altLang="en-US" sz="1500" dirty="0">
                <a:latin typeface="Courier New" panose="02070309020205020404" pitchFamily="49" charset="0"/>
              </a:rPr>
              <a:t> &gt; MAX) then</a:t>
            </a:r>
          </a:p>
          <a:p>
            <a:pPr algn="l"/>
            <a:r>
              <a:rPr lang="en-US" altLang="en-US" sz="1500" dirty="0">
                <a:latin typeface="Courier New" panose="02070309020205020404" pitchFamily="49" charset="0"/>
              </a:rPr>
              <a:t>    print(</a:t>
            </a:r>
            <a:r>
              <a:rPr lang="ja-JP" altLang="en-US" sz="1500" dirty="0"/>
              <a:t>“</a:t>
            </a:r>
            <a:r>
              <a:rPr lang="en-US" altLang="ja-JP" sz="1500" dirty="0">
                <a:latin typeface="Courier New" panose="02070309020205020404" pitchFamily="49" charset="0"/>
              </a:rPr>
              <a:t>Target data not found</a:t>
            </a:r>
            <a:r>
              <a:rPr lang="ja-JP" altLang="en-US" sz="1500" dirty="0"/>
              <a:t>”</a:t>
            </a:r>
            <a:r>
              <a:rPr lang="en-US" altLang="ja-JP" sz="1500" dirty="0">
                <a:latin typeface="Courier New" panose="02070309020205020404" pitchFamily="49" charset="0"/>
              </a:rPr>
              <a:t>)</a:t>
            </a:r>
          </a:p>
          <a:p>
            <a:pPr algn="l"/>
            <a:r>
              <a:rPr lang="en-US" altLang="en-US" sz="1500" dirty="0">
                <a:latin typeface="Courier New" panose="02070309020205020404" pitchFamily="49" charset="0"/>
              </a:rPr>
              <a:t>  else</a:t>
            </a:r>
          </a:p>
          <a:p>
            <a:pPr algn="l"/>
            <a:r>
              <a:rPr lang="en-US" altLang="en-US" sz="1500" dirty="0">
                <a:latin typeface="Courier New" panose="02070309020205020404" pitchFamily="49" charset="0"/>
              </a:rPr>
              <a:t>    print(</a:t>
            </a:r>
            <a:r>
              <a:rPr lang="ja-JP" altLang="en-US" sz="1500" dirty="0"/>
              <a:t>“</a:t>
            </a:r>
            <a:r>
              <a:rPr lang="en-US" altLang="ja-JP" sz="1500" dirty="0">
                <a:latin typeface="Courier New" panose="02070309020205020404" pitchFamily="49" charset="0"/>
              </a:rPr>
              <a:t>Target data found</a:t>
            </a:r>
            <a:r>
              <a:rPr lang="ja-JP" altLang="en-US" sz="1500" dirty="0"/>
              <a:t>”</a:t>
            </a:r>
            <a:r>
              <a:rPr lang="en-US" altLang="ja-JP" sz="1500" dirty="0">
                <a:latin typeface="Courier New" panose="02070309020205020404" pitchFamily="49" charset="0"/>
              </a:rPr>
              <a:t>)</a:t>
            </a:r>
          </a:p>
          <a:p>
            <a:pPr algn="l"/>
            <a:r>
              <a:rPr lang="en-US" altLang="en-US" sz="1500" dirty="0">
                <a:latin typeface="Courier New" panose="02070309020205020404" pitchFamily="49" charset="0"/>
              </a:rPr>
              <a:t>  </a:t>
            </a:r>
            <a:r>
              <a:rPr lang="en-US" altLang="en-US" sz="1500" dirty="0" err="1">
                <a:latin typeface="Courier New" panose="02070309020205020404" pitchFamily="49" charset="0"/>
              </a:rPr>
              <a:t>endif</a:t>
            </a:r>
            <a:endParaRPr lang="en-US" altLang="en-US" sz="1500" dirty="0">
              <a:latin typeface="Courier New" panose="02070309020205020404" pitchFamily="49" charset="0"/>
            </a:endParaRPr>
          </a:p>
          <a:p>
            <a:pPr algn="l"/>
            <a:r>
              <a:rPr lang="en-US" altLang="en-US" sz="1500" dirty="0" err="1">
                <a:latin typeface="Courier New" panose="02070309020205020404" pitchFamily="49" charset="0"/>
              </a:rPr>
              <a:t>endprocedure</a:t>
            </a:r>
            <a:r>
              <a:rPr lang="en-US" altLang="en-US" sz="1500" dirty="0">
                <a:latin typeface="Courier New" panose="02070309020205020404" pitchFamily="49" charset="0"/>
              </a:rPr>
              <a:t> // Search</a:t>
            </a:r>
          </a:p>
          <a:p>
            <a:pPr algn="l"/>
            <a:endParaRPr lang="en-US" altLang="en-US" sz="1800" dirty="0">
              <a:latin typeface="Courier New" panose="02070309020205020404" pitchFamily="49" charset="0"/>
            </a:endParaRPr>
          </a:p>
        </p:txBody>
      </p:sp>
      <p:sp>
        <p:nvSpPr>
          <p:cNvPr id="543747" name="Rectangle 3"/>
          <p:cNvSpPr>
            <a:spLocks noChangeArrowheads="1"/>
          </p:cNvSpPr>
          <p:nvPr/>
        </p:nvSpPr>
        <p:spPr bwMode="auto">
          <a:xfrm>
            <a:off x="2628900" y="4000500"/>
            <a:ext cx="4800600" cy="5143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050">
              <a:latin typeface="Arial" charset="0"/>
              <a:ea typeface="ＭＳ Ｐゴシック" charset="0"/>
            </a:endParaRPr>
          </a:p>
        </p:txBody>
      </p:sp>
      <p:sp>
        <p:nvSpPr>
          <p:cNvPr id="543748" name="Text Box 4"/>
          <p:cNvSpPr txBox="1">
            <a:spLocks noChangeArrowheads="1"/>
          </p:cNvSpPr>
          <p:nvPr/>
        </p:nvSpPr>
        <p:spPr bwMode="auto">
          <a:xfrm>
            <a:off x="1602331" y="4053230"/>
            <a:ext cx="1107996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500" dirty="0" err="1">
                <a:latin typeface="Courier New" charset="0"/>
                <a:ea typeface="ＭＳ Ｐゴシック" charset="0"/>
              </a:rPr>
              <a:t>my_array</a:t>
            </a:r>
            <a:endParaRPr lang="en-US" sz="1500" dirty="0">
              <a:latin typeface="Courier New" charset="0"/>
              <a:ea typeface="ＭＳ Ｐゴシック" charset="0"/>
            </a:endParaRPr>
          </a:p>
        </p:txBody>
      </p:sp>
      <p:sp>
        <p:nvSpPr>
          <p:cNvPr id="543749" name="Rectangle 5"/>
          <p:cNvSpPr>
            <a:spLocks noChangeArrowheads="1"/>
          </p:cNvSpPr>
          <p:nvPr/>
        </p:nvSpPr>
        <p:spPr bwMode="auto">
          <a:xfrm>
            <a:off x="2628900" y="4000500"/>
            <a:ext cx="800100" cy="5143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050">
                <a:latin typeface="Arial" charset="0"/>
                <a:ea typeface="ＭＳ Ｐゴシック" charset="0"/>
              </a:rPr>
              <a:t>7</a:t>
            </a:r>
          </a:p>
        </p:txBody>
      </p:sp>
      <p:sp>
        <p:nvSpPr>
          <p:cNvPr id="543750" name="Rectangle 6"/>
          <p:cNvSpPr>
            <a:spLocks noChangeArrowheads="1"/>
          </p:cNvSpPr>
          <p:nvPr/>
        </p:nvSpPr>
        <p:spPr bwMode="auto">
          <a:xfrm>
            <a:off x="3429000" y="4000500"/>
            <a:ext cx="800100" cy="5143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050">
                <a:solidFill>
                  <a:srgbClr val="3333FF"/>
                </a:solidFill>
                <a:latin typeface="Arial" charset="0"/>
                <a:ea typeface="ＭＳ Ｐゴシック" charset="0"/>
              </a:rPr>
              <a:t>12</a:t>
            </a:r>
          </a:p>
        </p:txBody>
      </p:sp>
      <p:sp>
        <p:nvSpPr>
          <p:cNvPr id="543751" name="Rectangle 7"/>
          <p:cNvSpPr>
            <a:spLocks noChangeArrowheads="1"/>
          </p:cNvSpPr>
          <p:nvPr/>
        </p:nvSpPr>
        <p:spPr bwMode="auto">
          <a:xfrm>
            <a:off x="4229100" y="4000500"/>
            <a:ext cx="800100" cy="5143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050">
                <a:latin typeface="Arial" charset="0"/>
                <a:ea typeface="ＭＳ Ｐゴシック" charset="0"/>
              </a:rPr>
              <a:t>5</a:t>
            </a:r>
          </a:p>
        </p:txBody>
      </p:sp>
      <p:sp>
        <p:nvSpPr>
          <p:cNvPr id="543752" name="Rectangle 8"/>
          <p:cNvSpPr>
            <a:spLocks noChangeArrowheads="1"/>
          </p:cNvSpPr>
          <p:nvPr/>
        </p:nvSpPr>
        <p:spPr bwMode="auto">
          <a:xfrm>
            <a:off x="5029200" y="4000500"/>
            <a:ext cx="800100" cy="5143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050">
                <a:latin typeface="Arial" charset="0"/>
                <a:ea typeface="ＭＳ Ｐゴシック" charset="0"/>
              </a:rPr>
              <a:t>22</a:t>
            </a:r>
          </a:p>
        </p:txBody>
      </p:sp>
      <p:sp>
        <p:nvSpPr>
          <p:cNvPr id="543753" name="Rectangle 9"/>
          <p:cNvSpPr>
            <a:spLocks noChangeArrowheads="1"/>
          </p:cNvSpPr>
          <p:nvPr/>
        </p:nvSpPr>
        <p:spPr bwMode="auto">
          <a:xfrm>
            <a:off x="5829300" y="4000500"/>
            <a:ext cx="800100" cy="5143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050">
                <a:latin typeface="Arial" charset="0"/>
                <a:ea typeface="ＭＳ Ｐゴシック" charset="0"/>
              </a:rPr>
              <a:t>13</a:t>
            </a:r>
          </a:p>
        </p:txBody>
      </p:sp>
      <p:sp>
        <p:nvSpPr>
          <p:cNvPr id="543754" name="Rectangle 10"/>
          <p:cNvSpPr>
            <a:spLocks noChangeArrowheads="1"/>
          </p:cNvSpPr>
          <p:nvPr/>
        </p:nvSpPr>
        <p:spPr bwMode="auto">
          <a:xfrm>
            <a:off x="6629400" y="4000500"/>
            <a:ext cx="800100" cy="5143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050">
                <a:latin typeface="Arial" charset="0"/>
                <a:ea typeface="ＭＳ Ｐゴシック" charset="0"/>
              </a:rPr>
              <a:t>32</a:t>
            </a:r>
          </a:p>
        </p:txBody>
      </p:sp>
      <p:sp>
        <p:nvSpPr>
          <p:cNvPr id="543755" name="Text Box 11"/>
          <p:cNvSpPr txBox="1">
            <a:spLocks noChangeArrowheads="1"/>
          </p:cNvSpPr>
          <p:nvPr/>
        </p:nvSpPr>
        <p:spPr bwMode="auto">
          <a:xfrm>
            <a:off x="2839641" y="4514850"/>
            <a:ext cx="260008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76200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050">
                <a:latin typeface="Arial" charset="0"/>
                <a:ea typeface="ＭＳ Ｐゴシック" charset="0"/>
              </a:rPr>
              <a:t>1</a:t>
            </a:r>
          </a:p>
        </p:txBody>
      </p:sp>
      <p:sp>
        <p:nvSpPr>
          <p:cNvPr id="543756" name="Text Box 12"/>
          <p:cNvSpPr txBox="1">
            <a:spLocks noChangeArrowheads="1"/>
          </p:cNvSpPr>
          <p:nvPr/>
        </p:nvSpPr>
        <p:spPr bwMode="auto">
          <a:xfrm>
            <a:off x="3714750" y="4514850"/>
            <a:ext cx="260008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76200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050">
                <a:solidFill>
                  <a:srgbClr val="3333FF"/>
                </a:solidFill>
                <a:latin typeface="Arial" charset="0"/>
                <a:ea typeface="ＭＳ Ｐゴシック" charset="0"/>
              </a:rPr>
              <a:t>2</a:t>
            </a:r>
          </a:p>
        </p:txBody>
      </p:sp>
      <p:sp>
        <p:nvSpPr>
          <p:cNvPr id="543757" name="Text Box 13"/>
          <p:cNvSpPr txBox="1">
            <a:spLocks noChangeArrowheads="1"/>
          </p:cNvSpPr>
          <p:nvPr/>
        </p:nvSpPr>
        <p:spPr bwMode="auto">
          <a:xfrm>
            <a:off x="4514850" y="4514850"/>
            <a:ext cx="260008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76200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050">
                <a:latin typeface="Arial" charset="0"/>
                <a:ea typeface="ＭＳ Ｐゴシック" charset="0"/>
              </a:rPr>
              <a:t>3</a:t>
            </a:r>
          </a:p>
        </p:txBody>
      </p:sp>
      <p:sp>
        <p:nvSpPr>
          <p:cNvPr id="543758" name="Text Box 14"/>
          <p:cNvSpPr txBox="1">
            <a:spLocks noChangeArrowheads="1"/>
          </p:cNvSpPr>
          <p:nvPr/>
        </p:nvSpPr>
        <p:spPr bwMode="auto">
          <a:xfrm>
            <a:off x="5314950" y="4514850"/>
            <a:ext cx="260008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76200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050">
                <a:latin typeface="Arial" charset="0"/>
                <a:ea typeface="ＭＳ Ｐゴシック" charset="0"/>
              </a:rPr>
              <a:t>4</a:t>
            </a:r>
          </a:p>
        </p:txBody>
      </p:sp>
      <p:sp>
        <p:nvSpPr>
          <p:cNvPr id="543759" name="Text Box 15"/>
          <p:cNvSpPr txBox="1">
            <a:spLocks noChangeArrowheads="1"/>
          </p:cNvSpPr>
          <p:nvPr/>
        </p:nvSpPr>
        <p:spPr bwMode="auto">
          <a:xfrm>
            <a:off x="6115050" y="4514850"/>
            <a:ext cx="260008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76200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050">
                <a:latin typeface="Arial" charset="0"/>
                <a:ea typeface="ＭＳ Ｐゴシック" charset="0"/>
              </a:rPr>
              <a:t>5</a:t>
            </a:r>
          </a:p>
        </p:txBody>
      </p:sp>
      <p:sp>
        <p:nvSpPr>
          <p:cNvPr id="543760" name="Text Box 16"/>
          <p:cNvSpPr txBox="1">
            <a:spLocks noChangeArrowheads="1"/>
          </p:cNvSpPr>
          <p:nvPr/>
        </p:nvSpPr>
        <p:spPr bwMode="auto">
          <a:xfrm>
            <a:off x="6915150" y="4514850"/>
            <a:ext cx="260008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76200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050">
                <a:latin typeface="Arial" charset="0"/>
                <a:ea typeface="ＭＳ Ｐゴシック" charset="0"/>
              </a:rPr>
              <a:t>6</a:t>
            </a:r>
          </a:p>
        </p:txBody>
      </p:sp>
      <p:sp>
        <p:nvSpPr>
          <p:cNvPr id="543761" name="Text Box 17"/>
          <p:cNvSpPr txBox="1">
            <a:spLocks noChangeArrowheads="1"/>
          </p:cNvSpPr>
          <p:nvPr/>
        </p:nvSpPr>
        <p:spPr bwMode="auto">
          <a:xfrm>
            <a:off x="1340644" y="4457700"/>
            <a:ext cx="979755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76200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050" dirty="0">
                <a:solidFill>
                  <a:srgbClr val="3333FF"/>
                </a:solidFill>
                <a:latin typeface="Arial" charset="0"/>
                <a:ea typeface="ＭＳ Ｐゴシック" charset="0"/>
              </a:rPr>
              <a:t>target =  </a:t>
            </a:r>
            <a:r>
              <a:rPr lang="en-US" sz="1050" dirty="0" smtClean="0">
                <a:solidFill>
                  <a:srgbClr val="3333FF"/>
                </a:solidFill>
                <a:latin typeface="Arial" charset="0"/>
                <a:ea typeface="ＭＳ Ｐゴシック" charset="0"/>
              </a:rPr>
              <a:t>   13</a:t>
            </a:r>
            <a:endParaRPr lang="en-US" sz="1050" dirty="0">
              <a:solidFill>
                <a:srgbClr val="3333FF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43762" name="Oval 18"/>
          <p:cNvSpPr>
            <a:spLocks noChangeArrowheads="1"/>
          </p:cNvSpPr>
          <p:nvPr/>
        </p:nvSpPr>
        <p:spPr bwMode="auto">
          <a:xfrm>
            <a:off x="1917358" y="4356058"/>
            <a:ext cx="457200" cy="457200"/>
          </a:xfrm>
          <a:prstGeom prst="ellipse">
            <a:avLst/>
          </a:prstGeom>
          <a:noFill/>
          <a:ln w="76200">
            <a:solidFill>
              <a:srgbClr val="FF0033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050">
              <a:latin typeface="Arial" charset="0"/>
              <a:ea typeface="ＭＳ Ｐゴシック" charset="0"/>
            </a:endParaRPr>
          </a:p>
        </p:txBody>
      </p:sp>
      <p:sp>
        <p:nvSpPr>
          <p:cNvPr id="543763" name="Oval 19"/>
          <p:cNvSpPr>
            <a:spLocks noChangeArrowheads="1"/>
          </p:cNvSpPr>
          <p:nvPr/>
        </p:nvSpPr>
        <p:spPr bwMode="auto">
          <a:xfrm>
            <a:off x="3393996" y="4029075"/>
            <a:ext cx="457200" cy="457200"/>
          </a:xfrm>
          <a:prstGeom prst="ellipse">
            <a:avLst/>
          </a:prstGeom>
          <a:noFill/>
          <a:ln w="76200">
            <a:solidFill>
              <a:srgbClr val="FF0033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050"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8121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794" name="Text Box 2"/>
          <p:cNvSpPr txBox="1">
            <a:spLocks noChangeArrowheads="1"/>
          </p:cNvSpPr>
          <p:nvPr/>
        </p:nvSpPr>
        <p:spPr bwMode="auto">
          <a:xfrm>
            <a:off x="1504124" y="242306"/>
            <a:ext cx="5767166" cy="4062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en-US" altLang="en-US" sz="1500" dirty="0">
                <a:latin typeface="Courier New" panose="02070309020205020404" pitchFamily="49" charset="0"/>
              </a:rPr>
              <a:t>procedure Search(</a:t>
            </a:r>
            <a:r>
              <a:rPr lang="en-US" altLang="en-US" sz="1500" dirty="0" err="1">
                <a:latin typeface="Courier New" panose="02070309020205020404" pitchFamily="49" charset="0"/>
              </a:rPr>
              <a:t>my_array</a:t>
            </a:r>
            <a:r>
              <a:rPr lang="en-US" altLang="en-US" sz="1500" dirty="0">
                <a:latin typeface="Courier New" panose="02070309020205020404" pitchFamily="49" charset="0"/>
              </a:rPr>
              <a:t> </a:t>
            </a:r>
            <a:r>
              <a:rPr lang="en-US" altLang="en-US" sz="1500" dirty="0" err="1">
                <a:latin typeface="Courier New" panose="02070309020205020404" pitchFamily="49" charset="0"/>
              </a:rPr>
              <a:t>isoftype</a:t>
            </a:r>
            <a:r>
              <a:rPr lang="en-US" altLang="en-US" sz="1500" dirty="0">
                <a:latin typeface="Courier New" panose="02070309020205020404" pitchFamily="49" charset="0"/>
              </a:rPr>
              <a:t> in </a:t>
            </a:r>
            <a:r>
              <a:rPr lang="en-US" altLang="en-US" sz="1500" dirty="0" err="1">
                <a:latin typeface="Courier New" panose="02070309020205020404" pitchFamily="49" charset="0"/>
              </a:rPr>
              <a:t>NumArrayType</a:t>
            </a:r>
            <a:r>
              <a:rPr lang="en-US" altLang="en-US" sz="1500" dirty="0"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en-US" altLang="en-US" sz="1500" dirty="0">
                <a:latin typeface="Courier New" panose="02070309020205020404" pitchFamily="49" charset="0"/>
              </a:rPr>
              <a:t>                 target </a:t>
            </a:r>
            <a:r>
              <a:rPr lang="en-US" altLang="en-US" sz="1500" dirty="0" err="1">
                <a:latin typeface="Courier New" panose="02070309020205020404" pitchFamily="49" charset="0"/>
              </a:rPr>
              <a:t>isoftype</a:t>
            </a:r>
            <a:r>
              <a:rPr lang="en-US" altLang="en-US" sz="1500" dirty="0">
                <a:latin typeface="Courier New" panose="02070309020205020404" pitchFamily="49" charset="0"/>
              </a:rPr>
              <a:t> in </a:t>
            </a:r>
            <a:r>
              <a:rPr lang="en-US" altLang="en-US" sz="1500" dirty="0" err="1">
                <a:latin typeface="Courier New" panose="02070309020205020404" pitchFamily="49" charset="0"/>
              </a:rPr>
              <a:t>Num</a:t>
            </a:r>
            <a:r>
              <a:rPr lang="en-US" altLang="en-US" sz="1500" dirty="0">
                <a:latin typeface="Courier New" panose="02070309020205020404" pitchFamily="49" charset="0"/>
              </a:rPr>
              <a:t>) </a:t>
            </a:r>
          </a:p>
          <a:p>
            <a:pPr algn="l"/>
            <a:r>
              <a:rPr lang="en-US" altLang="en-US" sz="1500" dirty="0">
                <a:latin typeface="Courier New" panose="02070309020205020404" pitchFamily="49" charset="0"/>
              </a:rPr>
              <a:t>  </a:t>
            </a:r>
            <a:r>
              <a:rPr lang="en-US" altLang="en-US" sz="1500" dirty="0" err="1">
                <a:latin typeface="Courier New" panose="02070309020205020404" pitchFamily="49" charset="0"/>
              </a:rPr>
              <a:t>i</a:t>
            </a:r>
            <a:r>
              <a:rPr lang="en-US" altLang="en-US" sz="1500" dirty="0">
                <a:latin typeface="Courier New" panose="02070309020205020404" pitchFamily="49" charset="0"/>
              </a:rPr>
              <a:t> </a:t>
            </a:r>
            <a:r>
              <a:rPr lang="en-US" altLang="en-US" sz="1500" dirty="0" err="1">
                <a:latin typeface="Courier New" panose="02070309020205020404" pitchFamily="49" charset="0"/>
              </a:rPr>
              <a:t>isoftype</a:t>
            </a:r>
            <a:r>
              <a:rPr lang="en-US" altLang="en-US" sz="1500" dirty="0">
                <a:latin typeface="Courier New" panose="02070309020205020404" pitchFamily="49" charset="0"/>
              </a:rPr>
              <a:t> </a:t>
            </a:r>
            <a:r>
              <a:rPr lang="en-US" altLang="en-US" sz="1500" dirty="0" err="1">
                <a:latin typeface="Courier New" panose="02070309020205020404" pitchFamily="49" charset="0"/>
              </a:rPr>
              <a:t>Num</a:t>
            </a:r>
            <a:endParaRPr lang="en-US" altLang="en-US" sz="1500" dirty="0">
              <a:latin typeface="Courier New" panose="02070309020205020404" pitchFamily="49" charset="0"/>
            </a:endParaRPr>
          </a:p>
          <a:p>
            <a:pPr algn="l"/>
            <a:r>
              <a:rPr lang="en-US" altLang="en-US" sz="1500" dirty="0">
                <a:latin typeface="Courier New" panose="02070309020205020404" pitchFamily="49" charset="0"/>
              </a:rPr>
              <a:t>  </a:t>
            </a:r>
            <a:r>
              <a:rPr lang="en-US" altLang="en-US" sz="1500" dirty="0" err="1">
                <a:latin typeface="Courier New" panose="02070309020205020404" pitchFamily="49" charset="0"/>
              </a:rPr>
              <a:t>i</a:t>
            </a:r>
            <a:r>
              <a:rPr lang="en-US" altLang="en-US" sz="1500" dirty="0">
                <a:latin typeface="Courier New" panose="02070309020205020404" pitchFamily="49" charset="0"/>
              </a:rPr>
              <a:t> &lt;- 1</a:t>
            </a:r>
          </a:p>
          <a:p>
            <a:pPr algn="l"/>
            <a:r>
              <a:rPr lang="en-US" altLang="en-US" sz="1500" dirty="0">
                <a:latin typeface="Courier New" panose="02070309020205020404" pitchFamily="49" charset="0"/>
              </a:rPr>
              <a:t>  </a:t>
            </a:r>
            <a:r>
              <a:rPr lang="en-US" altLang="en-US" sz="1500" dirty="0">
                <a:solidFill>
                  <a:srgbClr val="3333FF"/>
                </a:solidFill>
                <a:latin typeface="Courier New" panose="02070309020205020404" pitchFamily="49" charset="0"/>
              </a:rPr>
              <a:t>loop</a:t>
            </a:r>
          </a:p>
          <a:p>
            <a:pPr algn="l"/>
            <a:r>
              <a:rPr lang="en-US" altLang="en-US" sz="1500" dirty="0">
                <a:solidFill>
                  <a:srgbClr val="3333FF"/>
                </a:solidFill>
                <a:latin typeface="Courier New" panose="02070309020205020404" pitchFamily="49" charset="0"/>
              </a:rPr>
              <a:t>    </a:t>
            </a:r>
            <a:r>
              <a:rPr lang="en-US" altLang="en-US" sz="1500" dirty="0" err="1">
                <a:solidFill>
                  <a:srgbClr val="3333FF"/>
                </a:solidFill>
                <a:latin typeface="Courier New" panose="02070309020205020404" pitchFamily="49" charset="0"/>
              </a:rPr>
              <a:t>exitif</a:t>
            </a:r>
            <a:r>
              <a:rPr lang="en-US" altLang="en-US" sz="1500" dirty="0">
                <a:solidFill>
                  <a:srgbClr val="3333FF"/>
                </a:solidFill>
                <a:latin typeface="Courier New" panose="02070309020205020404" pitchFamily="49" charset="0"/>
              </a:rPr>
              <a:t>((</a:t>
            </a:r>
            <a:r>
              <a:rPr lang="en-US" altLang="en-US" sz="1500" dirty="0" err="1">
                <a:solidFill>
                  <a:srgbClr val="3333FF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1500" dirty="0">
                <a:solidFill>
                  <a:srgbClr val="3333FF"/>
                </a:solidFill>
                <a:latin typeface="Courier New" panose="02070309020205020404" pitchFamily="49" charset="0"/>
              </a:rPr>
              <a:t> &gt; MAX) OR (</a:t>
            </a:r>
            <a:r>
              <a:rPr lang="en-US" altLang="en-US" sz="1500" dirty="0" err="1">
                <a:solidFill>
                  <a:srgbClr val="3333FF"/>
                </a:solidFill>
                <a:latin typeface="Courier New" panose="02070309020205020404" pitchFamily="49" charset="0"/>
              </a:rPr>
              <a:t>my_array</a:t>
            </a:r>
            <a:r>
              <a:rPr lang="en-US" altLang="en-US" sz="1500" dirty="0">
                <a:solidFill>
                  <a:srgbClr val="3333FF"/>
                </a:solidFill>
                <a:latin typeface="Courier New" panose="02070309020205020404" pitchFamily="49" charset="0"/>
              </a:rPr>
              <a:t>[</a:t>
            </a:r>
            <a:r>
              <a:rPr lang="en-US" altLang="en-US" sz="1500" dirty="0" err="1">
                <a:solidFill>
                  <a:srgbClr val="3333FF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1500" dirty="0">
                <a:solidFill>
                  <a:srgbClr val="3333FF"/>
                </a:solidFill>
                <a:latin typeface="Courier New" panose="02070309020205020404" pitchFamily="49" charset="0"/>
              </a:rPr>
              <a:t>] = target))</a:t>
            </a:r>
          </a:p>
          <a:p>
            <a:pPr algn="l"/>
            <a:r>
              <a:rPr lang="en-US" altLang="en-US" sz="1500" dirty="0">
                <a:solidFill>
                  <a:srgbClr val="3333FF"/>
                </a:solidFill>
                <a:latin typeface="Courier New" panose="02070309020205020404" pitchFamily="49" charset="0"/>
              </a:rPr>
              <a:t>    </a:t>
            </a:r>
            <a:r>
              <a:rPr lang="en-US" altLang="en-US" sz="1500" dirty="0" err="1">
                <a:solidFill>
                  <a:srgbClr val="3333FF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1500" dirty="0">
                <a:solidFill>
                  <a:srgbClr val="3333FF"/>
                </a:solidFill>
                <a:latin typeface="Courier New" panose="02070309020205020404" pitchFamily="49" charset="0"/>
              </a:rPr>
              <a:t> &lt;- </a:t>
            </a:r>
            <a:r>
              <a:rPr lang="en-US" altLang="en-US" sz="1500" dirty="0" err="1">
                <a:solidFill>
                  <a:srgbClr val="3333FF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1500" dirty="0">
                <a:solidFill>
                  <a:srgbClr val="3333FF"/>
                </a:solidFill>
                <a:latin typeface="Courier New" panose="02070309020205020404" pitchFamily="49" charset="0"/>
              </a:rPr>
              <a:t> + 1</a:t>
            </a:r>
          </a:p>
          <a:p>
            <a:pPr algn="l"/>
            <a:r>
              <a:rPr lang="en-US" altLang="en-US" sz="1500" dirty="0">
                <a:solidFill>
                  <a:srgbClr val="3333FF"/>
                </a:solidFill>
                <a:latin typeface="Courier New" panose="02070309020205020404" pitchFamily="49" charset="0"/>
              </a:rPr>
              <a:t>  </a:t>
            </a:r>
            <a:r>
              <a:rPr lang="en-US" altLang="en-US" sz="1500" dirty="0" err="1">
                <a:solidFill>
                  <a:srgbClr val="3333FF"/>
                </a:solidFill>
                <a:latin typeface="Courier New" panose="02070309020205020404" pitchFamily="49" charset="0"/>
              </a:rPr>
              <a:t>endloop</a:t>
            </a:r>
            <a:endParaRPr lang="en-US" altLang="en-US" sz="1500" dirty="0">
              <a:solidFill>
                <a:srgbClr val="3333FF"/>
              </a:solidFill>
              <a:latin typeface="Courier New" panose="02070309020205020404" pitchFamily="49" charset="0"/>
            </a:endParaRPr>
          </a:p>
          <a:p>
            <a:pPr algn="l"/>
            <a:endParaRPr lang="en-US" altLang="en-US" sz="1500" dirty="0">
              <a:solidFill>
                <a:srgbClr val="3333FF"/>
              </a:solidFill>
              <a:latin typeface="Courier New" panose="02070309020205020404" pitchFamily="49" charset="0"/>
            </a:endParaRPr>
          </a:p>
          <a:p>
            <a:pPr algn="l"/>
            <a:r>
              <a:rPr lang="en-US" altLang="en-US" sz="1500" dirty="0">
                <a:latin typeface="Courier New" panose="02070309020205020404" pitchFamily="49" charset="0"/>
              </a:rPr>
              <a:t>  if(</a:t>
            </a:r>
            <a:r>
              <a:rPr lang="en-US" altLang="en-US" sz="1500" dirty="0" err="1">
                <a:latin typeface="Courier New" panose="02070309020205020404" pitchFamily="49" charset="0"/>
              </a:rPr>
              <a:t>i</a:t>
            </a:r>
            <a:r>
              <a:rPr lang="en-US" altLang="en-US" sz="1500" dirty="0">
                <a:latin typeface="Courier New" panose="02070309020205020404" pitchFamily="49" charset="0"/>
              </a:rPr>
              <a:t> &gt; MAX) then</a:t>
            </a:r>
          </a:p>
          <a:p>
            <a:pPr algn="l"/>
            <a:r>
              <a:rPr lang="en-US" altLang="en-US" sz="1500" dirty="0">
                <a:latin typeface="Courier New" panose="02070309020205020404" pitchFamily="49" charset="0"/>
              </a:rPr>
              <a:t>    print(</a:t>
            </a:r>
            <a:r>
              <a:rPr lang="ja-JP" altLang="en-US" sz="1500" dirty="0"/>
              <a:t>“</a:t>
            </a:r>
            <a:r>
              <a:rPr lang="en-US" altLang="ja-JP" sz="1500" dirty="0">
                <a:latin typeface="Courier New" panose="02070309020205020404" pitchFamily="49" charset="0"/>
              </a:rPr>
              <a:t>Target data not found</a:t>
            </a:r>
            <a:r>
              <a:rPr lang="ja-JP" altLang="en-US" sz="1500" dirty="0"/>
              <a:t>”</a:t>
            </a:r>
            <a:r>
              <a:rPr lang="en-US" altLang="ja-JP" sz="1500" dirty="0">
                <a:latin typeface="Courier New" panose="02070309020205020404" pitchFamily="49" charset="0"/>
              </a:rPr>
              <a:t>)</a:t>
            </a:r>
          </a:p>
          <a:p>
            <a:pPr algn="l"/>
            <a:r>
              <a:rPr lang="en-US" altLang="en-US" sz="1500" dirty="0">
                <a:latin typeface="Courier New" panose="02070309020205020404" pitchFamily="49" charset="0"/>
              </a:rPr>
              <a:t>  else</a:t>
            </a:r>
          </a:p>
          <a:p>
            <a:pPr algn="l"/>
            <a:r>
              <a:rPr lang="en-US" altLang="en-US" sz="1500" dirty="0">
                <a:latin typeface="Courier New" panose="02070309020205020404" pitchFamily="49" charset="0"/>
              </a:rPr>
              <a:t>    print(</a:t>
            </a:r>
            <a:r>
              <a:rPr lang="ja-JP" altLang="en-US" sz="1500" dirty="0"/>
              <a:t>“</a:t>
            </a:r>
            <a:r>
              <a:rPr lang="en-US" altLang="ja-JP" sz="1500" dirty="0">
                <a:latin typeface="Courier New" panose="02070309020205020404" pitchFamily="49" charset="0"/>
              </a:rPr>
              <a:t>Target data found</a:t>
            </a:r>
            <a:r>
              <a:rPr lang="ja-JP" altLang="en-US" sz="1500" dirty="0"/>
              <a:t>”</a:t>
            </a:r>
            <a:r>
              <a:rPr lang="en-US" altLang="ja-JP" sz="1500" dirty="0">
                <a:latin typeface="Courier New" panose="02070309020205020404" pitchFamily="49" charset="0"/>
              </a:rPr>
              <a:t>)</a:t>
            </a:r>
          </a:p>
          <a:p>
            <a:pPr algn="l"/>
            <a:r>
              <a:rPr lang="en-US" altLang="en-US" sz="1500" dirty="0">
                <a:latin typeface="Courier New" panose="02070309020205020404" pitchFamily="49" charset="0"/>
              </a:rPr>
              <a:t>  </a:t>
            </a:r>
            <a:r>
              <a:rPr lang="en-US" altLang="en-US" sz="1500" dirty="0" err="1">
                <a:latin typeface="Courier New" panose="02070309020205020404" pitchFamily="49" charset="0"/>
              </a:rPr>
              <a:t>endif</a:t>
            </a:r>
            <a:endParaRPr lang="en-US" altLang="en-US" sz="1500" dirty="0">
              <a:latin typeface="Courier New" panose="02070309020205020404" pitchFamily="49" charset="0"/>
            </a:endParaRPr>
          </a:p>
          <a:p>
            <a:pPr algn="l"/>
            <a:r>
              <a:rPr lang="en-US" altLang="en-US" sz="1500" dirty="0" err="1">
                <a:latin typeface="Courier New" panose="02070309020205020404" pitchFamily="49" charset="0"/>
              </a:rPr>
              <a:t>endprocedure</a:t>
            </a:r>
            <a:r>
              <a:rPr lang="en-US" altLang="en-US" sz="1500" dirty="0">
                <a:latin typeface="Courier New" panose="02070309020205020404" pitchFamily="49" charset="0"/>
              </a:rPr>
              <a:t> // Search</a:t>
            </a:r>
          </a:p>
          <a:p>
            <a:pPr algn="l"/>
            <a:endParaRPr lang="en-US" altLang="en-US" sz="1800" dirty="0">
              <a:latin typeface="Courier New" panose="02070309020205020404" pitchFamily="49" charset="0"/>
            </a:endParaRPr>
          </a:p>
        </p:txBody>
      </p:sp>
      <p:sp>
        <p:nvSpPr>
          <p:cNvPr id="545795" name="Rectangle 3"/>
          <p:cNvSpPr>
            <a:spLocks noChangeArrowheads="1"/>
          </p:cNvSpPr>
          <p:nvPr/>
        </p:nvSpPr>
        <p:spPr bwMode="auto">
          <a:xfrm>
            <a:off x="2628900" y="4000500"/>
            <a:ext cx="4800600" cy="5143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050">
              <a:latin typeface="Arial" charset="0"/>
              <a:ea typeface="ＭＳ Ｐゴシック" charset="0"/>
            </a:endParaRPr>
          </a:p>
        </p:txBody>
      </p:sp>
      <p:sp>
        <p:nvSpPr>
          <p:cNvPr id="545796" name="Text Box 4"/>
          <p:cNvSpPr txBox="1">
            <a:spLocks noChangeArrowheads="1"/>
          </p:cNvSpPr>
          <p:nvPr/>
        </p:nvSpPr>
        <p:spPr bwMode="auto">
          <a:xfrm>
            <a:off x="1509861" y="4057650"/>
            <a:ext cx="1107996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500" dirty="0" err="1">
                <a:latin typeface="Courier New" charset="0"/>
                <a:ea typeface="ＭＳ Ｐゴシック" charset="0"/>
              </a:rPr>
              <a:t>my_array</a:t>
            </a:r>
            <a:endParaRPr lang="en-US" sz="1500" dirty="0">
              <a:latin typeface="Courier New" charset="0"/>
              <a:ea typeface="ＭＳ Ｐゴシック" charset="0"/>
            </a:endParaRPr>
          </a:p>
        </p:txBody>
      </p:sp>
      <p:sp>
        <p:nvSpPr>
          <p:cNvPr id="545797" name="Rectangle 5"/>
          <p:cNvSpPr>
            <a:spLocks noChangeArrowheads="1"/>
          </p:cNvSpPr>
          <p:nvPr/>
        </p:nvSpPr>
        <p:spPr bwMode="auto">
          <a:xfrm>
            <a:off x="2628900" y="4000500"/>
            <a:ext cx="800100" cy="5143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050">
                <a:latin typeface="Arial" charset="0"/>
                <a:ea typeface="ＭＳ Ｐゴシック" charset="0"/>
              </a:rPr>
              <a:t>7</a:t>
            </a:r>
          </a:p>
        </p:txBody>
      </p:sp>
      <p:sp>
        <p:nvSpPr>
          <p:cNvPr id="545798" name="Rectangle 6"/>
          <p:cNvSpPr>
            <a:spLocks noChangeArrowheads="1"/>
          </p:cNvSpPr>
          <p:nvPr/>
        </p:nvSpPr>
        <p:spPr bwMode="auto">
          <a:xfrm>
            <a:off x="3429000" y="4000500"/>
            <a:ext cx="800100" cy="5143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050">
                <a:latin typeface="Arial" charset="0"/>
                <a:ea typeface="ＭＳ Ｐゴシック" charset="0"/>
              </a:rPr>
              <a:t>12</a:t>
            </a:r>
          </a:p>
        </p:txBody>
      </p:sp>
      <p:sp>
        <p:nvSpPr>
          <p:cNvPr id="545799" name="Rectangle 7"/>
          <p:cNvSpPr>
            <a:spLocks noChangeArrowheads="1"/>
          </p:cNvSpPr>
          <p:nvPr/>
        </p:nvSpPr>
        <p:spPr bwMode="auto">
          <a:xfrm>
            <a:off x="4229100" y="4000500"/>
            <a:ext cx="800100" cy="5143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050">
                <a:solidFill>
                  <a:srgbClr val="3333FF"/>
                </a:solidFill>
                <a:latin typeface="Arial" charset="0"/>
                <a:ea typeface="ＭＳ Ｐゴシック" charset="0"/>
              </a:rPr>
              <a:t>5</a:t>
            </a:r>
          </a:p>
        </p:txBody>
      </p:sp>
      <p:sp>
        <p:nvSpPr>
          <p:cNvPr id="545800" name="Rectangle 8"/>
          <p:cNvSpPr>
            <a:spLocks noChangeArrowheads="1"/>
          </p:cNvSpPr>
          <p:nvPr/>
        </p:nvSpPr>
        <p:spPr bwMode="auto">
          <a:xfrm>
            <a:off x="5029200" y="4000500"/>
            <a:ext cx="800100" cy="5143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050">
                <a:latin typeface="Arial" charset="0"/>
                <a:ea typeface="ＭＳ Ｐゴシック" charset="0"/>
              </a:rPr>
              <a:t>22</a:t>
            </a:r>
          </a:p>
        </p:txBody>
      </p:sp>
      <p:sp>
        <p:nvSpPr>
          <p:cNvPr id="545801" name="Rectangle 9"/>
          <p:cNvSpPr>
            <a:spLocks noChangeArrowheads="1"/>
          </p:cNvSpPr>
          <p:nvPr/>
        </p:nvSpPr>
        <p:spPr bwMode="auto">
          <a:xfrm>
            <a:off x="5829300" y="4000500"/>
            <a:ext cx="800100" cy="5143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050">
                <a:latin typeface="Arial" charset="0"/>
                <a:ea typeface="ＭＳ Ｐゴシック" charset="0"/>
              </a:rPr>
              <a:t>13</a:t>
            </a:r>
          </a:p>
        </p:txBody>
      </p:sp>
      <p:sp>
        <p:nvSpPr>
          <p:cNvPr id="545802" name="Rectangle 10"/>
          <p:cNvSpPr>
            <a:spLocks noChangeArrowheads="1"/>
          </p:cNvSpPr>
          <p:nvPr/>
        </p:nvSpPr>
        <p:spPr bwMode="auto">
          <a:xfrm>
            <a:off x="6629400" y="4000500"/>
            <a:ext cx="800100" cy="5143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050">
                <a:latin typeface="Arial" charset="0"/>
                <a:ea typeface="ＭＳ Ｐゴシック" charset="0"/>
              </a:rPr>
              <a:t>32</a:t>
            </a:r>
          </a:p>
        </p:txBody>
      </p:sp>
      <p:sp>
        <p:nvSpPr>
          <p:cNvPr id="545803" name="Text Box 11"/>
          <p:cNvSpPr txBox="1">
            <a:spLocks noChangeArrowheads="1"/>
          </p:cNvSpPr>
          <p:nvPr/>
        </p:nvSpPr>
        <p:spPr bwMode="auto">
          <a:xfrm>
            <a:off x="2839641" y="4514850"/>
            <a:ext cx="260008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76200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050">
                <a:latin typeface="Arial" charset="0"/>
                <a:ea typeface="ＭＳ Ｐゴシック" charset="0"/>
              </a:rPr>
              <a:t>1</a:t>
            </a:r>
          </a:p>
        </p:txBody>
      </p:sp>
      <p:sp>
        <p:nvSpPr>
          <p:cNvPr id="545804" name="Text Box 12"/>
          <p:cNvSpPr txBox="1">
            <a:spLocks noChangeArrowheads="1"/>
          </p:cNvSpPr>
          <p:nvPr/>
        </p:nvSpPr>
        <p:spPr bwMode="auto">
          <a:xfrm>
            <a:off x="3714750" y="4514850"/>
            <a:ext cx="260008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76200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050">
                <a:latin typeface="Arial" charset="0"/>
                <a:ea typeface="ＭＳ Ｐゴシック" charset="0"/>
              </a:rPr>
              <a:t>2</a:t>
            </a:r>
          </a:p>
        </p:txBody>
      </p:sp>
      <p:sp>
        <p:nvSpPr>
          <p:cNvPr id="545805" name="Text Box 13"/>
          <p:cNvSpPr txBox="1">
            <a:spLocks noChangeArrowheads="1"/>
          </p:cNvSpPr>
          <p:nvPr/>
        </p:nvSpPr>
        <p:spPr bwMode="auto">
          <a:xfrm>
            <a:off x="4514850" y="4514850"/>
            <a:ext cx="260008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76200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050">
                <a:solidFill>
                  <a:srgbClr val="3333FF"/>
                </a:solidFill>
                <a:latin typeface="Arial" charset="0"/>
                <a:ea typeface="ＭＳ Ｐゴシック" charset="0"/>
              </a:rPr>
              <a:t>3</a:t>
            </a:r>
          </a:p>
        </p:txBody>
      </p:sp>
      <p:sp>
        <p:nvSpPr>
          <p:cNvPr id="545806" name="Text Box 14"/>
          <p:cNvSpPr txBox="1">
            <a:spLocks noChangeArrowheads="1"/>
          </p:cNvSpPr>
          <p:nvPr/>
        </p:nvSpPr>
        <p:spPr bwMode="auto">
          <a:xfrm>
            <a:off x="5314950" y="4514850"/>
            <a:ext cx="260008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76200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050">
                <a:latin typeface="Arial" charset="0"/>
                <a:ea typeface="ＭＳ Ｐゴシック" charset="0"/>
              </a:rPr>
              <a:t>4</a:t>
            </a:r>
          </a:p>
        </p:txBody>
      </p:sp>
      <p:sp>
        <p:nvSpPr>
          <p:cNvPr id="545807" name="Text Box 15"/>
          <p:cNvSpPr txBox="1">
            <a:spLocks noChangeArrowheads="1"/>
          </p:cNvSpPr>
          <p:nvPr/>
        </p:nvSpPr>
        <p:spPr bwMode="auto">
          <a:xfrm>
            <a:off x="6115050" y="4514850"/>
            <a:ext cx="260008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76200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050">
                <a:latin typeface="Arial" charset="0"/>
                <a:ea typeface="ＭＳ Ｐゴシック" charset="0"/>
              </a:rPr>
              <a:t>5</a:t>
            </a:r>
          </a:p>
        </p:txBody>
      </p:sp>
      <p:sp>
        <p:nvSpPr>
          <p:cNvPr id="545808" name="Text Box 16"/>
          <p:cNvSpPr txBox="1">
            <a:spLocks noChangeArrowheads="1"/>
          </p:cNvSpPr>
          <p:nvPr/>
        </p:nvSpPr>
        <p:spPr bwMode="auto">
          <a:xfrm>
            <a:off x="6915150" y="4514850"/>
            <a:ext cx="260008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76200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050">
                <a:latin typeface="Arial" charset="0"/>
                <a:ea typeface="ＭＳ Ｐゴシック" charset="0"/>
              </a:rPr>
              <a:t>6</a:t>
            </a:r>
          </a:p>
        </p:txBody>
      </p:sp>
      <p:sp>
        <p:nvSpPr>
          <p:cNvPr id="545809" name="Text Box 17"/>
          <p:cNvSpPr txBox="1">
            <a:spLocks noChangeArrowheads="1"/>
          </p:cNvSpPr>
          <p:nvPr/>
        </p:nvSpPr>
        <p:spPr bwMode="auto">
          <a:xfrm>
            <a:off x="1340644" y="4457700"/>
            <a:ext cx="1016625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76200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050" dirty="0">
                <a:solidFill>
                  <a:srgbClr val="3333FF"/>
                </a:solidFill>
                <a:latin typeface="Arial" charset="0"/>
                <a:ea typeface="ＭＳ Ｐゴシック" charset="0"/>
              </a:rPr>
              <a:t>target = </a:t>
            </a:r>
            <a:r>
              <a:rPr lang="en-US" sz="1050" dirty="0" smtClean="0">
                <a:solidFill>
                  <a:srgbClr val="3333FF"/>
                </a:solidFill>
                <a:latin typeface="Arial" charset="0"/>
                <a:ea typeface="ＭＳ Ｐゴシック" charset="0"/>
              </a:rPr>
              <a:t>     13</a:t>
            </a:r>
            <a:endParaRPr lang="en-US" sz="1050" dirty="0">
              <a:solidFill>
                <a:srgbClr val="3333FF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45810" name="Oval 18"/>
          <p:cNvSpPr>
            <a:spLocks noChangeArrowheads="1"/>
          </p:cNvSpPr>
          <p:nvPr/>
        </p:nvSpPr>
        <p:spPr bwMode="auto">
          <a:xfrm>
            <a:off x="1963556" y="4380815"/>
            <a:ext cx="457200" cy="457200"/>
          </a:xfrm>
          <a:prstGeom prst="ellipse">
            <a:avLst/>
          </a:prstGeom>
          <a:noFill/>
          <a:ln w="76200">
            <a:solidFill>
              <a:srgbClr val="FF0033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050">
              <a:latin typeface="Arial" charset="0"/>
              <a:ea typeface="ＭＳ Ｐゴシック" charset="0"/>
            </a:endParaRPr>
          </a:p>
        </p:txBody>
      </p:sp>
      <p:sp>
        <p:nvSpPr>
          <p:cNvPr id="545811" name="Oval 19"/>
          <p:cNvSpPr>
            <a:spLocks noChangeArrowheads="1"/>
          </p:cNvSpPr>
          <p:nvPr/>
        </p:nvSpPr>
        <p:spPr bwMode="auto">
          <a:xfrm>
            <a:off x="4159107" y="4029075"/>
            <a:ext cx="457200" cy="457200"/>
          </a:xfrm>
          <a:prstGeom prst="ellipse">
            <a:avLst/>
          </a:prstGeom>
          <a:noFill/>
          <a:ln w="76200">
            <a:solidFill>
              <a:srgbClr val="FF0033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050"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3657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842" name="Text Box 2"/>
          <p:cNvSpPr txBox="1">
            <a:spLocks noChangeArrowheads="1"/>
          </p:cNvSpPr>
          <p:nvPr/>
        </p:nvSpPr>
        <p:spPr bwMode="auto">
          <a:xfrm>
            <a:off x="1433932" y="141133"/>
            <a:ext cx="5611222" cy="4062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en-US" altLang="en-US" sz="1500" dirty="0">
                <a:latin typeface="Courier New" panose="02070309020205020404" pitchFamily="49" charset="0"/>
              </a:rPr>
              <a:t>procedure Search(</a:t>
            </a:r>
            <a:r>
              <a:rPr lang="en-US" altLang="en-US" sz="1500" dirty="0" err="1">
                <a:latin typeface="Courier New" panose="02070309020205020404" pitchFamily="49" charset="0"/>
              </a:rPr>
              <a:t>my_array</a:t>
            </a:r>
            <a:r>
              <a:rPr lang="en-US" altLang="en-US" sz="1500" dirty="0">
                <a:latin typeface="Courier New" panose="02070309020205020404" pitchFamily="49" charset="0"/>
              </a:rPr>
              <a:t> </a:t>
            </a:r>
            <a:r>
              <a:rPr lang="en-US" altLang="en-US" sz="1500" dirty="0" err="1">
                <a:latin typeface="Courier New" panose="02070309020205020404" pitchFamily="49" charset="0"/>
              </a:rPr>
              <a:t>isoftype</a:t>
            </a:r>
            <a:r>
              <a:rPr lang="en-US" altLang="en-US" sz="1500" dirty="0">
                <a:latin typeface="Courier New" panose="02070309020205020404" pitchFamily="49" charset="0"/>
              </a:rPr>
              <a:t> in </a:t>
            </a:r>
            <a:r>
              <a:rPr lang="en-US" altLang="en-US" sz="1500" dirty="0" err="1">
                <a:latin typeface="Courier New" panose="02070309020205020404" pitchFamily="49" charset="0"/>
              </a:rPr>
              <a:t>NumArrayType</a:t>
            </a:r>
            <a:r>
              <a:rPr lang="en-US" altLang="en-US" sz="1500" dirty="0"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en-US" altLang="en-US" sz="1500" dirty="0">
                <a:latin typeface="Courier New" panose="02070309020205020404" pitchFamily="49" charset="0"/>
              </a:rPr>
              <a:t>                 target </a:t>
            </a:r>
            <a:r>
              <a:rPr lang="en-US" altLang="en-US" sz="1500" dirty="0" err="1">
                <a:latin typeface="Courier New" panose="02070309020205020404" pitchFamily="49" charset="0"/>
              </a:rPr>
              <a:t>isoftype</a:t>
            </a:r>
            <a:r>
              <a:rPr lang="en-US" altLang="en-US" sz="1500" dirty="0">
                <a:latin typeface="Courier New" panose="02070309020205020404" pitchFamily="49" charset="0"/>
              </a:rPr>
              <a:t> in </a:t>
            </a:r>
            <a:r>
              <a:rPr lang="en-US" altLang="en-US" sz="1500" dirty="0" err="1">
                <a:latin typeface="Courier New" panose="02070309020205020404" pitchFamily="49" charset="0"/>
              </a:rPr>
              <a:t>Num</a:t>
            </a:r>
            <a:r>
              <a:rPr lang="en-US" altLang="en-US" sz="1500" dirty="0">
                <a:latin typeface="Courier New" panose="02070309020205020404" pitchFamily="49" charset="0"/>
              </a:rPr>
              <a:t>) </a:t>
            </a:r>
          </a:p>
          <a:p>
            <a:pPr algn="l"/>
            <a:r>
              <a:rPr lang="en-US" altLang="en-US" sz="1500" dirty="0">
                <a:latin typeface="Courier New" panose="02070309020205020404" pitchFamily="49" charset="0"/>
              </a:rPr>
              <a:t>  </a:t>
            </a:r>
            <a:r>
              <a:rPr lang="en-US" altLang="en-US" sz="1500" dirty="0" err="1">
                <a:latin typeface="Courier New" panose="02070309020205020404" pitchFamily="49" charset="0"/>
              </a:rPr>
              <a:t>i</a:t>
            </a:r>
            <a:r>
              <a:rPr lang="en-US" altLang="en-US" sz="1500" dirty="0">
                <a:latin typeface="Courier New" panose="02070309020205020404" pitchFamily="49" charset="0"/>
              </a:rPr>
              <a:t> </a:t>
            </a:r>
            <a:r>
              <a:rPr lang="en-US" altLang="en-US" sz="1500" dirty="0" err="1">
                <a:latin typeface="Courier New" panose="02070309020205020404" pitchFamily="49" charset="0"/>
              </a:rPr>
              <a:t>isoftype</a:t>
            </a:r>
            <a:r>
              <a:rPr lang="en-US" altLang="en-US" sz="1500" dirty="0">
                <a:latin typeface="Courier New" panose="02070309020205020404" pitchFamily="49" charset="0"/>
              </a:rPr>
              <a:t> </a:t>
            </a:r>
            <a:r>
              <a:rPr lang="en-US" altLang="en-US" sz="1500" dirty="0" err="1">
                <a:latin typeface="Courier New" panose="02070309020205020404" pitchFamily="49" charset="0"/>
              </a:rPr>
              <a:t>Num</a:t>
            </a:r>
            <a:endParaRPr lang="en-US" altLang="en-US" sz="1500" dirty="0">
              <a:latin typeface="Courier New" panose="02070309020205020404" pitchFamily="49" charset="0"/>
            </a:endParaRPr>
          </a:p>
          <a:p>
            <a:pPr algn="l"/>
            <a:r>
              <a:rPr lang="en-US" altLang="en-US" sz="1500" dirty="0">
                <a:latin typeface="Courier New" panose="02070309020205020404" pitchFamily="49" charset="0"/>
              </a:rPr>
              <a:t>  </a:t>
            </a:r>
            <a:r>
              <a:rPr lang="en-US" altLang="en-US" sz="1500" dirty="0" err="1">
                <a:latin typeface="Courier New" panose="02070309020205020404" pitchFamily="49" charset="0"/>
              </a:rPr>
              <a:t>i</a:t>
            </a:r>
            <a:r>
              <a:rPr lang="en-US" altLang="en-US" sz="1500" dirty="0">
                <a:latin typeface="Courier New" panose="02070309020205020404" pitchFamily="49" charset="0"/>
              </a:rPr>
              <a:t> &lt;- 1</a:t>
            </a:r>
          </a:p>
          <a:p>
            <a:pPr algn="l"/>
            <a:r>
              <a:rPr lang="en-US" altLang="en-US" sz="1500" dirty="0">
                <a:latin typeface="Courier New" panose="02070309020205020404" pitchFamily="49" charset="0"/>
              </a:rPr>
              <a:t>  </a:t>
            </a:r>
            <a:r>
              <a:rPr lang="en-US" altLang="en-US" sz="1500" dirty="0">
                <a:solidFill>
                  <a:srgbClr val="3333FF"/>
                </a:solidFill>
                <a:latin typeface="Courier New" panose="02070309020205020404" pitchFamily="49" charset="0"/>
              </a:rPr>
              <a:t>loop</a:t>
            </a:r>
          </a:p>
          <a:p>
            <a:pPr algn="l"/>
            <a:r>
              <a:rPr lang="en-US" altLang="en-US" sz="1500" dirty="0">
                <a:solidFill>
                  <a:srgbClr val="3333FF"/>
                </a:solidFill>
                <a:latin typeface="Courier New" panose="02070309020205020404" pitchFamily="49" charset="0"/>
              </a:rPr>
              <a:t>    </a:t>
            </a:r>
            <a:r>
              <a:rPr lang="en-US" altLang="en-US" sz="1500" dirty="0" err="1">
                <a:solidFill>
                  <a:srgbClr val="3333FF"/>
                </a:solidFill>
                <a:latin typeface="Courier New" panose="02070309020205020404" pitchFamily="49" charset="0"/>
              </a:rPr>
              <a:t>exitif</a:t>
            </a:r>
            <a:r>
              <a:rPr lang="en-US" altLang="en-US" sz="1500" dirty="0">
                <a:solidFill>
                  <a:srgbClr val="3333FF"/>
                </a:solidFill>
                <a:latin typeface="Courier New" panose="02070309020205020404" pitchFamily="49" charset="0"/>
              </a:rPr>
              <a:t>((</a:t>
            </a:r>
            <a:r>
              <a:rPr lang="en-US" altLang="en-US" sz="1500" dirty="0" err="1">
                <a:solidFill>
                  <a:srgbClr val="3333FF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1500" dirty="0">
                <a:solidFill>
                  <a:srgbClr val="3333FF"/>
                </a:solidFill>
                <a:latin typeface="Courier New" panose="02070309020205020404" pitchFamily="49" charset="0"/>
              </a:rPr>
              <a:t> &gt; MAX) OR (</a:t>
            </a:r>
            <a:r>
              <a:rPr lang="en-US" altLang="en-US" sz="1500" dirty="0" err="1">
                <a:solidFill>
                  <a:srgbClr val="3333FF"/>
                </a:solidFill>
                <a:latin typeface="Courier New" panose="02070309020205020404" pitchFamily="49" charset="0"/>
              </a:rPr>
              <a:t>my_array</a:t>
            </a:r>
            <a:r>
              <a:rPr lang="en-US" altLang="en-US" sz="1500" dirty="0">
                <a:solidFill>
                  <a:srgbClr val="3333FF"/>
                </a:solidFill>
                <a:latin typeface="Courier New" panose="02070309020205020404" pitchFamily="49" charset="0"/>
              </a:rPr>
              <a:t>[</a:t>
            </a:r>
            <a:r>
              <a:rPr lang="en-US" altLang="en-US" sz="1500" dirty="0" err="1">
                <a:solidFill>
                  <a:srgbClr val="3333FF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1500" dirty="0">
                <a:solidFill>
                  <a:srgbClr val="3333FF"/>
                </a:solidFill>
                <a:latin typeface="Courier New" panose="02070309020205020404" pitchFamily="49" charset="0"/>
              </a:rPr>
              <a:t>] = target))</a:t>
            </a:r>
          </a:p>
          <a:p>
            <a:pPr algn="l"/>
            <a:r>
              <a:rPr lang="en-US" altLang="en-US" sz="1500" dirty="0">
                <a:solidFill>
                  <a:srgbClr val="3333FF"/>
                </a:solidFill>
                <a:latin typeface="Courier New" panose="02070309020205020404" pitchFamily="49" charset="0"/>
              </a:rPr>
              <a:t>    </a:t>
            </a:r>
            <a:r>
              <a:rPr lang="en-US" altLang="en-US" sz="1500" dirty="0" err="1">
                <a:solidFill>
                  <a:srgbClr val="3333FF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1500" dirty="0">
                <a:solidFill>
                  <a:srgbClr val="3333FF"/>
                </a:solidFill>
                <a:latin typeface="Courier New" panose="02070309020205020404" pitchFamily="49" charset="0"/>
              </a:rPr>
              <a:t> &lt;- </a:t>
            </a:r>
            <a:r>
              <a:rPr lang="en-US" altLang="en-US" sz="1500" dirty="0" err="1">
                <a:solidFill>
                  <a:srgbClr val="3333FF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1500" dirty="0">
                <a:solidFill>
                  <a:srgbClr val="3333FF"/>
                </a:solidFill>
                <a:latin typeface="Courier New" panose="02070309020205020404" pitchFamily="49" charset="0"/>
              </a:rPr>
              <a:t> + 1</a:t>
            </a:r>
          </a:p>
          <a:p>
            <a:pPr algn="l"/>
            <a:r>
              <a:rPr lang="en-US" altLang="en-US" sz="1500" dirty="0">
                <a:solidFill>
                  <a:srgbClr val="3333FF"/>
                </a:solidFill>
                <a:latin typeface="Courier New" panose="02070309020205020404" pitchFamily="49" charset="0"/>
              </a:rPr>
              <a:t>  </a:t>
            </a:r>
            <a:r>
              <a:rPr lang="en-US" altLang="en-US" sz="1500" dirty="0" err="1">
                <a:solidFill>
                  <a:srgbClr val="3333FF"/>
                </a:solidFill>
                <a:latin typeface="Courier New" panose="02070309020205020404" pitchFamily="49" charset="0"/>
              </a:rPr>
              <a:t>endloop</a:t>
            </a:r>
            <a:endParaRPr lang="en-US" altLang="en-US" sz="1500" dirty="0">
              <a:solidFill>
                <a:srgbClr val="3333FF"/>
              </a:solidFill>
              <a:latin typeface="Courier New" panose="02070309020205020404" pitchFamily="49" charset="0"/>
            </a:endParaRPr>
          </a:p>
          <a:p>
            <a:pPr algn="l"/>
            <a:endParaRPr lang="en-US" altLang="en-US" sz="1500" dirty="0">
              <a:solidFill>
                <a:srgbClr val="3333FF"/>
              </a:solidFill>
              <a:latin typeface="Courier New" panose="02070309020205020404" pitchFamily="49" charset="0"/>
            </a:endParaRPr>
          </a:p>
          <a:p>
            <a:pPr algn="l"/>
            <a:r>
              <a:rPr lang="en-US" altLang="en-US" sz="1500" dirty="0">
                <a:latin typeface="Courier New" panose="02070309020205020404" pitchFamily="49" charset="0"/>
              </a:rPr>
              <a:t>  if(</a:t>
            </a:r>
            <a:r>
              <a:rPr lang="en-US" altLang="en-US" sz="1500" dirty="0" err="1">
                <a:latin typeface="Courier New" panose="02070309020205020404" pitchFamily="49" charset="0"/>
              </a:rPr>
              <a:t>i</a:t>
            </a:r>
            <a:r>
              <a:rPr lang="en-US" altLang="en-US" sz="1500" dirty="0">
                <a:latin typeface="Courier New" panose="02070309020205020404" pitchFamily="49" charset="0"/>
              </a:rPr>
              <a:t> &gt; MAX) then</a:t>
            </a:r>
          </a:p>
          <a:p>
            <a:pPr algn="l"/>
            <a:r>
              <a:rPr lang="en-US" altLang="en-US" sz="1500" dirty="0">
                <a:latin typeface="Courier New" panose="02070309020205020404" pitchFamily="49" charset="0"/>
              </a:rPr>
              <a:t>    print(</a:t>
            </a:r>
            <a:r>
              <a:rPr lang="ja-JP" altLang="en-US" sz="1500" dirty="0"/>
              <a:t>“</a:t>
            </a:r>
            <a:r>
              <a:rPr lang="en-US" altLang="ja-JP" sz="1500" dirty="0">
                <a:latin typeface="Courier New" panose="02070309020205020404" pitchFamily="49" charset="0"/>
              </a:rPr>
              <a:t>Target data not found</a:t>
            </a:r>
            <a:r>
              <a:rPr lang="ja-JP" altLang="en-US" sz="1500" dirty="0"/>
              <a:t>”</a:t>
            </a:r>
            <a:r>
              <a:rPr lang="en-US" altLang="ja-JP" sz="1500" dirty="0">
                <a:latin typeface="Courier New" panose="02070309020205020404" pitchFamily="49" charset="0"/>
              </a:rPr>
              <a:t>)</a:t>
            </a:r>
          </a:p>
          <a:p>
            <a:pPr algn="l"/>
            <a:r>
              <a:rPr lang="en-US" altLang="en-US" sz="1500" dirty="0">
                <a:latin typeface="Courier New" panose="02070309020205020404" pitchFamily="49" charset="0"/>
              </a:rPr>
              <a:t>  else</a:t>
            </a:r>
          </a:p>
          <a:p>
            <a:pPr algn="l"/>
            <a:r>
              <a:rPr lang="en-US" altLang="en-US" sz="1500" dirty="0">
                <a:latin typeface="Courier New" panose="02070309020205020404" pitchFamily="49" charset="0"/>
              </a:rPr>
              <a:t>    print(</a:t>
            </a:r>
            <a:r>
              <a:rPr lang="ja-JP" altLang="en-US" sz="1500" dirty="0"/>
              <a:t>“</a:t>
            </a:r>
            <a:r>
              <a:rPr lang="en-US" altLang="ja-JP" sz="1500" dirty="0">
                <a:latin typeface="Courier New" panose="02070309020205020404" pitchFamily="49" charset="0"/>
              </a:rPr>
              <a:t>Target data found</a:t>
            </a:r>
            <a:r>
              <a:rPr lang="ja-JP" altLang="en-US" sz="1500" dirty="0"/>
              <a:t>”</a:t>
            </a:r>
            <a:r>
              <a:rPr lang="en-US" altLang="ja-JP" sz="1500" dirty="0">
                <a:latin typeface="Courier New" panose="02070309020205020404" pitchFamily="49" charset="0"/>
              </a:rPr>
              <a:t>)</a:t>
            </a:r>
          </a:p>
          <a:p>
            <a:pPr algn="l"/>
            <a:r>
              <a:rPr lang="en-US" altLang="en-US" sz="1500" dirty="0">
                <a:latin typeface="Courier New" panose="02070309020205020404" pitchFamily="49" charset="0"/>
              </a:rPr>
              <a:t>  </a:t>
            </a:r>
            <a:r>
              <a:rPr lang="en-US" altLang="en-US" sz="1500" dirty="0" err="1">
                <a:latin typeface="Courier New" panose="02070309020205020404" pitchFamily="49" charset="0"/>
              </a:rPr>
              <a:t>endif</a:t>
            </a:r>
            <a:endParaRPr lang="en-US" altLang="en-US" sz="1500" dirty="0">
              <a:latin typeface="Courier New" panose="02070309020205020404" pitchFamily="49" charset="0"/>
            </a:endParaRPr>
          </a:p>
          <a:p>
            <a:pPr algn="l"/>
            <a:r>
              <a:rPr lang="en-US" altLang="en-US" sz="1500" dirty="0" err="1">
                <a:latin typeface="Courier New" panose="02070309020205020404" pitchFamily="49" charset="0"/>
              </a:rPr>
              <a:t>endprocedure</a:t>
            </a:r>
            <a:r>
              <a:rPr lang="en-US" altLang="en-US" sz="1500" dirty="0">
                <a:latin typeface="Courier New" panose="02070309020205020404" pitchFamily="49" charset="0"/>
              </a:rPr>
              <a:t> // Search</a:t>
            </a:r>
          </a:p>
          <a:p>
            <a:pPr algn="l"/>
            <a:endParaRPr lang="en-US" altLang="en-US" sz="1800" dirty="0">
              <a:latin typeface="Courier New" panose="02070309020205020404" pitchFamily="49" charset="0"/>
            </a:endParaRPr>
          </a:p>
        </p:txBody>
      </p:sp>
      <p:sp>
        <p:nvSpPr>
          <p:cNvPr id="547843" name="Rectangle 3"/>
          <p:cNvSpPr>
            <a:spLocks noChangeArrowheads="1"/>
          </p:cNvSpPr>
          <p:nvPr/>
        </p:nvSpPr>
        <p:spPr bwMode="auto">
          <a:xfrm>
            <a:off x="2628900" y="4000500"/>
            <a:ext cx="4800600" cy="5143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050">
              <a:latin typeface="Arial" charset="0"/>
              <a:ea typeface="ＭＳ Ｐゴシック" charset="0"/>
            </a:endParaRPr>
          </a:p>
        </p:txBody>
      </p:sp>
      <p:sp>
        <p:nvSpPr>
          <p:cNvPr id="547844" name="Text Box 4"/>
          <p:cNvSpPr txBox="1">
            <a:spLocks noChangeArrowheads="1"/>
          </p:cNvSpPr>
          <p:nvPr/>
        </p:nvSpPr>
        <p:spPr bwMode="auto">
          <a:xfrm>
            <a:off x="1529123" y="4058398"/>
            <a:ext cx="1107996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500" dirty="0" err="1">
                <a:latin typeface="Courier New" charset="0"/>
                <a:ea typeface="ＭＳ Ｐゴシック" charset="0"/>
              </a:rPr>
              <a:t>my_array</a:t>
            </a:r>
            <a:endParaRPr lang="en-US" sz="1500" dirty="0">
              <a:latin typeface="Courier New" charset="0"/>
              <a:ea typeface="ＭＳ Ｐゴシック" charset="0"/>
            </a:endParaRPr>
          </a:p>
        </p:txBody>
      </p:sp>
      <p:sp>
        <p:nvSpPr>
          <p:cNvPr id="547845" name="Rectangle 5"/>
          <p:cNvSpPr>
            <a:spLocks noChangeArrowheads="1"/>
          </p:cNvSpPr>
          <p:nvPr/>
        </p:nvSpPr>
        <p:spPr bwMode="auto">
          <a:xfrm>
            <a:off x="2628900" y="4000500"/>
            <a:ext cx="800100" cy="5143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050">
                <a:latin typeface="Arial" charset="0"/>
                <a:ea typeface="ＭＳ Ｐゴシック" charset="0"/>
              </a:rPr>
              <a:t>7</a:t>
            </a:r>
          </a:p>
        </p:txBody>
      </p:sp>
      <p:sp>
        <p:nvSpPr>
          <p:cNvPr id="547846" name="Rectangle 6"/>
          <p:cNvSpPr>
            <a:spLocks noChangeArrowheads="1"/>
          </p:cNvSpPr>
          <p:nvPr/>
        </p:nvSpPr>
        <p:spPr bwMode="auto">
          <a:xfrm>
            <a:off x="3429000" y="4000500"/>
            <a:ext cx="800100" cy="5143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050">
                <a:latin typeface="Arial" charset="0"/>
                <a:ea typeface="ＭＳ Ｐゴシック" charset="0"/>
              </a:rPr>
              <a:t>12</a:t>
            </a:r>
          </a:p>
        </p:txBody>
      </p:sp>
      <p:sp>
        <p:nvSpPr>
          <p:cNvPr id="547847" name="Rectangle 7"/>
          <p:cNvSpPr>
            <a:spLocks noChangeArrowheads="1"/>
          </p:cNvSpPr>
          <p:nvPr/>
        </p:nvSpPr>
        <p:spPr bwMode="auto">
          <a:xfrm>
            <a:off x="4229100" y="4000500"/>
            <a:ext cx="800100" cy="5143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050">
                <a:latin typeface="Arial" charset="0"/>
                <a:ea typeface="ＭＳ Ｐゴシック" charset="0"/>
              </a:rPr>
              <a:t>5</a:t>
            </a:r>
          </a:p>
        </p:txBody>
      </p:sp>
      <p:sp>
        <p:nvSpPr>
          <p:cNvPr id="547848" name="Rectangle 8"/>
          <p:cNvSpPr>
            <a:spLocks noChangeArrowheads="1"/>
          </p:cNvSpPr>
          <p:nvPr/>
        </p:nvSpPr>
        <p:spPr bwMode="auto">
          <a:xfrm>
            <a:off x="5029200" y="4000500"/>
            <a:ext cx="800100" cy="5143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050">
                <a:solidFill>
                  <a:srgbClr val="3333FF"/>
                </a:solidFill>
                <a:latin typeface="Arial" charset="0"/>
                <a:ea typeface="ＭＳ Ｐゴシック" charset="0"/>
              </a:rPr>
              <a:t>22</a:t>
            </a:r>
          </a:p>
        </p:txBody>
      </p:sp>
      <p:sp>
        <p:nvSpPr>
          <p:cNvPr id="547849" name="Rectangle 9"/>
          <p:cNvSpPr>
            <a:spLocks noChangeArrowheads="1"/>
          </p:cNvSpPr>
          <p:nvPr/>
        </p:nvSpPr>
        <p:spPr bwMode="auto">
          <a:xfrm>
            <a:off x="5829300" y="4000500"/>
            <a:ext cx="800100" cy="5143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050">
                <a:latin typeface="Arial" charset="0"/>
                <a:ea typeface="ＭＳ Ｐゴシック" charset="0"/>
              </a:rPr>
              <a:t>13</a:t>
            </a:r>
          </a:p>
        </p:txBody>
      </p:sp>
      <p:sp>
        <p:nvSpPr>
          <p:cNvPr id="547850" name="Rectangle 10"/>
          <p:cNvSpPr>
            <a:spLocks noChangeArrowheads="1"/>
          </p:cNvSpPr>
          <p:nvPr/>
        </p:nvSpPr>
        <p:spPr bwMode="auto">
          <a:xfrm>
            <a:off x="6629400" y="4000500"/>
            <a:ext cx="800100" cy="5143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050">
                <a:latin typeface="Arial" charset="0"/>
                <a:ea typeface="ＭＳ Ｐゴシック" charset="0"/>
              </a:rPr>
              <a:t>32</a:t>
            </a:r>
          </a:p>
        </p:txBody>
      </p:sp>
      <p:sp>
        <p:nvSpPr>
          <p:cNvPr id="547851" name="Text Box 11"/>
          <p:cNvSpPr txBox="1">
            <a:spLocks noChangeArrowheads="1"/>
          </p:cNvSpPr>
          <p:nvPr/>
        </p:nvSpPr>
        <p:spPr bwMode="auto">
          <a:xfrm>
            <a:off x="2839641" y="4514850"/>
            <a:ext cx="260008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76200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050">
                <a:latin typeface="Arial" charset="0"/>
                <a:ea typeface="ＭＳ Ｐゴシック" charset="0"/>
              </a:rPr>
              <a:t>1</a:t>
            </a:r>
          </a:p>
        </p:txBody>
      </p:sp>
      <p:sp>
        <p:nvSpPr>
          <p:cNvPr id="547852" name="Text Box 12"/>
          <p:cNvSpPr txBox="1">
            <a:spLocks noChangeArrowheads="1"/>
          </p:cNvSpPr>
          <p:nvPr/>
        </p:nvSpPr>
        <p:spPr bwMode="auto">
          <a:xfrm>
            <a:off x="3714750" y="4514850"/>
            <a:ext cx="260008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76200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050">
                <a:latin typeface="Arial" charset="0"/>
                <a:ea typeface="ＭＳ Ｐゴシック" charset="0"/>
              </a:rPr>
              <a:t>2</a:t>
            </a:r>
          </a:p>
        </p:txBody>
      </p:sp>
      <p:sp>
        <p:nvSpPr>
          <p:cNvPr id="547853" name="Text Box 13"/>
          <p:cNvSpPr txBox="1">
            <a:spLocks noChangeArrowheads="1"/>
          </p:cNvSpPr>
          <p:nvPr/>
        </p:nvSpPr>
        <p:spPr bwMode="auto">
          <a:xfrm>
            <a:off x="4514850" y="4514850"/>
            <a:ext cx="260008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76200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050">
                <a:latin typeface="Arial" charset="0"/>
                <a:ea typeface="ＭＳ Ｐゴシック" charset="0"/>
              </a:rPr>
              <a:t>3</a:t>
            </a:r>
          </a:p>
        </p:txBody>
      </p:sp>
      <p:sp>
        <p:nvSpPr>
          <p:cNvPr id="547854" name="Text Box 14"/>
          <p:cNvSpPr txBox="1">
            <a:spLocks noChangeArrowheads="1"/>
          </p:cNvSpPr>
          <p:nvPr/>
        </p:nvSpPr>
        <p:spPr bwMode="auto">
          <a:xfrm>
            <a:off x="5314950" y="4514850"/>
            <a:ext cx="260008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76200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050">
                <a:solidFill>
                  <a:srgbClr val="3333FF"/>
                </a:solidFill>
                <a:latin typeface="Arial" charset="0"/>
                <a:ea typeface="ＭＳ Ｐゴシック" charset="0"/>
              </a:rPr>
              <a:t>4</a:t>
            </a:r>
          </a:p>
        </p:txBody>
      </p:sp>
      <p:sp>
        <p:nvSpPr>
          <p:cNvPr id="547855" name="Text Box 15"/>
          <p:cNvSpPr txBox="1">
            <a:spLocks noChangeArrowheads="1"/>
          </p:cNvSpPr>
          <p:nvPr/>
        </p:nvSpPr>
        <p:spPr bwMode="auto">
          <a:xfrm>
            <a:off x="6115050" y="4514850"/>
            <a:ext cx="260008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76200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050">
                <a:latin typeface="Arial" charset="0"/>
                <a:ea typeface="ＭＳ Ｐゴシック" charset="0"/>
              </a:rPr>
              <a:t>5</a:t>
            </a:r>
          </a:p>
        </p:txBody>
      </p:sp>
      <p:sp>
        <p:nvSpPr>
          <p:cNvPr id="547856" name="Text Box 16"/>
          <p:cNvSpPr txBox="1">
            <a:spLocks noChangeArrowheads="1"/>
          </p:cNvSpPr>
          <p:nvPr/>
        </p:nvSpPr>
        <p:spPr bwMode="auto">
          <a:xfrm>
            <a:off x="6915150" y="4514850"/>
            <a:ext cx="260008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76200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050">
                <a:latin typeface="Arial" charset="0"/>
                <a:ea typeface="ＭＳ Ｐゴシック" charset="0"/>
              </a:rPr>
              <a:t>6</a:t>
            </a:r>
          </a:p>
        </p:txBody>
      </p:sp>
      <p:sp>
        <p:nvSpPr>
          <p:cNvPr id="547857" name="Text Box 17"/>
          <p:cNvSpPr txBox="1">
            <a:spLocks noChangeArrowheads="1"/>
          </p:cNvSpPr>
          <p:nvPr/>
        </p:nvSpPr>
        <p:spPr bwMode="auto">
          <a:xfrm>
            <a:off x="1340644" y="4457700"/>
            <a:ext cx="979755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76200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050" dirty="0">
                <a:solidFill>
                  <a:srgbClr val="3333FF"/>
                </a:solidFill>
                <a:latin typeface="Arial" charset="0"/>
                <a:ea typeface="ＭＳ Ｐゴシック" charset="0"/>
              </a:rPr>
              <a:t>target = </a:t>
            </a:r>
            <a:r>
              <a:rPr lang="en-US" sz="1050" dirty="0" smtClean="0">
                <a:solidFill>
                  <a:srgbClr val="3333FF"/>
                </a:solidFill>
                <a:latin typeface="Arial" charset="0"/>
                <a:ea typeface="ＭＳ Ｐゴシック" charset="0"/>
              </a:rPr>
              <a:t>    13</a:t>
            </a:r>
            <a:endParaRPr lang="en-US" sz="1050" dirty="0">
              <a:solidFill>
                <a:srgbClr val="3333FF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47858" name="Oval 18"/>
          <p:cNvSpPr>
            <a:spLocks noChangeArrowheads="1"/>
          </p:cNvSpPr>
          <p:nvPr/>
        </p:nvSpPr>
        <p:spPr bwMode="auto">
          <a:xfrm>
            <a:off x="1917358" y="4356058"/>
            <a:ext cx="457200" cy="457200"/>
          </a:xfrm>
          <a:prstGeom prst="ellipse">
            <a:avLst/>
          </a:prstGeom>
          <a:noFill/>
          <a:ln w="76200">
            <a:solidFill>
              <a:srgbClr val="FF0033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050">
              <a:latin typeface="Arial" charset="0"/>
              <a:ea typeface="ＭＳ Ｐゴシック" charset="0"/>
            </a:endParaRPr>
          </a:p>
        </p:txBody>
      </p:sp>
      <p:sp>
        <p:nvSpPr>
          <p:cNvPr id="547859" name="Oval 19"/>
          <p:cNvSpPr>
            <a:spLocks noChangeArrowheads="1"/>
          </p:cNvSpPr>
          <p:nvPr/>
        </p:nvSpPr>
        <p:spPr bwMode="auto">
          <a:xfrm>
            <a:off x="4987754" y="4029075"/>
            <a:ext cx="457200" cy="457200"/>
          </a:xfrm>
          <a:prstGeom prst="ellipse">
            <a:avLst/>
          </a:prstGeom>
          <a:noFill/>
          <a:ln w="76200">
            <a:solidFill>
              <a:srgbClr val="FF0033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050"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2716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890" name="Text Box 2"/>
          <p:cNvSpPr txBox="1">
            <a:spLocks noChangeArrowheads="1"/>
          </p:cNvSpPr>
          <p:nvPr/>
        </p:nvSpPr>
        <p:spPr bwMode="auto">
          <a:xfrm>
            <a:off x="1340644" y="194968"/>
            <a:ext cx="5781343" cy="4055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en-US" altLang="en-US" sz="1500" dirty="0">
                <a:latin typeface="Courier New" panose="02070309020205020404" pitchFamily="49" charset="0"/>
              </a:rPr>
              <a:t>procedure Search(</a:t>
            </a:r>
            <a:r>
              <a:rPr lang="en-US" altLang="en-US" sz="1500" dirty="0" err="1">
                <a:latin typeface="Courier New" panose="02070309020205020404" pitchFamily="49" charset="0"/>
              </a:rPr>
              <a:t>my_array</a:t>
            </a:r>
            <a:r>
              <a:rPr lang="en-US" altLang="en-US" sz="1500" dirty="0">
                <a:latin typeface="Courier New" panose="02070309020205020404" pitchFamily="49" charset="0"/>
              </a:rPr>
              <a:t> </a:t>
            </a:r>
            <a:r>
              <a:rPr lang="en-US" altLang="en-US" sz="1500" dirty="0" err="1">
                <a:latin typeface="Courier New" panose="02070309020205020404" pitchFamily="49" charset="0"/>
              </a:rPr>
              <a:t>isoftype</a:t>
            </a:r>
            <a:r>
              <a:rPr lang="en-US" altLang="en-US" sz="1500" dirty="0">
                <a:latin typeface="Courier New" panose="02070309020205020404" pitchFamily="49" charset="0"/>
              </a:rPr>
              <a:t> in </a:t>
            </a:r>
            <a:r>
              <a:rPr lang="en-US" altLang="en-US" sz="1500" dirty="0" err="1">
                <a:latin typeface="Courier New" panose="02070309020205020404" pitchFamily="49" charset="0"/>
              </a:rPr>
              <a:t>NumArrayType</a:t>
            </a:r>
            <a:r>
              <a:rPr lang="en-US" altLang="en-US" sz="1500" dirty="0"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en-US" altLang="en-US" sz="1500" dirty="0">
                <a:latin typeface="Courier New" panose="02070309020205020404" pitchFamily="49" charset="0"/>
              </a:rPr>
              <a:t>                 target </a:t>
            </a:r>
            <a:r>
              <a:rPr lang="en-US" altLang="en-US" sz="1500" dirty="0" err="1">
                <a:latin typeface="Courier New" panose="02070309020205020404" pitchFamily="49" charset="0"/>
              </a:rPr>
              <a:t>isoftype</a:t>
            </a:r>
            <a:r>
              <a:rPr lang="en-US" altLang="en-US" sz="1500" dirty="0">
                <a:latin typeface="Courier New" panose="02070309020205020404" pitchFamily="49" charset="0"/>
              </a:rPr>
              <a:t> in </a:t>
            </a:r>
            <a:r>
              <a:rPr lang="en-US" altLang="en-US" sz="1500" dirty="0" err="1">
                <a:latin typeface="Courier New" panose="02070309020205020404" pitchFamily="49" charset="0"/>
              </a:rPr>
              <a:t>Num</a:t>
            </a:r>
            <a:r>
              <a:rPr lang="en-US" altLang="en-US" sz="1500" dirty="0">
                <a:latin typeface="Courier New" panose="02070309020205020404" pitchFamily="49" charset="0"/>
              </a:rPr>
              <a:t>) </a:t>
            </a:r>
          </a:p>
          <a:p>
            <a:pPr algn="l"/>
            <a:r>
              <a:rPr lang="en-US" altLang="en-US" sz="1500" dirty="0">
                <a:latin typeface="Courier New" panose="02070309020205020404" pitchFamily="49" charset="0"/>
              </a:rPr>
              <a:t>  </a:t>
            </a:r>
            <a:r>
              <a:rPr lang="en-US" altLang="en-US" sz="1500" dirty="0" err="1">
                <a:latin typeface="Courier New" panose="02070309020205020404" pitchFamily="49" charset="0"/>
              </a:rPr>
              <a:t>i</a:t>
            </a:r>
            <a:r>
              <a:rPr lang="en-US" altLang="en-US" sz="1500" dirty="0">
                <a:latin typeface="Courier New" panose="02070309020205020404" pitchFamily="49" charset="0"/>
              </a:rPr>
              <a:t> </a:t>
            </a:r>
            <a:r>
              <a:rPr lang="en-US" altLang="en-US" sz="1500" dirty="0" err="1">
                <a:latin typeface="Courier New" panose="02070309020205020404" pitchFamily="49" charset="0"/>
              </a:rPr>
              <a:t>isoftype</a:t>
            </a:r>
            <a:r>
              <a:rPr lang="en-US" altLang="en-US" sz="1500" dirty="0">
                <a:latin typeface="Courier New" panose="02070309020205020404" pitchFamily="49" charset="0"/>
              </a:rPr>
              <a:t> </a:t>
            </a:r>
            <a:r>
              <a:rPr lang="en-US" altLang="en-US" sz="1500" dirty="0" err="1">
                <a:latin typeface="Courier New" panose="02070309020205020404" pitchFamily="49" charset="0"/>
              </a:rPr>
              <a:t>Num</a:t>
            </a:r>
            <a:endParaRPr lang="en-US" altLang="en-US" sz="1500" dirty="0">
              <a:latin typeface="Courier New" panose="02070309020205020404" pitchFamily="49" charset="0"/>
            </a:endParaRPr>
          </a:p>
          <a:p>
            <a:pPr algn="l"/>
            <a:r>
              <a:rPr lang="en-US" altLang="en-US" sz="1500" dirty="0">
                <a:latin typeface="Courier New" panose="02070309020205020404" pitchFamily="49" charset="0"/>
              </a:rPr>
              <a:t>  </a:t>
            </a:r>
            <a:r>
              <a:rPr lang="en-US" altLang="en-US" sz="1500" dirty="0" err="1">
                <a:latin typeface="Courier New" panose="02070309020205020404" pitchFamily="49" charset="0"/>
              </a:rPr>
              <a:t>i</a:t>
            </a:r>
            <a:r>
              <a:rPr lang="en-US" altLang="en-US" sz="1500" dirty="0">
                <a:latin typeface="Courier New" panose="02070309020205020404" pitchFamily="49" charset="0"/>
              </a:rPr>
              <a:t> &lt;- 1</a:t>
            </a:r>
          </a:p>
          <a:p>
            <a:pPr algn="l"/>
            <a:r>
              <a:rPr lang="en-US" altLang="en-US" sz="1500" dirty="0">
                <a:latin typeface="Courier New" panose="02070309020205020404" pitchFamily="49" charset="0"/>
              </a:rPr>
              <a:t>  </a:t>
            </a:r>
            <a:r>
              <a:rPr lang="en-US" altLang="en-US" sz="1500" dirty="0">
                <a:solidFill>
                  <a:srgbClr val="3333FF"/>
                </a:solidFill>
                <a:latin typeface="Courier New" panose="02070309020205020404" pitchFamily="49" charset="0"/>
              </a:rPr>
              <a:t>loop</a:t>
            </a:r>
          </a:p>
          <a:p>
            <a:pPr algn="l"/>
            <a:r>
              <a:rPr lang="en-US" altLang="en-US" sz="1500" dirty="0">
                <a:solidFill>
                  <a:srgbClr val="3333FF"/>
                </a:solidFill>
                <a:latin typeface="Courier New" panose="02070309020205020404" pitchFamily="49" charset="0"/>
              </a:rPr>
              <a:t>    </a:t>
            </a:r>
            <a:r>
              <a:rPr lang="en-US" altLang="en-US" sz="1500" dirty="0" err="1">
                <a:solidFill>
                  <a:srgbClr val="3333FF"/>
                </a:solidFill>
                <a:latin typeface="Courier New" panose="02070309020205020404" pitchFamily="49" charset="0"/>
              </a:rPr>
              <a:t>exitif</a:t>
            </a:r>
            <a:r>
              <a:rPr lang="en-US" altLang="en-US" sz="1500" dirty="0">
                <a:solidFill>
                  <a:srgbClr val="3333FF"/>
                </a:solidFill>
                <a:latin typeface="Courier New" panose="02070309020205020404" pitchFamily="49" charset="0"/>
              </a:rPr>
              <a:t>((</a:t>
            </a:r>
            <a:r>
              <a:rPr lang="en-US" altLang="en-US" sz="1500" dirty="0" err="1">
                <a:solidFill>
                  <a:srgbClr val="3333FF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1500" dirty="0">
                <a:solidFill>
                  <a:srgbClr val="3333FF"/>
                </a:solidFill>
                <a:latin typeface="Courier New" panose="02070309020205020404" pitchFamily="49" charset="0"/>
              </a:rPr>
              <a:t> &gt; MAX) OR (</a:t>
            </a:r>
            <a:r>
              <a:rPr lang="en-US" altLang="en-US" sz="1500" dirty="0" err="1">
                <a:solidFill>
                  <a:srgbClr val="FF0033"/>
                </a:solidFill>
                <a:latin typeface="Courier New" panose="02070309020205020404" pitchFamily="49" charset="0"/>
              </a:rPr>
              <a:t>my_array</a:t>
            </a:r>
            <a:r>
              <a:rPr lang="en-US" altLang="en-US" sz="1500" dirty="0">
                <a:solidFill>
                  <a:srgbClr val="FF0033"/>
                </a:solidFill>
                <a:latin typeface="Courier New" panose="02070309020205020404" pitchFamily="49" charset="0"/>
              </a:rPr>
              <a:t>[</a:t>
            </a:r>
            <a:r>
              <a:rPr lang="en-US" altLang="en-US" sz="1500" dirty="0" err="1">
                <a:solidFill>
                  <a:srgbClr val="FF0033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1500" dirty="0">
                <a:solidFill>
                  <a:srgbClr val="FF0033"/>
                </a:solidFill>
                <a:latin typeface="Courier New" panose="02070309020205020404" pitchFamily="49" charset="0"/>
              </a:rPr>
              <a:t>] = target</a:t>
            </a:r>
            <a:r>
              <a:rPr lang="en-US" altLang="en-US" sz="1500" dirty="0">
                <a:solidFill>
                  <a:srgbClr val="3333FF"/>
                </a:solidFill>
                <a:latin typeface="Courier New" panose="02070309020205020404" pitchFamily="49" charset="0"/>
              </a:rPr>
              <a:t>))</a:t>
            </a:r>
          </a:p>
          <a:p>
            <a:pPr algn="l"/>
            <a:r>
              <a:rPr lang="en-US" altLang="en-US" sz="1500" dirty="0">
                <a:solidFill>
                  <a:srgbClr val="3333FF"/>
                </a:solidFill>
                <a:latin typeface="Courier New" panose="02070309020205020404" pitchFamily="49" charset="0"/>
              </a:rPr>
              <a:t>    </a:t>
            </a:r>
            <a:r>
              <a:rPr lang="en-US" altLang="en-US" sz="1500" dirty="0" err="1">
                <a:latin typeface="Courier New" panose="02070309020205020404" pitchFamily="49" charset="0"/>
              </a:rPr>
              <a:t>i</a:t>
            </a:r>
            <a:r>
              <a:rPr lang="en-US" altLang="en-US" sz="1500" dirty="0">
                <a:latin typeface="Courier New" panose="02070309020205020404" pitchFamily="49" charset="0"/>
              </a:rPr>
              <a:t> &lt;- </a:t>
            </a:r>
            <a:r>
              <a:rPr lang="en-US" altLang="en-US" sz="1500" dirty="0" err="1">
                <a:latin typeface="Courier New" panose="02070309020205020404" pitchFamily="49" charset="0"/>
              </a:rPr>
              <a:t>i</a:t>
            </a:r>
            <a:r>
              <a:rPr lang="en-US" altLang="en-US" sz="1500" dirty="0">
                <a:latin typeface="Courier New" panose="02070309020205020404" pitchFamily="49" charset="0"/>
              </a:rPr>
              <a:t> + 1</a:t>
            </a:r>
          </a:p>
          <a:p>
            <a:pPr algn="l"/>
            <a:r>
              <a:rPr lang="en-US" altLang="en-US" sz="1500" dirty="0">
                <a:latin typeface="Courier New" panose="02070309020205020404" pitchFamily="49" charset="0"/>
              </a:rPr>
              <a:t>  </a:t>
            </a:r>
            <a:r>
              <a:rPr lang="en-US" altLang="en-US" sz="1500" dirty="0" err="1">
                <a:latin typeface="Courier New" panose="02070309020205020404" pitchFamily="49" charset="0"/>
              </a:rPr>
              <a:t>endloop</a:t>
            </a:r>
            <a:endParaRPr lang="en-US" altLang="en-US" sz="1500" dirty="0">
              <a:latin typeface="Courier New" panose="02070309020205020404" pitchFamily="49" charset="0"/>
            </a:endParaRPr>
          </a:p>
          <a:p>
            <a:pPr algn="l"/>
            <a:endParaRPr lang="en-US" altLang="en-US" sz="1500" dirty="0">
              <a:latin typeface="Courier New" panose="02070309020205020404" pitchFamily="49" charset="0"/>
            </a:endParaRPr>
          </a:p>
          <a:p>
            <a:pPr algn="l"/>
            <a:r>
              <a:rPr lang="en-US" altLang="en-US" sz="1500" dirty="0">
                <a:latin typeface="Courier New" panose="02070309020205020404" pitchFamily="49" charset="0"/>
              </a:rPr>
              <a:t>  if(</a:t>
            </a:r>
            <a:r>
              <a:rPr lang="en-US" altLang="en-US" sz="1500" dirty="0" err="1">
                <a:latin typeface="Courier New" panose="02070309020205020404" pitchFamily="49" charset="0"/>
              </a:rPr>
              <a:t>i</a:t>
            </a:r>
            <a:r>
              <a:rPr lang="en-US" altLang="en-US" sz="1500" dirty="0">
                <a:latin typeface="Courier New" panose="02070309020205020404" pitchFamily="49" charset="0"/>
              </a:rPr>
              <a:t> &gt; MAX) then</a:t>
            </a:r>
          </a:p>
          <a:p>
            <a:pPr algn="l"/>
            <a:r>
              <a:rPr lang="en-US" altLang="en-US" sz="1500" dirty="0">
                <a:latin typeface="Courier New" panose="02070309020205020404" pitchFamily="49" charset="0"/>
              </a:rPr>
              <a:t>    print(</a:t>
            </a:r>
            <a:r>
              <a:rPr lang="ja-JP" altLang="en-US" sz="1500" dirty="0"/>
              <a:t>“</a:t>
            </a:r>
            <a:r>
              <a:rPr lang="en-US" altLang="ja-JP" sz="1500" dirty="0">
                <a:latin typeface="Courier New" panose="02070309020205020404" pitchFamily="49" charset="0"/>
              </a:rPr>
              <a:t>Target data not found</a:t>
            </a:r>
            <a:r>
              <a:rPr lang="ja-JP" altLang="en-US" sz="1500" dirty="0"/>
              <a:t>”</a:t>
            </a:r>
            <a:r>
              <a:rPr lang="en-US" altLang="ja-JP" sz="1500" dirty="0">
                <a:latin typeface="Courier New" panose="02070309020205020404" pitchFamily="49" charset="0"/>
              </a:rPr>
              <a:t>)</a:t>
            </a:r>
          </a:p>
          <a:p>
            <a:pPr algn="l"/>
            <a:r>
              <a:rPr lang="en-US" altLang="en-US" sz="1500" dirty="0">
                <a:latin typeface="Courier New" panose="02070309020205020404" pitchFamily="49" charset="0"/>
              </a:rPr>
              <a:t>  else</a:t>
            </a:r>
          </a:p>
          <a:p>
            <a:pPr algn="l"/>
            <a:r>
              <a:rPr lang="en-US" altLang="en-US" sz="1500" dirty="0">
                <a:latin typeface="Courier New" panose="02070309020205020404" pitchFamily="49" charset="0"/>
              </a:rPr>
              <a:t>    print(</a:t>
            </a:r>
            <a:r>
              <a:rPr lang="ja-JP" altLang="en-US" sz="1500" dirty="0"/>
              <a:t>“</a:t>
            </a:r>
            <a:r>
              <a:rPr lang="en-US" altLang="ja-JP" sz="1500" dirty="0">
                <a:latin typeface="Courier New" panose="02070309020205020404" pitchFamily="49" charset="0"/>
              </a:rPr>
              <a:t>Target data found</a:t>
            </a:r>
            <a:r>
              <a:rPr lang="ja-JP" altLang="en-US" sz="1500" dirty="0"/>
              <a:t>”</a:t>
            </a:r>
            <a:r>
              <a:rPr lang="en-US" altLang="ja-JP" sz="1500" dirty="0">
                <a:latin typeface="Courier New" panose="02070309020205020404" pitchFamily="49" charset="0"/>
              </a:rPr>
              <a:t>)</a:t>
            </a:r>
          </a:p>
          <a:p>
            <a:pPr algn="l"/>
            <a:r>
              <a:rPr lang="en-US" altLang="en-US" sz="1500" dirty="0">
                <a:latin typeface="Courier New" panose="02070309020205020404" pitchFamily="49" charset="0"/>
              </a:rPr>
              <a:t>  </a:t>
            </a:r>
            <a:r>
              <a:rPr lang="en-US" altLang="en-US" sz="1500" dirty="0" err="1">
                <a:latin typeface="Courier New" panose="02070309020205020404" pitchFamily="49" charset="0"/>
              </a:rPr>
              <a:t>endif</a:t>
            </a:r>
            <a:endParaRPr lang="en-US" altLang="en-US" sz="1500" dirty="0">
              <a:latin typeface="Courier New" panose="02070309020205020404" pitchFamily="49" charset="0"/>
            </a:endParaRPr>
          </a:p>
          <a:p>
            <a:pPr algn="l"/>
            <a:r>
              <a:rPr lang="en-US" altLang="en-US" sz="1500" dirty="0" err="1">
                <a:latin typeface="Courier New" panose="02070309020205020404" pitchFamily="49" charset="0"/>
              </a:rPr>
              <a:t>endprocedure</a:t>
            </a:r>
            <a:r>
              <a:rPr lang="en-US" altLang="en-US" sz="1500" dirty="0">
                <a:latin typeface="Courier New" panose="02070309020205020404" pitchFamily="49" charset="0"/>
              </a:rPr>
              <a:t> // Search</a:t>
            </a:r>
          </a:p>
          <a:p>
            <a:pPr algn="l"/>
            <a:endParaRPr lang="en-US" altLang="en-US" sz="1800" dirty="0">
              <a:latin typeface="Courier New" panose="02070309020205020404" pitchFamily="49" charset="0"/>
            </a:endParaRPr>
          </a:p>
        </p:txBody>
      </p:sp>
      <p:sp>
        <p:nvSpPr>
          <p:cNvPr id="549891" name="Rectangle 3"/>
          <p:cNvSpPr>
            <a:spLocks noChangeArrowheads="1"/>
          </p:cNvSpPr>
          <p:nvPr/>
        </p:nvSpPr>
        <p:spPr bwMode="auto">
          <a:xfrm>
            <a:off x="2628900" y="4000500"/>
            <a:ext cx="4800600" cy="5143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050">
              <a:latin typeface="Arial" charset="0"/>
              <a:ea typeface="ＭＳ Ｐゴシック" charset="0"/>
            </a:endParaRPr>
          </a:p>
        </p:txBody>
      </p:sp>
      <p:sp>
        <p:nvSpPr>
          <p:cNvPr id="549892" name="Text Box 4"/>
          <p:cNvSpPr txBox="1">
            <a:spLocks noChangeArrowheads="1"/>
          </p:cNvSpPr>
          <p:nvPr/>
        </p:nvSpPr>
        <p:spPr bwMode="auto">
          <a:xfrm>
            <a:off x="1520904" y="4041666"/>
            <a:ext cx="1107996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500" dirty="0" err="1">
                <a:latin typeface="Courier New" charset="0"/>
                <a:ea typeface="ＭＳ Ｐゴシック" charset="0"/>
              </a:rPr>
              <a:t>my_array</a:t>
            </a:r>
            <a:endParaRPr lang="en-US" sz="1500" dirty="0">
              <a:latin typeface="Courier New" charset="0"/>
              <a:ea typeface="ＭＳ Ｐゴシック" charset="0"/>
            </a:endParaRPr>
          </a:p>
        </p:txBody>
      </p:sp>
      <p:sp>
        <p:nvSpPr>
          <p:cNvPr id="549893" name="Rectangle 5"/>
          <p:cNvSpPr>
            <a:spLocks noChangeArrowheads="1"/>
          </p:cNvSpPr>
          <p:nvPr/>
        </p:nvSpPr>
        <p:spPr bwMode="auto">
          <a:xfrm>
            <a:off x="2628900" y="4000500"/>
            <a:ext cx="800100" cy="5143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050">
                <a:latin typeface="Arial" charset="0"/>
                <a:ea typeface="ＭＳ Ｐゴシック" charset="0"/>
              </a:rPr>
              <a:t>7</a:t>
            </a:r>
          </a:p>
        </p:txBody>
      </p:sp>
      <p:sp>
        <p:nvSpPr>
          <p:cNvPr id="549894" name="Rectangle 6"/>
          <p:cNvSpPr>
            <a:spLocks noChangeArrowheads="1"/>
          </p:cNvSpPr>
          <p:nvPr/>
        </p:nvSpPr>
        <p:spPr bwMode="auto">
          <a:xfrm>
            <a:off x="3429000" y="4000500"/>
            <a:ext cx="800100" cy="5143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050">
                <a:latin typeface="Arial" charset="0"/>
                <a:ea typeface="ＭＳ Ｐゴシック" charset="0"/>
              </a:rPr>
              <a:t>12</a:t>
            </a:r>
          </a:p>
        </p:txBody>
      </p:sp>
      <p:sp>
        <p:nvSpPr>
          <p:cNvPr id="549895" name="Rectangle 7"/>
          <p:cNvSpPr>
            <a:spLocks noChangeArrowheads="1"/>
          </p:cNvSpPr>
          <p:nvPr/>
        </p:nvSpPr>
        <p:spPr bwMode="auto">
          <a:xfrm>
            <a:off x="4229100" y="4000500"/>
            <a:ext cx="800100" cy="5143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050">
                <a:latin typeface="Arial" charset="0"/>
                <a:ea typeface="ＭＳ Ｐゴシック" charset="0"/>
              </a:rPr>
              <a:t>5</a:t>
            </a:r>
          </a:p>
        </p:txBody>
      </p:sp>
      <p:sp>
        <p:nvSpPr>
          <p:cNvPr id="549896" name="Rectangle 8"/>
          <p:cNvSpPr>
            <a:spLocks noChangeArrowheads="1"/>
          </p:cNvSpPr>
          <p:nvPr/>
        </p:nvSpPr>
        <p:spPr bwMode="auto">
          <a:xfrm>
            <a:off x="5029200" y="4000500"/>
            <a:ext cx="800100" cy="5143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050">
                <a:latin typeface="Arial" charset="0"/>
                <a:ea typeface="ＭＳ Ｐゴシック" charset="0"/>
              </a:rPr>
              <a:t>22</a:t>
            </a:r>
          </a:p>
        </p:txBody>
      </p:sp>
      <p:sp>
        <p:nvSpPr>
          <p:cNvPr id="549897" name="Rectangle 9"/>
          <p:cNvSpPr>
            <a:spLocks noChangeArrowheads="1"/>
          </p:cNvSpPr>
          <p:nvPr/>
        </p:nvSpPr>
        <p:spPr bwMode="auto">
          <a:xfrm>
            <a:off x="5829300" y="4000500"/>
            <a:ext cx="800100" cy="5143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050">
                <a:solidFill>
                  <a:srgbClr val="3333FF"/>
                </a:solidFill>
                <a:latin typeface="Arial" charset="0"/>
                <a:ea typeface="ＭＳ Ｐゴシック" charset="0"/>
              </a:rPr>
              <a:t>13</a:t>
            </a:r>
          </a:p>
        </p:txBody>
      </p:sp>
      <p:sp>
        <p:nvSpPr>
          <p:cNvPr id="549898" name="Rectangle 10"/>
          <p:cNvSpPr>
            <a:spLocks noChangeArrowheads="1"/>
          </p:cNvSpPr>
          <p:nvPr/>
        </p:nvSpPr>
        <p:spPr bwMode="auto">
          <a:xfrm>
            <a:off x="6629400" y="4000500"/>
            <a:ext cx="800100" cy="5143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050">
                <a:latin typeface="Arial" charset="0"/>
                <a:ea typeface="ＭＳ Ｐゴシック" charset="0"/>
              </a:rPr>
              <a:t>32</a:t>
            </a:r>
          </a:p>
        </p:txBody>
      </p:sp>
      <p:sp>
        <p:nvSpPr>
          <p:cNvPr id="549899" name="Text Box 11"/>
          <p:cNvSpPr txBox="1">
            <a:spLocks noChangeArrowheads="1"/>
          </p:cNvSpPr>
          <p:nvPr/>
        </p:nvSpPr>
        <p:spPr bwMode="auto">
          <a:xfrm>
            <a:off x="2839641" y="4514850"/>
            <a:ext cx="260008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76200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050">
                <a:latin typeface="Arial" charset="0"/>
                <a:ea typeface="ＭＳ Ｐゴシック" charset="0"/>
              </a:rPr>
              <a:t>1</a:t>
            </a:r>
          </a:p>
        </p:txBody>
      </p:sp>
      <p:sp>
        <p:nvSpPr>
          <p:cNvPr id="549900" name="Text Box 12"/>
          <p:cNvSpPr txBox="1">
            <a:spLocks noChangeArrowheads="1"/>
          </p:cNvSpPr>
          <p:nvPr/>
        </p:nvSpPr>
        <p:spPr bwMode="auto">
          <a:xfrm>
            <a:off x="3714750" y="4514850"/>
            <a:ext cx="260008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76200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050">
                <a:latin typeface="Arial" charset="0"/>
                <a:ea typeface="ＭＳ Ｐゴシック" charset="0"/>
              </a:rPr>
              <a:t>2</a:t>
            </a:r>
          </a:p>
        </p:txBody>
      </p:sp>
      <p:sp>
        <p:nvSpPr>
          <p:cNvPr id="549901" name="Text Box 13"/>
          <p:cNvSpPr txBox="1">
            <a:spLocks noChangeArrowheads="1"/>
          </p:cNvSpPr>
          <p:nvPr/>
        </p:nvSpPr>
        <p:spPr bwMode="auto">
          <a:xfrm>
            <a:off x="4514850" y="4514850"/>
            <a:ext cx="260008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76200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050">
                <a:latin typeface="Arial" charset="0"/>
                <a:ea typeface="ＭＳ Ｐゴシック" charset="0"/>
              </a:rPr>
              <a:t>3</a:t>
            </a:r>
          </a:p>
        </p:txBody>
      </p:sp>
      <p:sp>
        <p:nvSpPr>
          <p:cNvPr id="549902" name="Text Box 14"/>
          <p:cNvSpPr txBox="1">
            <a:spLocks noChangeArrowheads="1"/>
          </p:cNvSpPr>
          <p:nvPr/>
        </p:nvSpPr>
        <p:spPr bwMode="auto">
          <a:xfrm>
            <a:off x="5314950" y="4514850"/>
            <a:ext cx="260008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76200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050">
                <a:latin typeface="Arial" charset="0"/>
                <a:ea typeface="ＭＳ Ｐゴシック" charset="0"/>
              </a:rPr>
              <a:t>4</a:t>
            </a:r>
          </a:p>
        </p:txBody>
      </p:sp>
      <p:sp>
        <p:nvSpPr>
          <p:cNvPr id="549903" name="Text Box 15"/>
          <p:cNvSpPr txBox="1">
            <a:spLocks noChangeArrowheads="1"/>
          </p:cNvSpPr>
          <p:nvPr/>
        </p:nvSpPr>
        <p:spPr bwMode="auto">
          <a:xfrm>
            <a:off x="6115050" y="4514850"/>
            <a:ext cx="260008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76200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050">
                <a:solidFill>
                  <a:srgbClr val="3333FF"/>
                </a:solidFill>
                <a:latin typeface="Arial" charset="0"/>
                <a:ea typeface="ＭＳ Ｐゴシック" charset="0"/>
              </a:rPr>
              <a:t>5</a:t>
            </a:r>
          </a:p>
        </p:txBody>
      </p:sp>
      <p:sp>
        <p:nvSpPr>
          <p:cNvPr id="549904" name="Text Box 16"/>
          <p:cNvSpPr txBox="1">
            <a:spLocks noChangeArrowheads="1"/>
          </p:cNvSpPr>
          <p:nvPr/>
        </p:nvSpPr>
        <p:spPr bwMode="auto">
          <a:xfrm>
            <a:off x="6915150" y="4514850"/>
            <a:ext cx="260008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76200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050">
                <a:latin typeface="Arial" charset="0"/>
                <a:ea typeface="ＭＳ Ｐゴシック" charset="0"/>
              </a:rPr>
              <a:t>6</a:t>
            </a:r>
          </a:p>
        </p:txBody>
      </p:sp>
      <p:sp>
        <p:nvSpPr>
          <p:cNvPr id="549905" name="Text Box 17"/>
          <p:cNvSpPr txBox="1">
            <a:spLocks noChangeArrowheads="1"/>
          </p:cNvSpPr>
          <p:nvPr/>
        </p:nvSpPr>
        <p:spPr bwMode="auto">
          <a:xfrm>
            <a:off x="1340644" y="4457700"/>
            <a:ext cx="979755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76200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050" dirty="0">
                <a:solidFill>
                  <a:srgbClr val="3333FF"/>
                </a:solidFill>
                <a:latin typeface="Arial" charset="0"/>
                <a:ea typeface="ＭＳ Ｐゴシック" charset="0"/>
              </a:rPr>
              <a:t>target = </a:t>
            </a:r>
            <a:r>
              <a:rPr lang="en-US" sz="1050" dirty="0" smtClean="0">
                <a:solidFill>
                  <a:srgbClr val="3333FF"/>
                </a:solidFill>
                <a:latin typeface="Arial" charset="0"/>
                <a:ea typeface="ＭＳ Ｐゴシック" charset="0"/>
              </a:rPr>
              <a:t>    13</a:t>
            </a:r>
            <a:endParaRPr lang="en-US" sz="1050" dirty="0">
              <a:solidFill>
                <a:srgbClr val="3333FF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49906" name="Oval 18"/>
          <p:cNvSpPr>
            <a:spLocks noChangeArrowheads="1"/>
          </p:cNvSpPr>
          <p:nvPr/>
        </p:nvSpPr>
        <p:spPr bwMode="auto">
          <a:xfrm>
            <a:off x="1947786" y="4339920"/>
            <a:ext cx="457200" cy="441417"/>
          </a:xfrm>
          <a:prstGeom prst="ellipse">
            <a:avLst/>
          </a:prstGeom>
          <a:noFill/>
          <a:ln w="76200">
            <a:solidFill>
              <a:srgbClr val="FF0033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050">
              <a:latin typeface="Arial" charset="0"/>
              <a:ea typeface="ＭＳ Ｐゴシック" charset="0"/>
            </a:endParaRPr>
          </a:p>
        </p:txBody>
      </p:sp>
      <p:sp>
        <p:nvSpPr>
          <p:cNvPr id="549907" name="Oval 19"/>
          <p:cNvSpPr>
            <a:spLocks noChangeArrowheads="1"/>
          </p:cNvSpPr>
          <p:nvPr/>
        </p:nvSpPr>
        <p:spPr bwMode="auto">
          <a:xfrm>
            <a:off x="5778334" y="4041528"/>
            <a:ext cx="457200" cy="457200"/>
          </a:xfrm>
          <a:prstGeom prst="ellipse">
            <a:avLst/>
          </a:prstGeom>
          <a:noFill/>
          <a:ln w="76200">
            <a:solidFill>
              <a:srgbClr val="FF0033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050">
              <a:latin typeface="Arial" charset="0"/>
              <a:ea typeface="ＭＳ Ｐゴシック" charset="0"/>
            </a:endParaRPr>
          </a:p>
        </p:txBody>
      </p:sp>
      <p:sp>
        <p:nvSpPr>
          <p:cNvPr id="549908" name="Line 20"/>
          <p:cNvSpPr>
            <a:spLocks noChangeShapeType="1"/>
          </p:cNvSpPr>
          <p:nvPr/>
        </p:nvSpPr>
        <p:spPr bwMode="auto">
          <a:xfrm flipH="1">
            <a:off x="2914650" y="1864240"/>
            <a:ext cx="2514600" cy="514350"/>
          </a:xfrm>
          <a:prstGeom prst="line">
            <a:avLst/>
          </a:prstGeom>
          <a:noFill/>
          <a:ln w="38100">
            <a:solidFill>
              <a:srgbClr val="3333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050"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7260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Text Box 2"/>
          <p:cNvSpPr txBox="1">
            <a:spLocks noChangeArrowheads="1"/>
          </p:cNvSpPr>
          <p:nvPr/>
        </p:nvSpPr>
        <p:spPr bwMode="auto">
          <a:xfrm>
            <a:off x="1340644" y="141133"/>
            <a:ext cx="5760078" cy="4062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en-US" altLang="en-US" sz="1500" dirty="0">
                <a:latin typeface="Courier New" panose="02070309020205020404" pitchFamily="49" charset="0"/>
              </a:rPr>
              <a:t>procedure Search(</a:t>
            </a:r>
            <a:r>
              <a:rPr lang="en-US" altLang="en-US" sz="1500" dirty="0" err="1">
                <a:latin typeface="Courier New" panose="02070309020205020404" pitchFamily="49" charset="0"/>
              </a:rPr>
              <a:t>my_array</a:t>
            </a:r>
            <a:r>
              <a:rPr lang="en-US" altLang="en-US" sz="1500" dirty="0">
                <a:latin typeface="Courier New" panose="02070309020205020404" pitchFamily="49" charset="0"/>
              </a:rPr>
              <a:t> </a:t>
            </a:r>
            <a:r>
              <a:rPr lang="en-US" altLang="en-US" sz="1500" dirty="0" err="1">
                <a:latin typeface="Courier New" panose="02070309020205020404" pitchFamily="49" charset="0"/>
              </a:rPr>
              <a:t>isoftype</a:t>
            </a:r>
            <a:r>
              <a:rPr lang="en-US" altLang="en-US" sz="1500" dirty="0">
                <a:latin typeface="Courier New" panose="02070309020205020404" pitchFamily="49" charset="0"/>
              </a:rPr>
              <a:t> in </a:t>
            </a:r>
            <a:r>
              <a:rPr lang="en-US" altLang="en-US" sz="1500" dirty="0" err="1">
                <a:latin typeface="Courier New" panose="02070309020205020404" pitchFamily="49" charset="0"/>
              </a:rPr>
              <a:t>NumArrayType</a:t>
            </a:r>
            <a:r>
              <a:rPr lang="en-US" altLang="en-US" sz="1500" dirty="0"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en-US" altLang="en-US" sz="1500" dirty="0">
                <a:latin typeface="Courier New" panose="02070309020205020404" pitchFamily="49" charset="0"/>
              </a:rPr>
              <a:t>                 target </a:t>
            </a:r>
            <a:r>
              <a:rPr lang="en-US" altLang="en-US" sz="1500" dirty="0" err="1">
                <a:latin typeface="Courier New" panose="02070309020205020404" pitchFamily="49" charset="0"/>
              </a:rPr>
              <a:t>isoftype</a:t>
            </a:r>
            <a:r>
              <a:rPr lang="en-US" altLang="en-US" sz="1500" dirty="0">
                <a:latin typeface="Courier New" panose="02070309020205020404" pitchFamily="49" charset="0"/>
              </a:rPr>
              <a:t> in </a:t>
            </a:r>
            <a:r>
              <a:rPr lang="en-US" altLang="en-US" sz="1500" dirty="0" err="1">
                <a:latin typeface="Courier New" panose="02070309020205020404" pitchFamily="49" charset="0"/>
              </a:rPr>
              <a:t>Num</a:t>
            </a:r>
            <a:r>
              <a:rPr lang="en-US" altLang="en-US" sz="1500" dirty="0">
                <a:latin typeface="Courier New" panose="02070309020205020404" pitchFamily="49" charset="0"/>
              </a:rPr>
              <a:t>) </a:t>
            </a:r>
          </a:p>
          <a:p>
            <a:pPr algn="l"/>
            <a:r>
              <a:rPr lang="en-US" altLang="en-US" sz="1500" dirty="0">
                <a:latin typeface="Courier New" panose="02070309020205020404" pitchFamily="49" charset="0"/>
              </a:rPr>
              <a:t>  </a:t>
            </a:r>
            <a:r>
              <a:rPr lang="en-US" altLang="en-US" sz="1500" dirty="0" err="1">
                <a:latin typeface="Courier New" panose="02070309020205020404" pitchFamily="49" charset="0"/>
              </a:rPr>
              <a:t>i</a:t>
            </a:r>
            <a:r>
              <a:rPr lang="en-US" altLang="en-US" sz="1500" dirty="0">
                <a:latin typeface="Courier New" panose="02070309020205020404" pitchFamily="49" charset="0"/>
              </a:rPr>
              <a:t> </a:t>
            </a:r>
            <a:r>
              <a:rPr lang="en-US" altLang="en-US" sz="1500" dirty="0" err="1">
                <a:latin typeface="Courier New" panose="02070309020205020404" pitchFamily="49" charset="0"/>
              </a:rPr>
              <a:t>isoftype</a:t>
            </a:r>
            <a:r>
              <a:rPr lang="en-US" altLang="en-US" sz="1500" dirty="0">
                <a:latin typeface="Courier New" panose="02070309020205020404" pitchFamily="49" charset="0"/>
              </a:rPr>
              <a:t> </a:t>
            </a:r>
            <a:r>
              <a:rPr lang="en-US" altLang="en-US" sz="1500" dirty="0" err="1">
                <a:latin typeface="Courier New" panose="02070309020205020404" pitchFamily="49" charset="0"/>
              </a:rPr>
              <a:t>Num</a:t>
            </a:r>
            <a:endParaRPr lang="en-US" altLang="en-US" sz="1500" dirty="0">
              <a:latin typeface="Courier New" panose="02070309020205020404" pitchFamily="49" charset="0"/>
            </a:endParaRPr>
          </a:p>
          <a:p>
            <a:pPr algn="l"/>
            <a:r>
              <a:rPr lang="en-US" altLang="en-US" sz="1500" dirty="0">
                <a:latin typeface="Courier New" panose="02070309020205020404" pitchFamily="49" charset="0"/>
              </a:rPr>
              <a:t>  </a:t>
            </a:r>
            <a:r>
              <a:rPr lang="en-US" altLang="en-US" sz="1500" dirty="0" err="1">
                <a:latin typeface="Courier New" panose="02070309020205020404" pitchFamily="49" charset="0"/>
              </a:rPr>
              <a:t>i</a:t>
            </a:r>
            <a:r>
              <a:rPr lang="en-US" altLang="en-US" sz="1500" dirty="0">
                <a:latin typeface="Courier New" panose="02070309020205020404" pitchFamily="49" charset="0"/>
              </a:rPr>
              <a:t> &lt;- 1</a:t>
            </a:r>
          </a:p>
          <a:p>
            <a:pPr algn="l"/>
            <a:r>
              <a:rPr lang="en-US" altLang="en-US" sz="1500" dirty="0">
                <a:latin typeface="Courier New" panose="02070309020205020404" pitchFamily="49" charset="0"/>
              </a:rPr>
              <a:t>  loop</a:t>
            </a:r>
          </a:p>
          <a:p>
            <a:pPr algn="l"/>
            <a:r>
              <a:rPr lang="en-US" altLang="en-US" sz="1500" dirty="0">
                <a:latin typeface="Courier New" panose="02070309020205020404" pitchFamily="49" charset="0"/>
              </a:rPr>
              <a:t>    </a:t>
            </a:r>
            <a:r>
              <a:rPr lang="en-US" altLang="en-US" sz="1500" dirty="0" err="1">
                <a:latin typeface="Courier New" panose="02070309020205020404" pitchFamily="49" charset="0"/>
              </a:rPr>
              <a:t>exitif</a:t>
            </a:r>
            <a:r>
              <a:rPr lang="en-US" altLang="en-US" sz="1500" dirty="0">
                <a:latin typeface="Courier New" panose="02070309020205020404" pitchFamily="49" charset="0"/>
              </a:rPr>
              <a:t>((</a:t>
            </a:r>
            <a:r>
              <a:rPr lang="en-US" altLang="en-US" sz="1500" dirty="0" err="1">
                <a:latin typeface="Courier New" panose="02070309020205020404" pitchFamily="49" charset="0"/>
              </a:rPr>
              <a:t>i</a:t>
            </a:r>
            <a:r>
              <a:rPr lang="en-US" altLang="en-US" sz="1500" dirty="0">
                <a:latin typeface="Courier New" panose="02070309020205020404" pitchFamily="49" charset="0"/>
              </a:rPr>
              <a:t> &gt; MAX) OR (</a:t>
            </a:r>
            <a:r>
              <a:rPr lang="en-US" altLang="en-US" sz="1500" dirty="0" err="1">
                <a:latin typeface="Courier New" panose="02070309020205020404" pitchFamily="49" charset="0"/>
              </a:rPr>
              <a:t>my_array</a:t>
            </a:r>
            <a:r>
              <a:rPr lang="en-US" altLang="en-US" sz="1500" dirty="0">
                <a:latin typeface="Courier New" panose="02070309020205020404" pitchFamily="49" charset="0"/>
              </a:rPr>
              <a:t>[</a:t>
            </a:r>
            <a:r>
              <a:rPr lang="en-US" altLang="en-US" sz="1500" dirty="0" err="1">
                <a:latin typeface="Courier New" panose="02070309020205020404" pitchFamily="49" charset="0"/>
              </a:rPr>
              <a:t>i</a:t>
            </a:r>
            <a:r>
              <a:rPr lang="en-US" altLang="en-US" sz="1500" dirty="0">
                <a:latin typeface="Courier New" panose="02070309020205020404" pitchFamily="49" charset="0"/>
              </a:rPr>
              <a:t>] = target))</a:t>
            </a:r>
          </a:p>
          <a:p>
            <a:pPr algn="l"/>
            <a:r>
              <a:rPr lang="en-US" altLang="en-US" sz="1500" dirty="0">
                <a:solidFill>
                  <a:srgbClr val="3333FF"/>
                </a:solidFill>
                <a:latin typeface="Courier New" panose="02070309020205020404" pitchFamily="49" charset="0"/>
              </a:rPr>
              <a:t>    </a:t>
            </a:r>
            <a:r>
              <a:rPr lang="en-US" altLang="en-US" sz="1500" dirty="0" err="1">
                <a:latin typeface="Courier New" panose="02070309020205020404" pitchFamily="49" charset="0"/>
              </a:rPr>
              <a:t>i</a:t>
            </a:r>
            <a:r>
              <a:rPr lang="en-US" altLang="en-US" sz="1500" dirty="0">
                <a:latin typeface="Courier New" panose="02070309020205020404" pitchFamily="49" charset="0"/>
              </a:rPr>
              <a:t> &lt;- </a:t>
            </a:r>
            <a:r>
              <a:rPr lang="en-US" altLang="en-US" sz="1500" dirty="0" err="1">
                <a:latin typeface="Courier New" panose="02070309020205020404" pitchFamily="49" charset="0"/>
              </a:rPr>
              <a:t>i</a:t>
            </a:r>
            <a:r>
              <a:rPr lang="en-US" altLang="en-US" sz="1500" dirty="0">
                <a:latin typeface="Courier New" panose="02070309020205020404" pitchFamily="49" charset="0"/>
              </a:rPr>
              <a:t> + 1</a:t>
            </a:r>
          </a:p>
          <a:p>
            <a:pPr algn="l"/>
            <a:r>
              <a:rPr lang="en-US" altLang="en-US" sz="1500" dirty="0">
                <a:latin typeface="Courier New" panose="02070309020205020404" pitchFamily="49" charset="0"/>
              </a:rPr>
              <a:t>  </a:t>
            </a:r>
            <a:r>
              <a:rPr lang="en-US" altLang="en-US" sz="1500" dirty="0" err="1">
                <a:latin typeface="Courier New" panose="02070309020205020404" pitchFamily="49" charset="0"/>
              </a:rPr>
              <a:t>endloop</a:t>
            </a:r>
            <a:endParaRPr lang="en-US" altLang="en-US" sz="1500" dirty="0">
              <a:latin typeface="Courier New" panose="02070309020205020404" pitchFamily="49" charset="0"/>
            </a:endParaRPr>
          </a:p>
          <a:p>
            <a:pPr algn="l"/>
            <a:endParaRPr lang="en-US" altLang="en-US" sz="1500" dirty="0">
              <a:latin typeface="Courier New" panose="02070309020205020404" pitchFamily="49" charset="0"/>
            </a:endParaRPr>
          </a:p>
          <a:p>
            <a:pPr algn="l"/>
            <a:r>
              <a:rPr lang="en-US" altLang="en-US" sz="1500" dirty="0">
                <a:latin typeface="Courier New" panose="02070309020205020404" pitchFamily="49" charset="0"/>
              </a:rPr>
              <a:t>  </a:t>
            </a:r>
            <a:r>
              <a:rPr lang="en-US" altLang="en-US" sz="1500" dirty="0">
                <a:solidFill>
                  <a:srgbClr val="3333FF"/>
                </a:solidFill>
                <a:latin typeface="Courier New" panose="02070309020205020404" pitchFamily="49" charset="0"/>
              </a:rPr>
              <a:t>if(</a:t>
            </a:r>
            <a:r>
              <a:rPr lang="en-US" altLang="en-US" sz="1500" dirty="0" err="1">
                <a:solidFill>
                  <a:srgbClr val="3333FF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1500" dirty="0">
                <a:solidFill>
                  <a:srgbClr val="3333FF"/>
                </a:solidFill>
                <a:latin typeface="Courier New" panose="02070309020205020404" pitchFamily="49" charset="0"/>
              </a:rPr>
              <a:t> &gt; MAX)</a:t>
            </a:r>
            <a:r>
              <a:rPr lang="en-US" altLang="en-US" sz="1500" dirty="0">
                <a:latin typeface="Courier New" panose="02070309020205020404" pitchFamily="49" charset="0"/>
              </a:rPr>
              <a:t> then</a:t>
            </a:r>
          </a:p>
          <a:p>
            <a:pPr algn="l"/>
            <a:r>
              <a:rPr lang="en-US" altLang="en-US" sz="1500" dirty="0">
                <a:latin typeface="Courier New" panose="02070309020205020404" pitchFamily="49" charset="0"/>
              </a:rPr>
              <a:t>    print(</a:t>
            </a:r>
            <a:r>
              <a:rPr lang="ja-JP" altLang="en-US" sz="1500" dirty="0"/>
              <a:t>“</a:t>
            </a:r>
            <a:r>
              <a:rPr lang="en-US" altLang="ja-JP" sz="1500" dirty="0">
                <a:latin typeface="Courier New" panose="02070309020205020404" pitchFamily="49" charset="0"/>
              </a:rPr>
              <a:t>Target data not found</a:t>
            </a:r>
            <a:r>
              <a:rPr lang="ja-JP" altLang="en-US" sz="1500" dirty="0"/>
              <a:t>”</a:t>
            </a:r>
            <a:r>
              <a:rPr lang="en-US" altLang="ja-JP" sz="1500" dirty="0">
                <a:latin typeface="Courier New" panose="02070309020205020404" pitchFamily="49" charset="0"/>
              </a:rPr>
              <a:t>)</a:t>
            </a:r>
          </a:p>
          <a:p>
            <a:pPr algn="l"/>
            <a:r>
              <a:rPr lang="en-US" altLang="en-US" sz="1500" dirty="0">
                <a:latin typeface="Courier New" panose="02070309020205020404" pitchFamily="49" charset="0"/>
              </a:rPr>
              <a:t>  </a:t>
            </a:r>
            <a:r>
              <a:rPr lang="en-US" altLang="en-US" sz="1500" dirty="0">
                <a:solidFill>
                  <a:srgbClr val="3333FF"/>
                </a:solidFill>
                <a:latin typeface="Courier New" panose="02070309020205020404" pitchFamily="49" charset="0"/>
              </a:rPr>
              <a:t>else</a:t>
            </a:r>
          </a:p>
          <a:p>
            <a:pPr algn="l"/>
            <a:r>
              <a:rPr lang="en-US" altLang="en-US" sz="1500" dirty="0">
                <a:latin typeface="Courier New" panose="02070309020205020404" pitchFamily="49" charset="0"/>
              </a:rPr>
              <a:t>    </a:t>
            </a:r>
            <a:r>
              <a:rPr lang="en-US" altLang="en-US" sz="1500" dirty="0">
                <a:solidFill>
                  <a:srgbClr val="3333FF"/>
                </a:solidFill>
                <a:latin typeface="Courier New" panose="02070309020205020404" pitchFamily="49" charset="0"/>
              </a:rPr>
              <a:t>print(</a:t>
            </a:r>
            <a:r>
              <a:rPr lang="ja-JP" altLang="en-US" sz="1500" dirty="0">
                <a:solidFill>
                  <a:srgbClr val="3333FF"/>
                </a:solidFill>
              </a:rPr>
              <a:t>“</a:t>
            </a:r>
            <a:r>
              <a:rPr lang="en-US" altLang="ja-JP" sz="1500" dirty="0">
                <a:solidFill>
                  <a:srgbClr val="3333FF"/>
                </a:solidFill>
                <a:latin typeface="Courier New" panose="02070309020205020404" pitchFamily="49" charset="0"/>
              </a:rPr>
              <a:t>Target data found</a:t>
            </a:r>
            <a:r>
              <a:rPr lang="ja-JP" altLang="en-US" sz="1500" dirty="0">
                <a:solidFill>
                  <a:srgbClr val="3333FF"/>
                </a:solidFill>
              </a:rPr>
              <a:t>”</a:t>
            </a:r>
            <a:r>
              <a:rPr lang="en-US" altLang="ja-JP" sz="1500" dirty="0">
                <a:solidFill>
                  <a:srgbClr val="3333FF"/>
                </a:solidFill>
                <a:latin typeface="Courier New" panose="02070309020205020404" pitchFamily="49" charset="0"/>
              </a:rPr>
              <a:t>)</a:t>
            </a:r>
          </a:p>
          <a:p>
            <a:pPr algn="l"/>
            <a:r>
              <a:rPr lang="en-US" altLang="en-US" sz="1500" dirty="0">
                <a:latin typeface="Courier New" panose="02070309020205020404" pitchFamily="49" charset="0"/>
              </a:rPr>
              <a:t>  </a:t>
            </a:r>
            <a:r>
              <a:rPr lang="en-US" altLang="en-US" sz="1500" dirty="0" err="1">
                <a:latin typeface="Courier New" panose="02070309020205020404" pitchFamily="49" charset="0"/>
              </a:rPr>
              <a:t>endif</a:t>
            </a:r>
            <a:endParaRPr lang="en-US" altLang="en-US" sz="1500" dirty="0">
              <a:latin typeface="Courier New" panose="02070309020205020404" pitchFamily="49" charset="0"/>
            </a:endParaRPr>
          </a:p>
          <a:p>
            <a:pPr algn="l"/>
            <a:r>
              <a:rPr lang="en-US" altLang="en-US" sz="1500" dirty="0" err="1">
                <a:latin typeface="Courier New" panose="02070309020205020404" pitchFamily="49" charset="0"/>
              </a:rPr>
              <a:t>endprocedure</a:t>
            </a:r>
            <a:r>
              <a:rPr lang="en-US" altLang="en-US" sz="1500" dirty="0">
                <a:latin typeface="Courier New" panose="02070309020205020404" pitchFamily="49" charset="0"/>
              </a:rPr>
              <a:t> // Search</a:t>
            </a:r>
          </a:p>
          <a:p>
            <a:pPr algn="l"/>
            <a:endParaRPr lang="en-US" altLang="en-US" sz="1800" dirty="0">
              <a:latin typeface="Courier New" panose="02070309020205020404" pitchFamily="49" charset="0"/>
            </a:endParaRPr>
          </a:p>
        </p:txBody>
      </p:sp>
      <p:sp>
        <p:nvSpPr>
          <p:cNvPr id="551939" name="Rectangle 3"/>
          <p:cNvSpPr>
            <a:spLocks noChangeArrowheads="1"/>
          </p:cNvSpPr>
          <p:nvPr/>
        </p:nvSpPr>
        <p:spPr bwMode="auto">
          <a:xfrm>
            <a:off x="2628900" y="4000500"/>
            <a:ext cx="4800600" cy="5143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050">
              <a:latin typeface="Arial" charset="0"/>
              <a:ea typeface="ＭＳ Ｐゴシック" charset="0"/>
            </a:endParaRPr>
          </a:p>
        </p:txBody>
      </p:sp>
      <p:sp>
        <p:nvSpPr>
          <p:cNvPr id="551940" name="Text Box 4"/>
          <p:cNvSpPr txBox="1">
            <a:spLocks noChangeArrowheads="1"/>
          </p:cNvSpPr>
          <p:nvPr/>
        </p:nvSpPr>
        <p:spPr bwMode="auto">
          <a:xfrm>
            <a:off x="1520904" y="4096092"/>
            <a:ext cx="1107996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500" dirty="0" err="1">
                <a:latin typeface="Courier New" charset="0"/>
                <a:ea typeface="ＭＳ Ｐゴシック" charset="0"/>
              </a:rPr>
              <a:t>my_array</a:t>
            </a:r>
            <a:endParaRPr lang="en-US" sz="1500" dirty="0">
              <a:latin typeface="Courier New" charset="0"/>
              <a:ea typeface="ＭＳ Ｐゴシック" charset="0"/>
            </a:endParaRPr>
          </a:p>
        </p:txBody>
      </p:sp>
      <p:sp>
        <p:nvSpPr>
          <p:cNvPr id="551941" name="Rectangle 5"/>
          <p:cNvSpPr>
            <a:spLocks noChangeArrowheads="1"/>
          </p:cNvSpPr>
          <p:nvPr/>
        </p:nvSpPr>
        <p:spPr bwMode="auto">
          <a:xfrm>
            <a:off x="2628900" y="4000500"/>
            <a:ext cx="800100" cy="5143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050">
                <a:latin typeface="Arial" charset="0"/>
                <a:ea typeface="ＭＳ Ｐゴシック" charset="0"/>
              </a:rPr>
              <a:t>7</a:t>
            </a:r>
          </a:p>
        </p:txBody>
      </p:sp>
      <p:sp>
        <p:nvSpPr>
          <p:cNvPr id="551942" name="Rectangle 6"/>
          <p:cNvSpPr>
            <a:spLocks noChangeArrowheads="1"/>
          </p:cNvSpPr>
          <p:nvPr/>
        </p:nvSpPr>
        <p:spPr bwMode="auto">
          <a:xfrm>
            <a:off x="3429000" y="4000500"/>
            <a:ext cx="800100" cy="5143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050">
                <a:latin typeface="Arial" charset="0"/>
                <a:ea typeface="ＭＳ Ｐゴシック" charset="0"/>
              </a:rPr>
              <a:t>12</a:t>
            </a:r>
          </a:p>
        </p:txBody>
      </p:sp>
      <p:sp>
        <p:nvSpPr>
          <p:cNvPr id="551943" name="Rectangle 7"/>
          <p:cNvSpPr>
            <a:spLocks noChangeArrowheads="1"/>
          </p:cNvSpPr>
          <p:nvPr/>
        </p:nvSpPr>
        <p:spPr bwMode="auto">
          <a:xfrm>
            <a:off x="4229100" y="4000500"/>
            <a:ext cx="800100" cy="5143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050">
                <a:latin typeface="Arial" charset="0"/>
                <a:ea typeface="ＭＳ Ｐゴシック" charset="0"/>
              </a:rPr>
              <a:t>5</a:t>
            </a:r>
          </a:p>
        </p:txBody>
      </p:sp>
      <p:sp>
        <p:nvSpPr>
          <p:cNvPr id="551944" name="Rectangle 8"/>
          <p:cNvSpPr>
            <a:spLocks noChangeArrowheads="1"/>
          </p:cNvSpPr>
          <p:nvPr/>
        </p:nvSpPr>
        <p:spPr bwMode="auto">
          <a:xfrm>
            <a:off x="5029200" y="4000500"/>
            <a:ext cx="800100" cy="5143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050">
                <a:latin typeface="Arial" charset="0"/>
                <a:ea typeface="ＭＳ Ｐゴシック" charset="0"/>
              </a:rPr>
              <a:t>22</a:t>
            </a:r>
          </a:p>
        </p:txBody>
      </p:sp>
      <p:sp>
        <p:nvSpPr>
          <p:cNvPr id="551945" name="Rectangle 9"/>
          <p:cNvSpPr>
            <a:spLocks noChangeArrowheads="1"/>
          </p:cNvSpPr>
          <p:nvPr/>
        </p:nvSpPr>
        <p:spPr bwMode="auto">
          <a:xfrm>
            <a:off x="5829300" y="4000500"/>
            <a:ext cx="800100" cy="5143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050">
                <a:latin typeface="Arial" charset="0"/>
                <a:ea typeface="ＭＳ Ｐゴシック" charset="0"/>
              </a:rPr>
              <a:t>13</a:t>
            </a:r>
          </a:p>
        </p:txBody>
      </p:sp>
      <p:sp>
        <p:nvSpPr>
          <p:cNvPr id="551946" name="Rectangle 10"/>
          <p:cNvSpPr>
            <a:spLocks noChangeArrowheads="1"/>
          </p:cNvSpPr>
          <p:nvPr/>
        </p:nvSpPr>
        <p:spPr bwMode="auto">
          <a:xfrm>
            <a:off x="6629400" y="4000500"/>
            <a:ext cx="800100" cy="5143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050">
                <a:latin typeface="Arial" charset="0"/>
                <a:ea typeface="ＭＳ Ｐゴシック" charset="0"/>
              </a:rPr>
              <a:t>32</a:t>
            </a:r>
          </a:p>
        </p:txBody>
      </p:sp>
      <p:sp>
        <p:nvSpPr>
          <p:cNvPr id="551947" name="Text Box 11"/>
          <p:cNvSpPr txBox="1">
            <a:spLocks noChangeArrowheads="1"/>
          </p:cNvSpPr>
          <p:nvPr/>
        </p:nvSpPr>
        <p:spPr bwMode="auto">
          <a:xfrm>
            <a:off x="2839641" y="4514850"/>
            <a:ext cx="260008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76200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050">
                <a:latin typeface="Arial" charset="0"/>
                <a:ea typeface="ＭＳ Ｐゴシック" charset="0"/>
              </a:rPr>
              <a:t>1</a:t>
            </a:r>
          </a:p>
        </p:txBody>
      </p:sp>
      <p:sp>
        <p:nvSpPr>
          <p:cNvPr id="551948" name="Text Box 12"/>
          <p:cNvSpPr txBox="1">
            <a:spLocks noChangeArrowheads="1"/>
          </p:cNvSpPr>
          <p:nvPr/>
        </p:nvSpPr>
        <p:spPr bwMode="auto">
          <a:xfrm>
            <a:off x="3714750" y="4514850"/>
            <a:ext cx="260008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76200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050">
                <a:latin typeface="Arial" charset="0"/>
                <a:ea typeface="ＭＳ Ｐゴシック" charset="0"/>
              </a:rPr>
              <a:t>2</a:t>
            </a:r>
          </a:p>
        </p:txBody>
      </p:sp>
      <p:sp>
        <p:nvSpPr>
          <p:cNvPr id="551949" name="Text Box 13"/>
          <p:cNvSpPr txBox="1">
            <a:spLocks noChangeArrowheads="1"/>
          </p:cNvSpPr>
          <p:nvPr/>
        </p:nvSpPr>
        <p:spPr bwMode="auto">
          <a:xfrm>
            <a:off x="4514850" y="4514850"/>
            <a:ext cx="260008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76200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050">
                <a:latin typeface="Arial" charset="0"/>
                <a:ea typeface="ＭＳ Ｐゴシック" charset="0"/>
              </a:rPr>
              <a:t>3</a:t>
            </a:r>
          </a:p>
        </p:txBody>
      </p:sp>
      <p:sp>
        <p:nvSpPr>
          <p:cNvPr id="551950" name="Text Box 14"/>
          <p:cNvSpPr txBox="1">
            <a:spLocks noChangeArrowheads="1"/>
          </p:cNvSpPr>
          <p:nvPr/>
        </p:nvSpPr>
        <p:spPr bwMode="auto">
          <a:xfrm>
            <a:off x="5314950" y="4514850"/>
            <a:ext cx="260008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76200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050">
                <a:latin typeface="Arial" charset="0"/>
                <a:ea typeface="ＭＳ Ｐゴシック" charset="0"/>
              </a:rPr>
              <a:t>4</a:t>
            </a:r>
          </a:p>
        </p:txBody>
      </p:sp>
      <p:sp>
        <p:nvSpPr>
          <p:cNvPr id="551951" name="Text Box 15"/>
          <p:cNvSpPr txBox="1">
            <a:spLocks noChangeArrowheads="1"/>
          </p:cNvSpPr>
          <p:nvPr/>
        </p:nvSpPr>
        <p:spPr bwMode="auto">
          <a:xfrm>
            <a:off x="6115050" y="4514850"/>
            <a:ext cx="260008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76200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050">
                <a:solidFill>
                  <a:srgbClr val="3333FF"/>
                </a:solidFill>
                <a:latin typeface="Arial" charset="0"/>
                <a:ea typeface="ＭＳ Ｐゴシック" charset="0"/>
              </a:rPr>
              <a:t>5</a:t>
            </a:r>
          </a:p>
        </p:txBody>
      </p:sp>
      <p:sp>
        <p:nvSpPr>
          <p:cNvPr id="551952" name="Text Box 16"/>
          <p:cNvSpPr txBox="1">
            <a:spLocks noChangeArrowheads="1"/>
          </p:cNvSpPr>
          <p:nvPr/>
        </p:nvSpPr>
        <p:spPr bwMode="auto">
          <a:xfrm>
            <a:off x="6915150" y="4514850"/>
            <a:ext cx="260008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76200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050">
                <a:latin typeface="Arial" charset="0"/>
                <a:ea typeface="ＭＳ Ｐゴシック" charset="0"/>
              </a:rPr>
              <a:t>6</a:t>
            </a:r>
          </a:p>
        </p:txBody>
      </p:sp>
      <p:sp>
        <p:nvSpPr>
          <p:cNvPr id="551953" name="Text Box 17"/>
          <p:cNvSpPr txBox="1">
            <a:spLocks noChangeArrowheads="1"/>
          </p:cNvSpPr>
          <p:nvPr/>
        </p:nvSpPr>
        <p:spPr bwMode="auto">
          <a:xfrm>
            <a:off x="1340644" y="4457700"/>
            <a:ext cx="832279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76200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050">
                <a:latin typeface="Arial" charset="0"/>
                <a:ea typeface="ＭＳ Ｐゴシック" charset="0"/>
              </a:rPr>
              <a:t>target = 13</a:t>
            </a:r>
          </a:p>
        </p:txBody>
      </p:sp>
      <p:sp>
        <p:nvSpPr>
          <p:cNvPr id="551957" name="AutoShape 21"/>
          <p:cNvSpPr>
            <a:spLocks noChangeArrowheads="1"/>
          </p:cNvSpPr>
          <p:nvPr/>
        </p:nvSpPr>
        <p:spPr bwMode="auto">
          <a:xfrm>
            <a:off x="3714750" y="1086608"/>
            <a:ext cx="3257550" cy="1085850"/>
          </a:xfrm>
          <a:prstGeom prst="flowChartDocument">
            <a:avLst/>
          </a:prstGeom>
          <a:solidFill>
            <a:schemeClr val="accent1"/>
          </a:solidFill>
          <a:ln w="762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2800" b="1" dirty="0">
                <a:latin typeface="Gabriola" panose="04040605051002020D02" pitchFamily="82" charset="0"/>
                <a:ea typeface="ＭＳ Ｐゴシック" charset="0"/>
              </a:rPr>
              <a:t>Target data </a:t>
            </a:r>
            <a:r>
              <a:rPr lang="en-US" sz="2800" b="1" dirty="0" smtClean="0">
                <a:latin typeface="Gabriola" panose="04040605051002020D02" pitchFamily="82" charset="0"/>
                <a:ea typeface="ＭＳ Ｐゴシック" charset="0"/>
              </a:rPr>
              <a:t>found!</a:t>
            </a:r>
            <a:endParaRPr lang="en-US" sz="2800" b="1" dirty="0">
              <a:latin typeface="Gabriola" panose="04040605051002020D02" pitchFamily="82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2978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986" name="Text Box 2"/>
          <p:cNvSpPr txBox="1">
            <a:spLocks noChangeArrowheads="1"/>
          </p:cNvSpPr>
          <p:nvPr/>
        </p:nvSpPr>
        <p:spPr bwMode="auto">
          <a:xfrm>
            <a:off x="1268818" y="203864"/>
            <a:ext cx="5582869" cy="4062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en-US" altLang="en-US" sz="1500" dirty="0">
                <a:latin typeface="Courier New" panose="02070309020205020404" pitchFamily="49" charset="0"/>
              </a:rPr>
              <a:t>procedure Search(</a:t>
            </a:r>
            <a:r>
              <a:rPr lang="en-US" altLang="en-US" sz="1500" dirty="0" err="1">
                <a:latin typeface="Courier New" panose="02070309020205020404" pitchFamily="49" charset="0"/>
              </a:rPr>
              <a:t>my_array</a:t>
            </a:r>
            <a:r>
              <a:rPr lang="en-US" altLang="en-US" sz="1500" dirty="0">
                <a:latin typeface="Courier New" panose="02070309020205020404" pitchFamily="49" charset="0"/>
              </a:rPr>
              <a:t> </a:t>
            </a:r>
            <a:r>
              <a:rPr lang="en-US" altLang="en-US" sz="1500" dirty="0" err="1">
                <a:latin typeface="Courier New" panose="02070309020205020404" pitchFamily="49" charset="0"/>
              </a:rPr>
              <a:t>isoftype</a:t>
            </a:r>
            <a:r>
              <a:rPr lang="en-US" altLang="en-US" sz="1500" dirty="0">
                <a:latin typeface="Courier New" panose="02070309020205020404" pitchFamily="49" charset="0"/>
              </a:rPr>
              <a:t> in </a:t>
            </a:r>
            <a:r>
              <a:rPr lang="en-US" altLang="en-US" sz="1500" dirty="0" err="1">
                <a:latin typeface="Courier New" panose="02070309020205020404" pitchFamily="49" charset="0"/>
              </a:rPr>
              <a:t>NumArrayType</a:t>
            </a:r>
            <a:r>
              <a:rPr lang="en-US" altLang="en-US" sz="1500" dirty="0">
                <a:latin typeface="Courier New" panose="02070309020205020404" pitchFamily="49" charset="0"/>
              </a:rPr>
              <a:t>,</a:t>
            </a:r>
          </a:p>
          <a:p>
            <a:pPr algn="l"/>
            <a:r>
              <a:rPr lang="en-US" altLang="en-US" sz="1500" dirty="0">
                <a:latin typeface="Courier New" panose="02070309020205020404" pitchFamily="49" charset="0"/>
              </a:rPr>
              <a:t>                 target </a:t>
            </a:r>
            <a:r>
              <a:rPr lang="en-US" altLang="en-US" sz="1500" dirty="0" err="1">
                <a:latin typeface="Courier New" panose="02070309020205020404" pitchFamily="49" charset="0"/>
              </a:rPr>
              <a:t>isoftype</a:t>
            </a:r>
            <a:r>
              <a:rPr lang="en-US" altLang="en-US" sz="1500" dirty="0">
                <a:latin typeface="Courier New" panose="02070309020205020404" pitchFamily="49" charset="0"/>
              </a:rPr>
              <a:t> in </a:t>
            </a:r>
            <a:r>
              <a:rPr lang="en-US" altLang="en-US" sz="1500" dirty="0" err="1">
                <a:latin typeface="Courier New" panose="02070309020205020404" pitchFamily="49" charset="0"/>
              </a:rPr>
              <a:t>Num</a:t>
            </a:r>
            <a:r>
              <a:rPr lang="en-US" altLang="en-US" sz="1500" dirty="0">
                <a:latin typeface="Courier New" panose="02070309020205020404" pitchFamily="49" charset="0"/>
              </a:rPr>
              <a:t>) </a:t>
            </a:r>
          </a:p>
          <a:p>
            <a:pPr algn="l"/>
            <a:r>
              <a:rPr lang="en-US" altLang="en-US" sz="1500" dirty="0">
                <a:latin typeface="Courier New" panose="02070309020205020404" pitchFamily="49" charset="0"/>
              </a:rPr>
              <a:t>  </a:t>
            </a:r>
            <a:r>
              <a:rPr lang="en-US" altLang="en-US" sz="1500" dirty="0" err="1">
                <a:latin typeface="Courier New" panose="02070309020205020404" pitchFamily="49" charset="0"/>
              </a:rPr>
              <a:t>i</a:t>
            </a:r>
            <a:r>
              <a:rPr lang="en-US" altLang="en-US" sz="1500" dirty="0">
                <a:latin typeface="Courier New" panose="02070309020205020404" pitchFamily="49" charset="0"/>
              </a:rPr>
              <a:t> </a:t>
            </a:r>
            <a:r>
              <a:rPr lang="en-US" altLang="en-US" sz="1500" dirty="0" err="1">
                <a:latin typeface="Courier New" panose="02070309020205020404" pitchFamily="49" charset="0"/>
              </a:rPr>
              <a:t>isoftype</a:t>
            </a:r>
            <a:r>
              <a:rPr lang="en-US" altLang="en-US" sz="1500" dirty="0">
                <a:latin typeface="Courier New" panose="02070309020205020404" pitchFamily="49" charset="0"/>
              </a:rPr>
              <a:t> </a:t>
            </a:r>
            <a:r>
              <a:rPr lang="en-US" altLang="en-US" sz="1500" dirty="0" err="1">
                <a:latin typeface="Courier New" panose="02070309020205020404" pitchFamily="49" charset="0"/>
              </a:rPr>
              <a:t>Num</a:t>
            </a:r>
            <a:endParaRPr lang="en-US" altLang="en-US" sz="1500" dirty="0">
              <a:latin typeface="Courier New" panose="02070309020205020404" pitchFamily="49" charset="0"/>
            </a:endParaRPr>
          </a:p>
          <a:p>
            <a:pPr algn="l"/>
            <a:r>
              <a:rPr lang="en-US" altLang="en-US" sz="1500" dirty="0">
                <a:latin typeface="Courier New" panose="02070309020205020404" pitchFamily="49" charset="0"/>
              </a:rPr>
              <a:t>  </a:t>
            </a:r>
            <a:r>
              <a:rPr lang="en-US" altLang="en-US" sz="1500" dirty="0" err="1">
                <a:latin typeface="Courier New" panose="02070309020205020404" pitchFamily="49" charset="0"/>
              </a:rPr>
              <a:t>i</a:t>
            </a:r>
            <a:r>
              <a:rPr lang="en-US" altLang="en-US" sz="1500" dirty="0">
                <a:latin typeface="Courier New" panose="02070309020205020404" pitchFamily="49" charset="0"/>
              </a:rPr>
              <a:t> &lt;- 1</a:t>
            </a:r>
          </a:p>
          <a:p>
            <a:pPr algn="l"/>
            <a:r>
              <a:rPr lang="en-US" altLang="en-US" sz="1500" dirty="0">
                <a:latin typeface="Courier New" panose="02070309020205020404" pitchFamily="49" charset="0"/>
              </a:rPr>
              <a:t>  loop</a:t>
            </a:r>
          </a:p>
          <a:p>
            <a:pPr algn="l"/>
            <a:r>
              <a:rPr lang="en-US" altLang="en-US" sz="1500" dirty="0">
                <a:latin typeface="Courier New" panose="02070309020205020404" pitchFamily="49" charset="0"/>
              </a:rPr>
              <a:t>    </a:t>
            </a:r>
            <a:r>
              <a:rPr lang="en-US" altLang="en-US" sz="1500" dirty="0" err="1">
                <a:latin typeface="Courier New" panose="02070309020205020404" pitchFamily="49" charset="0"/>
              </a:rPr>
              <a:t>exitif</a:t>
            </a:r>
            <a:r>
              <a:rPr lang="en-US" altLang="en-US" sz="1500" dirty="0">
                <a:latin typeface="Courier New" panose="02070309020205020404" pitchFamily="49" charset="0"/>
              </a:rPr>
              <a:t>((</a:t>
            </a:r>
            <a:r>
              <a:rPr lang="en-US" altLang="en-US" sz="1500" dirty="0" err="1">
                <a:latin typeface="Courier New" panose="02070309020205020404" pitchFamily="49" charset="0"/>
              </a:rPr>
              <a:t>i</a:t>
            </a:r>
            <a:r>
              <a:rPr lang="en-US" altLang="en-US" sz="1500" dirty="0">
                <a:latin typeface="Courier New" panose="02070309020205020404" pitchFamily="49" charset="0"/>
              </a:rPr>
              <a:t> &gt; MAX) OR (</a:t>
            </a:r>
            <a:r>
              <a:rPr lang="en-US" altLang="en-US" sz="1500" dirty="0" err="1">
                <a:latin typeface="Courier New" panose="02070309020205020404" pitchFamily="49" charset="0"/>
              </a:rPr>
              <a:t>my_array</a:t>
            </a:r>
            <a:r>
              <a:rPr lang="en-US" altLang="en-US" sz="1500" dirty="0">
                <a:latin typeface="Courier New" panose="02070309020205020404" pitchFamily="49" charset="0"/>
              </a:rPr>
              <a:t>[</a:t>
            </a:r>
            <a:r>
              <a:rPr lang="en-US" altLang="en-US" sz="1500" dirty="0" err="1">
                <a:latin typeface="Courier New" panose="02070309020205020404" pitchFamily="49" charset="0"/>
              </a:rPr>
              <a:t>i</a:t>
            </a:r>
            <a:r>
              <a:rPr lang="en-US" altLang="en-US" sz="1500" dirty="0">
                <a:latin typeface="Courier New" panose="02070309020205020404" pitchFamily="49" charset="0"/>
              </a:rPr>
              <a:t>] = target))</a:t>
            </a:r>
          </a:p>
          <a:p>
            <a:pPr algn="l"/>
            <a:r>
              <a:rPr lang="en-US" altLang="en-US" sz="1500" dirty="0">
                <a:solidFill>
                  <a:srgbClr val="3333FF"/>
                </a:solidFill>
                <a:latin typeface="Courier New" panose="02070309020205020404" pitchFamily="49" charset="0"/>
              </a:rPr>
              <a:t>    </a:t>
            </a:r>
            <a:r>
              <a:rPr lang="en-US" altLang="en-US" sz="1500" dirty="0" err="1">
                <a:latin typeface="Courier New" panose="02070309020205020404" pitchFamily="49" charset="0"/>
              </a:rPr>
              <a:t>i</a:t>
            </a:r>
            <a:r>
              <a:rPr lang="en-US" altLang="en-US" sz="1500" dirty="0">
                <a:latin typeface="Courier New" panose="02070309020205020404" pitchFamily="49" charset="0"/>
              </a:rPr>
              <a:t> &lt;- </a:t>
            </a:r>
            <a:r>
              <a:rPr lang="en-US" altLang="en-US" sz="1500" dirty="0" err="1">
                <a:latin typeface="Courier New" panose="02070309020205020404" pitchFamily="49" charset="0"/>
              </a:rPr>
              <a:t>i</a:t>
            </a:r>
            <a:r>
              <a:rPr lang="en-US" altLang="en-US" sz="1500" dirty="0">
                <a:latin typeface="Courier New" panose="02070309020205020404" pitchFamily="49" charset="0"/>
              </a:rPr>
              <a:t> + 1</a:t>
            </a:r>
          </a:p>
          <a:p>
            <a:pPr algn="l"/>
            <a:r>
              <a:rPr lang="en-US" altLang="en-US" sz="1500" dirty="0">
                <a:latin typeface="Courier New" panose="02070309020205020404" pitchFamily="49" charset="0"/>
              </a:rPr>
              <a:t>  </a:t>
            </a:r>
            <a:r>
              <a:rPr lang="en-US" altLang="en-US" sz="1500" dirty="0" err="1">
                <a:latin typeface="Courier New" panose="02070309020205020404" pitchFamily="49" charset="0"/>
              </a:rPr>
              <a:t>endloop</a:t>
            </a:r>
            <a:endParaRPr lang="en-US" altLang="en-US" sz="1500" dirty="0">
              <a:latin typeface="Courier New" panose="02070309020205020404" pitchFamily="49" charset="0"/>
            </a:endParaRPr>
          </a:p>
          <a:p>
            <a:pPr algn="l"/>
            <a:endParaRPr lang="en-US" altLang="en-US" sz="1500" dirty="0">
              <a:latin typeface="Courier New" panose="02070309020205020404" pitchFamily="49" charset="0"/>
            </a:endParaRPr>
          </a:p>
          <a:p>
            <a:pPr algn="l"/>
            <a:r>
              <a:rPr lang="en-US" altLang="en-US" sz="1500" dirty="0">
                <a:latin typeface="Courier New" panose="02070309020205020404" pitchFamily="49" charset="0"/>
              </a:rPr>
              <a:t>  if(</a:t>
            </a:r>
            <a:r>
              <a:rPr lang="en-US" altLang="en-US" sz="1500" dirty="0" err="1">
                <a:latin typeface="Courier New" panose="02070309020205020404" pitchFamily="49" charset="0"/>
              </a:rPr>
              <a:t>i</a:t>
            </a:r>
            <a:r>
              <a:rPr lang="en-US" altLang="en-US" sz="1500" dirty="0">
                <a:latin typeface="Courier New" panose="02070309020205020404" pitchFamily="49" charset="0"/>
              </a:rPr>
              <a:t> &gt; MAX) then</a:t>
            </a:r>
          </a:p>
          <a:p>
            <a:pPr algn="l"/>
            <a:r>
              <a:rPr lang="en-US" altLang="en-US" sz="1500" dirty="0">
                <a:latin typeface="Courier New" panose="02070309020205020404" pitchFamily="49" charset="0"/>
              </a:rPr>
              <a:t>    print(</a:t>
            </a:r>
            <a:r>
              <a:rPr lang="ja-JP" altLang="en-US" sz="1500" dirty="0"/>
              <a:t>“</a:t>
            </a:r>
            <a:r>
              <a:rPr lang="en-US" altLang="ja-JP" sz="1500" dirty="0">
                <a:latin typeface="Courier New" panose="02070309020205020404" pitchFamily="49" charset="0"/>
              </a:rPr>
              <a:t>Target data not found</a:t>
            </a:r>
            <a:r>
              <a:rPr lang="ja-JP" altLang="en-US" sz="1500" dirty="0"/>
              <a:t>”</a:t>
            </a:r>
            <a:r>
              <a:rPr lang="en-US" altLang="ja-JP" sz="1500" dirty="0">
                <a:latin typeface="Courier New" panose="02070309020205020404" pitchFamily="49" charset="0"/>
              </a:rPr>
              <a:t>)</a:t>
            </a:r>
          </a:p>
          <a:p>
            <a:pPr algn="l"/>
            <a:r>
              <a:rPr lang="en-US" altLang="en-US" sz="1500" dirty="0">
                <a:latin typeface="Courier New" panose="02070309020205020404" pitchFamily="49" charset="0"/>
              </a:rPr>
              <a:t>  else</a:t>
            </a:r>
          </a:p>
          <a:p>
            <a:pPr algn="l"/>
            <a:r>
              <a:rPr lang="en-US" altLang="en-US" sz="1500" dirty="0">
                <a:latin typeface="Courier New" panose="02070309020205020404" pitchFamily="49" charset="0"/>
              </a:rPr>
              <a:t>    print(</a:t>
            </a:r>
            <a:r>
              <a:rPr lang="ja-JP" altLang="en-US" sz="1500" dirty="0"/>
              <a:t>“</a:t>
            </a:r>
            <a:r>
              <a:rPr lang="en-US" altLang="ja-JP" sz="1500" dirty="0">
                <a:latin typeface="Courier New" panose="02070309020205020404" pitchFamily="49" charset="0"/>
              </a:rPr>
              <a:t>Target data found</a:t>
            </a:r>
            <a:r>
              <a:rPr lang="ja-JP" altLang="en-US" sz="1500" dirty="0"/>
              <a:t>”</a:t>
            </a:r>
            <a:r>
              <a:rPr lang="en-US" altLang="ja-JP" sz="1500" dirty="0">
                <a:latin typeface="Courier New" panose="02070309020205020404" pitchFamily="49" charset="0"/>
              </a:rPr>
              <a:t>)</a:t>
            </a:r>
          </a:p>
          <a:p>
            <a:pPr algn="l"/>
            <a:r>
              <a:rPr lang="en-US" altLang="en-US" sz="1500" dirty="0">
                <a:latin typeface="Courier New" panose="02070309020205020404" pitchFamily="49" charset="0"/>
              </a:rPr>
              <a:t>  </a:t>
            </a:r>
            <a:r>
              <a:rPr lang="en-US" altLang="en-US" sz="1500" dirty="0" err="1">
                <a:solidFill>
                  <a:srgbClr val="3333FF"/>
                </a:solidFill>
                <a:latin typeface="Courier New" panose="02070309020205020404" pitchFamily="49" charset="0"/>
              </a:rPr>
              <a:t>endif</a:t>
            </a:r>
            <a:endParaRPr lang="en-US" altLang="en-US" sz="1500" dirty="0">
              <a:solidFill>
                <a:srgbClr val="3333FF"/>
              </a:solidFill>
              <a:latin typeface="Courier New" panose="02070309020205020404" pitchFamily="49" charset="0"/>
            </a:endParaRPr>
          </a:p>
          <a:p>
            <a:pPr algn="l"/>
            <a:r>
              <a:rPr lang="en-US" altLang="en-US" sz="1500" dirty="0" err="1">
                <a:solidFill>
                  <a:srgbClr val="3333FF"/>
                </a:solidFill>
                <a:latin typeface="Courier New" panose="02070309020205020404" pitchFamily="49" charset="0"/>
              </a:rPr>
              <a:t>endprocedure</a:t>
            </a:r>
            <a:r>
              <a:rPr lang="en-US" altLang="en-US" sz="1500" dirty="0">
                <a:solidFill>
                  <a:srgbClr val="3333FF"/>
                </a:solidFill>
                <a:latin typeface="Courier New" panose="02070309020205020404" pitchFamily="49" charset="0"/>
              </a:rPr>
              <a:t> // Search</a:t>
            </a:r>
          </a:p>
          <a:p>
            <a:pPr algn="l"/>
            <a:endParaRPr lang="en-US" altLang="en-US" sz="1800" dirty="0">
              <a:solidFill>
                <a:srgbClr val="3333FF"/>
              </a:solidFill>
              <a:latin typeface="Courier New" panose="02070309020205020404" pitchFamily="49" charset="0"/>
            </a:endParaRPr>
          </a:p>
        </p:txBody>
      </p:sp>
      <p:sp>
        <p:nvSpPr>
          <p:cNvPr id="553987" name="Rectangle 3"/>
          <p:cNvSpPr>
            <a:spLocks noChangeArrowheads="1"/>
          </p:cNvSpPr>
          <p:nvPr/>
        </p:nvSpPr>
        <p:spPr bwMode="auto">
          <a:xfrm>
            <a:off x="2628900" y="4000500"/>
            <a:ext cx="4800600" cy="5143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050">
              <a:latin typeface="Arial" charset="0"/>
              <a:ea typeface="ＭＳ Ｐゴシック" charset="0"/>
            </a:endParaRPr>
          </a:p>
        </p:txBody>
      </p:sp>
      <p:sp>
        <p:nvSpPr>
          <p:cNvPr id="553988" name="Text Box 4"/>
          <p:cNvSpPr txBox="1">
            <a:spLocks noChangeArrowheads="1"/>
          </p:cNvSpPr>
          <p:nvPr/>
        </p:nvSpPr>
        <p:spPr bwMode="auto">
          <a:xfrm>
            <a:off x="1394861" y="4104932"/>
            <a:ext cx="1107996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500" dirty="0" err="1">
                <a:latin typeface="Courier New" charset="0"/>
                <a:ea typeface="ＭＳ Ｐゴシック" charset="0"/>
              </a:rPr>
              <a:t>my_array</a:t>
            </a:r>
            <a:endParaRPr lang="en-US" sz="1500" dirty="0">
              <a:latin typeface="Courier New" charset="0"/>
              <a:ea typeface="ＭＳ Ｐゴシック" charset="0"/>
            </a:endParaRPr>
          </a:p>
        </p:txBody>
      </p:sp>
      <p:sp>
        <p:nvSpPr>
          <p:cNvPr id="553989" name="Rectangle 5"/>
          <p:cNvSpPr>
            <a:spLocks noChangeArrowheads="1"/>
          </p:cNvSpPr>
          <p:nvPr/>
        </p:nvSpPr>
        <p:spPr bwMode="auto">
          <a:xfrm>
            <a:off x="2628900" y="4000500"/>
            <a:ext cx="800100" cy="5143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050">
                <a:latin typeface="Arial" charset="0"/>
                <a:ea typeface="ＭＳ Ｐゴシック" charset="0"/>
              </a:rPr>
              <a:t>7</a:t>
            </a:r>
          </a:p>
        </p:txBody>
      </p:sp>
      <p:sp>
        <p:nvSpPr>
          <p:cNvPr id="553990" name="Rectangle 6"/>
          <p:cNvSpPr>
            <a:spLocks noChangeArrowheads="1"/>
          </p:cNvSpPr>
          <p:nvPr/>
        </p:nvSpPr>
        <p:spPr bwMode="auto">
          <a:xfrm>
            <a:off x="3429000" y="4000500"/>
            <a:ext cx="800100" cy="5143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050">
                <a:latin typeface="Arial" charset="0"/>
                <a:ea typeface="ＭＳ Ｐゴシック" charset="0"/>
              </a:rPr>
              <a:t>12</a:t>
            </a:r>
          </a:p>
        </p:txBody>
      </p:sp>
      <p:sp>
        <p:nvSpPr>
          <p:cNvPr id="553991" name="Rectangle 7"/>
          <p:cNvSpPr>
            <a:spLocks noChangeArrowheads="1"/>
          </p:cNvSpPr>
          <p:nvPr/>
        </p:nvSpPr>
        <p:spPr bwMode="auto">
          <a:xfrm>
            <a:off x="4229100" y="4000500"/>
            <a:ext cx="800100" cy="5143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050">
                <a:latin typeface="Arial" charset="0"/>
                <a:ea typeface="ＭＳ Ｐゴシック" charset="0"/>
              </a:rPr>
              <a:t>5</a:t>
            </a:r>
          </a:p>
        </p:txBody>
      </p:sp>
      <p:sp>
        <p:nvSpPr>
          <p:cNvPr id="553992" name="Rectangle 8"/>
          <p:cNvSpPr>
            <a:spLocks noChangeArrowheads="1"/>
          </p:cNvSpPr>
          <p:nvPr/>
        </p:nvSpPr>
        <p:spPr bwMode="auto">
          <a:xfrm>
            <a:off x="5029200" y="4000500"/>
            <a:ext cx="800100" cy="5143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050">
                <a:latin typeface="Arial" charset="0"/>
                <a:ea typeface="ＭＳ Ｐゴシック" charset="0"/>
              </a:rPr>
              <a:t>22</a:t>
            </a:r>
          </a:p>
        </p:txBody>
      </p:sp>
      <p:sp>
        <p:nvSpPr>
          <p:cNvPr id="553993" name="Rectangle 9"/>
          <p:cNvSpPr>
            <a:spLocks noChangeArrowheads="1"/>
          </p:cNvSpPr>
          <p:nvPr/>
        </p:nvSpPr>
        <p:spPr bwMode="auto">
          <a:xfrm>
            <a:off x="5829300" y="4000500"/>
            <a:ext cx="800100" cy="5143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050">
                <a:latin typeface="Arial" charset="0"/>
                <a:ea typeface="ＭＳ Ｐゴシック" charset="0"/>
              </a:rPr>
              <a:t>13</a:t>
            </a:r>
          </a:p>
        </p:txBody>
      </p:sp>
      <p:sp>
        <p:nvSpPr>
          <p:cNvPr id="553994" name="Rectangle 10"/>
          <p:cNvSpPr>
            <a:spLocks noChangeArrowheads="1"/>
          </p:cNvSpPr>
          <p:nvPr/>
        </p:nvSpPr>
        <p:spPr bwMode="auto">
          <a:xfrm>
            <a:off x="6629400" y="4000500"/>
            <a:ext cx="800100" cy="5143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050">
                <a:latin typeface="Arial" charset="0"/>
                <a:ea typeface="ＭＳ Ｐゴシック" charset="0"/>
              </a:rPr>
              <a:t>32</a:t>
            </a:r>
          </a:p>
        </p:txBody>
      </p:sp>
      <p:sp>
        <p:nvSpPr>
          <p:cNvPr id="553995" name="Text Box 11"/>
          <p:cNvSpPr txBox="1">
            <a:spLocks noChangeArrowheads="1"/>
          </p:cNvSpPr>
          <p:nvPr/>
        </p:nvSpPr>
        <p:spPr bwMode="auto">
          <a:xfrm>
            <a:off x="2839641" y="4514850"/>
            <a:ext cx="260008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76200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050">
                <a:latin typeface="Arial" charset="0"/>
                <a:ea typeface="ＭＳ Ｐゴシック" charset="0"/>
              </a:rPr>
              <a:t>1</a:t>
            </a:r>
          </a:p>
        </p:txBody>
      </p:sp>
      <p:sp>
        <p:nvSpPr>
          <p:cNvPr id="553996" name="Text Box 12"/>
          <p:cNvSpPr txBox="1">
            <a:spLocks noChangeArrowheads="1"/>
          </p:cNvSpPr>
          <p:nvPr/>
        </p:nvSpPr>
        <p:spPr bwMode="auto">
          <a:xfrm>
            <a:off x="3714750" y="4514850"/>
            <a:ext cx="260008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76200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050">
                <a:latin typeface="Arial" charset="0"/>
                <a:ea typeface="ＭＳ Ｐゴシック" charset="0"/>
              </a:rPr>
              <a:t>2</a:t>
            </a:r>
          </a:p>
        </p:txBody>
      </p:sp>
      <p:sp>
        <p:nvSpPr>
          <p:cNvPr id="553997" name="Text Box 13"/>
          <p:cNvSpPr txBox="1">
            <a:spLocks noChangeArrowheads="1"/>
          </p:cNvSpPr>
          <p:nvPr/>
        </p:nvSpPr>
        <p:spPr bwMode="auto">
          <a:xfrm>
            <a:off x="4514850" y="4514850"/>
            <a:ext cx="260008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76200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050">
                <a:latin typeface="Arial" charset="0"/>
                <a:ea typeface="ＭＳ Ｐゴシック" charset="0"/>
              </a:rPr>
              <a:t>3</a:t>
            </a:r>
          </a:p>
        </p:txBody>
      </p:sp>
      <p:sp>
        <p:nvSpPr>
          <p:cNvPr id="553998" name="Text Box 14"/>
          <p:cNvSpPr txBox="1">
            <a:spLocks noChangeArrowheads="1"/>
          </p:cNvSpPr>
          <p:nvPr/>
        </p:nvSpPr>
        <p:spPr bwMode="auto">
          <a:xfrm>
            <a:off x="5314950" y="4514850"/>
            <a:ext cx="260008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76200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050">
                <a:latin typeface="Arial" charset="0"/>
                <a:ea typeface="ＭＳ Ｐゴシック" charset="0"/>
              </a:rPr>
              <a:t>4</a:t>
            </a:r>
          </a:p>
        </p:txBody>
      </p:sp>
      <p:sp>
        <p:nvSpPr>
          <p:cNvPr id="553999" name="Text Box 15"/>
          <p:cNvSpPr txBox="1">
            <a:spLocks noChangeArrowheads="1"/>
          </p:cNvSpPr>
          <p:nvPr/>
        </p:nvSpPr>
        <p:spPr bwMode="auto">
          <a:xfrm>
            <a:off x="6115050" y="4514850"/>
            <a:ext cx="260008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76200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050">
                <a:latin typeface="Arial" charset="0"/>
                <a:ea typeface="ＭＳ Ｐゴシック" charset="0"/>
              </a:rPr>
              <a:t>5</a:t>
            </a:r>
          </a:p>
        </p:txBody>
      </p:sp>
      <p:sp>
        <p:nvSpPr>
          <p:cNvPr id="554000" name="Text Box 16"/>
          <p:cNvSpPr txBox="1">
            <a:spLocks noChangeArrowheads="1"/>
          </p:cNvSpPr>
          <p:nvPr/>
        </p:nvSpPr>
        <p:spPr bwMode="auto">
          <a:xfrm>
            <a:off x="6915150" y="4514850"/>
            <a:ext cx="260008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76200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050">
                <a:latin typeface="Arial" charset="0"/>
                <a:ea typeface="ＭＳ Ｐゴシック" charset="0"/>
              </a:rPr>
              <a:t>6</a:t>
            </a:r>
          </a:p>
        </p:txBody>
      </p:sp>
      <p:sp>
        <p:nvSpPr>
          <p:cNvPr id="554001" name="Text Box 17"/>
          <p:cNvSpPr txBox="1">
            <a:spLocks noChangeArrowheads="1"/>
          </p:cNvSpPr>
          <p:nvPr/>
        </p:nvSpPr>
        <p:spPr bwMode="auto">
          <a:xfrm>
            <a:off x="1340644" y="4457700"/>
            <a:ext cx="832279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76200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050">
                <a:latin typeface="Arial" charset="0"/>
                <a:ea typeface="ＭＳ Ｐゴシック" charset="0"/>
              </a:rPr>
              <a:t>target = 13</a:t>
            </a:r>
          </a:p>
        </p:txBody>
      </p:sp>
    </p:spTree>
    <p:extLst>
      <p:ext uri="{BB962C8B-B14F-4D97-AF65-F5344CB8AC3E}">
        <p14:creationId xmlns:p14="http://schemas.microsoft.com/office/powerpoint/2010/main" val="2688642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685800"/>
            <a:ext cx="4572000" cy="3037285"/>
          </a:xfrm>
          <a:prstGeom prst="rect">
            <a:avLst/>
          </a:prstGeom>
          <a:solidFill>
            <a:srgbClr val="FBF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3" name="TextBox 3"/>
          <p:cNvSpPr txBox="1">
            <a:spLocks noChangeArrowheads="1"/>
          </p:cNvSpPr>
          <p:nvPr/>
        </p:nvSpPr>
        <p:spPr bwMode="auto">
          <a:xfrm>
            <a:off x="1314450" y="3711179"/>
            <a:ext cx="263565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 dirty="0">
                <a:solidFill>
                  <a:srgbClr val="800000"/>
                </a:solidFill>
                <a:latin typeface="Gabriola" panose="04040605051002020D02" pitchFamily="82" charset="0"/>
              </a:rPr>
              <a:t>Best Case: </a:t>
            </a:r>
            <a:r>
              <a:rPr lang="en-US" altLang="en-US" sz="1800" dirty="0">
                <a:latin typeface="Gabriola" panose="04040605051002020D02" pitchFamily="82" charset="0"/>
              </a:rPr>
              <a:t>match with the first item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628900" y="4171950"/>
            <a:ext cx="4800600" cy="5143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050">
              <a:latin typeface="Arial" charset="0"/>
              <a:ea typeface="ＭＳ Ｐゴシック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628900" y="4171950"/>
            <a:ext cx="800100" cy="5143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050">
                <a:solidFill>
                  <a:srgbClr val="3333FF"/>
                </a:solidFill>
                <a:latin typeface="Arial" charset="0"/>
                <a:ea typeface="ＭＳ Ｐゴシック" charset="0"/>
              </a:rPr>
              <a:t>7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3429000" y="4171950"/>
            <a:ext cx="800100" cy="5143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050">
                <a:latin typeface="Arial" charset="0"/>
                <a:ea typeface="ＭＳ Ｐゴシック" charset="0"/>
              </a:rPr>
              <a:t>12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4229100" y="4171950"/>
            <a:ext cx="800100" cy="5143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050">
                <a:latin typeface="Arial" charset="0"/>
                <a:ea typeface="ＭＳ Ｐゴシック" charset="0"/>
              </a:rPr>
              <a:t>5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5029200" y="4171950"/>
            <a:ext cx="800100" cy="5143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050">
                <a:latin typeface="Arial" charset="0"/>
                <a:ea typeface="ＭＳ Ｐゴシック" charset="0"/>
              </a:rPr>
              <a:t>22</a:t>
            </a: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5829300" y="4171950"/>
            <a:ext cx="800100" cy="5143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050">
                <a:latin typeface="Arial" charset="0"/>
                <a:ea typeface="ＭＳ Ｐゴシック" charset="0"/>
              </a:rPr>
              <a:t>13</a:t>
            </a: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6629400" y="4171950"/>
            <a:ext cx="800100" cy="5143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050">
                <a:latin typeface="Arial" charset="0"/>
                <a:ea typeface="ＭＳ Ｐゴシック" charset="0"/>
              </a:rPr>
              <a:t>32</a:t>
            </a:r>
          </a:p>
        </p:txBody>
      </p:sp>
      <p:sp>
        <p:nvSpPr>
          <p:cNvPr id="19" name="Text Box 17"/>
          <p:cNvSpPr txBox="1">
            <a:spLocks noChangeArrowheads="1"/>
          </p:cNvSpPr>
          <p:nvPr/>
        </p:nvSpPr>
        <p:spPr bwMode="auto">
          <a:xfrm>
            <a:off x="1366838" y="4629150"/>
            <a:ext cx="986167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76200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050" dirty="0" smtClean="0">
                <a:solidFill>
                  <a:srgbClr val="3333FF"/>
                </a:solidFill>
                <a:latin typeface="Arial" charset="0"/>
                <a:ea typeface="ＭＳ Ｐゴシック" charset="0"/>
              </a:rPr>
              <a:t>Target =      7</a:t>
            </a:r>
            <a:endParaRPr lang="en-US" sz="1050" dirty="0">
              <a:solidFill>
                <a:srgbClr val="3333FF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20" name="Oval 18"/>
          <p:cNvSpPr>
            <a:spLocks noChangeArrowheads="1"/>
          </p:cNvSpPr>
          <p:nvPr/>
        </p:nvSpPr>
        <p:spPr bwMode="auto">
          <a:xfrm>
            <a:off x="1989989" y="4527508"/>
            <a:ext cx="457200" cy="457200"/>
          </a:xfrm>
          <a:prstGeom prst="ellipse">
            <a:avLst/>
          </a:prstGeom>
          <a:noFill/>
          <a:ln w="76200">
            <a:solidFill>
              <a:srgbClr val="FF0033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050">
              <a:latin typeface="Arial" charset="0"/>
              <a:ea typeface="ＭＳ Ｐゴシック" charset="0"/>
            </a:endParaRPr>
          </a:p>
        </p:txBody>
      </p:sp>
      <p:sp>
        <p:nvSpPr>
          <p:cNvPr id="21" name="Oval 19"/>
          <p:cNvSpPr>
            <a:spLocks noChangeArrowheads="1"/>
          </p:cNvSpPr>
          <p:nvPr/>
        </p:nvSpPr>
        <p:spPr bwMode="auto">
          <a:xfrm>
            <a:off x="2518956" y="4200525"/>
            <a:ext cx="457200" cy="457200"/>
          </a:xfrm>
          <a:prstGeom prst="ellipse">
            <a:avLst/>
          </a:prstGeom>
          <a:noFill/>
          <a:ln w="76200">
            <a:solidFill>
              <a:srgbClr val="FF0033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050">
              <a:latin typeface="Arial" charset="0"/>
              <a:ea typeface="ＭＳ Ｐゴシック" charset="0"/>
            </a:endParaRPr>
          </a:p>
        </p:txBody>
      </p:sp>
      <p:sp>
        <p:nvSpPr>
          <p:cNvPr id="22" name="Rounded Rectangular Callout 21"/>
          <p:cNvSpPr/>
          <p:nvPr/>
        </p:nvSpPr>
        <p:spPr bwMode="auto">
          <a:xfrm>
            <a:off x="4943474" y="2442830"/>
            <a:ext cx="2187427" cy="742950"/>
          </a:xfrm>
          <a:prstGeom prst="wedgeRoundRectCallout">
            <a:avLst>
              <a:gd name="adj1" fmla="val -49070"/>
              <a:gd name="adj2" fmla="val 153441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 w="76200" cap="flat" cmpd="sng" algn="ctr">
            <a:solidFill>
              <a:srgbClr val="3333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 algn="l">
              <a:defRPr/>
            </a:pPr>
            <a:r>
              <a:rPr lang="en-US" sz="1800" b="1" u="sng" dirty="0">
                <a:solidFill>
                  <a:srgbClr val="FF0000"/>
                </a:solidFill>
                <a:latin typeface="Gabriola" panose="04040605051002020D02" pitchFamily="82" charset="0"/>
                <a:ea typeface="ＭＳ Ｐゴシック" charset="0"/>
                <a:cs typeface="ＭＳ Ｐゴシック" charset="0"/>
              </a:rPr>
              <a:t>Best Case</a:t>
            </a:r>
            <a:r>
              <a:rPr lang="en-US" sz="1800" b="1" u="sng" dirty="0" smtClean="0">
                <a:solidFill>
                  <a:srgbClr val="FF0000"/>
                </a:solidFill>
                <a:latin typeface="Gabriola" panose="04040605051002020D02" pitchFamily="82" charset="0"/>
                <a:ea typeface="ＭＳ Ｐゴシック" charset="0"/>
                <a:cs typeface="ＭＳ Ｐゴシック" charset="0"/>
              </a:rPr>
              <a:t>:</a:t>
            </a:r>
            <a:r>
              <a:rPr lang="en-US" sz="1800" b="1" u="sng" dirty="0" smtClean="0">
                <a:solidFill>
                  <a:srgbClr val="FF0000"/>
                </a:solidFill>
                <a:latin typeface="Gabriola" panose="04040605051002020D02" pitchFamily="82" charset="0"/>
                <a:ea typeface="ＭＳ Ｐゴシック" charset="0"/>
                <a:cs typeface="ＭＳ Ｐゴシック" charset="0"/>
                <a:sym typeface="Wingdings"/>
              </a:rPr>
              <a:t>   </a:t>
            </a:r>
            <a:r>
              <a:rPr lang="en-US" sz="1800" b="1" u="sng" dirty="0">
                <a:solidFill>
                  <a:srgbClr val="FF0000"/>
                </a:solidFill>
                <a:latin typeface="Gabriola" panose="04040605051002020D02" pitchFamily="82" charset="0"/>
                <a:ea typeface="ＭＳ Ｐゴシック" charset="0"/>
                <a:cs typeface="ＭＳ Ｐゴシック" charset="0"/>
                <a:sym typeface="Wingdings"/>
              </a:rPr>
              <a:t>1 comparison</a:t>
            </a:r>
            <a:endParaRPr lang="en-US" sz="1800" b="1" u="sng" dirty="0">
              <a:solidFill>
                <a:srgbClr val="FF0000"/>
              </a:solidFill>
              <a:latin typeface="Gabriola" panose="04040605051002020D02" pitchFamily="82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491328" y="88315"/>
            <a:ext cx="59684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Gabriola" panose="04040605051002020D02" pitchFamily="82" charset="0"/>
              </a:rPr>
              <a:t>Linear Search Analysis: </a:t>
            </a:r>
            <a:r>
              <a:rPr lang="en-US" sz="3600" b="1" smtClean="0">
                <a:latin typeface="Gabriola" panose="04040605051002020D02" pitchFamily="82" charset="0"/>
              </a:rPr>
              <a:t>Best Case</a:t>
            </a:r>
            <a:endParaRPr lang="en-US" sz="3600" b="1" dirty="0"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8289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3"/>
          <p:cNvSpPr txBox="1">
            <a:spLocks noGrp="1"/>
          </p:cNvSpPr>
          <p:nvPr>
            <p:ph type="title"/>
          </p:nvPr>
        </p:nvSpPr>
        <p:spPr>
          <a:xfrm>
            <a:off x="-157842" y="749975"/>
            <a:ext cx="2607128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 smtClean="0">
                <a:solidFill>
                  <a:schemeClr val="accent3">
                    <a:lumMod val="50000"/>
                  </a:schemeClr>
                </a:solidFill>
                <a:latin typeface="Gabriola" panose="04040605051002020D02" pitchFamily="82" charset="0"/>
              </a:rPr>
              <a:t>Outline [Module 2 (Part 1)]</a:t>
            </a:r>
            <a:endParaRPr sz="3600" b="1" dirty="0">
              <a:solidFill>
                <a:schemeClr val="accent3">
                  <a:lumMod val="50000"/>
                </a:schemeClr>
              </a:solidFill>
              <a:latin typeface="Gabriola" panose="04040605051002020D02" pitchFamily="82" charset="0"/>
            </a:endParaRPr>
          </a:p>
        </p:txBody>
      </p:sp>
      <p:sp>
        <p:nvSpPr>
          <p:cNvPr id="459" name="Google Shape;459;p23"/>
          <p:cNvSpPr txBox="1">
            <a:spLocks noGrp="1"/>
          </p:cNvSpPr>
          <p:nvPr>
            <p:ph type="body" idx="1"/>
          </p:nvPr>
        </p:nvSpPr>
        <p:spPr>
          <a:xfrm>
            <a:off x="2683000" y="678537"/>
            <a:ext cx="5434984" cy="35148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03250" indent="-457200">
              <a:buFont typeface="+mj-lt"/>
              <a:buAutoNum type="arabicPeriod"/>
            </a:pPr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Brute Force Approach: General Method.</a:t>
            </a:r>
          </a:p>
          <a:p>
            <a:pPr marL="603250" indent="-457200">
              <a:buFont typeface="+mj-lt"/>
              <a:buAutoNum type="arabicPeriod"/>
            </a:pPr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Sorting</a:t>
            </a:r>
          </a:p>
          <a:p>
            <a:pPr lvl="1"/>
            <a:r>
              <a:rPr lang="en-US" sz="2400" b="1" dirty="0" smtClean="0">
                <a:solidFill>
                  <a:schemeClr val="bg2"/>
                </a:solidFill>
                <a:latin typeface="Gabriola" panose="04040605051002020D02" pitchFamily="82" charset="0"/>
              </a:rPr>
              <a:t>Bubble Sort</a:t>
            </a:r>
          </a:p>
          <a:p>
            <a:pPr lvl="1"/>
            <a:r>
              <a:rPr lang="en-US" sz="2400" b="1" dirty="0" smtClean="0">
                <a:solidFill>
                  <a:schemeClr val="bg2"/>
                </a:solidFill>
                <a:latin typeface="Gabriola" panose="04040605051002020D02" pitchFamily="82" charset="0"/>
              </a:rPr>
              <a:t>Selection Sort</a:t>
            </a:r>
          </a:p>
          <a:p>
            <a:pPr lvl="1"/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Insertion Sort</a:t>
            </a:r>
            <a:endParaRPr lang="en-US" sz="2400" b="1" dirty="0">
              <a:solidFill>
                <a:schemeClr val="accent5">
                  <a:lumMod val="50000"/>
                </a:schemeClr>
              </a:solidFill>
              <a:latin typeface="Gabriola" panose="04040605051002020D02" pitchFamily="82" charset="0"/>
            </a:endParaRPr>
          </a:p>
          <a:p>
            <a:pPr marL="603250" indent="-457200">
              <a:buFont typeface="+mj-lt"/>
              <a:buAutoNum type="arabicPeriod"/>
            </a:pPr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Searching</a:t>
            </a:r>
          </a:p>
          <a:p>
            <a:pPr lvl="1"/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Sequential / Linear Search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b="1" dirty="0">
              <a:solidFill>
                <a:schemeClr val="accent5">
                  <a:lumMod val="50000"/>
                </a:schemeClr>
              </a:solidFill>
              <a:latin typeface="Gabriola" panose="04040605051002020D02" pitchFamily="82" charset="0"/>
            </a:endParaRPr>
          </a:p>
        </p:txBody>
      </p:sp>
      <p:sp>
        <p:nvSpPr>
          <p:cNvPr id="462" name="Google Shape;462;p23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10775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7350" y="114300"/>
            <a:ext cx="5829300" cy="68580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cs typeface="+mj-cs"/>
              </a:rPr>
              <a:t>Linear Search Analysis: Worst Case</a:t>
            </a:r>
          </a:p>
        </p:txBody>
      </p:sp>
      <p:pic>
        <p:nvPicPr>
          <p:cNvPr id="41986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685800"/>
            <a:ext cx="4572000" cy="3037285"/>
          </a:xfrm>
          <a:prstGeom prst="rect">
            <a:avLst/>
          </a:prstGeom>
          <a:solidFill>
            <a:srgbClr val="FBF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87" name="TextBox 3"/>
          <p:cNvSpPr txBox="1">
            <a:spLocks noChangeArrowheads="1"/>
          </p:cNvSpPr>
          <p:nvPr/>
        </p:nvSpPr>
        <p:spPr bwMode="auto">
          <a:xfrm>
            <a:off x="1157288" y="3711179"/>
            <a:ext cx="575029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>
                <a:solidFill>
                  <a:srgbClr val="800000"/>
                </a:solidFill>
              </a:rPr>
              <a:t>Worst Case: </a:t>
            </a:r>
            <a:r>
              <a:rPr lang="en-US" altLang="en-US" sz="1800"/>
              <a:t>match with the last item (or no match)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628900" y="4171950"/>
            <a:ext cx="4800600" cy="5143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050">
              <a:latin typeface="Arial" charset="0"/>
              <a:ea typeface="ＭＳ Ｐゴシック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628900" y="4171950"/>
            <a:ext cx="800100" cy="5143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050" dirty="0">
                <a:latin typeface="Arial" charset="0"/>
                <a:ea typeface="ＭＳ Ｐゴシック" charset="0"/>
              </a:rPr>
              <a:t>7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3429000" y="4171950"/>
            <a:ext cx="800100" cy="5143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050">
                <a:latin typeface="Arial" charset="0"/>
                <a:ea typeface="ＭＳ Ｐゴシック" charset="0"/>
              </a:rPr>
              <a:t>12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4229100" y="4171950"/>
            <a:ext cx="800100" cy="5143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050">
                <a:latin typeface="Arial" charset="0"/>
                <a:ea typeface="ＭＳ Ｐゴシック" charset="0"/>
              </a:rPr>
              <a:t>5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5029200" y="4171950"/>
            <a:ext cx="800100" cy="5143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050">
                <a:latin typeface="Arial" charset="0"/>
                <a:ea typeface="ＭＳ Ｐゴシック" charset="0"/>
              </a:rPr>
              <a:t>22</a:t>
            </a: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5829300" y="4171950"/>
            <a:ext cx="800100" cy="5143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050">
                <a:latin typeface="Arial" charset="0"/>
                <a:ea typeface="ＭＳ Ｐゴシック" charset="0"/>
              </a:rPr>
              <a:t>13</a:t>
            </a: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6629400" y="4171950"/>
            <a:ext cx="800100" cy="5143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050" dirty="0">
                <a:solidFill>
                  <a:srgbClr val="0000FF"/>
                </a:solidFill>
                <a:latin typeface="Arial" charset="0"/>
                <a:ea typeface="ＭＳ Ｐゴシック" charset="0"/>
              </a:rPr>
              <a:t>32</a:t>
            </a:r>
          </a:p>
        </p:txBody>
      </p:sp>
      <p:sp>
        <p:nvSpPr>
          <p:cNvPr id="19" name="Text Box 17"/>
          <p:cNvSpPr txBox="1">
            <a:spLocks noChangeArrowheads="1"/>
          </p:cNvSpPr>
          <p:nvPr/>
        </p:nvSpPr>
        <p:spPr bwMode="auto">
          <a:xfrm>
            <a:off x="1302544" y="4629150"/>
            <a:ext cx="869149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76200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050" dirty="0">
                <a:solidFill>
                  <a:srgbClr val="3333FF"/>
                </a:solidFill>
                <a:latin typeface="Arial" charset="0"/>
                <a:ea typeface="ＭＳ Ｐゴシック" charset="0"/>
              </a:rPr>
              <a:t>target =  32</a:t>
            </a:r>
          </a:p>
        </p:txBody>
      </p:sp>
      <p:sp>
        <p:nvSpPr>
          <p:cNvPr id="20" name="Oval 18"/>
          <p:cNvSpPr>
            <a:spLocks noChangeArrowheads="1"/>
          </p:cNvSpPr>
          <p:nvPr/>
        </p:nvSpPr>
        <p:spPr bwMode="auto">
          <a:xfrm>
            <a:off x="2228850" y="4572000"/>
            <a:ext cx="457200" cy="457200"/>
          </a:xfrm>
          <a:prstGeom prst="ellipse">
            <a:avLst/>
          </a:prstGeom>
          <a:noFill/>
          <a:ln w="76200">
            <a:solidFill>
              <a:srgbClr val="FF0033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050">
              <a:latin typeface="Arial" charset="0"/>
              <a:ea typeface="ＭＳ Ｐゴシック" charset="0"/>
            </a:endParaRPr>
          </a:p>
        </p:txBody>
      </p:sp>
      <p:sp>
        <p:nvSpPr>
          <p:cNvPr id="21" name="Oval 19"/>
          <p:cNvSpPr>
            <a:spLocks noChangeArrowheads="1"/>
          </p:cNvSpPr>
          <p:nvPr/>
        </p:nvSpPr>
        <p:spPr bwMode="auto">
          <a:xfrm>
            <a:off x="6858000" y="4171950"/>
            <a:ext cx="457200" cy="457200"/>
          </a:xfrm>
          <a:prstGeom prst="ellipse">
            <a:avLst/>
          </a:prstGeom>
          <a:noFill/>
          <a:ln w="76200">
            <a:solidFill>
              <a:srgbClr val="FF0033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050">
              <a:latin typeface="Arial" charset="0"/>
              <a:ea typeface="ＭＳ Ｐゴシック" charset="0"/>
            </a:endParaRPr>
          </a:p>
        </p:txBody>
      </p:sp>
      <p:sp>
        <p:nvSpPr>
          <p:cNvPr id="22" name="Rounded Rectangular Callout 21"/>
          <p:cNvSpPr/>
          <p:nvPr/>
        </p:nvSpPr>
        <p:spPr bwMode="auto">
          <a:xfrm>
            <a:off x="5829300" y="2228850"/>
            <a:ext cx="2000250" cy="742950"/>
          </a:xfrm>
          <a:prstGeom prst="wedgeRoundRectCallout">
            <a:avLst>
              <a:gd name="adj1" fmla="val -49070"/>
              <a:gd name="adj2" fmla="val 153441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 w="76200" cap="flat" cmpd="sng" algn="ctr">
            <a:solidFill>
              <a:srgbClr val="3333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anchor="ctr"/>
          <a:lstStyle/>
          <a:p>
            <a:pPr algn="l">
              <a:defRPr/>
            </a:pPr>
            <a:r>
              <a:rPr lang="en-US" sz="1050" dirty="0">
                <a:latin typeface="Arial" charset="0"/>
                <a:ea typeface="ＭＳ Ｐゴシック" charset="0"/>
                <a:cs typeface="ＭＳ Ｐゴシック" charset="0"/>
              </a:rPr>
              <a:t>Worst Case:</a:t>
            </a:r>
          </a:p>
          <a:p>
            <a:pPr>
              <a:defRPr/>
            </a:pPr>
            <a:r>
              <a:rPr lang="en-US" sz="1050" dirty="0">
                <a:latin typeface="Arial" charset="0"/>
                <a:ea typeface="ＭＳ Ｐゴシック" charset="0"/>
                <a:cs typeface="ＭＳ Ｐゴシック" charset="0"/>
                <a:sym typeface="Wingdings"/>
              </a:rPr>
              <a:t>   N comparisons</a:t>
            </a:r>
            <a:endParaRPr lang="en-US" sz="105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408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482899" y="709765"/>
            <a:ext cx="547687" cy="393700"/>
          </a:xfrm>
        </p:spPr>
        <p:txBody>
          <a:bodyPr/>
          <a:lstStyle/>
          <a:p>
            <a:fld id="{FB6C9B66-8A9A-4588-8222-D5889157CFE8}" type="slidenum">
              <a:rPr lang="en-US" altLang="en-US" sz="2000" b="1">
                <a:latin typeface="Gabriola" panose="04040605051002020D02" pitchFamily="82" charset="0"/>
              </a:rPr>
              <a:pPr/>
              <a:t>31</a:t>
            </a:fld>
            <a:endParaRPr lang="en-US" altLang="en-US" sz="2000" b="1" dirty="0">
              <a:latin typeface="Gabriola" panose="04040605051002020D02" pitchFamily="82" charset="0"/>
            </a:endParaRPr>
          </a:p>
        </p:txBody>
      </p:sp>
      <p:sp>
        <p:nvSpPr>
          <p:cNvPr id="23245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047902"/>
            <a:ext cx="2141538" cy="2630488"/>
          </a:xfrm>
        </p:spPr>
        <p:txBody>
          <a:bodyPr/>
          <a:lstStyle/>
          <a:p>
            <a:r>
              <a:rPr lang="en-US" altLang="en-US" sz="3600" b="1">
                <a:latin typeface="Gabriola" panose="04040605051002020D02" pitchFamily="82" charset="0"/>
              </a:rPr>
              <a:t>Example</a:t>
            </a:r>
          </a:p>
        </p:txBody>
      </p:sp>
      <p:grpSp>
        <p:nvGrpSpPr>
          <p:cNvPr id="232451" name="Group 3"/>
          <p:cNvGrpSpPr>
            <a:grpSpLocks/>
          </p:cNvGrpSpPr>
          <p:nvPr/>
        </p:nvGrpSpPr>
        <p:grpSpPr bwMode="auto">
          <a:xfrm>
            <a:off x="1521619" y="1709493"/>
            <a:ext cx="2365772" cy="317897"/>
            <a:chOff x="221" y="912"/>
            <a:chExt cx="1987" cy="267"/>
          </a:xfrm>
        </p:grpSpPr>
        <p:sp>
          <p:nvSpPr>
            <p:cNvPr id="232452" name="Rectangle 4"/>
            <p:cNvSpPr>
              <a:spLocks noChangeArrowheads="1"/>
            </p:cNvSpPr>
            <p:nvPr/>
          </p:nvSpPr>
          <p:spPr bwMode="auto">
            <a:xfrm>
              <a:off x="1924" y="912"/>
              <a:ext cx="284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b="1">
                  <a:latin typeface="Gabriola" panose="04040605051002020D02" pitchFamily="82" charset="0"/>
                </a:rPr>
                <a:t>1</a:t>
              </a:r>
            </a:p>
          </p:txBody>
        </p:sp>
        <p:sp>
          <p:nvSpPr>
            <p:cNvPr id="232453" name="Rectangle 5"/>
            <p:cNvSpPr>
              <a:spLocks noChangeArrowheads="1"/>
            </p:cNvSpPr>
            <p:nvPr/>
          </p:nvSpPr>
          <p:spPr bwMode="auto">
            <a:xfrm>
              <a:off x="1641" y="912"/>
              <a:ext cx="283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b="1">
                  <a:latin typeface="Gabriola" panose="04040605051002020D02" pitchFamily="82" charset="0"/>
                </a:rPr>
                <a:t>3</a:t>
              </a:r>
            </a:p>
          </p:txBody>
        </p:sp>
        <p:sp>
          <p:nvSpPr>
            <p:cNvPr id="232454" name="Rectangle 6"/>
            <p:cNvSpPr>
              <a:spLocks noChangeArrowheads="1"/>
            </p:cNvSpPr>
            <p:nvPr/>
          </p:nvSpPr>
          <p:spPr bwMode="auto">
            <a:xfrm>
              <a:off x="1357" y="912"/>
              <a:ext cx="284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b="1">
                  <a:latin typeface="Gabriola" panose="04040605051002020D02" pitchFamily="82" charset="0"/>
                </a:rPr>
                <a:t>2</a:t>
              </a:r>
            </a:p>
          </p:txBody>
        </p:sp>
        <p:sp>
          <p:nvSpPr>
            <p:cNvPr id="232455" name="Rectangle 7"/>
            <p:cNvSpPr>
              <a:spLocks noChangeArrowheads="1"/>
            </p:cNvSpPr>
            <p:nvPr/>
          </p:nvSpPr>
          <p:spPr bwMode="auto">
            <a:xfrm>
              <a:off x="1072" y="912"/>
              <a:ext cx="285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b="1">
                  <a:latin typeface="Gabriola" panose="04040605051002020D02" pitchFamily="82" charset="0"/>
                </a:rPr>
                <a:t>9</a:t>
              </a:r>
            </a:p>
          </p:txBody>
        </p:sp>
        <p:sp>
          <p:nvSpPr>
            <p:cNvPr id="232456" name="Rectangle 8"/>
            <p:cNvSpPr>
              <a:spLocks noChangeArrowheads="1"/>
            </p:cNvSpPr>
            <p:nvPr/>
          </p:nvSpPr>
          <p:spPr bwMode="auto">
            <a:xfrm>
              <a:off x="788" y="912"/>
              <a:ext cx="284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b="1">
                  <a:latin typeface="Gabriola" panose="04040605051002020D02" pitchFamily="82" charset="0"/>
                </a:rPr>
                <a:t>6</a:t>
              </a:r>
            </a:p>
          </p:txBody>
        </p:sp>
        <p:sp>
          <p:nvSpPr>
            <p:cNvPr id="232457" name="Rectangle 9"/>
            <p:cNvSpPr>
              <a:spLocks noChangeArrowheads="1"/>
            </p:cNvSpPr>
            <p:nvPr/>
          </p:nvSpPr>
          <p:spPr bwMode="auto">
            <a:xfrm>
              <a:off x="505" y="912"/>
              <a:ext cx="283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b="1">
                  <a:latin typeface="Gabriola" panose="04040605051002020D02" pitchFamily="82" charset="0"/>
                </a:rPr>
                <a:t>4</a:t>
              </a:r>
            </a:p>
          </p:txBody>
        </p:sp>
        <p:sp>
          <p:nvSpPr>
            <p:cNvPr id="232458" name="Rectangle 10"/>
            <p:cNvSpPr>
              <a:spLocks noChangeArrowheads="1"/>
            </p:cNvSpPr>
            <p:nvPr/>
          </p:nvSpPr>
          <p:spPr bwMode="auto">
            <a:xfrm>
              <a:off x="221" y="912"/>
              <a:ext cx="284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b="1">
                  <a:latin typeface="Gabriola" panose="04040605051002020D02" pitchFamily="82" charset="0"/>
                </a:rPr>
                <a:t>8</a:t>
              </a:r>
            </a:p>
          </p:txBody>
        </p:sp>
        <p:sp>
          <p:nvSpPr>
            <p:cNvPr id="232459" name="Line 11"/>
            <p:cNvSpPr>
              <a:spLocks noChangeShapeType="1"/>
            </p:cNvSpPr>
            <p:nvPr/>
          </p:nvSpPr>
          <p:spPr bwMode="auto">
            <a:xfrm>
              <a:off x="221" y="912"/>
              <a:ext cx="198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 sz="1800" b="1">
                <a:latin typeface="Gabriola" panose="04040605051002020D02" pitchFamily="82" charset="0"/>
              </a:endParaRPr>
            </a:p>
          </p:txBody>
        </p:sp>
        <p:sp>
          <p:nvSpPr>
            <p:cNvPr id="232460" name="Line 12"/>
            <p:cNvSpPr>
              <a:spLocks noChangeShapeType="1"/>
            </p:cNvSpPr>
            <p:nvPr/>
          </p:nvSpPr>
          <p:spPr bwMode="auto">
            <a:xfrm>
              <a:off x="221" y="1179"/>
              <a:ext cx="198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 sz="1800" b="1">
                <a:latin typeface="Gabriola" panose="04040605051002020D02" pitchFamily="82" charset="0"/>
              </a:endParaRPr>
            </a:p>
          </p:txBody>
        </p:sp>
        <p:sp>
          <p:nvSpPr>
            <p:cNvPr id="232461" name="Line 13"/>
            <p:cNvSpPr>
              <a:spLocks noChangeShapeType="1"/>
            </p:cNvSpPr>
            <p:nvPr/>
          </p:nvSpPr>
          <p:spPr bwMode="auto">
            <a:xfrm>
              <a:off x="221" y="912"/>
              <a:ext cx="0" cy="26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 sz="1800" b="1">
                <a:latin typeface="Gabriola" panose="04040605051002020D02" pitchFamily="82" charset="0"/>
              </a:endParaRPr>
            </a:p>
          </p:txBody>
        </p:sp>
        <p:sp>
          <p:nvSpPr>
            <p:cNvPr id="232462" name="Line 14"/>
            <p:cNvSpPr>
              <a:spLocks noChangeShapeType="1"/>
            </p:cNvSpPr>
            <p:nvPr/>
          </p:nvSpPr>
          <p:spPr bwMode="auto">
            <a:xfrm>
              <a:off x="505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 sz="1800" b="1">
                <a:latin typeface="Gabriola" panose="04040605051002020D02" pitchFamily="82" charset="0"/>
              </a:endParaRPr>
            </a:p>
          </p:txBody>
        </p:sp>
        <p:sp>
          <p:nvSpPr>
            <p:cNvPr id="232463" name="Line 15"/>
            <p:cNvSpPr>
              <a:spLocks noChangeShapeType="1"/>
            </p:cNvSpPr>
            <p:nvPr/>
          </p:nvSpPr>
          <p:spPr bwMode="auto">
            <a:xfrm>
              <a:off x="788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 sz="1800" b="1">
                <a:latin typeface="Gabriola" panose="04040605051002020D02" pitchFamily="82" charset="0"/>
              </a:endParaRPr>
            </a:p>
          </p:txBody>
        </p:sp>
        <p:sp>
          <p:nvSpPr>
            <p:cNvPr id="232464" name="Line 16"/>
            <p:cNvSpPr>
              <a:spLocks noChangeShapeType="1"/>
            </p:cNvSpPr>
            <p:nvPr/>
          </p:nvSpPr>
          <p:spPr bwMode="auto">
            <a:xfrm>
              <a:off x="1072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 sz="1800" b="1">
                <a:latin typeface="Gabriola" panose="04040605051002020D02" pitchFamily="82" charset="0"/>
              </a:endParaRPr>
            </a:p>
          </p:txBody>
        </p:sp>
        <p:sp>
          <p:nvSpPr>
            <p:cNvPr id="232465" name="Line 17"/>
            <p:cNvSpPr>
              <a:spLocks noChangeShapeType="1"/>
            </p:cNvSpPr>
            <p:nvPr/>
          </p:nvSpPr>
          <p:spPr bwMode="auto">
            <a:xfrm>
              <a:off x="1357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 sz="1800" b="1">
                <a:latin typeface="Gabriola" panose="04040605051002020D02" pitchFamily="82" charset="0"/>
              </a:endParaRPr>
            </a:p>
          </p:txBody>
        </p:sp>
        <p:sp>
          <p:nvSpPr>
            <p:cNvPr id="232466" name="Line 18"/>
            <p:cNvSpPr>
              <a:spLocks noChangeShapeType="1"/>
            </p:cNvSpPr>
            <p:nvPr/>
          </p:nvSpPr>
          <p:spPr bwMode="auto">
            <a:xfrm>
              <a:off x="1641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 sz="1800" b="1">
                <a:latin typeface="Gabriola" panose="04040605051002020D02" pitchFamily="82" charset="0"/>
              </a:endParaRPr>
            </a:p>
          </p:txBody>
        </p:sp>
        <p:sp>
          <p:nvSpPr>
            <p:cNvPr id="232467" name="Line 19"/>
            <p:cNvSpPr>
              <a:spLocks noChangeShapeType="1"/>
            </p:cNvSpPr>
            <p:nvPr/>
          </p:nvSpPr>
          <p:spPr bwMode="auto">
            <a:xfrm>
              <a:off x="1924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 sz="1800" b="1">
                <a:latin typeface="Gabriola" panose="04040605051002020D02" pitchFamily="82" charset="0"/>
              </a:endParaRPr>
            </a:p>
          </p:txBody>
        </p:sp>
        <p:sp>
          <p:nvSpPr>
            <p:cNvPr id="232468" name="Line 20"/>
            <p:cNvSpPr>
              <a:spLocks noChangeShapeType="1"/>
            </p:cNvSpPr>
            <p:nvPr/>
          </p:nvSpPr>
          <p:spPr bwMode="auto">
            <a:xfrm>
              <a:off x="2208" y="912"/>
              <a:ext cx="0" cy="26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 sz="1800" b="1">
                <a:latin typeface="Gabriola" panose="04040605051002020D02" pitchFamily="82" charset="0"/>
              </a:endParaRPr>
            </a:p>
          </p:txBody>
        </p:sp>
      </p:grpSp>
      <p:sp>
        <p:nvSpPr>
          <p:cNvPr id="232469" name="Oval 21"/>
          <p:cNvSpPr>
            <a:spLocks noChangeArrowheads="1"/>
          </p:cNvSpPr>
          <p:nvPr/>
        </p:nvSpPr>
        <p:spPr bwMode="auto">
          <a:xfrm>
            <a:off x="3551634" y="1698776"/>
            <a:ext cx="319088" cy="295275"/>
          </a:xfrm>
          <a:prstGeom prst="ellips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 b="1">
              <a:latin typeface="Gabriola" panose="04040605051002020D02" pitchFamily="82" charset="0"/>
            </a:endParaRPr>
          </a:p>
        </p:txBody>
      </p:sp>
      <p:grpSp>
        <p:nvGrpSpPr>
          <p:cNvPr id="232470" name="Group 22"/>
          <p:cNvGrpSpPr>
            <a:grpSpLocks/>
          </p:cNvGrpSpPr>
          <p:nvPr/>
        </p:nvGrpSpPr>
        <p:grpSpPr bwMode="auto">
          <a:xfrm>
            <a:off x="1521619" y="2356005"/>
            <a:ext cx="2365772" cy="317897"/>
            <a:chOff x="221" y="912"/>
            <a:chExt cx="1987" cy="267"/>
          </a:xfrm>
        </p:grpSpPr>
        <p:sp>
          <p:nvSpPr>
            <p:cNvPr id="232471" name="Rectangle 23"/>
            <p:cNvSpPr>
              <a:spLocks noChangeArrowheads="1"/>
            </p:cNvSpPr>
            <p:nvPr/>
          </p:nvSpPr>
          <p:spPr bwMode="auto">
            <a:xfrm>
              <a:off x="1924" y="912"/>
              <a:ext cx="284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b="1">
                  <a:latin typeface="Gabriola" panose="04040605051002020D02" pitchFamily="82" charset="0"/>
                </a:rPr>
                <a:t>8</a:t>
              </a:r>
            </a:p>
          </p:txBody>
        </p:sp>
        <p:sp>
          <p:nvSpPr>
            <p:cNvPr id="232472" name="Rectangle 24"/>
            <p:cNvSpPr>
              <a:spLocks noChangeArrowheads="1"/>
            </p:cNvSpPr>
            <p:nvPr/>
          </p:nvSpPr>
          <p:spPr bwMode="auto">
            <a:xfrm>
              <a:off x="1641" y="912"/>
              <a:ext cx="283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b="1">
                  <a:latin typeface="Gabriola" panose="04040605051002020D02" pitchFamily="82" charset="0"/>
                </a:rPr>
                <a:t>3</a:t>
              </a:r>
            </a:p>
          </p:txBody>
        </p:sp>
        <p:sp>
          <p:nvSpPr>
            <p:cNvPr id="232473" name="Rectangle 25"/>
            <p:cNvSpPr>
              <a:spLocks noChangeArrowheads="1"/>
            </p:cNvSpPr>
            <p:nvPr/>
          </p:nvSpPr>
          <p:spPr bwMode="auto">
            <a:xfrm>
              <a:off x="1357" y="912"/>
              <a:ext cx="284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b="1">
                  <a:latin typeface="Gabriola" panose="04040605051002020D02" pitchFamily="82" charset="0"/>
                </a:rPr>
                <a:t>2</a:t>
              </a:r>
            </a:p>
          </p:txBody>
        </p:sp>
        <p:sp>
          <p:nvSpPr>
            <p:cNvPr id="232474" name="Rectangle 26"/>
            <p:cNvSpPr>
              <a:spLocks noChangeArrowheads="1"/>
            </p:cNvSpPr>
            <p:nvPr/>
          </p:nvSpPr>
          <p:spPr bwMode="auto">
            <a:xfrm>
              <a:off x="1072" y="912"/>
              <a:ext cx="285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b="1">
                  <a:latin typeface="Gabriola" panose="04040605051002020D02" pitchFamily="82" charset="0"/>
                </a:rPr>
                <a:t>9</a:t>
              </a:r>
            </a:p>
          </p:txBody>
        </p:sp>
        <p:sp>
          <p:nvSpPr>
            <p:cNvPr id="232475" name="Rectangle 27"/>
            <p:cNvSpPr>
              <a:spLocks noChangeArrowheads="1"/>
            </p:cNvSpPr>
            <p:nvPr/>
          </p:nvSpPr>
          <p:spPr bwMode="auto">
            <a:xfrm>
              <a:off x="788" y="912"/>
              <a:ext cx="284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b="1">
                  <a:latin typeface="Gabriola" panose="04040605051002020D02" pitchFamily="82" charset="0"/>
                </a:rPr>
                <a:t>6</a:t>
              </a:r>
            </a:p>
          </p:txBody>
        </p:sp>
        <p:sp>
          <p:nvSpPr>
            <p:cNvPr id="232476" name="Rectangle 28"/>
            <p:cNvSpPr>
              <a:spLocks noChangeArrowheads="1"/>
            </p:cNvSpPr>
            <p:nvPr/>
          </p:nvSpPr>
          <p:spPr bwMode="auto">
            <a:xfrm>
              <a:off x="505" y="912"/>
              <a:ext cx="283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b="1">
                  <a:latin typeface="Gabriola" panose="04040605051002020D02" pitchFamily="82" charset="0"/>
                </a:rPr>
                <a:t>4</a:t>
              </a:r>
            </a:p>
          </p:txBody>
        </p:sp>
        <p:sp>
          <p:nvSpPr>
            <p:cNvPr id="232477" name="Rectangle 29"/>
            <p:cNvSpPr>
              <a:spLocks noChangeArrowheads="1"/>
            </p:cNvSpPr>
            <p:nvPr/>
          </p:nvSpPr>
          <p:spPr bwMode="auto">
            <a:xfrm>
              <a:off x="221" y="912"/>
              <a:ext cx="284" cy="26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b="1">
                  <a:latin typeface="Gabriola" panose="04040605051002020D02" pitchFamily="82" charset="0"/>
                </a:rPr>
                <a:t>1</a:t>
              </a:r>
            </a:p>
          </p:txBody>
        </p:sp>
        <p:sp>
          <p:nvSpPr>
            <p:cNvPr id="232478" name="Line 30"/>
            <p:cNvSpPr>
              <a:spLocks noChangeShapeType="1"/>
            </p:cNvSpPr>
            <p:nvPr/>
          </p:nvSpPr>
          <p:spPr bwMode="auto">
            <a:xfrm>
              <a:off x="221" y="912"/>
              <a:ext cx="198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 sz="1800" b="1">
                <a:latin typeface="Gabriola" panose="04040605051002020D02" pitchFamily="82" charset="0"/>
              </a:endParaRPr>
            </a:p>
          </p:txBody>
        </p:sp>
        <p:sp>
          <p:nvSpPr>
            <p:cNvPr id="232479" name="Line 31"/>
            <p:cNvSpPr>
              <a:spLocks noChangeShapeType="1"/>
            </p:cNvSpPr>
            <p:nvPr/>
          </p:nvSpPr>
          <p:spPr bwMode="auto">
            <a:xfrm>
              <a:off x="221" y="1179"/>
              <a:ext cx="198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 sz="1800" b="1">
                <a:latin typeface="Gabriola" panose="04040605051002020D02" pitchFamily="82" charset="0"/>
              </a:endParaRPr>
            </a:p>
          </p:txBody>
        </p:sp>
        <p:sp>
          <p:nvSpPr>
            <p:cNvPr id="232480" name="Line 32"/>
            <p:cNvSpPr>
              <a:spLocks noChangeShapeType="1"/>
            </p:cNvSpPr>
            <p:nvPr/>
          </p:nvSpPr>
          <p:spPr bwMode="auto">
            <a:xfrm>
              <a:off x="221" y="912"/>
              <a:ext cx="0" cy="26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 sz="1800" b="1">
                <a:latin typeface="Gabriola" panose="04040605051002020D02" pitchFamily="82" charset="0"/>
              </a:endParaRPr>
            </a:p>
          </p:txBody>
        </p:sp>
        <p:sp>
          <p:nvSpPr>
            <p:cNvPr id="232481" name="Line 33"/>
            <p:cNvSpPr>
              <a:spLocks noChangeShapeType="1"/>
            </p:cNvSpPr>
            <p:nvPr/>
          </p:nvSpPr>
          <p:spPr bwMode="auto">
            <a:xfrm>
              <a:off x="505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 sz="1800" b="1">
                <a:latin typeface="Gabriola" panose="04040605051002020D02" pitchFamily="82" charset="0"/>
              </a:endParaRPr>
            </a:p>
          </p:txBody>
        </p:sp>
        <p:sp>
          <p:nvSpPr>
            <p:cNvPr id="232482" name="Line 34"/>
            <p:cNvSpPr>
              <a:spLocks noChangeShapeType="1"/>
            </p:cNvSpPr>
            <p:nvPr/>
          </p:nvSpPr>
          <p:spPr bwMode="auto">
            <a:xfrm>
              <a:off x="788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 sz="1800" b="1">
                <a:latin typeface="Gabriola" panose="04040605051002020D02" pitchFamily="82" charset="0"/>
              </a:endParaRPr>
            </a:p>
          </p:txBody>
        </p:sp>
        <p:sp>
          <p:nvSpPr>
            <p:cNvPr id="232483" name="Line 35"/>
            <p:cNvSpPr>
              <a:spLocks noChangeShapeType="1"/>
            </p:cNvSpPr>
            <p:nvPr/>
          </p:nvSpPr>
          <p:spPr bwMode="auto">
            <a:xfrm>
              <a:off x="1072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 sz="1800" b="1">
                <a:latin typeface="Gabriola" panose="04040605051002020D02" pitchFamily="82" charset="0"/>
              </a:endParaRPr>
            </a:p>
          </p:txBody>
        </p:sp>
        <p:sp>
          <p:nvSpPr>
            <p:cNvPr id="232484" name="Line 36"/>
            <p:cNvSpPr>
              <a:spLocks noChangeShapeType="1"/>
            </p:cNvSpPr>
            <p:nvPr/>
          </p:nvSpPr>
          <p:spPr bwMode="auto">
            <a:xfrm>
              <a:off x="1357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 sz="1800" b="1">
                <a:latin typeface="Gabriola" panose="04040605051002020D02" pitchFamily="82" charset="0"/>
              </a:endParaRPr>
            </a:p>
          </p:txBody>
        </p:sp>
        <p:sp>
          <p:nvSpPr>
            <p:cNvPr id="232485" name="Line 37"/>
            <p:cNvSpPr>
              <a:spLocks noChangeShapeType="1"/>
            </p:cNvSpPr>
            <p:nvPr/>
          </p:nvSpPr>
          <p:spPr bwMode="auto">
            <a:xfrm>
              <a:off x="1641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 sz="1800" b="1">
                <a:latin typeface="Gabriola" panose="04040605051002020D02" pitchFamily="82" charset="0"/>
              </a:endParaRPr>
            </a:p>
          </p:txBody>
        </p:sp>
        <p:sp>
          <p:nvSpPr>
            <p:cNvPr id="232486" name="Line 38"/>
            <p:cNvSpPr>
              <a:spLocks noChangeShapeType="1"/>
            </p:cNvSpPr>
            <p:nvPr/>
          </p:nvSpPr>
          <p:spPr bwMode="auto">
            <a:xfrm>
              <a:off x="1924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 sz="1800" b="1">
                <a:latin typeface="Gabriola" panose="04040605051002020D02" pitchFamily="82" charset="0"/>
              </a:endParaRPr>
            </a:p>
          </p:txBody>
        </p:sp>
        <p:sp>
          <p:nvSpPr>
            <p:cNvPr id="232487" name="Line 39"/>
            <p:cNvSpPr>
              <a:spLocks noChangeShapeType="1"/>
            </p:cNvSpPr>
            <p:nvPr/>
          </p:nvSpPr>
          <p:spPr bwMode="auto">
            <a:xfrm>
              <a:off x="2208" y="912"/>
              <a:ext cx="0" cy="26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 sz="1800" b="1">
                <a:latin typeface="Gabriola" panose="04040605051002020D02" pitchFamily="82" charset="0"/>
              </a:endParaRPr>
            </a:p>
          </p:txBody>
        </p:sp>
      </p:grpSp>
      <p:sp>
        <p:nvSpPr>
          <p:cNvPr id="232488" name="Oval 40"/>
          <p:cNvSpPr>
            <a:spLocks noChangeArrowheads="1"/>
          </p:cNvSpPr>
          <p:nvPr/>
        </p:nvSpPr>
        <p:spPr bwMode="auto">
          <a:xfrm>
            <a:off x="2875360" y="2358391"/>
            <a:ext cx="319088" cy="295275"/>
          </a:xfrm>
          <a:prstGeom prst="ellips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 b="1">
              <a:latin typeface="Gabriola" panose="04040605051002020D02" pitchFamily="82" charset="0"/>
            </a:endParaRPr>
          </a:p>
        </p:txBody>
      </p:sp>
      <p:grpSp>
        <p:nvGrpSpPr>
          <p:cNvPr id="232489" name="Group 41"/>
          <p:cNvGrpSpPr>
            <a:grpSpLocks/>
          </p:cNvGrpSpPr>
          <p:nvPr/>
        </p:nvGrpSpPr>
        <p:grpSpPr bwMode="auto">
          <a:xfrm>
            <a:off x="1521619" y="3002515"/>
            <a:ext cx="2365772" cy="317897"/>
            <a:chOff x="221" y="912"/>
            <a:chExt cx="1987" cy="267"/>
          </a:xfrm>
        </p:grpSpPr>
        <p:sp>
          <p:nvSpPr>
            <p:cNvPr id="232490" name="Rectangle 42"/>
            <p:cNvSpPr>
              <a:spLocks noChangeArrowheads="1"/>
            </p:cNvSpPr>
            <p:nvPr/>
          </p:nvSpPr>
          <p:spPr bwMode="auto">
            <a:xfrm>
              <a:off x="1924" y="912"/>
              <a:ext cx="284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b="1">
                  <a:latin typeface="Gabriola" panose="04040605051002020D02" pitchFamily="82" charset="0"/>
                </a:rPr>
                <a:t>8</a:t>
              </a:r>
            </a:p>
          </p:txBody>
        </p:sp>
        <p:sp>
          <p:nvSpPr>
            <p:cNvPr id="232491" name="Rectangle 43"/>
            <p:cNvSpPr>
              <a:spLocks noChangeArrowheads="1"/>
            </p:cNvSpPr>
            <p:nvPr/>
          </p:nvSpPr>
          <p:spPr bwMode="auto">
            <a:xfrm>
              <a:off x="1641" y="912"/>
              <a:ext cx="283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b="1">
                  <a:latin typeface="Gabriola" panose="04040605051002020D02" pitchFamily="82" charset="0"/>
                </a:rPr>
                <a:t>3</a:t>
              </a:r>
            </a:p>
          </p:txBody>
        </p:sp>
        <p:sp>
          <p:nvSpPr>
            <p:cNvPr id="232492" name="Rectangle 44"/>
            <p:cNvSpPr>
              <a:spLocks noChangeArrowheads="1"/>
            </p:cNvSpPr>
            <p:nvPr/>
          </p:nvSpPr>
          <p:spPr bwMode="auto">
            <a:xfrm>
              <a:off x="1357" y="912"/>
              <a:ext cx="284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b="1">
                  <a:latin typeface="Gabriola" panose="04040605051002020D02" pitchFamily="82" charset="0"/>
                </a:rPr>
                <a:t>4</a:t>
              </a:r>
            </a:p>
          </p:txBody>
        </p:sp>
        <p:sp>
          <p:nvSpPr>
            <p:cNvPr id="232493" name="Rectangle 45"/>
            <p:cNvSpPr>
              <a:spLocks noChangeArrowheads="1"/>
            </p:cNvSpPr>
            <p:nvPr/>
          </p:nvSpPr>
          <p:spPr bwMode="auto">
            <a:xfrm>
              <a:off x="1072" y="912"/>
              <a:ext cx="285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b="1">
                  <a:latin typeface="Gabriola" panose="04040605051002020D02" pitchFamily="82" charset="0"/>
                </a:rPr>
                <a:t>9</a:t>
              </a:r>
            </a:p>
          </p:txBody>
        </p:sp>
        <p:sp>
          <p:nvSpPr>
            <p:cNvPr id="232494" name="Rectangle 46"/>
            <p:cNvSpPr>
              <a:spLocks noChangeArrowheads="1"/>
            </p:cNvSpPr>
            <p:nvPr/>
          </p:nvSpPr>
          <p:spPr bwMode="auto">
            <a:xfrm>
              <a:off x="788" y="912"/>
              <a:ext cx="284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b="1">
                  <a:latin typeface="Gabriola" panose="04040605051002020D02" pitchFamily="82" charset="0"/>
                </a:rPr>
                <a:t>6</a:t>
              </a:r>
            </a:p>
          </p:txBody>
        </p:sp>
        <p:sp>
          <p:nvSpPr>
            <p:cNvPr id="232495" name="Rectangle 47"/>
            <p:cNvSpPr>
              <a:spLocks noChangeArrowheads="1"/>
            </p:cNvSpPr>
            <p:nvPr/>
          </p:nvSpPr>
          <p:spPr bwMode="auto">
            <a:xfrm>
              <a:off x="505" y="912"/>
              <a:ext cx="283" cy="26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b="1">
                  <a:latin typeface="Gabriola" panose="04040605051002020D02" pitchFamily="82" charset="0"/>
                </a:rPr>
                <a:t>2</a:t>
              </a:r>
            </a:p>
          </p:txBody>
        </p:sp>
        <p:sp>
          <p:nvSpPr>
            <p:cNvPr id="232496" name="Rectangle 48"/>
            <p:cNvSpPr>
              <a:spLocks noChangeArrowheads="1"/>
            </p:cNvSpPr>
            <p:nvPr/>
          </p:nvSpPr>
          <p:spPr bwMode="auto">
            <a:xfrm>
              <a:off x="221" y="912"/>
              <a:ext cx="284" cy="26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b="1">
                  <a:latin typeface="Gabriola" panose="04040605051002020D02" pitchFamily="82" charset="0"/>
                </a:rPr>
                <a:t>1</a:t>
              </a:r>
            </a:p>
          </p:txBody>
        </p:sp>
        <p:sp>
          <p:nvSpPr>
            <p:cNvPr id="232497" name="Line 49"/>
            <p:cNvSpPr>
              <a:spLocks noChangeShapeType="1"/>
            </p:cNvSpPr>
            <p:nvPr/>
          </p:nvSpPr>
          <p:spPr bwMode="auto">
            <a:xfrm>
              <a:off x="221" y="912"/>
              <a:ext cx="198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 sz="1800" b="1">
                <a:latin typeface="Gabriola" panose="04040605051002020D02" pitchFamily="82" charset="0"/>
              </a:endParaRPr>
            </a:p>
          </p:txBody>
        </p:sp>
        <p:sp>
          <p:nvSpPr>
            <p:cNvPr id="232498" name="Line 50"/>
            <p:cNvSpPr>
              <a:spLocks noChangeShapeType="1"/>
            </p:cNvSpPr>
            <p:nvPr/>
          </p:nvSpPr>
          <p:spPr bwMode="auto">
            <a:xfrm>
              <a:off x="221" y="1179"/>
              <a:ext cx="198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 sz="1800" b="1">
                <a:latin typeface="Gabriola" panose="04040605051002020D02" pitchFamily="82" charset="0"/>
              </a:endParaRPr>
            </a:p>
          </p:txBody>
        </p:sp>
        <p:sp>
          <p:nvSpPr>
            <p:cNvPr id="232499" name="Line 51"/>
            <p:cNvSpPr>
              <a:spLocks noChangeShapeType="1"/>
            </p:cNvSpPr>
            <p:nvPr/>
          </p:nvSpPr>
          <p:spPr bwMode="auto">
            <a:xfrm>
              <a:off x="221" y="912"/>
              <a:ext cx="0" cy="26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 sz="1800" b="1">
                <a:latin typeface="Gabriola" panose="04040605051002020D02" pitchFamily="82" charset="0"/>
              </a:endParaRPr>
            </a:p>
          </p:txBody>
        </p:sp>
        <p:sp>
          <p:nvSpPr>
            <p:cNvPr id="232500" name="Line 52"/>
            <p:cNvSpPr>
              <a:spLocks noChangeShapeType="1"/>
            </p:cNvSpPr>
            <p:nvPr/>
          </p:nvSpPr>
          <p:spPr bwMode="auto">
            <a:xfrm>
              <a:off x="505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 sz="1800" b="1">
                <a:latin typeface="Gabriola" panose="04040605051002020D02" pitchFamily="82" charset="0"/>
              </a:endParaRPr>
            </a:p>
          </p:txBody>
        </p:sp>
        <p:sp>
          <p:nvSpPr>
            <p:cNvPr id="232501" name="Line 53"/>
            <p:cNvSpPr>
              <a:spLocks noChangeShapeType="1"/>
            </p:cNvSpPr>
            <p:nvPr/>
          </p:nvSpPr>
          <p:spPr bwMode="auto">
            <a:xfrm>
              <a:off x="788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 sz="1800" b="1">
                <a:latin typeface="Gabriola" panose="04040605051002020D02" pitchFamily="82" charset="0"/>
              </a:endParaRPr>
            </a:p>
          </p:txBody>
        </p:sp>
        <p:sp>
          <p:nvSpPr>
            <p:cNvPr id="232502" name="Line 54"/>
            <p:cNvSpPr>
              <a:spLocks noChangeShapeType="1"/>
            </p:cNvSpPr>
            <p:nvPr/>
          </p:nvSpPr>
          <p:spPr bwMode="auto">
            <a:xfrm>
              <a:off x="1072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 sz="1800" b="1">
                <a:latin typeface="Gabriola" panose="04040605051002020D02" pitchFamily="82" charset="0"/>
              </a:endParaRPr>
            </a:p>
          </p:txBody>
        </p:sp>
        <p:sp>
          <p:nvSpPr>
            <p:cNvPr id="232503" name="Line 55"/>
            <p:cNvSpPr>
              <a:spLocks noChangeShapeType="1"/>
            </p:cNvSpPr>
            <p:nvPr/>
          </p:nvSpPr>
          <p:spPr bwMode="auto">
            <a:xfrm>
              <a:off x="1357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 sz="1800" b="1">
                <a:latin typeface="Gabriola" panose="04040605051002020D02" pitchFamily="82" charset="0"/>
              </a:endParaRPr>
            </a:p>
          </p:txBody>
        </p:sp>
        <p:sp>
          <p:nvSpPr>
            <p:cNvPr id="232504" name="Line 56"/>
            <p:cNvSpPr>
              <a:spLocks noChangeShapeType="1"/>
            </p:cNvSpPr>
            <p:nvPr/>
          </p:nvSpPr>
          <p:spPr bwMode="auto">
            <a:xfrm>
              <a:off x="1641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 sz="1800" b="1">
                <a:latin typeface="Gabriola" panose="04040605051002020D02" pitchFamily="82" charset="0"/>
              </a:endParaRPr>
            </a:p>
          </p:txBody>
        </p:sp>
        <p:sp>
          <p:nvSpPr>
            <p:cNvPr id="232505" name="Line 57"/>
            <p:cNvSpPr>
              <a:spLocks noChangeShapeType="1"/>
            </p:cNvSpPr>
            <p:nvPr/>
          </p:nvSpPr>
          <p:spPr bwMode="auto">
            <a:xfrm>
              <a:off x="1924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 sz="1800" b="1">
                <a:latin typeface="Gabriola" panose="04040605051002020D02" pitchFamily="82" charset="0"/>
              </a:endParaRPr>
            </a:p>
          </p:txBody>
        </p:sp>
        <p:sp>
          <p:nvSpPr>
            <p:cNvPr id="232506" name="Line 58"/>
            <p:cNvSpPr>
              <a:spLocks noChangeShapeType="1"/>
            </p:cNvSpPr>
            <p:nvPr/>
          </p:nvSpPr>
          <p:spPr bwMode="auto">
            <a:xfrm>
              <a:off x="2208" y="912"/>
              <a:ext cx="0" cy="26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 sz="1800" b="1">
                <a:latin typeface="Gabriola" panose="04040605051002020D02" pitchFamily="82" charset="0"/>
              </a:endParaRPr>
            </a:p>
          </p:txBody>
        </p:sp>
      </p:grpSp>
      <p:sp>
        <p:nvSpPr>
          <p:cNvPr id="232507" name="Oval 59"/>
          <p:cNvSpPr>
            <a:spLocks noChangeArrowheads="1"/>
          </p:cNvSpPr>
          <p:nvPr/>
        </p:nvSpPr>
        <p:spPr bwMode="auto">
          <a:xfrm>
            <a:off x="3217069" y="3021568"/>
            <a:ext cx="319088" cy="295275"/>
          </a:xfrm>
          <a:prstGeom prst="ellips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 b="1">
              <a:latin typeface="Gabriola" panose="04040605051002020D02" pitchFamily="82" charset="0"/>
            </a:endParaRPr>
          </a:p>
        </p:txBody>
      </p:sp>
      <p:grpSp>
        <p:nvGrpSpPr>
          <p:cNvPr id="232508" name="Group 60"/>
          <p:cNvGrpSpPr>
            <a:grpSpLocks/>
          </p:cNvGrpSpPr>
          <p:nvPr/>
        </p:nvGrpSpPr>
        <p:grpSpPr bwMode="auto">
          <a:xfrm>
            <a:off x="1521619" y="3664508"/>
            <a:ext cx="2365772" cy="317897"/>
            <a:chOff x="221" y="912"/>
            <a:chExt cx="1987" cy="267"/>
          </a:xfrm>
        </p:grpSpPr>
        <p:sp>
          <p:nvSpPr>
            <p:cNvPr id="232509" name="Rectangle 61"/>
            <p:cNvSpPr>
              <a:spLocks noChangeArrowheads="1"/>
            </p:cNvSpPr>
            <p:nvPr/>
          </p:nvSpPr>
          <p:spPr bwMode="auto">
            <a:xfrm>
              <a:off x="1924" y="912"/>
              <a:ext cx="284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b="1">
                  <a:latin typeface="Gabriola" panose="04040605051002020D02" pitchFamily="82" charset="0"/>
                </a:rPr>
                <a:t>8</a:t>
              </a:r>
            </a:p>
          </p:txBody>
        </p:sp>
        <p:sp>
          <p:nvSpPr>
            <p:cNvPr id="232510" name="Rectangle 62"/>
            <p:cNvSpPr>
              <a:spLocks noChangeArrowheads="1"/>
            </p:cNvSpPr>
            <p:nvPr/>
          </p:nvSpPr>
          <p:spPr bwMode="auto">
            <a:xfrm>
              <a:off x="1641" y="912"/>
              <a:ext cx="283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b="1">
                  <a:latin typeface="Gabriola" panose="04040605051002020D02" pitchFamily="82" charset="0"/>
                </a:rPr>
                <a:t>6</a:t>
              </a:r>
            </a:p>
          </p:txBody>
        </p:sp>
        <p:sp>
          <p:nvSpPr>
            <p:cNvPr id="232511" name="Rectangle 63"/>
            <p:cNvSpPr>
              <a:spLocks noChangeArrowheads="1"/>
            </p:cNvSpPr>
            <p:nvPr/>
          </p:nvSpPr>
          <p:spPr bwMode="auto">
            <a:xfrm>
              <a:off x="1357" y="912"/>
              <a:ext cx="284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b="1">
                  <a:latin typeface="Gabriola" panose="04040605051002020D02" pitchFamily="82" charset="0"/>
                </a:rPr>
                <a:t>4</a:t>
              </a:r>
            </a:p>
          </p:txBody>
        </p:sp>
        <p:sp>
          <p:nvSpPr>
            <p:cNvPr id="232512" name="Rectangle 64"/>
            <p:cNvSpPr>
              <a:spLocks noChangeArrowheads="1"/>
            </p:cNvSpPr>
            <p:nvPr/>
          </p:nvSpPr>
          <p:spPr bwMode="auto">
            <a:xfrm>
              <a:off x="1072" y="912"/>
              <a:ext cx="285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b="1">
                  <a:latin typeface="Gabriola" panose="04040605051002020D02" pitchFamily="82" charset="0"/>
                </a:rPr>
                <a:t>9</a:t>
              </a:r>
            </a:p>
          </p:txBody>
        </p:sp>
        <p:sp>
          <p:nvSpPr>
            <p:cNvPr id="232513" name="Rectangle 65"/>
            <p:cNvSpPr>
              <a:spLocks noChangeArrowheads="1"/>
            </p:cNvSpPr>
            <p:nvPr/>
          </p:nvSpPr>
          <p:spPr bwMode="auto">
            <a:xfrm>
              <a:off x="788" y="912"/>
              <a:ext cx="284" cy="26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b="1">
                  <a:latin typeface="Gabriola" panose="04040605051002020D02" pitchFamily="82" charset="0"/>
                </a:rPr>
                <a:t>3</a:t>
              </a:r>
            </a:p>
          </p:txBody>
        </p:sp>
        <p:sp>
          <p:nvSpPr>
            <p:cNvPr id="232514" name="Rectangle 66"/>
            <p:cNvSpPr>
              <a:spLocks noChangeArrowheads="1"/>
            </p:cNvSpPr>
            <p:nvPr/>
          </p:nvSpPr>
          <p:spPr bwMode="auto">
            <a:xfrm>
              <a:off x="505" y="912"/>
              <a:ext cx="283" cy="26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b="1">
                  <a:latin typeface="Gabriola" panose="04040605051002020D02" pitchFamily="82" charset="0"/>
                </a:rPr>
                <a:t>2</a:t>
              </a:r>
            </a:p>
          </p:txBody>
        </p:sp>
        <p:sp>
          <p:nvSpPr>
            <p:cNvPr id="232515" name="Rectangle 67"/>
            <p:cNvSpPr>
              <a:spLocks noChangeArrowheads="1"/>
            </p:cNvSpPr>
            <p:nvPr/>
          </p:nvSpPr>
          <p:spPr bwMode="auto">
            <a:xfrm>
              <a:off x="221" y="912"/>
              <a:ext cx="284" cy="26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b="1">
                  <a:latin typeface="Gabriola" panose="04040605051002020D02" pitchFamily="82" charset="0"/>
                </a:rPr>
                <a:t>1</a:t>
              </a:r>
            </a:p>
          </p:txBody>
        </p:sp>
        <p:sp>
          <p:nvSpPr>
            <p:cNvPr id="232516" name="Line 68"/>
            <p:cNvSpPr>
              <a:spLocks noChangeShapeType="1"/>
            </p:cNvSpPr>
            <p:nvPr/>
          </p:nvSpPr>
          <p:spPr bwMode="auto">
            <a:xfrm>
              <a:off x="221" y="912"/>
              <a:ext cx="198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 sz="1800" b="1">
                <a:latin typeface="Gabriola" panose="04040605051002020D02" pitchFamily="82" charset="0"/>
              </a:endParaRPr>
            </a:p>
          </p:txBody>
        </p:sp>
        <p:sp>
          <p:nvSpPr>
            <p:cNvPr id="232517" name="Line 69"/>
            <p:cNvSpPr>
              <a:spLocks noChangeShapeType="1"/>
            </p:cNvSpPr>
            <p:nvPr/>
          </p:nvSpPr>
          <p:spPr bwMode="auto">
            <a:xfrm>
              <a:off x="221" y="1179"/>
              <a:ext cx="198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 sz="1800" b="1">
                <a:latin typeface="Gabriola" panose="04040605051002020D02" pitchFamily="82" charset="0"/>
              </a:endParaRPr>
            </a:p>
          </p:txBody>
        </p:sp>
        <p:sp>
          <p:nvSpPr>
            <p:cNvPr id="232518" name="Line 70"/>
            <p:cNvSpPr>
              <a:spLocks noChangeShapeType="1"/>
            </p:cNvSpPr>
            <p:nvPr/>
          </p:nvSpPr>
          <p:spPr bwMode="auto">
            <a:xfrm>
              <a:off x="221" y="912"/>
              <a:ext cx="0" cy="26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 sz="1800" b="1">
                <a:latin typeface="Gabriola" panose="04040605051002020D02" pitchFamily="82" charset="0"/>
              </a:endParaRPr>
            </a:p>
          </p:txBody>
        </p:sp>
        <p:sp>
          <p:nvSpPr>
            <p:cNvPr id="232519" name="Line 71"/>
            <p:cNvSpPr>
              <a:spLocks noChangeShapeType="1"/>
            </p:cNvSpPr>
            <p:nvPr/>
          </p:nvSpPr>
          <p:spPr bwMode="auto">
            <a:xfrm>
              <a:off x="505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 sz="1800" b="1">
                <a:latin typeface="Gabriola" panose="04040605051002020D02" pitchFamily="82" charset="0"/>
              </a:endParaRPr>
            </a:p>
          </p:txBody>
        </p:sp>
        <p:sp>
          <p:nvSpPr>
            <p:cNvPr id="232520" name="Line 72"/>
            <p:cNvSpPr>
              <a:spLocks noChangeShapeType="1"/>
            </p:cNvSpPr>
            <p:nvPr/>
          </p:nvSpPr>
          <p:spPr bwMode="auto">
            <a:xfrm>
              <a:off x="788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 sz="1800" b="1">
                <a:latin typeface="Gabriola" panose="04040605051002020D02" pitchFamily="82" charset="0"/>
              </a:endParaRPr>
            </a:p>
          </p:txBody>
        </p:sp>
        <p:sp>
          <p:nvSpPr>
            <p:cNvPr id="232521" name="Line 73"/>
            <p:cNvSpPr>
              <a:spLocks noChangeShapeType="1"/>
            </p:cNvSpPr>
            <p:nvPr/>
          </p:nvSpPr>
          <p:spPr bwMode="auto">
            <a:xfrm>
              <a:off x="1072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 sz="1800" b="1">
                <a:latin typeface="Gabriola" panose="04040605051002020D02" pitchFamily="82" charset="0"/>
              </a:endParaRPr>
            </a:p>
          </p:txBody>
        </p:sp>
        <p:sp>
          <p:nvSpPr>
            <p:cNvPr id="232522" name="Line 74"/>
            <p:cNvSpPr>
              <a:spLocks noChangeShapeType="1"/>
            </p:cNvSpPr>
            <p:nvPr/>
          </p:nvSpPr>
          <p:spPr bwMode="auto">
            <a:xfrm>
              <a:off x="1357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 sz="1800" b="1">
                <a:latin typeface="Gabriola" panose="04040605051002020D02" pitchFamily="82" charset="0"/>
              </a:endParaRPr>
            </a:p>
          </p:txBody>
        </p:sp>
        <p:sp>
          <p:nvSpPr>
            <p:cNvPr id="232523" name="Line 75"/>
            <p:cNvSpPr>
              <a:spLocks noChangeShapeType="1"/>
            </p:cNvSpPr>
            <p:nvPr/>
          </p:nvSpPr>
          <p:spPr bwMode="auto">
            <a:xfrm>
              <a:off x="1641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 sz="1800" b="1">
                <a:latin typeface="Gabriola" panose="04040605051002020D02" pitchFamily="82" charset="0"/>
              </a:endParaRPr>
            </a:p>
          </p:txBody>
        </p:sp>
        <p:sp>
          <p:nvSpPr>
            <p:cNvPr id="232524" name="Line 76"/>
            <p:cNvSpPr>
              <a:spLocks noChangeShapeType="1"/>
            </p:cNvSpPr>
            <p:nvPr/>
          </p:nvSpPr>
          <p:spPr bwMode="auto">
            <a:xfrm>
              <a:off x="1924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 sz="1800" b="1">
                <a:latin typeface="Gabriola" panose="04040605051002020D02" pitchFamily="82" charset="0"/>
              </a:endParaRPr>
            </a:p>
          </p:txBody>
        </p:sp>
        <p:sp>
          <p:nvSpPr>
            <p:cNvPr id="232525" name="Line 77"/>
            <p:cNvSpPr>
              <a:spLocks noChangeShapeType="1"/>
            </p:cNvSpPr>
            <p:nvPr/>
          </p:nvSpPr>
          <p:spPr bwMode="auto">
            <a:xfrm>
              <a:off x="2208" y="912"/>
              <a:ext cx="0" cy="26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 sz="1800" b="1">
                <a:latin typeface="Gabriola" panose="04040605051002020D02" pitchFamily="82" charset="0"/>
              </a:endParaRPr>
            </a:p>
          </p:txBody>
        </p:sp>
      </p:grpSp>
      <p:sp>
        <p:nvSpPr>
          <p:cNvPr id="232526" name="Oval 78"/>
          <p:cNvSpPr>
            <a:spLocks noChangeArrowheads="1"/>
          </p:cNvSpPr>
          <p:nvPr/>
        </p:nvSpPr>
        <p:spPr bwMode="auto">
          <a:xfrm>
            <a:off x="2877741" y="3668080"/>
            <a:ext cx="319088" cy="295275"/>
          </a:xfrm>
          <a:prstGeom prst="ellips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 b="1">
              <a:latin typeface="Gabriola" panose="04040605051002020D02" pitchFamily="82" charset="0"/>
            </a:endParaRPr>
          </a:p>
        </p:txBody>
      </p:sp>
      <p:grpSp>
        <p:nvGrpSpPr>
          <p:cNvPr id="232527" name="Group 79"/>
          <p:cNvGrpSpPr>
            <a:grpSpLocks/>
          </p:cNvGrpSpPr>
          <p:nvPr/>
        </p:nvGrpSpPr>
        <p:grpSpPr bwMode="auto">
          <a:xfrm>
            <a:off x="4773216" y="2356005"/>
            <a:ext cx="2365772" cy="317897"/>
            <a:chOff x="221" y="912"/>
            <a:chExt cx="1987" cy="267"/>
          </a:xfrm>
        </p:grpSpPr>
        <p:sp>
          <p:nvSpPr>
            <p:cNvPr id="232528" name="Rectangle 80"/>
            <p:cNvSpPr>
              <a:spLocks noChangeArrowheads="1"/>
            </p:cNvSpPr>
            <p:nvPr/>
          </p:nvSpPr>
          <p:spPr bwMode="auto">
            <a:xfrm>
              <a:off x="1924" y="912"/>
              <a:ext cx="284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b="1">
                  <a:latin typeface="Gabriola" panose="04040605051002020D02" pitchFamily="82" charset="0"/>
                </a:rPr>
                <a:t>8</a:t>
              </a:r>
            </a:p>
          </p:txBody>
        </p:sp>
        <p:sp>
          <p:nvSpPr>
            <p:cNvPr id="232529" name="Rectangle 81"/>
            <p:cNvSpPr>
              <a:spLocks noChangeArrowheads="1"/>
            </p:cNvSpPr>
            <p:nvPr/>
          </p:nvSpPr>
          <p:spPr bwMode="auto">
            <a:xfrm>
              <a:off x="1641" y="912"/>
              <a:ext cx="283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b="1">
                  <a:latin typeface="Gabriola" panose="04040605051002020D02" pitchFamily="82" charset="0"/>
                </a:rPr>
                <a:t>9</a:t>
              </a:r>
            </a:p>
          </p:txBody>
        </p:sp>
        <p:sp>
          <p:nvSpPr>
            <p:cNvPr id="232530" name="Rectangle 82"/>
            <p:cNvSpPr>
              <a:spLocks noChangeArrowheads="1"/>
            </p:cNvSpPr>
            <p:nvPr/>
          </p:nvSpPr>
          <p:spPr bwMode="auto">
            <a:xfrm>
              <a:off x="1357" y="912"/>
              <a:ext cx="284" cy="26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b="1">
                  <a:latin typeface="Gabriola" panose="04040605051002020D02" pitchFamily="82" charset="0"/>
                </a:rPr>
                <a:t>6</a:t>
              </a:r>
            </a:p>
          </p:txBody>
        </p:sp>
        <p:sp>
          <p:nvSpPr>
            <p:cNvPr id="232531" name="Rectangle 83"/>
            <p:cNvSpPr>
              <a:spLocks noChangeArrowheads="1"/>
            </p:cNvSpPr>
            <p:nvPr/>
          </p:nvSpPr>
          <p:spPr bwMode="auto">
            <a:xfrm>
              <a:off x="1072" y="912"/>
              <a:ext cx="285" cy="26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b="1">
                  <a:latin typeface="Gabriola" panose="04040605051002020D02" pitchFamily="82" charset="0"/>
                </a:rPr>
                <a:t>4</a:t>
              </a:r>
            </a:p>
          </p:txBody>
        </p:sp>
        <p:sp>
          <p:nvSpPr>
            <p:cNvPr id="232532" name="Rectangle 84"/>
            <p:cNvSpPr>
              <a:spLocks noChangeArrowheads="1"/>
            </p:cNvSpPr>
            <p:nvPr/>
          </p:nvSpPr>
          <p:spPr bwMode="auto">
            <a:xfrm>
              <a:off x="788" y="912"/>
              <a:ext cx="284" cy="26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b="1">
                  <a:latin typeface="Gabriola" panose="04040605051002020D02" pitchFamily="82" charset="0"/>
                </a:rPr>
                <a:t>3</a:t>
              </a:r>
            </a:p>
          </p:txBody>
        </p:sp>
        <p:sp>
          <p:nvSpPr>
            <p:cNvPr id="232533" name="Rectangle 85"/>
            <p:cNvSpPr>
              <a:spLocks noChangeArrowheads="1"/>
            </p:cNvSpPr>
            <p:nvPr/>
          </p:nvSpPr>
          <p:spPr bwMode="auto">
            <a:xfrm>
              <a:off x="505" y="912"/>
              <a:ext cx="283" cy="26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b="1">
                  <a:latin typeface="Gabriola" panose="04040605051002020D02" pitchFamily="82" charset="0"/>
                </a:rPr>
                <a:t>2</a:t>
              </a:r>
            </a:p>
          </p:txBody>
        </p:sp>
        <p:sp>
          <p:nvSpPr>
            <p:cNvPr id="232534" name="Rectangle 86"/>
            <p:cNvSpPr>
              <a:spLocks noChangeArrowheads="1"/>
            </p:cNvSpPr>
            <p:nvPr/>
          </p:nvSpPr>
          <p:spPr bwMode="auto">
            <a:xfrm>
              <a:off x="221" y="912"/>
              <a:ext cx="284" cy="26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b="1">
                  <a:latin typeface="Gabriola" panose="04040605051002020D02" pitchFamily="82" charset="0"/>
                </a:rPr>
                <a:t>1</a:t>
              </a:r>
            </a:p>
          </p:txBody>
        </p:sp>
        <p:sp>
          <p:nvSpPr>
            <p:cNvPr id="232535" name="Line 87"/>
            <p:cNvSpPr>
              <a:spLocks noChangeShapeType="1"/>
            </p:cNvSpPr>
            <p:nvPr/>
          </p:nvSpPr>
          <p:spPr bwMode="auto">
            <a:xfrm>
              <a:off x="221" y="912"/>
              <a:ext cx="198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 sz="1800" b="1">
                <a:latin typeface="Gabriola" panose="04040605051002020D02" pitchFamily="82" charset="0"/>
              </a:endParaRPr>
            </a:p>
          </p:txBody>
        </p:sp>
        <p:sp>
          <p:nvSpPr>
            <p:cNvPr id="232536" name="Line 88"/>
            <p:cNvSpPr>
              <a:spLocks noChangeShapeType="1"/>
            </p:cNvSpPr>
            <p:nvPr/>
          </p:nvSpPr>
          <p:spPr bwMode="auto">
            <a:xfrm>
              <a:off x="221" y="1179"/>
              <a:ext cx="198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 sz="1800" b="1">
                <a:latin typeface="Gabriola" panose="04040605051002020D02" pitchFamily="82" charset="0"/>
              </a:endParaRPr>
            </a:p>
          </p:txBody>
        </p:sp>
        <p:sp>
          <p:nvSpPr>
            <p:cNvPr id="232537" name="Line 89"/>
            <p:cNvSpPr>
              <a:spLocks noChangeShapeType="1"/>
            </p:cNvSpPr>
            <p:nvPr/>
          </p:nvSpPr>
          <p:spPr bwMode="auto">
            <a:xfrm>
              <a:off x="221" y="912"/>
              <a:ext cx="0" cy="26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 sz="1800" b="1">
                <a:latin typeface="Gabriola" panose="04040605051002020D02" pitchFamily="82" charset="0"/>
              </a:endParaRPr>
            </a:p>
          </p:txBody>
        </p:sp>
        <p:sp>
          <p:nvSpPr>
            <p:cNvPr id="232538" name="Line 90"/>
            <p:cNvSpPr>
              <a:spLocks noChangeShapeType="1"/>
            </p:cNvSpPr>
            <p:nvPr/>
          </p:nvSpPr>
          <p:spPr bwMode="auto">
            <a:xfrm>
              <a:off x="505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 sz="1800" b="1">
                <a:latin typeface="Gabriola" panose="04040605051002020D02" pitchFamily="82" charset="0"/>
              </a:endParaRPr>
            </a:p>
          </p:txBody>
        </p:sp>
        <p:sp>
          <p:nvSpPr>
            <p:cNvPr id="232539" name="Line 91"/>
            <p:cNvSpPr>
              <a:spLocks noChangeShapeType="1"/>
            </p:cNvSpPr>
            <p:nvPr/>
          </p:nvSpPr>
          <p:spPr bwMode="auto">
            <a:xfrm>
              <a:off x="788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 sz="1800" b="1">
                <a:latin typeface="Gabriola" panose="04040605051002020D02" pitchFamily="82" charset="0"/>
              </a:endParaRPr>
            </a:p>
          </p:txBody>
        </p:sp>
        <p:sp>
          <p:nvSpPr>
            <p:cNvPr id="232540" name="Line 92"/>
            <p:cNvSpPr>
              <a:spLocks noChangeShapeType="1"/>
            </p:cNvSpPr>
            <p:nvPr/>
          </p:nvSpPr>
          <p:spPr bwMode="auto">
            <a:xfrm>
              <a:off x="1072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 sz="1800" b="1">
                <a:latin typeface="Gabriola" panose="04040605051002020D02" pitchFamily="82" charset="0"/>
              </a:endParaRPr>
            </a:p>
          </p:txBody>
        </p:sp>
        <p:sp>
          <p:nvSpPr>
            <p:cNvPr id="232541" name="Line 93"/>
            <p:cNvSpPr>
              <a:spLocks noChangeShapeType="1"/>
            </p:cNvSpPr>
            <p:nvPr/>
          </p:nvSpPr>
          <p:spPr bwMode="auto">
            <a:xfrm>
              <a:off x="1357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 sz="1800" b="1">
                <a:latin typeface="Gabriola" panose="04040605051002020D02" pitchFamily="82" charset="0"/>
              </a:endParaRPr>
            </a:p>
          </p:txBody>
        </p:sp>
        <p:sp>
          <p:nvSpPr>
            <p:cNvPr id="232542" name="Line 94"/>
            <p:cNvSpPr>
              <a:spLocks noChangeShapeType="1"/>
            </p:cNvSpPr>
            <p:nvPr/>
          </p:nvSpPr>
          <p:spPr bwMode="auto">
            <a:xfrm>
              <a:off x="1641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 sz="1800" b="1">
                <a:latin typeface="Gabriola" panose="04040605051002020D02" pitchFamily="82" charset="0"/>
              </a:endParaRPr>
            </a:p>
          </p:txBody>
        </p:sp>
        <p:sp>
          <p:nvSpPr>
            <p:cNvPr id="232543" name="Line 95"/>
            <p:cNvSpPr>
              <a:spLocks noChangeShapeType="1"/>
            </p:cNvSpPr>
            <p:nvPr/>
          </p:nvSpPr>
          <p:spPr bwMode="auto">
            <a:xfrm>
              <a:off x="1924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 sz="1800" b="1">
                <a:latin typeface="Gabriola" panose="04040605051002020D02" pitchFamily="82" charset="0"/>
              </a:endParaRPr>
            </a:p>
          </p:txBody>
        </p:sp>
        <p:sp>
          <p:nvSpPr>
            <p:cNvPr id="232544" name="Line 96"/>
            <p:cNvSpPr>
              <a:spLocks noChangeShapeType="1"/>
            </p:cNvSpPr>
            <p:nvPr/>
          </p:nvSpPr>
          <p:spPr bwMode="auto">
            <a:xfrm>
              <a:off x="2208" y="912"/>
              <a:ext cx="0" cy="26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 sz="1800" b="1">
                <a:latin typeface="Gabriola" panose="04040605051002020D02" pitchFamily="82" charset="0"/>
              </a:endParaRPr>
            </a:p>
          </p:txBody>
        </p:sp>
      </p:grpSp>
      <p:sp>
        <p:nvSpPr>
          <p:cNvPr id="232545" name="Oval 97"/>
          <p:cNvSpPr>
            <a:spLocks noChangeArrowheads="1"/>
          </p:cNvSpPr>
          <p:nvPr/>
        </p:nvSpPr>
        <p:spPr bwMode="auto">
          <a:xfrm>
            <a:off x="6493667" y="1698776"/>
            <a:ext cx="319088" cy="295275"/>
          </a:xfrm>
          <a:prstGeom prst="ellips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 b="1">
              <a:latin typeface="Gabriola" panose="04040605051002020D02" pitchFamily="82" charset="0"/>
            </a:endParaRPr>
          </a:p>
        </p:txBody>
      </p:sp>
      <p:sp>
        <p:nvSpPr>
          <p:cNvPr id="232546" name="Oval 98"/>
          <p:cNvSpPr>
            <a:spLocks noChangeArrowheads="1"/>
          </p:cNvSpPr>
          <p:nvPr/>
        </p:nvSpPr>
        <p:spPr bwMode="auto">
          <a:xfrm>
            <a:off x="6828828" y="2345290"/>
            <a:ext cx="319088" cy="295275"/>
          </a:xfrm>
          <a:prstGeom prst="ellips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 b="1">
              <a:latin typeface="Gabriola" panose="04040605051002020D02" pitchFamily="82" charset="0"/>
            </a:endParaRPr>
          </a:p>
        </p:txBody>
      </p:sp>
      <p:grpSp>
        <p:nvGrpSpPr>
          <p:cNvPr id="232547" name="Group 99"/>
          <p:cNvGrpSpPr>
            <a:grpSpLocks/>
          </p:cNvGrpSpPr>
          <p:nvPr/>
        </p:nvGrpSpPr>
        <p:grpSpPr bwMode="auto">
          <a:xfrm>
            <a:off x="4785122" y="1686868"/>
            <a:ext cx="2365772" cy="317897"/>
            <a:chOff x="221" y="912"/>
            <a:chExt cx="1987" cy="267"/>
          </a:xfrm>
        </p:grpSpPr>
        <p:sp>
          <p:nvSpPr>
            <p:cNvPr id="232548" name="Rectangle 100"/>
            <p:cNvSpPr>
              <a:spLocks noChangeArrowheads="1"/>
            </p:cNvSpPr>
            <p:nvPr/>
          </p:nvSpPr>
          <p:spPr bwMode="auto">
            <a:xfrm>
              <a:off x="1924" y="912"/>
              <a:ext cx="284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b="1">
                  <a:latin typeface="Gabriola" panose="04040605051002020D02" pitchFamily="82" charset="0"/>
                </a:rPr>
                <a:t>8</a:t>
              </a:r>
            </a:p>
          </p:txBody>
        </p:sp>
        <p:sp>
          <p:nvSpPr>
            <p:cNvPr id="232549" name="Rectangle 101"/>
            <p:cNvSpPr>
              <a:spLocks noChangeArrowheads="1"/>
            </p:cNvSpPr>
            <p:nvPr/>
          </p:nvSpPr>
          <p:spPr bwMode="auto">
            <a:xfrm>
              <a:off x="1641" y="912"/>
              <a:ext cx="283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b="1">
                  <a:latin typeface="Gabriola" panose="04040605051002020D02" pitchFamily="82" charset="0"/>
                </a:rPr>
                <a:t>6</a:t>
              </a:r>
            </a:p>
          </p:txBody>
        </p:sp>
        <p:sp>
          <p:nvSpPr>
            <p:cNvPr id="232550" name="Rectangle 102"/>
            <p:cNvSpPr>
              <a:spLocks noChangeArrowheads="1"/>
            </p:cNvSpPr>
            <p:nvPr/>
          </p:nvSpPr>
          <p:spPr bwMode="auto">
            <a:xfrm>
              <a:off x="1357" y="912"/>
              <a:ext cx="284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b="1">
                  <a:latin typeface="Gabriola" panose="04040605051002020D02" pitchFamily="82" charset="0"/>
                </a:rPr>
                <a:t>9</a:t>
              </a:r>
            </a:p>
          </p:txBody>
        </p:sp>
        <p:sp>
          <p:nvSpPr>
            <p:cNvPr id="232551" name="Rectangle 103"/>
            <p:cNvSpPr>
              <a:spLocks noChangeArrowheads="1"/>
            </p:cNvSpPr>
            <p:nvPr/>
          </p:nvSpPr>
          <p:spPr bwMode="auto">
            <a:xfrm>
              <a:off x="1072" y="912"/>
              <a:ext cx="285" cy="26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b="1">
                  <a:latin typeface="Gabriola" panose="04040605051002020D02" pitchFamily="82" charset="0"/>
                </a:rPr>
                <a:t>4</a:t>
              </a:r>
            </a:p>
          </p:txBody>
        </p:sp>
        <p:sp>
          <p:nvSpPr>
            <p:cNvPr id="232552" name="Rectangle 104"/>
            <p:cNvSpPr>
              <a:spLocks noChangeArrowheads="1"/>
            </p:cNvSpPr>
            <p:nvPr/>
          </p:nvSpPr>
          <p:spPr bwMode="auto">
            <a:xfrm>
              <a:off x="788" y="912"/>
              <a:ext cx="284" cy="26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b="1">
                  <a:latin typeface="Gabriola" panose="04040605051002020D02" pitchFamily="82" charset="0"/>
                </a:rPr>
                <a:t>3</a:t>
              </a:r>
            </a:p>
          </p:txBody>
        </p:sp>
        <p:sp>
          <p:nvSpPr>
            <p:cNvPr id="232553" name="Rectangle 105"/>
            <p:cNvSpPr>
              <a:spLocks noChangeArrowheads="1"/>
            </p:cNvSpPr>
            <p:nvPr/>
          </p:nvSpPr>
          <p:spPr bwMode="auto">
            <a:xfrm>
              <a:off x="505" y="912"/>
              <a:ext cx="283" cy="26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b="1">
                  <a:latin typeface="Gabriola" panose="04040605051002020D02" pitchFamily="82" charset="0"/>
                </a:rPr>
                <a:t>2</a:t>
              </a:r>
            </a:p>
          </p:txBody>
        </p:sp>
        <p:sp>
          <p:nvSpPr>
            <p:cNvPr id="232554" name="Rectangle 106"/>
            <p:cNvSpPr>
              <a:spLocks noChangeArrowheads="1"/>
            </p:cNvSpPr>
            <p:nvPr/>
          </p:nvSpPr>
          <p:spPr bwMode="auto">
            <a:xfrm>
              <a:off x="221" y="912"/>
              <a:ext cx="284" cy="26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b="1">
                  <a:latin typeface="Gabriola" panose="04040605051002020D02" pitchFamily="82" charset="0"/>
                </a:rPr>
                <a:t>1</a:t>
              </a:r>
            </a:p>
          </p:txBody>
        </p:sp>
        <p:sp>
          <p:nvSpPr>
            <p:cNvPr id="232555" name="Line 107"/>
            <p:cNvSpPr>
              <a:spLocks noChangeShapeType="1"/>
            </p:cNvSpPr>
            <p:nvPr/>
          </p:nvSpPr>
          <p:spPr bwMode="auto">
            <a:xfrm>
              <a:off x="221" y="912"/>
              <a:ext cx="198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 sz="1800" b="1">
                <a:latin typeface="Gabriola" panose="04040605051002020D02" pitchFamily="82" charset="0"/>
              </a:endParaRPr>
            </a:p>
          </p:txBody>
        </p:sp>
        <p:sp>
          <p:nvSpPr>
            <p:cNvPr id="232556" name="Line 108"/>
            <p:cNvSpPr>
              <a:spLocks noChangeShapeType="1"/>
            </p:cNvSpPr>
            <p:nvPr/>
          </p:nvSpPr>
          <p:spPr bwMode="auto">
            <a:xfrm>
              <a:off x="221" y="1179"/>
              <a:ext cx="198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 sz="1800" b="1">
                <a:latin typeface="Gabriola" panose="04040605051002020D02" pitchFamily="82" charset="0"/>
              </a:endParaRPr>
            </a:p>
          </p:txBody>
        </p:sp>
        <p:sp>
          <p:nvSpPr>
            <p:cNvPr id="232557" name="Line 109"/>
            <p:cNvSpPr>
              <a:spLocks noChangeShapeType="1"/>
            </p:cNvSpPr>
            <p:nvPr/>
          </p:nvSpPr>
          <p:spPr bwMode="auto">
            <a:xfrm>
              <a:off x="221" y="912"/>
              <a:ext cx="0" cy="26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 sz="1800" b="1">
                <a:latin typeface="Gabriola" panose="04040605051002020D02" pitchFamily="82" charset="0"/>
              </a:endParaRPr>
            </a:p>
          </p:txBody>
        </p:sp>
        <p:sp>
          <p:nvSpPr>
            <p:cNvPr id="232558" name="Line 110"/>
            <p:cNvSpPr>
              <a:spLocks noChangeShapeType="1"/>
            </p:cNvSpPr>
            <p:nvPr/>
          </p:nvSpPr>
          <p:spPr bwMode="auto">
            <a:xfrm>
              <a:off x="505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 sz="1800" b="1">
                <a:latin typeface="Gabriola" panose="04040605051002020D02" pitchFamily="82" charset="0"/>
              </a:endParaRPr>
            </a:p>
          </p:txBody>
        </p:sp>
        <p:sp>
          <p:nvSpPr>
            <p:cNvPr id="232559" name="Line 111"/>
            <p:cNvSpPr>
              <a:spLocks noChangeShapeType="1"/>
            </p:cNvSpPr>
            <p:nvPr/>
          </p:nvSpPr>
          <p:spPr bwMode="auto">
            <a:xfrm>
              <a:off x="788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 sz="1800" b="1">
                <a:latin typeface="Gabriola" panose="04040605051002020D02" pitchFamily="82" charset="0"/>
              </a:endParaRPr>
            </a:p>
          </p:txBody>
        </p:sp>
        <p:sp>
          <p:nvSpPr>
            <p:cNvPr id="232560" name="Line 112"/>
            <p:cNvSpPr>
              <a:spLocks noChangeShapeType="1"/>
            </p:cNvSpPr>
            <p:nvPr/>
          </p:nvSpPr>
          <p:spPr bwMode="auto">
            <a:xfrm>
              <a:off x="1072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 sz="1800" b="1">
                <a:latin typeface="Gabriola" panose="04040605051002020D02" pitchFamily="82" charset="0"/>
              </a:endParaRPr>
            </a:p>
          </p:txBody>
        </p:sp>
        <p:sp>
          <p:nvSpPr>
            <p:cNvPr id="232561" name="Line 113"/>
            <p:cNvSpPr>
              <a:spLocks noChangeShapeType="1"/>
            </p:cNvSpPr>
            <p:nvPr/>
          </p:nvSpPr>
          <p:spPr bwMode="auto">
            <a:xfrm>
              <a:off x="1357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 sz="1800" b="1">
                <a:latin typeface="Gabriola" panose="04040605051002020D02" pitchFamily="82" charset="0"/>
              </a:endParaRPr>
            </a:p>
          </p:txBody>
        </p:sp>
        <p:sp>
          <p:nvSpPr>
            <p:cNvPr id="232562" name="Line 114"/>
            <p:cNvSpPr>
              <a:spLocks noChangeShapeType="1"/>
            </p:cNvSpPr>
            <p:nvPr/>
          </p:nvSpPr>
          <p:spPr bwMode="auto">
            <a:xfrm>
              <a:off x="1641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 sz="1800" b="1">
                <a:latin typeface="Gabriola" panose="04040605051002020D02" pitchFamily="82" charset="0"/>
              </a:endParaRPr>
            </a:p>
          </p:txBody>
        </p:sp>
        <p:sp>
          <p:nvSpPr>
            <p:cNvPr id="232563" name="Line 115"/>
            <p:cNvSpPr>
              <a:spLocks noChangeShapeType="1"/>
            </p:cNvSpPr>
            <p:nvPr/>
          </p:nvSpPr>
          <p:spPr bwMode="auto">
            <a:xfrm>
              <a:off x="1924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 sz="1800" b="1">
                <a:latin typeface="Gabriola" panose="04040605051002020D02" pitchFamily="82" charset="0"/>
              </a:endParaRPr>
            </a:p>
          </p:txBody>
        </p:sp>
        <p:sp>
          <p:nvSpPr>
            <p:cNvPr id="232564" name="Line 116"/>
            <p:cNvSpPr>
              <a:spLocks noChangeShapeType="1"/>
            </p:cNvSpPr>
            <p:nvPr/>
          </p:nvSpPr>
          <p:spPr bwMode="auto">
            <a:xfrm>
              <a:off x="2208" y="912"/>
              <a:ext cx="0" cy="26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 sz="1800" b="1">
                <a:latin typeface="Gabriola" panose="04040605051002020D02" pitchFamily="82" charset="0"/>
              </a:endParaRPr>
            </a:p>
          </p:txBody>
        </p:sp>
      </p:grpSp>
      <p:grpSp>
        <p:nvGrpSpPr>
          <p:cNvPr id="232565" name="Group 117"/>
          <p:cNvGrpSpPr>
            <a:grpSpLocks/>
          </p:cNvGrpSpPr>
          <p:nvPr/>
        </p:nvGrpSpPr>
        <p:grpSpPr bwMode="auto">
          <a:xfrm>
            <a:off x="4773216" y="2995972"/>
            <a:ext cx="2365772" cy="317897"/>
            <a:chOff x="221" y="912"/>
            <a:chExt cx="1987" cy="267"/>
          </a:xfrm>
        </p:grpSpPr>
        <p:sp>
          <p:nvSpPr>
            <p:cNvPr id="232566" name="Rectangle 118"/>
            <p:cNvSpPr>
              <a:spLocks noChangeArrowheads="1"/>
            </p:cNvSpPr>
            <p:nvPr/>
          </p:nvSpPr>
          <p:spPr bwMode="auto">
            <a:xfrm>
              <a:off x="1924" y="912"/>
              <a:ext cx="284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b="1">
                  <a:latin typeface="Gabriola" panose="04040605051002020D02" pitchFamily="82" charset="0"/>
                </a:rPr>
                <a:t>9</a:t>
              </a:r>
            </a:p>
          </p:txBody>
        </p:sp>
        <p:sp>
          <p:nvSpPr>
            <p:cNvPr id="232567" name="Rectangle 119"/>
            <p:cNvSpPr>
              <a:spLocks noChangeArrowheads="1"/>
            </p:cNvSpPr>
            <p:nvPr/>
          </p:nvSpPr>
          <p:spPr bwMode="auto">
            <a:xfrm>
              <a:off x="1641" y="912"/>
              <a:ext cx="283" cy="26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b="1">
                  <a:latin typeface="Gabriola" panose="04040605051002020D02" pitchFamily="82" charset="0"/>
                </a:rPr>
                <a:t>8</a:t>
              </a:r>
            </a:p>
          </p:txBody>
        </p:sp>
        <p:sp>
          <p:nvSpPr>
            <p:cNvPr id="232568" name="Rectangle 120"/>
            <p:cNvSpPr>
              <a:spLocks noChangeArrowheads="1"/>
            </p:cNvSpPr>
            <p:nvPr/>
          </p:nvSpPr>
          <p:spPr bwMode="auto">
            <a:xfrm>
              <a:off x="1357" y="912"/>
              <a:ext cx="284" cy="26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b="1">
                  <a:latin typeface="Gabriola" panose="04040605051002020D02" pitchFamily="82" charset="0"/>
                </a:rPr>
                <a:t>6</a:t>
              </a:r>
            </a:p>
          </p:txBody>
        </p:sp>
        <p:sp>
          <p:nvSpPr>
            <p:cNvPr id="232569" name="Rectangle 121"/>
            <p:cNvSpPr>
              <a:spLocks noChangeArrowheads="1"/>
            </p:cNvSpPr>
            <p:nvPr/>
          </p:nvSpPr>
          <p:spPr bwMode="auto">
            <a:xfrm>
              <a:off x="1072" y="912"/>
              <a:ext cx="285" cy="26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b="1">
                  <a:latin typeface="Gabriola" panose="04040605051002020D02" pitchFamily="82" charset="0"/>
                </a:rPr>
                <a:t>4</a:t>
              </a:r>
            </a:p>
          </p:txBody>
        </p:sp>
        <p:sp>
          <p:nvSpPr>
            <p:cNvPr id="232570" name="Rectangle 122"/>
            <p:cNvSpPr>
              <a:spLocks noChangeArrowheads="1"/>
            </p:cNvSpPr>
            <p:nvPr/>
          </p:nvSpPr>
          <p:spPr bwMode="auto">
            <a:xfrm>
              <a:off x="788" y="912"/>
              <a:ext cx="284" cy="26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b="1">
                  <a:latin typeface="Gabriola" panose="04040605051002020D02" pitchFamily="82" charset="0"/>
                </a:rPr>
                <a:t>3</a:t>
              </a:r>
            </a:p>
          </p:txBody>
        </p:sp>
        <p:sp>
          <p:nvSpPr>
            <p:cNvPr id="232571" name="Rectangle 123"/>
            <p:cNvSpPr>
              <a:spLocks noChangeArrowheads="1"/>
            </p:cNvSpPr>
            <p:nvPr/>
          </p:nvSpPr>
          <p:spPr bwMode="auto">
            <a:xfrm>
              <a:off x="505" y="912"/>
              <a:ext cx="283" cy="26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b="1">
                  <a:latin typeface="Gabriola" panose="04040605051002020D02" pitchFamily="82" charset="0"/>
                </a:rPr>
                <a:t>2</a:t>
              </a:r>
            </a:p>
          </p:txBody>
        </p:sp>
        <p:sp>
          <p:nvSpPr>
            <p:cNvPr id="232572" name="Rectangle 124"/>
            <p:cNvSpPr>
              <a:spLocks noChangeArrowheads="1"/>
            </p:cNvSpPr>
            <p:nvPr/>
          </p:nvSpPr>
          <p:spPr bwMode="auto">
            <a:xfrm>
              <a:off x="221" y="912"/>
              <a:ext cx="284" cy="26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b="1">
                  <a:latin typeface="Gabriola" panose="04040605051002020D02" pitchFamily="82" charset="0"/>
                </a:rPr>
                <a:t>1</a:t>
              </a:r>
            </a:p>
          </p:txBody>
        </p:sp>
        <p:sp>
          <p:nvSpPr>
            <p:cNvPr id="232573" name="Line 125"/>
            <p:cNvSpPr>
              <a:spLocks noChangeShapeType="1"/>
            </p:cNvSpPr>
            <p:nvPr/>
          </p:nvSpPr>
          <p:spPr bwMode="auto">
            <a:xfrm>
              <a:off x="221" y="912"/>
              <a:ext cx="198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 sz="1800" b="1">
                <a:latin typeface="Gabriola" panose="04040605051002020D02" pitchFamily="82" charset="0"/>
              </a:endParaRPr>
            </a:p>
          </p:txBody>
        </p:sp>
        <p:sp>
          <p:nvSpPr>
            <p:cNvPr id="232574" name="Line 126"/>
            <p:cNvSpPr>
              <a:spLocks noChangeShapeType="1"/>
            </p:cNvSpPr>
            <p:nvPr/>
          </p:nvSpPr>
          <p:spPr bwMode="auto">
            <a:xfrm>
              <a:off x="221" y="1179"/>
              <a:ext cx="198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 sz="1800" b="1">
                <a:latin typeface="Gabriola" panose="04040605051002020D02" pitchFamily="82" charset="0"/>
              </a:endParaRPr>
            </a:p>
          </p:txBody>
        </p:sp>
        <p:sp>
          <p:nvSpPr>
            <p:cNvPr id="232575" name="Line 127"/>
            <p:cNvSpPr>
              <a:spLocks noChangeShapeType="1"/>
            </p:cNvSpPr>
            <p:nvPr/>
          </p:nvSpPr>
          <p:spPr bwMode="auto">
            <a:xfrm>
              <a:off x="221" y="912"/>
              <a:ext cx="0" cy="26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 sz="1800" b="1">
                <a:latin typeface="Gabriola" panose="04040605051002020D02" pitchFamily="82" charset="0"/>
              </a:endParaRPr>
            </a:p>
          </p:txBody>
        </p:sp>
        <p:sp>
          <p:nvSpPr>
            <p:cNvPr id="232576" name="Line 128"/>
            <p:cNvSpPr>
              <a:spLocks noChangeShapeType="1"/>
            </p:cNvSpPr>
            <p:nvPr/>
          </p:nvSpPr>
          <p:spPr bwMode="auto">
            <a:xfrm>
              <a:off x="505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 sz="1800" b="1">
                <a:latin typeface="Gabriola" panose="04040605051002020D02" pitchFamily="82" charset="0"/>
              </a:endParaRPr>
            </a:p>
          </p:txBody>
        </p:sp>
        <p:sp>
          <p:nvSpPr>
            <p:cNvPr id="232577" name="Line 129"/>
            <p:cNvSpPr>
              <a:spLocks noChangeShapeType="1"/>
            </p:cNvSpPr>
            <p:nvPr/>
          </p:nvSpPr>
          <p:spPr bwMode="auto">
            <a:xfrm>
              <a:off x="788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 sz="1800" b="1">
                <a:latin typeface="Gabriola" panose="04040605051002020D02" pitchFamily="82" charset="0"/>
              </a:endParaRPr>
            </a:p>
          </p:txBody>
        </p:sp>
        <p:sp>
          <p:nvSpPr>
            <p:cNvPr id="232578" name="Line 130"/>
            <p:cNvSpPr>
              <a:spLocks noChangeShapeType="1"/>
            </p:cNvSpPr>
            <p:nvPr/>
          </p:nvSpPr>
          <p:spPr bwMode="auto">
            <a:xfrm>
              <a:off x="1072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 sz="1800" b="1">
                <a:latin typeface="Gabriola" panose="04040605051002020D02" pitchFamily="82" charset="0"/>
              </a:endParaRPr>
            </a:p>
          </p:txBody>
        </p:sp>
        <p:sp>
          <p:nvSpPr>
            <p:cNvPr id="232579" name="Line 131"/>
            <p:cNvSpPr>
              <a:spLocks noChangeShapeType="1"/>
            </p:cNvSpPr>
            <p:nvPr/>
          </p:nvSpPr>
          <p:spPr bwMode="auto">
            <a:xfrm>
              <a:off x="1357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 sz="1800" b="1">
                <a:latin typeface="Gabriola" panose="04040605051002020D02" pitchFamily="82" charset="0"/>
              </a:endParaRPr>
            </a:p>
          </p:txBody>
        </p:sp>
        <p:sp>
          <p:nvSpPr>
            <p:cNvPr id="232580" name="Line 132"/>
            <p:cNvSpPr>
              <a:spLocks noChangeShapeType="1"/>
            </p:cNvSpPr>
            <p:nvPr/>
          </p:nvSpPr>
          <p:spPr bwMode="auto">
            <a:xfrm>
              <a:off x="1641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 sz="1800" b="1">
                <a:latin typeface="Gabriola" panose="04040605051002020D02" pitchFamily="82" charset="0"/>
              </a:endParaRPr>
            </a:p>
          </p:txBody>
        </p:sp>
        <p:sp>
          <p:nvSpPr>
            <p:cNvPr id="232581" name="Line 133"/>
            <p:cNvSpPr>
              <a:spLocks noChangeShapeType="1"/>
            </p:cNvSpPr>
            <p:nvPr/>
          </p:nvSpPr>
          <p:spPr bwMode="auto">
            <a:xfrm>
              <a:off x="1924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 sz="1800" b="1">
                <a:latin typeface="Gabriola" panose="04040605051002020D02" pitchFamily="82" charset="0"/>
              </a:endParaRPr>
            </a:p>
          </p:txBody>
        </p:sp>
        <p:sp>
          <p:nvSpPr>
            <p:cNvPr id="232582" name="Line 134"/>
            <p:cNvSpPr>
              <a:spLocks noChangeShapeType="1"/>
            </p:cNvSpPr>
            <p:nvPr/>
          </p:nvSpPr>
          <p:spPr bwMode="auto">
            <a:xfrm>
              <a:off x="2208" y="912"/>
              <a:ext cx="0" cy="26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 sz="1800" b="1">
                <a:latin typeface="Gabriola" panose="04040605051002020D02" pitchFamily="82" charset="0"/>
              </a:endParaRPr>
            </a:p>
          </p:txBody>
        </p:sp>
      </p:grpSp>
      <p:sp>
        <p:nvSpPr>
          <p:cNvPr id="232583" name="Oval 135"/>
          <p:cNvSpPr>
            <a:spLocks noChangeArrowheads="1"/>
          </p:cNvSpPr>
          <p:nvPr/>
        </p:nvSpPr>
        <p:spPr bwMode="auto">
          <a:xfrm>
            <a:off x="6828828" y="3007282"/>
            <a:ext cx="319088" cy="295275"/>
          </a:xfrm>
          <a:prstGeom prst="ellips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 b="1">
              <a:latin typeface="Gabriola" panose="04040605051002020D02" pitchFamily="82" charset="0"/>
            </a:endParaRPr>
          </a:p>
        </p:txBody>
      </p:sp>
      <p:grpSp>
        <p:nvGrpSpPr>
          <p:cNvPr id="232584" name="Group 136"/>
          <p:cNvGrpSpPr>
            <a:grpSpLocks/>
          </p:cNvGrpSpPr>
          <p:nvPr/>
        </p:nvGrpSpPr>
        <p:grpSpPr bwMode="auto">
          <a:xfrm>
            <a:off x="4785122" y="3644271"/>
            <a:ext cx="2365772" cy="317897"/>
            <a:chOff x="221" y="912"/>
            <a:chExt cx="1987" cy="267"/>
          </a:xfrm>
        </p:grpSpPr>
        <p:sp>
          <p:nvSpPr>
            <p:cNvPr id="232585" name="Rectangle 137"/>
            <p:cNvSpPr>
              <a:spLocks noChangeArrowheads="1"/>
            </p:cNvSpPr>
            <p:nvPr/>
          </p:nvSpPr>
          <p:spPr bwMode="auto">
            <a:xfrm>
              <a:off x="1924" y="912"/>
              <a:ext cx="284" cy="26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b="1">
                  <a:latin typeface="Gabriola" panose="04040605051002020D02" pitchFamily="82" charset="0"/>
                </a:rPr>
                <a:t>9</a:t>
              </a:r>
            </a:p>
          </p:txBody>
        </p:sp>
        <p:sp>
          <p:nvSpPr>
            <p:cNvPr id="232586" name="Rectangle 138"/>
            <p:cNvSpPr>
              <a:spLocks noChangeArrowheads="1"/>
            </p:cNvSpPr>
            <p:nvPr/>
          </p:nvSpPr>
          <p:spPr bwMode="auto">
            <a:xfrm>
              <a:off x="1641" y="912"/>
              <a:ext cx="283" cy="26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b="1">
                  <a:latin typeface="Gabriola" panose="04040605051002020D02" pitchFamily="82" charset="0"/>
                </a:rPr>
                <a:t>8</a:t>
              </a:r>
            </a:p>
          </p:txBody>
        </p:sp>
        <p:sp>
          <p:nvSpPr>
            <p:cNvPr id="232587" name="Rectangle 139"/>
            <p:cNvSpPr>
              <a:spLocks noChangeArrowheads="1"/>
            </p:cNvSpPr>
            <p:nvPr/>
          </p:nvSpPr>
          <p:spPr bwMode="auto">
            <a:xfrm>
              <a:off x="1357" y="912"/>
              <a:ext cx="284" cy="26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b="1">
                  <a:latin typeface="Gabriola" panose="04040605051002020D02" pitchFamily="82" charset="0"/>
                </a:rPr>
                <a:t>6</a:t>
              </a:r>
            </a:p>
          </p:txBody>
        </p:sp>
        <p:sp>
          <p:nvSpPr>
            <p:cNvPr id="232588" name="Rectangle 140"/>
            <p:cNvSpPr>
              <a:spLocks noChangeArrowheads="1"/>
            </p:cNvSpPr>
            <p:nvPr/>
          </p:nvSpPr>
          <p:spPr bwMode="auto">
            <a:xfrm>
              <a:off x="1072" y="912"/>
              <a:ext cx="285" cy="26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b="1">
                  <a:latin typeface="Gabriola" panose="04040605051002020D02" pitchFamily="82" charset="0"/>
                </a:rPr>
                <a:t>4</a:t>
              </a:r>
            </a:p>
          </p:txBody>
        </p:sp>
        <p:sp>
          <p:nvSpPr>
            <p:cNvPr id="232589" name="Rectangle 141"/>
            <p:cNvSpPr>
              <a:spLocks noChangeArrowheads="1"/>
            </p:cNvSpPr>
            <p:nvPr/>
          </p:nvSpPr>
          <p:spPr bwMode="auto">
            <a:xfrm>
              <a:off x="788" y="912"/>
              <a:ext cx="284" cy="26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b="1">
                  <a:latin typeface="Gabriola" panose="04040605051002020D02" pitchFamily="82" charset="0"/>
                </a:rPr>
                <a:t>3</a:t>
              </a:r>
            </a:p>
          </p:txBody>
        </p:sp>
        <p:sp>
          <p:nvSpPr>
            <p:cNvPr id="232590" name="Rectangle 142"/>
            <p:cNvSpPr>
              <a:spLocks noChangeArrowheads="1"/>
            </p:cNvSpPr>
            <p:nvPr/>
          </p:nvSpPr>
          <p:spPr bwMode="auto">
            <a:xfrm>
              <a:off x="505" y="912"/>
              <a:ext cx="283" cy="26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b="1" dirty="0">
                  <a:latin typeface="Gabriola" panose="04040605051002020D02" pitchFamily="82" charset="0"/>
                </a:rPr>
                <a:t>2</a:t>
              </a:r>
            </a:p>
          </p:txBody>
        </p:sp>
        <p:sp>
          <p:nvSpPr>
            <p:cNvPr id="232591" name="Rectangle 143"/>
            <p:cNvSpPr>
              <a:spLocks noChangeArrowheads="1"/>
            </p:cNvSpPr>
            <p:nvPr/>
          </p:nvSpPr>
          <p:spPr bwMode="auto">
            <a:xfrm>
              <a:off x="221" y="912"/>
              <a:ext cx="284" cy="26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b="1">
                  <a:latin typeface="Gabriola" panose="04040605051002020D02" pitchFamily="82" charset="0"/>
                </a:rPr>
                <a:t>1</a:t>
              </a:r>
            </a:p>
          </p:txBody>
        </p:sp>
        <p:sp>
          <p:nvSpPr>
            <p:cNvPr id="232592" name="Line 144"/>
            <p:cNvSpPr>
              <a:spLocks noChangeShapeType="1"/>
            </p:cNvSpPr>
            <p:nvPr/>
          </p:nvSpPr>
          <p:spPr bwMode="auto">
            <a:xfrm>
              <a:off x="221" y="912"/>
              <a:ext cx="198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 sz="1800" b="1">
                <a:latin typeface="Gabriola" panose="04040605051002020D02" pitchFamily="82" charset="0"/>
              </a:endParaRPr>
            </a:p>
          </p:txBody>
        </p:sp>
        <p:sp>
          <p:nvSpPr>
            <p:cNvPr id="232593" name="Line 145"/>
            <p:cNvSpPr>
              <a:spLocks noChangeShapeType="1"/>
            </p:cNvSpPr>
            <p:nvPr/>
          </p:nvSpPr>
          <p:spPr bwMode="auto">
            <a:xfrm>
              <a:off x="221" y="1179"/>
              <a:ext cx="198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 sz="1800" b="1">
                <a:latin typeface="Gabriola" panose="04040605051002020D02" pitchFamily="82" charset="0"/>
              </a:endParaRPr>
            </a:p>
          </p:txBody>
        </p:sp>
        <p:sp>
          <p:nvSpPr>
            <p:cNvPr id="232594" name="Line 146"/>
            <p:cNvSpPr>
              <a:spLocks noChangeShapeType="1"/>
            </p:cNvSpPr>
            <p:nvPr/>
          </p:nvSpPr>
          <p:spPr bwMode="auto">
            <a:xfrm>
              <a:off x="221" y="912"/>
              <a:ext cx="0" cy="26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 sz="1800" b="1">
                <a:latin typeface="Gabriola" panose="04040605051002020D02" pitchFamily="82" charset="0"/>
              </a:endParaRPr>
            </a:p>
          </p:txBody>
        </p:sp>
        <p:sp>
          <p:nvSpPr>
            <p:cNvPr id="232595" name="Line 147"/>
            <p:cNvSpPr>
              <a:spLocks noChangeShapeType="1"/>
            </p:cNvSpPr>
            <p:nvPr/>
          </p:nvSpPr>
          <p:spPr bwMode="auto">
            <a:xfrm>
              <a:off x="505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 sz="1800" b="1">
                <a:latin typeface="Gabriola" panose="04040605051002020D02" pitchFamily="82" charset="0"/>
              </a:endParaRPr>
            </a:p>
          </p:txBody>
        </p:sp>
        <p:sp>
          <p:nvSpPr>
            <p:cNvPr id="232596" name="Line 148"/>
            <p:cNvSpPr>
              <a:spLocks noChangeShapeType="1"/>
            </p:cNvSpPr>
            <p:nvPr/>
          </p:nvSpPr>
          <p:spPr bwMode="auto">
            <a:xfrm>
              <a:off x="788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 sz="1800" b="1">
                <a:latin typeface="Gabriola" panose="04040605051002020D02" pitchFamily="82" charset="0"/>
              </a:endParaRPr>
            </a:p>
          </p:txBody>
        </p:sp>
        <p:sp>
          <p:nvSpPr>
            <p:cNvPr id="232597" name="Line 149"/>
            <p:cNvSpPr>
              <a:spLocks noChangeShapeType="1"/>
            </p:cNvSpPr>
            <p:nvPr/>
          </p:nvSpPr>
          <p:spPr bwMode="auto">
            <a:xfrm>
              <a:off x="1072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 sz="1800" b="1">
                <a:latin typeface="Gabriola" panose="04040605051002020D02" pitchFamily="82" charset="0"/>
              </a:endParaRPr>
            </a:p>
          </p:txBody>
        </p:sp>
        <p:sp>
          <p:nvSpPr>
            <p:cNvPr id="232598" name="Line 150"/>
            <p:cNvSpPr>
              <a:spLocks noChangeShapeType="1"/>
            </p:cNvSpPr>
            <p:nvPr/>
          </p:nvSpPr>
          <p:spPr bwMode="auto">
            <a:xfrm>
              <a:off x="1357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 sz="1800" b="1">
                <a:latin typeface="Gabriola" panose="04040605051002020D02" pitchFamily="82" charset="0"/>
              </a:endParaRPr>
            </a:p>
          </p:txBody>
        </p:sp>
        <p:sp>
          <p:nvSpPr>
            <p:cNvPr id="232599" name="Line 151"/>
            <p:cNvSpPr>
              <a:spLocks noChangeShapeType="1"/>
            </p:cNvSpPr>
            <p:nvPr/>
          </p:nvSpPr>
          <p:spPr bwMode="auto">
            <a:xfrm>
              <a:off x="1641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 sz="1800" b="1">
                <a:latin typeface="Gabriola" panose="04040605051002020D02" pitchFamily="82" charset="0"/>
              </a:endParaRPr>
            </a:p>
          </p:txBody>
        </p:sp>
        <p:sp>
          <p:nvSpPr>
            <p:cNvPr id="232600" name="Line 152"/>
            <p:cNvSpPr>
              <a:spLocks noChangeShapeType="1"/>
            </p:cNvSpPr>
            <p:nvPr/>
          </p:nvSpPr>
          <p:spPr bwMode="auto">
            <a:xfrm>
              <a:off x="1924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 sz="1800" b="1">
                <a:latin typeface="Gabriola" panose="04040605051002020D02" pitchFamily="82" charset="0"/>
              </a:endParaRPr>
            </a:p>
          </p:txBody>
        </p:sp>
        <p:sp>
          <p:nvSpPr>
            <p:cNvPr id="232601" name="Line 153"/>
            <p:cNvSpPr>
              <a:spLocks noChangeShapeType="1"/>
            </p:cNvSpPr>
            <p:nvPr/>
          </p:nvSpPr>
          <p:spPr bwMode="auto">
            <a:xfrm>
              <a:off x="2208" y="912"/>
              <a:ext cx="0" cy="26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 sz="1800" b="1">
                <a:latin typeface="Gabriola" panose="04040605051002020D02" pitchFamily="82" charset="0"/>
              </a:endParaRPr>
            </a:p>
          </p:txBody>
        </p:sp>
      </p:grpSp>
      <p:sp>
        <p:nvSpPr>
          <p:cNvPr id="155" name="TextBox 154"/>
          <p:cNvSpPr txBox="1"/>
          <p:nvPr/>
        </p:nvSpPr>
        <p:spPr>
          <a:xfrm>
            <a:off x="1396410" y="372961"/>
            <a:ext cx="59684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Gabriola" panose="04040605051002020D02" pitchFamily="82" charset="0"/>
              </a:rPr>
              <a:t>Un-Ordered Iterative Array Search</a:t>
            </a:r>
          </a:p>
        </p:txBody>
      </p:sp>
    </p:spTree>
    <p:extLst>
      <p:ext uri="{BB962C8B-B14F-4D97-AF65-F5344CB8AC3E}">
        <p14:creationId xmlns:p14="http://schemas.microsoft.com/office/powerpoint/2010/main" val="3789876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96313" y="417513"/>
            <a:ext cx="547687" cy="393700"/>
          </a:xfrm>
        </p:spPr>
        <p:txBody>
          <a:bodyPr/>
          <a:lstStyle/>
          <a:p>
            <a:fld id="{47DA58F0-AD53-49BF-AA90-86F4C7D342DA}" type="slidenum">
              <a:rPr lang="en-US" altLang="en-US" smtClean="0"/>
              <a:pPr/>
              <a:t>32</a:t>
            </a:fld>
            <a:endParaRPr lang="en-US" alt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815306" y="1200149"/>
            <a:ext cx="6114255" cy="3114675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FontTx/>
              <a:buNone/>
            </a:pPr>
            <a:r>
              <a:rPr lang="en-US" altLang="en-US" sz="2400" dirty="0" smtClean="0">
                <a:solidFill>
                  <a:srgbClr val="DD0111"/>
                </a:solidFill>
                <a:latin typeface="Gabriola" panose="04040605051002020D02" pitchFamily="82" charset="0"/>
              </a:rPr>
              <a:t>Alg.:</a:t>
            </a:r>
            <a:r>
              <a:rPr lang="en-US" altLang="en-US" sz="2400" dirty="0" smtClean="0">
                <a:latin typeface="Gabriola" panose="04040605051002020D02" pitchFamily="82" charset="0"/>
              </a:rPr>
              <a:t> </a:t>
            </a:r>
            <a:r>
              <a:rPr lang="en-US" altLang="en-US" sz="2400" dirty="0" smtClean="0">
                <a:solidFill>
                  <a:schemeClr val="tx1"/>
                </a:solidFill>
                <a:latin typeface="Gabriola" panose="04040605051002020D02" pitchFamily="82" charset="0"/>
              </a:rPr>
              <a:t>SELECTION-SORT</a:t>
            </a:r>
            <a:r>
              <a:rPr lang="en-US" altLang="en-US" sz="2400" i="1" dirty="0" smtClean="0">
                <a:solidFill>
                  <a:schemeClr val="tx1"/>
                </a:solidFill>
                <a:latin typeface="Gabriola" panose="04040605051002020D02" pitchFamily="82" charset="0"/>
              </a:rPr>
              <a:t>(A)</a:t>
            </a:r>
          </a:p>
          <a:p>
            <a:pPr>
              <a:buFontTx/>
              <a:buNone/>
            </a:pPr>
            <a:r>
              <a:rPr lang="en-US" altLang="en-US" sz="2400" i="1" dirty="0" smtClean="0">
                <a:solidFill>
                  <a:schemeClr val="tx1"/>
                </a:solidFill>
                <a:latin typeface="Gabriola" panose="04040605051002020D02" pitchFamily="82" charset="0"/>
              </a:rPr>
              <a:t>	</a:t>
            </a:r>
            <a:r>
              <a:rPr lang="en-US" altLang="en-US" sz="2400" dirty="0" smtClean="0">
                <a:solidFill>
                  <a:schemeClr val="tx1"/>
                </a:solidFill>
                <a:latin typeface="Gabriola" panose="04040605051002020D02" pitchFamily="82" charset="0"/>
              </a:rPr>
              <a:t>n ← length[A]</a:t>
            </a:r>
          </a:p>
          <a:p>
            <a:pPr>
              <a:buFontTx/>
              <a:buNone/>
            </a:pPr>
            <a:r>
              <a:rPr lang="en-US" altLang="en-US" sz="2400" b="1" dirty="0" smtClean="0">
                <a:solidFill>
                  <a:schemeClr val="tx1"/>
                </a:solidFill>
                <a:latin typeface="Gabriola" panose="04040605051002020D02" pitchFamily="82" charset="0"/>
              </a:rPr>
              <a:t>	for </a:t>
            </a:r>
            <a:r>
              <a:rPr lang="en-US" altLang="en-US" sz="2400" dirty="0" smtClean="0">
                <a:solidFill>
                  <a:schemeClr val="tx1"/>
                </a:solidFill>
                <a:latin typeface="Gabriola" panose="04040605051002020D02" pitchFamily="82" charset="0"/>
              </a:rPr>
              <a:t>j ← 1 </a:t>
            </a:r>
            <a:r>
              <a:rPr lang="en-US" altLang="en-US" sz="2400" b="1" dirty="0" smtClean="0">
                <a:solidFill>
                  <a:schemeClr val="tx1"/>
                </a:solidFill>
                <a:latin typeface="Gabriola" panose="04040605051002020D02" pitchFamily="82" charset="0"/>
              </a:rPr>
              <a:t>to </a:t>
            </a:r>
            <a:r>
              <a:rPr lang="en-US" altLang="en-US" sz="2400" dirty="0" smtClean="0">
                <a:solidFill>
                  <a:schemeClr val="tx1"/>
                </a:solidFill>
                <a:latin typeface="Gabriola" panose="04040605051002020D02" pitchFamily="82" charset="0"/>
              </a:rPr>
              <a:t>n - 1</a:t>
            </a:r>
          </a:p>
          <a:p>
            <a:pPr>
              <a:buFontTx/>
              <a:buNone/>
            </a:pPr>
            <a:r>
              <a:rPr lang="en-US" altLang="en-US" sz="2400" b="1" dirty="0" smtClean="0">
                <a:solidFill>
                  <a:schemeClr val="tx1"/>
                </a:solidFill>
                <a:latin typeface="Gabriola" panose="04040605051002020D02" pitchFamily="82" charset="0"/>
              </a:rPr>
              <a:t>		do </a:t>
            </a:r>
            <a:r>
              <a:rPr lang="en-US" altLang="en-US" sz="2400" dirty="0" smtClean="0">
                <a:solidFill>
                  <a:schemeClr val="tx1"/>
                </a:solidFill>
                <a:latin typeface="Gabriola" panose="04040605051002020D02" pitchFamily="82" charset="0"/>
              </a:rPr>
              <a:t>smallest ← j</a:t>
            </a:r>
          </a:p>
          <a:p>
            <a:pPr>
              <a:buFontTx/>
              <a:buNone/>
            </a:pPr>
            <a:r>
              <a:rPr lang="en-US" altLang="en-US" sz="2400" b="1" dirty="0" smtClean="0">
                <a:solidFill>
                  <a:schemeClr val="tx1"/>
                </a:solidFill>
                <a:latin typeface="Gabriola" panose="04040605051002020D02" pitchFamily="82" charset="0"/>
              </a:rPr>
              <a:t>		      for </a:t>
            </a:r>
            <a:r>
              <a:rPr lang="en-US" altLang="en-US" sz="2400" dirty="0" err="1" smtClean="0">
                <a:solidFill>
                  <a:schemeClr val="tx1"/>
                </a:solidFill>
                <a:latin typeface="Gabriola" panose="04040605051002020D02" pitchFamily="82" charset="0"/>
              </a:rPr>
              <a:t>i</a:t>
            </a:r>
            <a:r>
              <a:rPr lang="en-US" altLang="en-US" sz="2400" dirty="0" smtClean="0">
                <a:solidFill>
                  <a:schemeClr val="tx1"/>
                </a:solidFill>
                <a:latin typeface="Gabriola" panose="04040605051002020D02" pitchFamily="82" charset="0"/>
              </a:rPr>
              <a:t> ← j + 1 </a:t>
            </a:r>
            <a:r>
              <a:rPr lang="en-US" altLang="en-US" sz="2400" b="1" dirty="0" smtClean="0">
                <a:solidFill>
                  <a:schemeClr val="tx1"/>
                </a:solidFill>
                <a:latin typeface="Gabriola" panose="04040605051002020D02" pitchFamily="82" charset="0"/>
              </a:rPr>
              <a:t>to </a:t>
            </a:r>
            <a:r>
              <a:rPr lang="en-US" altLang="en-US" sz="2400" dirty="0" smtClean="0">
                <a:solidFill>
                  <a:schemeClr val="tx1"/>
                </a:solidFill>
                <a:latin typeface="Gabriola" panose="04040605051002020D02" pitchFamily="82" charset="0"/>
              </a:rPr>
              <a:t>n</a:t>
            </a:r>
          </a:p>
          <a:p>
            <a:pPr>
              <a:buFontTx/>
              <a:buNone/>
            </a:pPr>
            <a:r>
              <a:rPr lang="en-US" altLang="en-US" sz="2400" b="1" dirty="0" smtClean="0">
                <a:solidFill>
                  <a:schemeClr val="tx1"/>
                </a:solidFill>
                <a:latin typeface="Gabriola" panose="04040605051002020D02" pitchFamily="82" charset="0"/>
              </a:rPr>
              <a:t>			   do if </a:t>
            </a:r>
            <a:r>
              <a:rPr lang="en-US" altLang="en-US" sz="2400" dirty="0" smtClean="0">
                <a:solidFill>
                  <a:schemeClr val="tx1"/>
                </a:solidFill>
                <a:latin typeface="Gabriola" panose="04040605051002020D02" pitchFamily="82" charset="0"/>
              </a:rPr>
              <a:t>A[</a:t>
            </a:r>
            <a:r>
              <a:rPr lang="en-US" altLang="en-US" sz="2400" dirty="0" err="1" smtClean="0">
                <a:solidFill>
                  <a:schemeClr val="tx1"/>
                </a:solidFill>
                <a:latin typeface="Gabriola" panose="04040605051002020D02" pitchFamily="82" charset="0"/>
              </a:rPr>
              <a:t>i</a:t>
            </a:r>
            <a:r>
              <a:rPr lang="en-US" altLang="en-US" sz="2400" dirty="0" smtClean="0">
                <a:solidFill>
                  <a:schemeClr val="tx1"/>
                </a:solidFill>
                <a:latin typeface="Gabriola" panose="04040605051002020D02" pitchFamily="82" charset="0"/>
              </a:rPr>
              <a:t>] &lt; A[smallest]</a:t>
            </a:r>
          </a:p>
          <a:p>
            <a:pPr>
              <a:buFontTx/>
              <a:buNone/>
            </a:pPr>
            <a:r>
              <a:rPr lang="en-US" altLang="en-US" sz="2400" b="1" dirty="0" smtClean="0">
                <a:solidFill>
                  <a:schemeClr val="tx1"/>
                </a:solidFill>
                <a:latin typeface="Gabriola" panose="04040605051002020D02" pitchFamily="82" charset="0"/>
              </a:rPr>
              <a:t>				   then </a:t>
            </a:r>
            <a:r>
              <a:rPr lang="en-US" altLang="en-US" sz="2400" dirty="0" smtClean="0">
                <a:solidFill>
                  <a:schemeClr val="tx1"/>
                </a:solidFill>
                <a:latin typeface="Gabriola" panose="04040605051002020D02" pitchFamily="82" charset="0"/>
              </a:rPr>
              <a:t>smallest ← </a:t>
            </a:r>
            <a:r>
              <a:rPr lang="en-US" altLang="en-US" sz="2400" dirty="0" err="1" smtClean="0">
                <a:solidFill>
                  <a:schemeClr val="tx1"/>
                </a:solidFill>
                <a:latin typeface="Gabriola" panose="04040605051002020D02" pitchFamily="82" charset="0"/>
              </a:rPr>
              <a:t>i</a:t>
            </a:r>
            <a:endParaRPr lang="en-US" altLang="en-US" sz="2400" dirty="0" smtClean="0">
              <a:solidFill>
                <a:schemeClr val="tx1"/>
              </a:solidFill>
              <a:latin typeface="Gabriola" panose="04040605051002020D02" pitchFamily="82" charset="0"/>
            </a:endParaRPr>
          </a:p>
          <a:p>
            <a:pPr>
              <a:buFontTx/>
              <a:buNone/>
            </a:pPr>
            <a:r>
              <a:rPr lang="en-US" altLang="en-US" sz="2400" dirty="0" smtClean="0">
                <a:solidFill>
                  <a:schemeClr val="tx1"/>
                </a:solidFill>
                <a:latin typeface="Gabriola" panose="04040605051002020D02" pitchFamily="82" charset="0"/>
              </a:rPr>
              <a:t>		      exchange A[j] ↔ A[smallest]</a:t>
            </a:r>
            <a:endParaRPr lang="en-US" altLang="en-US" sz="2400" dirty="0">
              <a:solidFill>
                <a:schemeClr val="tx1"/>
              </a:solidFill>
              <a:latin typeface="Gabriola" panose="04040605051002020D02" pitchFamily="8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87253" y="271285"/>
            <a:ext cx="33504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Gabriola" panose="04040605051002020D02" pitchFamily="82" charset="0"/>
              </a:rPr>
              <a:t>Pseudocode</a:t>
            </a:r>
            <a:endParaRPr lang="en-US" sz="4000" b="1" dirty="0"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8877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96313" y="417513"/>
            <a:ext cx="547687" cy="393700"/>
          </a:xfrm>
        </p:spPr>
        <p:txBody>
          <a:bodyPr/>
          <a:lstStyle/>
          <a:p>
            <a:fld id="{B632DB08-F6CE-4F65-AB86-0A5BB3CF63B1}" type="slidenum">
              <a:rPr lang="en-US" altLang="en-US">
                <a:latin typeface="Gabriola" panose="04040605051002020D02" pitchFamily="82" charset="0"/>
              </a:rPr>
              <a:pPr/>
              <a:t>33</a:t>
            </a:fld>
            <a:endParaRPr lang="en-US" altLang="en-US">
              <a:latin typeface="Gabriola" panose="04040605051002020D02" pitchFamily="82" charset="0"/>
            </a:endParaRPr>
          </a:p>
        </p:txBody>
      </p:sp>
      <p:sp>
        <p:nvSpPr>
          <p:cNvPr id="233479" name="Rectangle 7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558800"/>
            <a:ext cx="2141538" cy="2630488"/>
          </a:xfrm>
        </p:spPr>
        <p:txBody>
          <a:bodyPr/>
          <a:lstStyle/>
          <a:p>
            <a:r>
              <a:rPr lang="en-US" altLang="en-US" dirty="0">
                <a:latin typeface="Gabriola" panose="04040605051002020D02" pitchFamily="82" charset="0"/>
              </a:rPr>
              <a:t>Analysis of Selection Sort</a:t>
            </a:r>
          </a:p>
        </p:txBody>
      </p:sp>
      <p:sp>
        <p:nvSpPr>
          <p:cNvPr id="233480" name="Rectangle 8"/>
          <p:cNvSpPr>
            <a:spLocks noGrp="1" noChangeArrowheads="1"/>
          </p:cNvSpPr>
          <p:nvPr>
            <p:ph type="body" idx="4294967295"/>
          </p:nvPr>
        </p:nvSpPr>
        <p:spPr>
          <a:xfrm>
            <a:off x="1755775" y="874713"/>
            <a:ext cx="7388225" cy="4197350"/>
          </a:xfrm>
        </p:spPr>
        <p:txBody>
          <a:bodyPr/>
          <a:lstStyle/>
          <a:p>
            <a:pPr>
              <a:lnSpc>
                <a:spcPct val="130000"/>
              </a:lnSpc>
              <a:buFontTx/>
              <a:buNone/>
            </a:pPr>
            <a:r>
              <a:rPr lang="en-US" altLang="en-US" dirty="0">
                <a:solidFill>
                  <a:srgbClr val="DD0111"/>
                </a:solidFill>
                <a:latin typeface="Gabriola" panose="04040605051002020D02" pitchFamily="82" charset="0"/>
              </a:rPr>
              <a:t>Alg.:</a:t>
            </a:r>
            <a:r>
              <a:rPr lang="en-US" altLang="en-US" dirty="0">
                <a:latin typeface="Gabriola" panose="04040605051002020D02" pitchFamily="82" charset="0"/>
              </a:rPr>
              <a:t> </a:t>
            </a:r>
            <a:r>
              <a:rPr lang="en-US" altLang="en-US" dirty="0">
                <a:solidFill>
                  <a:schemeClr val="tx1"/>
                </a:solidFill>
                <a:latin typeface="Gabriola" panose="04040605051002020D02" pitchFamily="82" charset="0"/>
              </a:rPr>
              <a:t>SELECTION-SORT</a:t>
            </a:r>
            <a:r>
              <a:rPr lang="en-US" altLang="en-US" i="1" dirty="0">
                <a:solidFill>
                  <a:schemeClr val="tx1"/>
                </a:solidFill>
                <a:latin typeface="Gabriola" panose="04040605051002020D02" pitchFamily="82" charset="0"/>
              </a:rPr>
              <a:t>(A)</a:t>
            </a:r>
          </a:p>
          <a:p>
            <a:pPr>
              <a:lnSpc>
                <a:spcPct val="130000"/>
              </a:lnSpc>
              <a:buFontTx/>
              <a:buNone/>
            </a:pPr>
            <a:r>
              <a:rPr lang="en-US" altLang="en-US" i="1" dirty="0">
                <a:solidFill>
                  <a:schemeClr val="tx1"/>
                </a:solidFill>
                <a:latin typeface="Gabriola" panose="04040605051002020D02" pitchFamily="82" charset="0"/>
              </a:rPr>
              <a:t>	</a:t>
            </a:r>
            <a:r>
              <a:rPr lang="en-US" altLang="en-US" dirty="0">
                <a:solidFill>
                  <a:schemeClr val="tx1"/>
                </a:solidFill>
                <a:latin typeface="Gabriola" panose="04040605051002020D02" pitchFamily="82" charset="0"/>
              </a:rPr>
              <a:t>n ← length[A]</a:t>
            </a:r>
          </a:p>
          <a:p>
            <a:pPr>
              <a:lnSpc>
                <a:spcPct val="130000"/>
              </a:lnSpc>
              <a:buFontTx/>
              <a:buNone/>
            </a:pPr>
            <a:r>
              <a:rPr lang="en-US" altLang="en-US" dirty="0">
                <a:solidFill>
                  <a:schemeClr val="tx1"/>
                </a:solidFill>
                <a:latin typeface="Gabriola" panose="04040605051002020D02" pitchFamily="82" charset="0"/>
              </a:rPr>
              <a:t>   </a:t>
            </a:r>
            <a:r>
              <a:rPr lang="en-US" altLang="en-US" b="1" dirty="0">
                <a:solidFill>
                  <a:schemeClr val="tx1"/>
                </a:solidFill>
                <a:latin typeface="Gabriola" panose="04040605051002020D02" pitchFamily="82" charset="0"/>
              </a:rPr>
              <a:t>for </a:t>
            </a:r>
            <a:r>
              <a:rPr lang="en-US" altLang="en-US" dirty="0">
                <a:solidFill>
                  <a:schemeClr val="tx1"/>
                </a:solidFill>
                <a:latin typeface="Gabriola" panose="04040605051002020D02" pitchFamily="82" charset="0"/>
              </a:rPr>
              <a:t>j ← 1 </a:t>
            </a:r>
            <a:r>
              <a:rPr lang="en-US" altLang="en-US" b="1" dirty="0">
                <a:solidFill>
                  <a:schemeClr val="tx1"/>
                </a:solidFill>
                <a:latin typeface="Gabriola" panose="04040605051002020D02" pitchFamily="82" charset="0"/>
              </a:rPr>
              <a:t>to </a:t>
            </a:r>
            <a:r>
              <a:rPr lang="en-US" altLang="en-US" dirty="0">
                <a:solidFill>
                  <a:schemeClr val="tx1"/>
                </a:solidFill>
                <a:latin typeface="Gabriola" panose="04040605051002020D02" pitchFamily="82" charset="0"/>
              </a:rPr>
              <a:t>n - 1</a:t>
            </a:r>
          </a:p>
          <a:p>
            <a:pPr>
              <a:lnSpc>
                <a:spcPct val="130000"/>
              </a:lnSpc>
              <a:buFontTx/>
              <a:buNone/>
            </a:pPr>
            <a:r>
              <a:rPr lang="en-US" altLang="en-US" b="1" dirty="0">
                <a:solidFill>
                  <a:schemeClr val="tx1"/>
                </a:solidFill>
                <a:latin typeface="Gabriola" panose="04040605051002020D02" pitchFamily="82" charset="0"/>
              </a:rPr>
              <a:t>		do </a:t>
            </a:r>
            <a:r>
              <a:rPr lang="en-US" altLang="en-US" dirty="0">
                <a:solidFill>
                  <a:schemeClr val="tx1"/>
                </a:solidFill>
                <a:latin typeface="Gabriola" panose="04040605051002020D02" pitchFamily="82" charset="0"/>
              </a:rPr>
              <a:t>smallest ← j</a:t>
            </a:r>
          </a:p>
          <a:p>
            <a:pPr>
              <a:lnSpc>
                <a:spcPct val="130000"/>
              </a:lnSpc>
              <a:buFontTx/>
              <a:buNone/>
            </a:pPr>
            <a:r>
              <a:rPr lang="en-US" altLang="en-US" b="1" dirty="0">
                <a:solidFill>
                  <a:schemeClr val="tx1"/>
                </a:solidFill>
                <a:latin typeface="Gabriola" panose="04040605051002020D02" pitchFamily="82" charset="0"/>
              </a:rPr>
              <a:t>		      for </a:t>
            </a:r>
            <a:r>
              <a:rPr lang="en-US" altLang="en-US" dirty="0" err="1">
                <a:solidFill>
                  <a:schemeClr val="tx1"/>
                </a:solidFill>
                <a:latin typeface="Gabriola" panose="04040605051002020D02" pitchFamily="82" charset="0"/>
              </a:rPr>
              <a:t>i</a:t>
            </a:r>
            <a:r>
              <a:rPr lang="en-US" altLang="en-US" dirty="0">
                <a:solidFill>
                  <a:schemeClr val="tx1"/>
                </a:solidFill>
                <a:latin typeface="Gabriola" panose="04040605051002020D02" pitchFamily="82" charset="0"/>
              </a:rPr>
              <a:t> ← j + 1 </a:t>
            </a:r>
            <a:r>
              <a:rPr lang="en-US" altLang="en-US" b="1" dirty="0">
                <a:solidFill>
                  <a:schemeClr val="tx1"/>
                </a:solidFill>
                <a:latin typeface="Gabriola" panose="04040605051002020D02" pitchFamily="82" charset="0"/>
              </a:rPr>
              <a:t>to </a:t>
            </a:r>
            <a:r>
              <a:rPr lang="en-US" altLang="en-US" dirty="0">
                <a:solidFill>
                  <a:schemeClr val="tx1"/>
                </a:solidFill>
                <a:latin typeface="Gabriola" panose="04040605051002020D02" pitchFamily="82" charset="0"/>
              </a:rPr>
              <a:t>n</a:t>
            </a:r>
          </a:p>
          <a:p>
            <a:pPr>
              <a:lnSpc>
                <a:spcPct val="130000"/>
              </a:lnSpc>
              <a:buFontTx/>
              <a:buNone/>
            </a:pPr>
            <a:r>
              <a:rPr lang="en-US" altLang="en-US" b="1" dirty="0">
                <a:solidFill>
                  <a:schemeClr val="tx1"/>
                </a:solidFill>
                <a:latin typeface="Gabriola" panose="04040605051002020D02" pitchFamily="82" charset="0"/>
              </a:rPr>
              <a:t>			   do if </a:t>
            </a:r>
            <a:r>
              <a:rPr lang="en-US" altLang="en-US" dirty="0">
                <a:solidFill>
                  <a:schemeClr val="tx1"/>
                </a:solidFill>
                <a:latin typeface="Gabriola" panose="04040605051002020D02" pitchFamily="82" charset="0"/>
              </a:rPr>
              <a:t>A[</a:t>
            </a:r>
            <a:r>
              <a:rPr lang="en-US" altLang="en-US" dirty="0" err="1">
                <a:solidFill>
                  <a:schemeClr val="tx1"/>
                </a:solidFill>
                <a:latin typeface="Gabriola" panose="04040605051002020D02" pitchFamily="82" charset="0"/>
              </a:rPr>
              <a:t>i</a:t>
            </a:r>
            <a:r>
              <a:rPr lang="en-US" altLang="en-US" dirty="0">
                <a:solidFill>
                  <a:schemeClr val="tx1"/>
                </a:solidFill>
                <a:latin typeface="Gabriola" panose="04040605051002020D02" pitchFamily="82" charset="0"/>
              </a:rPr>
              <a:t>] &lt; A[smallest]</a:t>
            </a:r>
          </a:p>
          <a:p>
            <a:pPr>
              <a:lnSpc>
                <a:spcPct val="130000"/>
              </a:lnSpc>
              <a:buFontTx/>
              <a:buNone/>
            </a:pPr>
            <a:r>
              <a:rPr lang="en-US" altLang="en-US" b="1" dirty="0">
                <a:solidFill>
                  <a:schemeClr val="tx1"/>
                </a:solidFill>
                <a:latin typeface="Gabriola" panose="04040605051002020D02" pitchFamily="82" charset="0"/>
              </a:rPr>
              <a:t>				   then </a:t>
            </a:r>
            <a:r>
              <a:rPr lang="en-US" altLang="en-US" dirty="0">
                <a:solidFill>
                  <a:schemeClr val="tx1"/>
                </a:solidFill>
                <a:latin typeface="Gabriola" panose="04040605051002020D02" pitchFamily="82" charset="0"/>
              </a:rPr>
              <a:t>smallest ← </a:t>
            </a:r>
            <a:r>
              <a:rPr lang="en-US" altLang="en-US" dirty="0" err="1">
                <a:solidFill>
                  <a:schemeClr val="tx1"/>
                </a:solidFill>
                <a:latin typeface="Gabriola" panose="04040605051002020D02" pitchFamily="82" charset="0"/>
              </a:rPr>
              <a:t>i</a:t>
            </a:r>
            <a:endParaRPr lang="en-US" altLang="en-US" dirty="0">
              <a:solidFill>
                <a:schemeClr val="tx1"/>
              </a:solidFill>
              <a:latin typeface="Gabriola" panose="04040605051002020D02" pitchFamily="82" charset="0"/>
            </a:endParaRPr>
          </a:p>
          <a:p>
            <a:pPr>
              <a:lnSpc>
                <a:spcPct val="130000"/>
              </a:lnSpc>
              <a:buFontTx/>
              <a:buNone/>
            </a:pPr>
            <a:r>
              <a:rPr lang="en-US" altLang="en-US" dirty="0">
                <a:solidFill>
                  <a:schemeClr val="tx1"/>
                </a:solidFill>
                <a:latin typeface="Gabriola" panose="04040605051002020D02" pitchFamily="82" charset="0"/>
              </a:rPr>
              <a:t>		      exchange A[j] ↔ A[smallest]</a:t>
            </a:r>
            <a:endParaRPr lang="en-US" altLang="en-US" dirty="0">
              <a:latin typeface="Gabriola" panose="04040605051002020D02" pitchFamily="82" charset="0"/>
            </a:endParaRPr>
          </a:p>
        </p:txBody>
      </p:sp>
      <p:sp>
        <p:nvSpPr>
          <p:cNvPr id="233474" name="AutoShape 2"/>
          <p:cNvSpPr>
            <a:spLocks noChangeArrowheads="1"/>
          </p:cNvSpPr>
          <p:nvPr/>
        </p:nvSpPr>
        <p:spPr bwMode="auto">
          <a:xfrm>
            <a:off x="2197894" y="4343400"/>
            <a:ext cx="5698331" cy="366713"/>
          </a:xfrm>
          <a:prstGeom prst="roundRect">
            <a:avLst>
              <a:gd name="adj" fmla="val 16667"/>
            </a:avLst>
          </a:prstGeom>
          <a:solidFill>
            <a:srgbClr val="CC0000">
              <a:alpha val="31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>
              <a:latin typeface="Gabriola" panose="04040605051002020D02" pitchFamily="82" charset="0"/>
            </a:endParaRPr>
          </a:p>
        </p:txBody>
      </p:sp>
      <p:sp>
        <p:nvSpPr>
          <p:cNvPr id="233475" name="AutoShape 3"/>
          <p:cNvSpPr>
            <a:spLocks noChangeArrowheads="1"/>
          </p:cNvSpPr>
          <p:nvPr/>
        </p:nvSpPr>
        <p:spPr bwMode="auto">
          <a:xfrm>
            <a:off x="2269332" y="3376613"/>
            <a:ext cx="5698331" cy="378619"/>
          </a:xfrm>
          <a:prstGeom prst="roundRect">
            <a:avLst>
              <a:gd name="adj" fmla="val 16667"/>
            </a:avLst>
          </a:prstGeom>
          <a:solidFill>
            <a:schemeClr val="accent1">
              <a:alpha val="53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>
              <a:latin typeface="Gabriola" panose="04040605051002020D02" pitchFamily="82" charset="0"/>
            </a:endParaRPr>
          </a:p>
        </p:txBody>
      </p:sp>
      <p:grpSp>
        <p:nvGrpSpPr>
          <p:cNvPr id="233476" name="Group 4"/>
          <p:cNvGrpSpPr>
            <a:grpSpLocks/>
          </p:cNvGrpSpPr>
          <p:nvPr/>
        </p:nvGrpSpPr>
        <p:grpSpPr bwMode="auto">
          <a:xfrm>
            <a:off x="1260872" y="2721769"/>
            <a:ext cx="1087041" cy="910829"/>
            <a:chOff x="99" y="2286"/>
            <a:chExt cx="913" cy="765"/>
          </a:xfrm>
        </p:grpSpPr>
        <p:sp>
          <p:nvSpPr>
            <p:cNvPr id="233477" name="Text Box 5"/>
            <p:cNvSpPr txBox="1">
              <a:spLocks noChangeArrowheads="1"/>
            </p:cNvSpPr>
            <p:nvPr/>
          </p:nvSpPr>
          <p:spPr bwMode="auto">
            <a:xfrm>
              <a:off x="99" y="2286"/>
              <a:ext cx="913" cy="5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buFont typeface="Symbol" panose="05050102010706020507" pitchFamily="18" charset="2"/>
                <a:buChar char="»"/>
              </a:pPr>
              <a:r>
                <a:rPr lang="en-US" altLang="en-US" sz="2100">
                  <a:solidFill>
                    <a:srgbClr val="CC0000"/>
                  </a:solidFill>
                  <a:latin typeface="Gabriola" panose="04040605051002020D02" pitchFamily="82" charset="0"/>
                  <a:sym typeface="Symbol" panose="05050102010706020507" pitchFamily="18" charset="2"/>
                </a:rPr>
                <a:t>n</a:t>
              </a:r>
              <a:r>
                <a:rPr lang="en-US" altLang="en-US" sz="2100" baseline="30000">
                  <a:solidFill>
                    <a:srgbClr val="CC0000"/>
                  </a:solidFill>
                  <a:latin typeface="Gabriola" panose="04040605051002020D02" pitchFamily="82" charset="0"/>
                  <a:sym typeface="Symbol" panose="05050102010706020507" pitchFamily="18" charset="2"/>
                </a:rPr>
                <a:t>2</a:t>
              </a:r>
              <a:r>
                <a:rPr lang="en-US" altLang="en-US" sz="2100">
                  <a:solidFill>
                    <a:srgbClr val="CC0000"/>
                  </a:solidFill>
                  <a:latin typeface="Gabriola" panose="04040605051002020D02" pitchFamily="82" charset="0"/>
                  <a:sym typeface="Symbol" panose="05050102010706020507" pitchFamily="18" charset="2"/>
                </a:rPr>
                <a:t>/2 </a:t>
              </a:r>
            </a:p>
            <a:p>
              <a:pPr>
                <a:buFont typeface="Symbol" panose="05050102010706020507" pitchFamily="18" charset="2"/>
                <a:buNone/>
              </a:pPr>
              <a:r>
                <a:rPr lang="en-US" altLang="en-US" sz="1800">
                  <a:solidFill>
                    <a:srgbClr val="CC0000"/>
                  </a:solidFill>
                  <a:latin typeface="Gabriola" panose="04040605051002020D02" pitchFamily="82" charset="0"/>
                  <a:sym typeface="Symbol" panose="05050102010706020507" pitchFamily="18" charset="2"/>
                </a:rPr>
                <a:t>comparisons</a:t>
              </a:r>
            </a:p>
          </p:txBody>
        </p:sp>
        <p:sp>
          <p:nvSpPr>
            <p:cNvPr id="233478" name="Freeform 6"/>
            <p:cNvSpPr>
              <a:spLocks/>
            </p:cNvSpPr>
            <p:nvPr/>
          </p:nvSpPr>
          <p:spPr bwMode="auto">
            <a:xfrm rot="5400000" flipV="1">
              <a:off x="698" y="2813"/>
              <a:ext cx="208" cy="267"/>
            </a:xfrm>
            <a:custGeom>
              <a:avLst/>
              <a:gdLst>
                <a:gd name="T0" fmla="*/ 0 w 208"/>
                <a:gd name="T1" fmla="*/ 0 h 270"/>
                <a:gd name="T2" fmla="*/ 171 w 208"/>
                <a:gd name="T3" fmla="*/ 110 h 270"/>
                <a:gd name="T4" fmla="*/ 208 w 208"/>
                <a:gd name="T5" fmla="*/ 27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8" h="270">
                  <a:moveTo>
                    <a:pt x="0" y="0"/>
                  </a:moveTo>
                  <a:cubicBezTo>
                    <a:pt x="68" y="32"/>
                    <a:pt x="136" y="65"/>
                    <a:pt x="171" y="110"/>
                  </a:cubicBezTo>
                  <a:cubicBezTo>
                    <a:pt x="206" y="155"/>
                    <a:pt x="207" y="212"/>
                    <a:pt x="208" y="27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050">
                <a:latin typeface="Gabriola" panose="04040605051002020D02" pitchFamily="82" charset="0"/>
              </a:endParaRPr>
            </a:p>
          </p:txBody>
        </p:sp>
      </p:grpSp>
      <p:sp>
        <p:nvSpPr>
          <p:cNvPr id="233481" name="Rectangle 9"/>
          <p:cNvSpPr>
            <a:spLocks noChangeArrowheads="1"/>
          </p:cNvSpPr>
          <p:nvPr/>
        </p:nvSpPr>
        <p:spPr bwMode="auto">
          <a:xfrm>
            <a:off x="6121400" y="882253"/>
            <a:ext cx="1928416" cy="3967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30000"/>
              </a:lnSpc>
              <a:buFontTx/>
              <a:buNone/>
            </a:pPr>
            <a:r>
              <a:rPr lang="en-US" altLang="en-US" sz="2100" b="1" dirty="0">
                <a:solidFill>
                  <a:schemeClr val="tx1"/>
                </a:solidFill>
                <a:latin typeface="Gabriola" panose="04040605051002020D02" pitchFamily="82" charset="0"/>
              </a:rPr>
              <a:t>cost	 times</a:t>
            </a:r>
          </a:p>
          <a:p>
            <a:pPr>
              <a:lnSpc>
                <a:spcPct val="130000"/>
              </a:lnSpc>
              <a:buFontTx/>
              <a:buNone/>
            </a:pPr>
            <a:r>
              <a:rPr lang="en-US" altLang="en-US" sz="1800" b="1" dirty="0">
                <a:solidFill>
                  <a:schemeClr val="tx1"/>
                </a:solidFill>
                <a:latin typeface="Gabriola" panose="04040605051002020D02" pitchFamily="82" charset="0"/>
              </a:rPr>
              <a:t>  </a:t>
            </a:r>
            <a:r>
              <a:rPr lang="en-US" altLang="en-US" sz="2100" b="1" dirty="0">
                <a:solidFill>
                  <a:schemeClr val="tx1"/>
                </a:solidFill>
                <a:latin typeface="Gabriola" panose="04040605051002020D02" pitchFamily="82" charset="0"/>
              </a:rPr>
              <a:t>c</a:t>
            </a:r>
            <a:r>
              <a:rPr lang="en-US" altLang="en-US" sz="2100" b="1" baseline="-25000" dirty="0">
                <a:solidFill>
                  <a:schemeClr val="tx1"/>
                </a:solidFill>
                <a:latin typeface="Gabriola" panose="04040605051002020D02" pitchFamily="82" charset="0"/>
              </a:rPr>
              <a:t>1</a:t>
            </a:r>
            <a:r>
              <a:rPr lang="en-US" altLang="en-US" sz="2100" b="1" dirty="0">
                <a:solidFill>
                  <a:schemeClr val="tx1"/>
                </a:solidFill>
                <a:latin typeface="Gabriola" panose="04040605051002020D02" pitchFamily="82" charset="0"/>
              </a:rPr>
              <a:t>       1</a:t>
            </a:r>
          </a:p>
          <a:p>
            <a:pPr>
              <a:lnSpc>
                <a:spcPct val="130000"/>
              </a:lnSpc>
              <a:buFontTx/>
              <a:buNone/>
            </a:pPr>
            <a:r>
              <a:rPr lang="en-US" altLang="en-US" sz="2100" b="1" dirty="0">
                <a:solidFill>
                  <a:schemeClr val="tx1"/>
                </a:solidFill>
                <a:latin typeface="Gabriola" panose="04040605051002020D02" pitchFamily="82" charset="0"/>
              </a:rPr>
              <a:t>  c</a:t>
            </a:r>
            <a:r>
              <a:rPr lang="en-US" altLang="en-US" sz="2100" b="1" baseline="-25000" dirty="0">
                <a:solidFill>
                  <a:schemeClr val="tx1"/>
                </a:solidFill>
                <a:latin typeface="Gabriola" panose="04040605051002020D02" pitchFamily="82" charset="0"/>
              </a:rPr>
              <a:t>2</a:t>
            </a:r>
            <a:r>
              <a:rPr lang="en-US" altLang="en-US" sz="2100" b="1" dirty="0">
                <a:solidFill>
                  <a:schemeClr val="tx1"/>
                </a:solidFill>
                <a:latin typeface="Gabriola" panose="04040605051002020D02" pitchFamily="82" charset="0"/>
              </a:rPr>
              <a:t> 	   n</a:t>
            </a:r>
          </a:p>
          <a:p>
            <a:pPr>
              <a:lnSpc>
                <a:spcPct val="130000"/>
              </a:lnSpc>
              <a:buFontTx/>
              <a:buNone/>
            </a:pPr>
            <a:r>
              <a:rPr lang="en-US" altLang="en-US" sz="2100" b="1" dirty="0">
                <a:solidFill>
                  <a:schemeClr val="tx1"/>
                </a:solidFill>
                <a:latin typeface="Gabriola" panose="04040605051002020D02" pitchFamily="82" charset="0"/>
              </a:rPr>
              <a:t>  c</a:t>
            </a:r>
            <a:r>
              <a:rPr lang="en-US" altLang="en-US" sz="2100" b="1" baseline="-25000" dirty="0">
                <a:solidFill>
                  <a:schemeClr val="tx1"/>
                </a:solidFill>
                <a:latin typeface="Gabriola" panose="04040605051002020D02" pitchFamily="82" charset="0"/>
              </a:rPr>
              <a:t>3</a:t>
            </a:r>
            <a:r>
              <a:rPr lang="en-US" altLang="en-US" sz="2100" b="1" dirty="0">
                <a:solidFill>
                  <a:schemeClr val="tx1"/>
                </a:solidFill>
                <a:latin typeface="Gabriola" panose="04040605051002020D02" pitchFamily="82" charset="0"/>
              </a:rPr>
              <a:t>	   n-1</a:t>
            </a:r>
          </a:p>
          <a:p>
            <a:pPr>
              <a:lnSpc>
                <a:spcPct val="130000"/>
              </a:lnSpc>
              <a:buFontTx/>
              <a:buNone/>
            </a:pPr>
            <a:r>
              <a:rPr lang="en-US" altLang="en-US" sz="2100" b="1" dirty="0">
                <a:solidFill>
                  <a:schemeClr val="tx1"/>
                </a:solidFill>
                <a:latin typeface="Gabriola" panose="04040605051002020D02" pitchFamily="82" charset="0"/>
              </a:rPr>
              <a:t>  c</a:t>
            </a:r>
            <a:r>
              <a:rPr lang="en-US" altLang="en-US" sz="2100" b="1" baseline="-25000" dirty="0">
                <a:solidFill>
                  <a:schemeClr val="tx1"/>
                </a:solidFill>
                <a:latin typeface="Gabriola" panose="04040605051002020D02" pitchFamily="82" charset="0"/>
              </a:rPr>
              <a:t>4</a:t>
            </a:r>
            <a:r>
              <a:rPr lang="en-US" altLang="en-US" sz="2100" b="1" dirty="0">
                <a:solidFill>
                  <a:schemeClr val="tx1"/>
                </a:solidFill>
                <a:latin typeface="Gabriola" panose="04040605051002020D02" pitchFamily="82" charset="0"/>
              </a:rPr>
              <a:t>	</a:t>
            </a:r>
          </a:p>
          <a:p>
            <a:pPr>
              <a:lnSpc>
                <a:spcPct val="130000"/>
              </a:lnSpc>
              <a:buFontTx/>
              <a:buNone/>
            </a:pPr>
            <a:r>
              <a:rPr lang="en-US" altLang="en-US" sz="2100" b="1" dirty="0">
                <a:solidFill>
                  <a:schemeClr val="tx1"/>
                </a:solidFill>
                <a:latin typeface="Gabriola" panose="04040605051002020D02" pitchFamily="82" charset="0"/>
              </a:rPr>
              <a:t>  c</a:t>
            </a:r>
            <a:r>
              <a:rPr lang="en-US" altLang="en-US" sz="2100" b="1" baseline="-25000" dirty="0">
                <a:solidFill>
                  <a:schemeClr val="tx1"/>
                </a:solidFill>
                <a:latin typeface="Gabriola" panose="04040605051002020D02" pitchFamily="82" charset="0"/>
              </a:rPr>
              <a:t>5</a:t>
            </a:r>
            <a:r>
              <a:rPr lang="en-US" altLang="en-US" sz="2100" b="1" dirty="0">
                <a:solidFill>
                  <a:schemeClr val="tx1"/>
                </a:solidFill>
                <a:latin typeface="Gabriola" panose="04040605051002020D02" pitchFamily="82" charset="0"/>
              </a:rPr>
              <a:t>	</a:t>
            </a:r>
          </a:p>
          <a:p>
            <a:pPr>
              <a:lnSpc>
                <a:spcPct val="130000"/>
              </a:lnSpc>
              <a:buFontTx/>
              <a:buNone/>
            </a:pPr>
            <a:r>
              <a:rPr lang="en-US" altLang="en-US" sz="2100" b="1" dirty="0">
                <a:solidFill>
                  <a:schemeClr val="tx1"/>
                </a:solidFill>
                <a:latin typeface="Gabriola" panose="04040605051002020D02" pitchFamily="82" charset="0"/>
              </a:rPr>
              <a:t>  c</a:t>
            </a:r>
            <a:r>
              <a:rPr lang="en-US" altLang="en-US" sz="2100" b="1" baseline="-25000" dirty="0">
                <a:solidFill>
                  <a:schemeClr val="tx1"/>
                </a:solidFill>
                <a:latin typeface="Gabriola" panose="04040605051002020D02" pitchFamily="82" charset="0"/>
              </a:rPr>
              <a:t>6</a:t>
            </a:r>
            <a:r>
              <a:rPr lang="en-US" altLang="en-US" sz="2100" b="1" dirty="0">
                <a:solidFill>
                  <a:schemeClr val="tx1"/>
                </a:solidFill>
                <a:latin typeface="Gabriola" panose="04040605051002020D02" pitchFamily="82" charset="0"/>
              </a:rPr>
              <a:t> </a:t>
            </a:r>
          </a:p>
          <a:p>
            <a:pPr>
              <a:lnSpc>
                <a:spcPct val="130000"/>
              </a:lnSpc>
              <a:buFontTx/>
              <a:buNone/>
            </a:pPr>
            <a:r>
              <a:rPr lang="en-US" altLang="en-US" sz="2100" b="1" dirty="0">
                <a:solidFill>
                  <a:schemeClr val="tx1"/>
                </a:solidFill>
                <a:latin typeface="Gabriola" panose="04040605051002020D02" pitchFamily="82" charset="0"/>
              </a:rPr>
              <a:t>  c</a:t>
            </a:r>
            <a:r>
              <a:rPr lang="en-US" altLang="en-US" sz="2100" b="1" baseline="-25000" dirty="0">
                <a:solidFill>
                  <a:schemeClr val="tx1"/>
                </a:solidFill>
                <a:latin typeface="Gabriola" panose="04040605051002020D02" pitchFamily="82" charset="0"/>
              </a:rPr>
              <a:t>7</a:t>
            </a:r>
            <a:r>
              <a:rPr lang="en-US" altLang="en-US" sz="2100" b="1" dirty="0">
                <a:solidFill>
                  <a:schemeClr val="tx1"/>
                </a:solidFill>
                <a:latin typeface="Gabriola" panose="04040605051002020D02" pitchFamily="82" charset="0"/>
              </a:rPr>
              <a:t> 	   n-1</a:t>
            </a:r>
          </a:p>
        </p:txBody>
      </p:sp>
      <p:graphicFrame>
        <p:nvGraphicFramePr>
          <p:cNvPr id="23348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7380458"/>
              </p:ext>
            </p:extLst>
          </p:nvPr>
        </p:nvGraphicFramePr>
        <p:xfrm>
          <a:off x="6678217" y="2911078"/>
          <a:ext cx="1248965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2" name="Equation" r:id="rId4" imgW="939600" imgH="304560" progId="Equation.3">
                  <p:embed/>
                </p:oleObj>
              </mc:Choice>
              <mc:Fallback>
                <p:oleObj name="Equation" r:id="rId4" imgW="939600" imgH="304560" progId="Equation.3">
                  <p:embed/>
                  <p:pic>
                    <p:nvPicPr>
                      <p:cNvPr id="233482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78217" y="2911078"/>
                        <a:ext cx="1248965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348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9120693"/>
              </p:ext>
            </p:extLst>
          </p:nvPr>
        </p:nvGraphicFramePr>
        <p:xfrm>
          <a:off x="6755607" y="3382566"/>
          <a:ext cx="998935" cy="3988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3" name="Equation" r:id="rId6" imgW="761760" imgH="304560" progId="Equation.3">
                  <p:embed/>
                </p:oleObj>
              </mc:Choice>
              <mc:Fallback>
                <p:oleObj name="Equation" r:id="rId6" imgW="761760" imgH="304560" progId="Equation.3">
                  <p:embed/>
                  <p:pic>
                    <p:nvPicPr>
                      <p:cNvPr id="233483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55607" y="3382566"/>
                        <a:ext cx="998935" cy="3988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348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5675377"/>
              </p:ext>
            </p:extLst>
          </p:nvPr>
        </p:nvGraphicFramePr>
        <p:xfrm>
          <a:off x="6761560" y="3890963"/>
          <a:ext cx="1000125" cy="3988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4" name="Equation" r:id="rId8" imgW="761760" imgH="304560" progId="Equation.3">
                  <p:embed/>
                </p:oleObj>
              </mc:Choice>
              <mc:Fallback>
                <p:oleObj name="Equation" r:id="rId8" imgW="761760" imgH="304560" progId="Equation.3">
                  <p:embed/>
                  <p:pic>
                    <p:nvPicPr>
                      <p:cNvPr id="233484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61560" y="3890963"/>
                        <a:ext cx="1000125" cy="3988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33485" name="Group 13"/>
          <p:cNvGrpSpPr>
            <a:grpSpLocks/>
          </p:cNvGrpSpPr>
          <p:nvPr/>
        </p:nvGrpSpPr>
        <p:grpSpPr bwMode="auto">
          <a:xfrm>
            <a:off x="1196578" y="3643312"/>
            <a:ext cx="995363" cy="910829"/>
            <a:chOff x="99" y="2286"/>
            <a:chExt cx="836" cy="765"/>
          </a:xfrm>
        </p:grpSpPr>
        <p:sp>
          <p:nvSpPr>
            <p:cNvPr id="233486" name="Text Box 14"/>
            <p:cNvSpPr txBox="1">
              <a:spLocks noChangeArrowheads="1"/>
            </p:cNvSpPr>
            <p:nvPr/>
          </p:nvSpPr>
          <p:spPr bwMode="auto">
            <a:xfrm>
              <a:off x="99" y="2286"/>
              <a:ext cx="772" cy="5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buFont typeface="Symbol" panose="05050102010706020507" pitchFamily="18" charset="2"/>
                <a:buChar char="»"/>
              </a:pPr>
              <a:r>
                <a:rPr lang="en-US" altLang="en-US" sz="2100">
                  <a:solidFill>
                    <a:srgbClr val="CC0000"/>
                  </a:solidFill>
                  <a:latin typeface="Gabriola" panose="04040605051002020D02" pitchFamily="82" charset="0"/>
                  <a:sym typeface="Symbol" panose="05050102010706020507" pitchFamily="18" charset="2"/>
                </a:rPr>
                <a:t>n</a:t>
              </a:r>
            </a:p>
            <a:p>
              <a:pPr>
                <a:buFont typeface="Symbol" panose="05050102010706020507" pitchFamily="18" charset="2"/>
                <a:buNone/>
              </a:pPr>
              <a:r>
                <a:rPr lang="en-US" altLang="en-US" sz="1800">
                  <a:solidFill>
                    <a:srgbClr val="CC0000"/>
                  </a:solidFill>
                  <a:latin typeface="Gabriola" panose="04040605051002020D02" pitchFamily="82" charset="0"/>
                  <a:sym typeface="Symbol" panose="05050102010706020507" pitchFamily="18" charset="2"/>
                </a:rPr>
                <a:t>exchanges</a:t>
              </a:r>
            </a:p>
          </p:txBody>
        </p:sp>
        <p:sp>
          <p:nvSpPr>
            <p:cNvPr id="233487" name="Freeform 15"/>
            <p:cNvSpPr>
              <a:spLocks/>
            </p:cNvSpPr>
            <p:nvPr/>
          </p:nvSpPr>
          <p:spPr bwMode="auto">
            <a:xfrm rot="5400000" flipV="1">
              <a:off x="698" y="2813"/>
              <a:ext cx="208" cy="267"/>
            </a:xfrm>
            <a:custGeom>
              <a:avLst/>
              <a:gdLst>
                <a:gd name="T0" fmla="*/ 0 w 208"/>
                <a:gd name="T1" fmla="*/ 0 h 270"/>
                <a:gd name="T2" fmla="*/ 171 w 208"/>
                <a:gd name="T3" fmla="*/ 110 h 270"/>
                <a:gd name="T4" fmla="*/ 208 w 208"/>
                <a:gd name="T5" fmla="*/ 27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8" h="270">
                  <a:moveTo>
                    <a:pt x="0" y="0"/>
                  </a:moveTo>
                  <a:cubicBezTo>
                    <a:pt x="68" y="32"/>
                    <a:pt x="136" y="65"/>
                    <a:pt x="171" y="110"/>
                  </a:cubicBezTo>
                  <a:cubicBezTo>
                    <a:pt x="206" y="155"/>
                    <a:pt x="207" y="212"/>
                    <a:pt x="208" y="27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050">
                <a:latin typeface="Gabriola" panose="04040605051002020D02" pitchFamily="82" charset="0"/>
              </a:endParaRPr>
            </a:p>
          </p:txBody>
        </p:sp>
      </p:grpSp>
      <p:graphicFrame>
        <p:nvGraphicFramePr>
          <p:cNvPr id="233488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3993397"/>
              </p:ext>
            </p:extLst>
          </p:nvPr>
        </p:nvGraphicFramePr>
        <p:xfrm>
          <a:off x="1320404" y="4742260"/>
          <a:ext cx="5962650" cy="401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" name="Equation" r:id="rId10" imgW="5410080" imgH="444240" progId="Equation.DSMT4">
                  <p:embed/>
                </p:oleObj>
              </mc:Choice>
              <mc:Fallback>
                <p:oleObj name="Equation" r:id="rId10" imgW="5410080" imgH="444240" progId="Equation.DSMT4">
                  <p:embed/>
                  <p:pic>
                    <p:nvPicPr>
                      <p:cNvPr id="233488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0404" y="4742260"/>
                        <a:ext cx="5962650" cy="4012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1874639" y="205532"/>
            <a:ext cx="51649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Gabriola" panose="04040605051002020D02" pitchFamily="82" charset="0"/>
              </a:rPr>
              <a:t>Analysis of Selection Sort </a:t>
            </a:r>
            <a:endParaRPr lang="en-US" sz="4000" b="1" dirty="0"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2051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8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3"/>
          <p:cNvSpPr txBox="1">
            <a:spLocks noGrp="1"/>
          </p:cNvSpPr>
          <p:nvPr>
            <p:ph type="title"/>
          </p:nvPr>
        </p:nvSpPr>
        <p:spPr>
          <a:xfrm>
            <a:off x="-157842" y="749975"/>
            <a:ext cx="2607128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 smtClean="0">
                <a:solidFill>
                  <a:schemeClr val="accent3">
                    <a:lumMod val="50000"/>
                  </a:schemeClr>
                </a:solidFill>
                <a:latin typeface="Gabriola" panose="04040605051002020D02" pitchFamily="82" charset="0"/>
              </a:rPr>
              <a:t>Bubble Sort</a:t>
            </a:r>
            <a:endParaRPr sz="3600" b="1" dirty="0">
              <a:solidFill>
                <a:schemeClr val="accent3">
                  <a:lumMod val="50000"/>
                </a:schemeClr>
              </a:solidFill>
              <a:latin typeface="Gabriola" panose="04040605051002020D02" pitchFamily="82" charset="0"/>
            </a:endParaRPr>
          </a:p>
        </p:txBody>
      </p:sp>
      <p:sp>
        <p:nvSpPr>
          <p:cNvPr id="459" name="Google Shape;459;p23"/>
          <p:cNvSpPr txBox="1">
            <a:spLocks noGrp="1"/>
          </p:cNvSpPr>
          <p:nvPr>
            <p:ph type="body" idx="1"/>
          </p:nvPr>
        </p:nvSpPr>
        <p:spPr>
          <a:xfrm>
            <a:off x="2683000" y="614862"/>
            <a:ext cx="5434984" cy="40857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b="1" u="sng" dirty="0" smtClean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Idea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Repeatedly pass through the array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b="1" u="sng" dirty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Swaps</a:t>
            </a: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 adjacent elements that are out of order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b="1" dirty="0">
              <a:solidFill>
                <a:schemeClr val="accent5">
                  <a:lumMod val="50000"/>
                </a:schemeClr>
              </a:solidFill>
              <a:latin typeface="Gabriola" panose="04040605051002020D02" pitchFamily="82" charset="0"/>
            </a:endParaRPr>
          </a:p>
        </p:txBody>
      </p:sp>
      <p:sp>
        <p:nvSpPr>
          <p:cNvPr id="462" name="Google Shape;462;p23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  <p:grpSp>
        <p:nvGrpSpPr>
          <p:cNvPr id="5" name="Group 10"/>
          <p:cNvGrpSpPr>
            <a:grpSpLocks/>
          </p:cNvGrpSpPr>
          <p:nvPr/>
        </p:nvGrpSpPr>
        <p:grpSpPr bwMode="auto">
          <a:xfrm>
            <a:off x="3797642" y="3077587"/>
            <a:ext cx="3154363" cy="423862"/>
            <a:chOff x="221" y="912"/>
            <a:chExt cx="1987" cy="267"/>
          </a:xfrm>
        </p:grpSpPr>
        <p:sp>
          <p:nvSpPr>
            <p:cNvPr id="6" name="Rectangle 11"/>
            <p:cNvSpPr>
              <a:spLocks noChangeArrowheads="1"/>
            </p:cNvSpPr>
            <p:nvPr/>
          </p:nvSpPr>
          <p:spPr bwMode="auto">
            <a:xfrm>
              <a:off x="1924" y="912"/>
              <a:ext cx="284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2000" b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Gabriola" panose="04040605051002020D02" pitchFamily="82" charset="0"/>
                </a:rPr>
                <a:t>1</a:t>
              </a:r>
            </a:p>
          </p:txBody>
        </p:sp>
        <p:sp>
          <p:nvSpPr>
            <p:cNvPr id="7" name="Rectangle 12"/>
            <p:cNvSpPr>
              <a:spLocks noChangeArrowheads="1"/>
            </p:cNvSpPr>
            <p:nvPr/>
          </p:nvSpPr>
          <p:spPr bwMode="auto">
            <a:xfrm>
              <a:off x="1641" y="912"/>
              <a:ext cx="283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2000" b="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Gabriola" panose="04040605051002020D02" pitchFamily="82" charset="0"/>
                </a:rPr>
                <a:t>3</a:t>
              </a:r>
            </a:p>
          </p:txBody>
        </p:sp>
        <p:sp>
          <p:nvSpPr>
            <p:cNvPr id="8" name="Rectangle 13"/>
            <p:cNvSpPr>
              <a:spLocks noChangeArrowheads="1"/>
            </p:cNvSpPr>
            <p:nvPr/>
          </p:nvSpPr>
          <p:spPr bwMode="auto">
            <a:xfrm>
              <a:off x="1357" y="912"/>
              <a:ext cx="284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2000" b="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Gabriola" panose="04040605051002020D02" pitchFamily="82" charset="0"/>
                </a:rPr>
                <a:t>2</a:t>
              </a:r>
            </a:p>
          </p:txBody>
        </p:sp>
        <p:sp>
          <p:nvSpPr>
            <p:cNvPr id="9" name="Rectangle 14"/>
            <p:cNvSpPr>
              <a:spLocks noChangeArrowheads="1"/>
            </p:cNvSpPr>
            <p:nvPr/>
          </p:nvSpPr>
          <p:spPr bwMode="auto">
            <a:xfrm>
              <a:off x="1072" y="912"/>
              <a:ext cx="285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2000" b="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Gabriola" panose="04040605051002020D02" pitchFamily="82" charset="0"/>
                </a:rPr>
                <a:t>9</a:t>
              </a:r>
            </a:p>
          </p:txBody>
        </p:sp>
        <p:sp>
          <p:nvSpPr>
            <p:cNvPr id="10" name="Rectangle 15"/>
            <p:cNvSpPr>
              <a:spLocks noChangeArrowheads="1"/>
            </p:cNvSpPr>
            <p:nvPr/>
          </p:nvSpPr>
          <p:spPr bwMode="auto">
            <a:xfrm>
              <a:off x="788" y="912"/>
              <a:ext cx="284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2000" b="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Gabriola" panose="04040605051002020D02" pitchFamily="82" charset="0"/>
                </a:rPr>
                <a:t>6</a:t>
              </a:r>
            </a:p>
          </p:txBody>
        </p:sp>
        <p:sp>
          <p:nvSpPr>
            <p:cNvPr id="11" name="Rectangle 16"/>
            <p:cNvSpPr>
              <a:spLocks noChangeArrowheads="1"/>
            </p:cNvSpPr>
            <p:nvPr/>
          </p:nvSpPr>
          <p:spPr bwMode="auto">
            <a:xfrm>
              <a:off x="505" y="912"/>
              <a:ext cx="283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2000" b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Gabriola" panose="04040605051002020D02" pitchFamily="82" charset="0"/>
                </a:rPr>
                <a:t>4</a:t>
              </a:r>
            </a:p>
          </p:txBody>
        </p:sp>
        <p:sp>
          <p:nvSpPr>
            <p:cNvPr id="12" name="Rectangle 17"/>
            <p:cNvSpPr>
              <a:spLocks noChangeArrowheads="1"/>
            </p:cNvSpPr>
            <p:nvPr/>
          </p:nvSpPr>
          <p:spPr bwMode="auto">
            <a:xfrm>
              <a:off x="221" y="912"/>
              <a:ext cx="284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2000" b="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Gabriola" panose="04040605051002020D02" pitchFamily="82" charset="0"/>
                </a:rPr>
                <a:t>8</a:t>
              </a:r>
            </a:p>
          </p:txBody>
        </p:sp>
        <p:sp>
          <p:nvSpPr>
            <p:cNvPr id="13" name="Line 18"/>
            <p:cNvSpPr>
              <a:spLocks noChangeShapeType="1"/>
            </p:cNvSpPr>
            <p:nvPr/>
          </p:nvSpPr>
          <p:spPr bwMode="auto">
            <a:xfrm>
              <a:off x="221" y="912"/>
              <a:ext cx="198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 sz="1600" b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abriola" panose="04040605051002020D02" pitchFamily="82" charset="0"/>
              </a:endParaRPr>
            </a:p>
          </p:txBody>
        </p:sp>
        <p:sp>
          <p:nvSpPr>
            <p:cNvPr id="14" name="Line 19"/>
            <p:cNvSpPr>
              <a:spLocks noChangeShapeType="1"/>
            </p:cNvSpPr>
            <p:nvPr/>
          </p:nvSpPr>
          <p:spPr bwMode="auto">
            <a:xfrm>
              <a:off x="221" y="1179"/>
              <a:ext cx="198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 sz="1600" b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abriola" panose="04040605051002020D02" pitchFamily="82" charset="0"/>
              </a:endParaRPr>
            </a:p>
          </p:txBody>
        </p:sp>
        <p:sp>
          <p:nvSpPr>
            <p:cNvPr id="15" name="Line 20"/>
            <p:cNvSpPr>
              <a:spLocks noChangeShapeType="1"/>
            </p:cNvSpPr>
            <p:nvPr/>
          </p:nvSpPr>
          <p:spPr bwMode="auto">
            <a:xfrm>
              <a:off x="221" y="912"/>
              <a:ext cx="0" cy="26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 sz="1600" b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abriola" panose="04040605051002020D02" pitchFamily="82" charset="0"/>
              </a:endParaRPr>
            </a:p>
          </p:txBody>
        </p:sp>
        <p:sp>
          <p:nvSpPr>
            <p:cNvPr id="16" name="Line 21"/>
            <p:cNvSpPr>
              <a:spLocks noChangeShapeType="1"/>
            </p:cNvSpPr>
            <p:nvPr/>
          </p:nvSpPr>
          <p:spPr bwMode="auto">
            <a:xfrm>
              <a:off x="505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 sz="1600" b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abriola" panose="04040605051002020D02" pitchFamily="82" charset="0"/>
              </a:endParaRPr>
            </a:p>
          </p:txBody>
        </p:sp>
        <p:sp>
          <p:nvSpPr>
            <p:cNvPr id="17" name="Line 22"/>
            <p:cNvSpPr>
              <a:spLocks noChangeShapeType="1"/>
            </p:cNvSpPr>
            <p:nvPr/>
          </p:nvSpPr>
          <p:spPr bwMode="auto">
            <a:xfrm>
              <a:off x="788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 sz="1600" b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abriola" panose="04040605051002020D02" pitchFamily="82" charset="0"/>
              </a:endParaRPr>
            </a:p>
          </p:txBody>
        </p:sp>
        <p:sp>
          <p:nvSpPr>
            <p:cNvPr id="18" name="Line 23"/>
            <p:cNvSpPr>
              <a:spLocks noChangeShapeType="1"/>
            </p:cNvSpPr>
            <p:nvPr/>
          </p:nvSpPr>
          <p:spPr bwMode="auto">
            <a:xfrm>
              <a:off x="1072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 sz="1600" b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abriola" panose="04040605051002020D02" pitchFamily="82" charset="0"/>
              </a:endParaRPr>
            </a:p>
          </p:txBody>
        </p:sp>
        <p:sp>
          <p:nvSpPr>
            <p:cNvPr id="19" name="Line 24"/>
            <p:cNvSpPr>
              <a:spLocks noChangeShapeType="1"/>
            </p:cNvSpPr>
            <p:nvPr/>
          </p:nvSpPr>
          <p:spPr bwMode="auto">
            <a:xfrm>
              <a:off x="1357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 sz="1600" b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abriola" panose="04040605051002020D02" pitchFamily="82" charset="0"/>
              </a:endParaRPr>
            </a:p>
          </p:txBody>
        </p:sp>
        <p:sp>
          <p:nvSpPr>
            <p:cNvPr id="20" name="Line 25"/>
            <p:cNvSpPr>
              <a:spLocks noChangeShapeType="1"/>
            </p:cNvSpPr>
            <p:nvPr/>
          </p:nvSpPr>
          <p:spPr bwMode="auto">
            <a:xfrm>
              <a:off x="1641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 sz="1600" b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abriola" panose="04040605051002020D02" pitchFamily="82" charset="0"/>
              </a:endParaRPr>
            </a:p>
          </p:txBody>
        </p:sp>
        <p:sp>
          <p:nvSpPr>
            <p:cNvPr id="21" name="Line 26"/>
            <p:cNvSpPr>
              <a:spLocks noChangeShapeType="1"/>
            </p:cNvSpPr>
            <p:nvPr/>
          </p:nvSpPr>
          <p:spPr bwMode="auto">
            <a:xfrm>
              <a:off x="1924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 sz="1600" b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abriola" panose="04040605051002020D02" pitchFamily="82" charset="0"/>
              </a:endParaRPr>
            </a:p>
          </p:txBody>
        </p:sp>
        <p:sp>
          <p:nvSpPr>
            <p:cNvPr id="22" name="Line 27"/>
            <p:cNvSpPr>
              <a:spLocks noChangeShapeType="1"/>
            </p:cNvSpPr>
            <p:nvPr/>
          </p:nvSpPr>
          <p:spPr bwMode="auto">
            <a:xfrm>
              <a:off x="2208" y="912"/>
              <a:ext cx="0" cy="26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 sz="1600" b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abriola" panose="04040605051002020D02" pitchFamily="82" charset="0"/>
              </a:endParaRPr>
            </a:p>
          </p:txBody>
        </p:sp>
      </p:grpSp>
      <p:sp>
        <p:nvSpPr>
          <p:cNvPr id="23" name="Line 9"/>
          <p:cNvSpPr>
            <a:spLocks noChangeShapeType="1"/>
          </p:cNvSpPr>
          <p:nvPr/>
        </p:nvSpPr>
        <p:spPr bwMode="auto">
          <a:xfrm>
            <a:off x="4231298" y="2520669"/>
            <a:ext cx="25209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Rectangle 17"/>
          <p:cNvSpPr>
            <a:spLocks noChangeArrowheads="1"/>
          </p:cNvSpPr>
          <p:nvPr/>
        </p:nvSpPr>
        <p:spPr bwMode="auto">
          <a:xfrm>
            <a:off x="3797642" y="2398187"/>
            <a:ext cx="365920" cy="296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 anchorCtr="1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Bef>
                <a:spcPct val="20000"/>
              </a:spcBef>
              <a:buChar char="•"/>
              <a:defRPr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 sz="2000" b="1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abriola" panose="04040605051002020D02" pitchFamily="82" charset="0"/>
              </a:rPr>
              <a:t>i</a:t>
            </a:r>
            <a:endParaRPr lang="en-US" altLang="en-US" sz="20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Gabriola" panose="04040605051002020D02" pitchFamily="82" charset="0"/>
            </a:endParaRPr>
          </a:p>
        </p:txBody>
      </p:sp>
      <p:sp>
        <p:nvSpPr>
          <p:cNvPr id="26" name="Rectangle 17"/>
          <p:cNvSpPr>
            <a:spLocks noChangeArrowheads="1"/>
          </p:cNvSpPr>
          <p:nvPr/>
        </p:nvSpPr>
        <p:spPr bwMode="auto">
          <a:xfrm>
            <a:off x="3831507" y="2702993"/>
            <a:ext cx="365920" cy="296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 anchorCtr="1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Bef>
                <a:spcPct val="20000"/>
              </a:spcBef>
              <a:buChar char="•"/>
              <a:defRPr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 sz="20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abriola" panose="04040605051002020D02" pitchFamily="82" charset="0"/>
              </a:rPr>
              <a:t>1</a:t>
            </a:r>
            <a:endParaRPr lang="en-US" altLang="en-US" sz="20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Gabriola" panose="04040605051002020D02" pitchFamily="82" charset="0"/>
            </a:endParaRPr>
          </a:p>
        </p:txBody>
      </p:sp>
      <p:sp>
        <p:nvSpPr>
          <p:cNvPr id="27" name="Rectangle 17"/>
          <p:cNvSpPr>
            <a:spLocks noChangeArrowheads="1"/>
          </p:cNvSpPr>
          <p:nvPr/>
        </p:nvSpPr>
        <p:spPr bwMode="auto">
          <a:xfrm>
            <a:off x="4290163" y="2709352"/>
            <a:ext cx="365920" cy="296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 anchorCtr="1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Bef>
                <a:spcPct val="20000"/>
              </a:spcBef>
              <a:buChar char="•"/>
              <a:defRPr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 sz="2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abriola" panose="04040605051002020D02" pitchFamily="82" charset="0"/>
              </a:rPr>
              <a:t>2</a:t>
            </a:r>
          </a:p>
        </p:txBody>
      </p:sp>
      <p:sp>
        <p:nvSpPr>
          <p:cNvPr id="28" name="Rectangle 17"/>
          <p:cNvSpPr>
            <a:spLocks noChangeArrowheads="1"/>
          </p:cNvSpPr>
          <p:nvPr/>
        </p:nvSpPr>
        <p:spPr bwMode="auto">
          <a:xfrm>
            <a:off x="6501155" y="2724894"/>
            <a:ext cx="365920" cy="2815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 anchorCtr="1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Bef>
                <a:spcPct val="20000"/>
              </a:spcBef>
              <a:buChar char="•"/>
              <a:defRPr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 sz="2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abriola" panose="04040605051002020D02" pitchFamily="82" charset="0"/>
              </a:rPr>
              <a:t>n</a:t>
            </a:r>
          </a:p>
        </p:txBody>
      </p:sp>
      <p:sp>
        <p:nvSpPr>
          <p:cNvPr id="29" name="Line 29"/>
          <p:cNvSpPr>
            <a:spLocks noChangeShapeType="1"/>
          </p:cNvSpPr>
          <p:nvPr/>
        </p:nvSpPr>
        <p:spPr bwMode="auto">
          <a:xfrm flipH="1">
            <a:off x="4379986" y="3791480"/>
            <a:ext cx="22098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Rectangle 17"/>
          <p:cNvSpPr>
            <a:spLocks noChangeArrowheads="1"/>
          </p:cNvSpPr>
          <p:nvPr/>
        </p:nvSpPr>
        <p:spPr bwMode="auto">
          <a:xfrm>
            <a:off x="6580736" y="3628977"/>
            <a:ext cx="365920" cy="296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 anchorCtr="1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Bef>
                <a:spcPct val="20000"/>
              </a:spcBef>
              <a:buChar char="•"/>
              <a:defRPr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 sz="20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abriola" panose="04040605051002020D02" pitchFamily="82" charset="0"/>
              </a:rPr>
              <a:t>j</a:t>
            </a:r>
            <a:endParaRPr lang="en-US" altLang="en-US" sz="20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0452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596313" y="417513"/>
            <a:ext cx="547687" cy="393700"/>
          </a:xfrm>
        </p:spPr>
        <p:txBody>
          <a:bodyPr/>
          <a:lstStyle/>
          <a:p>
            <a:fld id="{9559E796-826F-4085-9AA7-6ABEB6D93FDA}" type="slidenum">
              <a:rPr lang="en-US" altLang="en-US"/>
              <a:pPr/>
              <a:t>35</a:t>
            </a:fld>
            <a:endParaRPr lang="en-US" altLang="en-US"/>
          </a:p>
        </p:txBody>
      </p:sp>
      <p:sp>
        <p:nvSpPr>
          <p:cNvPr id="2273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558800"/>
            <a:ext cx="2141538" cy="2630488"/>
          </a:xfrm>
        </p:spPr>
        <p:txBody>
          <a:bodyPr/>
          <a:lstStyle/>
          <a:p>
            <a:r>
              <a:rPr lang="en-US" altLang="en-US"/>
              <a:t>Example</a:t>
            </a:r>
          </a:p>
        </p:txBody>
      </p:sp>
      <p:grpSp>
        <p:nvGrpSpPr>
          <p:cNvPr id="227331" name="Group 3"/>
          <p:cNvGrpSpPr>
            <a:grpSpLocks/>
          </p:cNvGrpSpPr>
          <p:nvPr/>
        </p:nvGrpSpPr>
        <p:grpSpPr bwMode="auto">
          <a:xfrm>
            <a:off x="1371600" y="914400"/>
            <a:ext cx="2400300" cy="563166"/>
            <a:chOff x="192" y="768"/>
            <a:chExt cx="2016" cy="473"/>
          </a:xfrm>
        </p:grpSpPr>
        <p:grpSp>
          <p:nvGrpSpPr>
            <p:cNvPr id="227332" name="Group 4"/>
            <p:cNvGrpSpPr>
              <a:grpSpLocks/>
            </p:cNvGrpSpPr>
            <p:nvPr/>
          </p:nvGrpSpPr>
          <p:grpSpPr bwMode="auto">
            <a:xfrm>
              <a:off x="221" y="768"/>
              <a:ext cx="1987" cy="267"/>
              <a:chOff x="221" y="912"/>
              <a:chExt cx="1987" cy="267"/>
            </a:xfrm>
          </p:grpSpPr>
          <p:sp>
            <p:nvSpPr>
              <p:cNvPr id="227333" name="Rectangle 5"/>
              <p:cNvSpPr>
                <a:spLocks noChangeArrowheads="1"/>
              </p:cNvSpPr>
              <p:nvPr/>
            </p:nvSpPr>
            <p:spPr bwMode="auto">
              <a:xfrm>
                <a:off x="1924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350"/>
                  <a:t>1</a:t>
                </a:r>
              </a:p>
            </p:txBody>
          </p:sp>
          <p:sp>
            <p:nvSpPr>
              <p:cNvPr id="227334" name="Rectangle 6"/>
              <p:cNvSpPr>
                <a:spLocks noChangeArrowheads="1"/>
              </p:cNvSpPr>
              <p:nvPr/>
            </p:nvSpPr>
            <p:spPr bwMode="auto">
              <a:xfrm>
                <a:off x="1641" y="912"/>
                <a:ext cx="283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350"/>
                  <a:t>3</a:t>
                </a:r>
              </a:p>
            </p:txBody>
          </p:sp>
          <p:sp>
            <p:nvSpPr>
              <p:cNvPr id="227335" name="Rectangle 7"/>
              <p:cNvSpPr>
                <a:spLocks noChangeArrowheads="1"/>
              </p:cNvSpPr>
              <p:nvPr/>
            </p:nvSpPr>
            <p:spPr bwMode="auto">
              <a:xfrm>
                <a:off x="1357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350"/>
                  <a:t>2</a:t>
                </a:r>
              </a:p>
            </p:txBody>
          </p:sp>
          <p:sp>
            <p:nvSpPr>
              <p:cNvPr id="227336" name="Rectangle 8"/>
              <p:cNvSpPr>
                <a:spLocks noChangeArrowheads="1"/>
              </p:cNvSpPr>
              <p:nvPr/>
            </p:nvSpPr>
            <p:spPr bwMode="auto">
              <a:xfrm>
                <a:off x="1072" y="912"/>
                <a:ext cx="285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350"/>
                  <a:t>9</a:t>
                </a:r>
              </a:p>
            </p:txBody>
          </p:sp>
          <p:sp>
            <p:nvSpPr>
              <p:cNvPr id="227337" name="Rectangle 9"/>
              <p:cNvSpPr>
                <a:spLocks noChangeArrowheads="1"/>
              </p:cNvSpPr>
              <p:nvPr/>
            </p:nvSpPr>
            <p:spPr bwMode="auto">
              <a:xfrm>
                <a:off x="788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350"/>
                  <a:t>6</a:t>
                </a:r>
              </a:p>
            </p:txBody>
          </p:sp>
          <p:sp>
            <p:nvSpPr>
              <p:cNvPr id="227338" name="Rectangle 10"/>
              <p:cNvSpPr>
                <a:spLocks noChangeArrowheads="1"/>
              </p:cNvSpPr>
              <p:nvPr/>
            </p:nvSpPr>
            <p:spPr bwMode="auto">
              <a:xfrm>
                <a:off x="505" y="912"/>
                <a:ext cx="283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350"/>
                  <a:t>4</a:t>
                </a:r>
              </a:p>
            </p:txBody>
          </p:sp>
          <p:sp>
            <p:nvSpPr>
              <p:cNvPr id="227339" name="Rectangle 11"/>
              <p:cNvSpPr>
                <a:spLocks noChangeArrowheads="1"/>
              </p:cNvSpPr>
              <p:nvPr/>
            </p:nvSpPr>
            <p:spPr bwMode="auto">
              <a:xfrm>
                <a:off x="221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350"/>
                  <a:t>8</a:t>
                </a:r>
              </a:p>
            </p:txBody>
          </p:sp>
          <p:sp>
            <p:nvSpPr>
              <p:cNvPr id="227340" name="Line 12"/>
              <p:cNvSpPr>
                <a:spLocks noChangeShapeType="1"/>
              </p:cNvSpPr>
              <p:nvPr/>
            </p:nvSpPr>
            <p:spPr bwMode="auto">
              <a:xfrm>
                <a:off x="221" y="912"/>
                <a:ext cx="198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  <p:sp>
            <p:nvSpPr>
              <p:cNvPr id="227341" name="Line 13"/>
              <p:cNvSpPr>
                <a:spLocks noChangeShapeType="1"/>
              </p:cNvSpPr>
              <p:nvPr/>
            </p:nvSpPr>
            <p:spPr bwMode="auto">
              <a:xfrm>
                <a:off x="221" y="1179"/>
                <a:ext cx="198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  <p:sp>
            <p:nvSpPr>
              <p:cNvPr id="227342" name="Line 14"/>
              <p:cNvSpPr>
                <a:spLocks noChangeShapeType="1"/>
              </p:cNvSpPr>
              <p:nvPr/>
            </p:nvSpPr>
            <p:spPr bwMode="auto">
              <a:xfrm>
                <a:off x="221" y="91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  <p:sp>
            <p:nvSpPr>
              <p:cNvPr id="227343" name="Line 15"/>
              <p:cNvSpPr>
                <a:spLocks noChangeShapeType="1"/>
              </p:cNvSpPr>
              <p:nvPr/>
            </p:nvSpPr>
            <p:spPr bwMode="auto">
              <a:xfrm>
                <a:off x="505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  <p:sp>
            <p:nvSpPr>
              <p:cNvPr id="227344" name="Line 16"/>
              <p:cNvSpPr>
                <a:spLocks noChangeShapeType="1"/>
              </p:cNvSpPr>
              <p:nvPr/>
            </p:nvSpPr>
            <p:spPr bwMode="auto">
              <a:xfrm>
                <a:off x="788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  <p:sp>
            <p:nvSpPr>
              <p:cNvPr id="227345" name="Line 17"/>
              <p:cNvSpPr>
                <a:spLocks noChangeShapeType="1"/>
              </p:cNvSpPr>
              <p:nvPr/>
            </p:nvSpPr>
            <p:spPr bwMode="auto">
              <a:xfrm>
                <a:off x="1072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  <p:sp>
            <p:nvSpPr>
              <p:cNvPr id="227346" name="Line 18"/>
              <p:cNvSpPr>
                <a:spLocks noChangeShapeType="1"/>
              </p:cNvSpPr>
              <p:nvPr/>
            </p:nvSpPr>
            <p:spPr bwMode="auto">
              <a:xfrm>
                <a:off x="1357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  <p:sp>
            <p:nvSpPr>
              <p:cNvPr id="227347" name="Line 19"/>
              <p:cNvSpPr>
                <a:spLocks noChangeShapeType="1"/>
              </p:cNvSpPr>
              <p:nvPr/>
            </p:nvSpPr>
            <p:spPr bwMode="auto">
              <a:xfrm>
                <a:off x="1641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  <p:sp>
            <p:nvSpPr>
              <p:cNvPr id="227348" name="Line 20"/>
              <p:cNvSpPr>
                <a:spLocks noChangeShapeType="1"/>
              </p:cNvSpPr>
              <p:nvPr/>
            </p:nvSpPr>
            <p:spPr bwMode="auto">
              <a:xfrm>
                <a:off x="1924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  <p:sp>
            <p:nvSpPr>
              <p:cNvPr id="227349" name="Line 21"/>
              <p:cNvSpPr>
                <a:spLocks noChangeShapeType="1"/>
              </p:cNvSpPr>
              <p:nvPr/>
            </p:nvSpPr>
            <p:spPr bwMode="auto">
              <a:xfrm>
                <a:off x="2208" y="91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</p:grpSp>
        <p:sp>
          <p:nvSpPr>
            <p:cNvPr id="227350" name="Text Box 22"/>
            <p:cNvSpPr txBox="1">
              <a:spLocks noChangeArrowheads="1"/>
            </p:cNvSpPr>
            <p:nvPr/>
          </p:nvSpPr>
          <p:spPr bwMode="auto">
            <a:xfrm>
              <a:off x="192" y="1008"/>
              <a:ext cx="40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200"/>
                <a:t>i = 1</a:t>
              </a:r>
            </a:p>
          </p:txBody>
        </p:sp>
        <p:sp>
          <p:nvSpPr>
            <p:cNvPr id="227351" name="Text Box 23"/>
            <p:cNvSpPr txBox="1">
              <a:spLocks noChangeArrowheads="1"/>
            </p:cNvSpPr>
            <p:nvPr/>
          </p:nvSpPr>
          <p:spPr bwMode="auto">
            <a:xfrm>
              <a:off x="2016" y="1008"/>
              <a:ext cx="18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200"/>
                <a:t>j</a:t>
              </a:r>
            </a:p>
          </p:txBody>
        </p:sp>
        <p:sp>
          <p:nvSpPr>
            <p:cNvPr id="227352" name="Line 24"/>
            <p:cNvSpPr>
              <a:spLocks noChangeShapeType="1"/>
            </p:cNvSpPr>
            <p:nvPr/>
          </p:nvSpPr>
          <p:spPr bwMode="auto">
            <a:xfrm flipH="1">
              <a:off x="624" y="1104"/>
              <a:ext cx="13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050"/>
            </a:p>
          </p:txBody>
        </p:sp>
      </p:grpSp>
      <p:grpSp>
        <p:nvGrpSpPr>
          <p:cNvPr id="227353" name="Group 25"/>
          <p:cNvGrpSpPr>
            <a:grpSpLocks/>
          </p:cNvGrpSpPr>
          <p:nvPr/>
        </p:nvGrpSpPr>
        <p:grpSpPr bwMode="auto">
          <a:xfrm>
            <a:off x="1371601" y="1519238"/>
            <a:ext cx="2422922" cy="563166"/>
            <a:chOff x="192" y="1344"/>
            <a:chExt cx="2035" cy="473"/>
          </a:xfrm>
        </p:grpSpPr>
        <p:grpSp>
          <p:nvGrpSpPr>
            <p:cNvPr id="227354" name="Group 26"/>
            <p:cNvGrpSpPr>
              <a:grpSpLocks/>
            </p:cNvGrpSpPr>
            <p:nvPr/>
          </p:nvGrpSpPr>
          <p:grpSpPr bwMode="auto">
            <a:xfrm>
              <a:off x="240" y="1344"/>
              <a:ext cx="1987" cy="267"/>
              <a:chOff x="221" y="912"/>
              <a:chExt cx="1987" cy="267"/>
            </a:xfrm>
          </p:grpSpPr>
          <p:sp>
            <p:nvSpPr>
              <p:cNvPr id="227355" name="Rectangle 27"/>
              <p:cNvSpPr>
                <a:spLocks noChangeArrowheads="1"/>
              </p:cNvSpPr>
              <p:nvPr/>
            </p:nvSpPr>
            <p:spPr bwMode="auto">
              <a:xfrm>
                <a:off x="1924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350"/>
                  <a:t>3</a:t>
                </a:r>
              </a:p>
            </p:txBody>
          </p:sp>
          <p:sp>
            <p:nvSpPr>
              <p:cNvPr id="227356" name="Rectangle 28"/>
              <p:cNvSpPr>
                <a:spLocks noChangeArrowheads="1"/>
              </p:cNvSpPr>
              <p:nvPr/>
            </p:nvSpPr>
            <p:spPr bwMode="auto">
              <a:xfrm>
                <a:off x="1641" y="912"/>
                <a:ext cx="283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350"/>
                  <a:t>1</a:t>
                </a:r>
              </a:p>
            </p:txBody>
          </p:sp>
          <p:sp>
            <p:nvSpPr>
              <p:cNvPr id="227357" name="Rectangle 29"/>
              <p:cNvSpPr>
                <a:spLocks noChangeArrowheads="1"/>
              </p:cNvSpPr>
              <p:nvPr/>
            </p:nvSpPr>
            <p:spPr bwMode="auto">
              <a:xfrm>
                <a:off x="1357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350"/>
                  <a:t>2</a:t>
                </a:r>
              </a:p>
            </p:txBody>
          </p:sp>
          <p:sp>
            <p:nvSpPr>
              <p:cNvPr id="227358" name="Rectangle 30"/>
              <p:cNvSpPr>
                <a:spLocks noChangeArrowheads="1"/>
              </p:cNvSpPr>
              <p:nvPr/>
            </p:nvSpPr>
            <p:spPr bwMode="auto">
              <a:xfrm>
                <a:off x="1072" y="912"/>
                <a:ext cx="285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350"/>
                  <a:t>9</a:t>
                </a:r>
              </a:p>
            </p:txBody>
          </p:sp>
          <p:sp>
            <p:nvSpPr>
              <p:cNvPr id="227359" name="Rectangle 31"/>
              <p:cNvSpPr>
                <a:spLocks noChangeArrowheads="1"/>
              </p:cNvSpPr>
              <p:nvPr/>
            </p:nvSpPr>
            <p:spPr bwMode="auto">
              <a:xfrm>
                <a:off x="788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350"/>
                  <a:t>6</a:t>
                </a:r>
              </a:p>
            </p:txBody>
          </p:sp>
          <p:sp>
            <p:nvSpPr>
              <p:cNvPr id="227360" name="Rectangle 32"/>
              <p:cNvSpPr>
                <a:spLocks noChangeArrowheads="1"/>
              </p:cNvSpPr>
              <p:nvPr/>
            </p:nvSpPr>
            <p:spPr bwMode="auto">
              <a:xfrm>
                <a:off x="505" y="912"/>
                <a:ext cx="283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350"/>
                  <a:t>4</a:t>
                </a:r>
              </a:p>
            </p:txBody>
          </p:sp>
          <p:sp>
            <p:nvSpPr>
              <p:cNvPr id="227361" name="Rectangle 33"/>
              <p:cNvSpPr>
                <a:spLocks noChangeArrowheads="1"/>
              </p:cNvSpPr>
              <p:nvPr/>
            </p:nvSpPr>
            <p:spPr bwMode="auto">
              <a:xfrm>
                <a:off x="221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350"/>
                  <a:t>8</a:t>
                </a:r>
              </a:p>
            </p:txBody>
          </p:sp>
          <p:sp>
            <p:nvSpPr>
              <p:cNvPr id="227362" name="Line 34"/>
              <p:cNvSpPr>
                <a:spLocks noChangeShapeType="1"/>
              </p:cNvSpPr>
              <p:nvPr/>
            </p:nvSpPr>
            <p:spPr bwMode="auto">
              <a:xfrm>
                <a:off x="221" y="912"/>
                <a:ext cx="198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  <p:sp>
            <p:nvSpPr>
              <p:cNvPr id="227363" name="Line 35"/>
              <p:cNvSpPr>
                <a:spLocks noChangeShapeType="1"/>
              </p:cNvSpPr>
              <p:nvPr/>
            </p:nvSpPr>
            <p:spPr bwMode="auto">
              <a:xfrm>
                <a:off x="221" y="1179"/>
                <a:ext cx="198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  <p:sp>
            <p:nvSpPr>
              <p:cNvPr id="227364" name="Line 36"/>
              <p:cNvSpPr>
                <a:spLocks noChangeShapeType="1"/>
              </p:cNvSpPr>
              <p:nvPr/>
            </p:nvSpPr>
            <p:spPr bwMode="auto">
              <a:xfrm>
                <a:off x="221" y="91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  <p:sp>
            <p:nvSpPr>
              <p:cNvPr id="227365" name="Line 37"/>
              <p:cNvSpPr>
                <a:spLocks noChangeShapeType="1"/>
              </p:cNvSpPr>
              <p:nvPr/>
            </p:nvSpPr>
            <p:spPr bwMode="auto">
              <a:xfrm>
                <a:off x="505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  <p:sp>
            <p:nvSpPr>
              <p:cNvPr id="227366" name="Line 38"/>
              <p:cNvSpPr>
                <a:spLocks noChangeShapeType="1"/>
              </p:cNvSpPr>
              <p:nvPr/>
            </p:nvSpPr>
            <p:spPr bwMode="auto">
              <a:xfrm>
                <a:off x="788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  <p:sp>
            <p:nvSpPr>
              <p:cNvPr id="227367" name="Line 39"/>
              <p:cNvSpPr>
                <a:spLocks noChangeShapeType="1"/>
              </p:cNvSpPr>
              <p:nvPr/>
            </p:nvSpPr>
            <p:spPr bwMode="auto">
              <a:xfrm>
                <a:off x="1072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  <p:sp>
            <p:nvSpPr>
              <p:cNvPr id="227368" name="Line 40"/>
              <p:cNvSpPr>
                <a:spLocks noChangeShapeType="1"/>
              </p:cNvSpPr>
              <p:nvPr/>
            </p:nvSpPr>
            <p:spPr bwMode="auto">
              <a:xfrm>
                <a:off x="1357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  <p:sp>
            <p:nvSpPr>
              <p:cNvPr id="227369" name="Line 41"/>
              <p:cNvSpPr>
                <a:spLocks noChangeShapeType="1"/>
              </p:cNvSpPr>
              <p:nvPr/>
            </p:nvSpPr>
            <p:spPr bwMode="auto">
              <a:xfrm>
                <a:off x="1641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  <p:sp>
            <p:nvSpPr>
              <p:cNvPr id="227370" name="Line 42"/>
              <p:cNvSpPr>
                <a:spLocks noChangeShapeType="1"/>
              </p:cNvSpPr>
              <p:nvPr/>
            </p:nvSpPr>
            <p:spPr bwMode="auto">
              <a:xfrm>
                <a:off x="1924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  <p:sp>
            <p:nvSpPr>
              <p:cNvPr id="227371" name="Line 43"/>
              <p:cNvSpPr>
                <a:spLocks noChangeShapeType="1"/>
              </p:cNvSpPr>
              <p:nvPr/>
            </p:nvSpPr>
            <p:spPr bwMode="auto">
              <a:xfrm>
                <a:off x="2208" y="91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</p:grpSp>
        <p:sp>
          <p:nvSpPr>
            <p:cNvPr id="227372" name="Text Box 44"/>
            <p:cNvSpPr txBox="1">
              <a:spLocks noChangeArrowheads="1"/>
            </p:cNvSpPr>
            <p:nvPr/>
          </p:nvSpPr>
          <p:spPr bwMode="auto">
            <a:xfrm>
              <a:off x="192" y="1584"/>
              <a:ext cx="40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200"/>
                <a:t>i = 1</a:t>
              </a:r>
            </a:p>
          </p:txBody>
        </p:sp>
        <p:sp>
          <p:nvSpPr>
            <p:cNvPr id="227373" name="Text Box 45"/>
            <p:cNvSpPr txBox="1">
              <a:spLocks noChangeArrowheads="1"/>
            </p:cNvSpPr>
            <p:nvPr/>
          </p:nvSpPr>
          <p:spPr bwMode="auto">
            <a:xfrm>
              <a:off x="1728" y="1584"/>
              <a:ext cx="18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200"/>
                <a:t>j</a:t>
              </a:r>
            </a:p>
          </p:txBody>
        </p:sp>
        <p:sp>
          <p:nvSpPr>
            <p:cNvPr id="227374" name="Line 46"/>
            <p:cNvSpPr>
              <a:spLocks noChangeShapeType="1"/>
            </p:cNvSpPr>
            <p:nvPr/>
          </p:nvSpPr>
          <p:spPr bwMode="auto">
            <a:xfrm flipH="1">
              <a:off x="624" y="1680"/>
              <a:ext cx="10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050"/>
            </a:p>
          </p:txBody>
        </p:sp>
      </p:grpSp>
      <p:grpSp>
        <p:nvGrpSpPr>
          <p:cNvPr id="227375" name="Group 47"/>
          <p:cNvGrpSpPr>
            <a:grpSpLocks/>
          </p:cNvGrpSpPr>
          <p:nvPr/>
        </p:nvGrpSpPr>
        <p:grpSpPr bwMode="auto">
          <a:xfrm>
            <a:off x="1371601" y="2124077"/>
            <a:ext cx="2422922" cy="586978"/>
            <a:chOff x="192" y="1900"/>
            <a:chExt cx="2035" cy="493"/>
          </a:xfrm>
        </p:grpSpPr>
        <p:grpSp>
          <p:nvGrpSpPr>
            <p:cNvPr id="227376" name="Group 48"/>
            <p:cNvGrpSpPr>
              <a:grpSpLocks/>
            </p:cNvGrpSpPr>
            <p:nvPr/>
          </p:nvGrpSpPr>
          <p:grpSpPr bwMode="auto">
            <a:xfrm>
              <a:off x="240" y="1900"/>
              <a:ext cx="1987" cy="267"/>
              <a:chOff x="221" y="912"/>
              <a:chExt cx="1987" cy="267"/>
            </a:xfrm>
          </p:grpSpPr>
          <p:sp>
            <p:nvSpPr>
              <p:cNvPr id="227377" name="Rectangle 49"/>
              <p:cNvSpPr>
                <a:spLocks noChangeArrowheads="1"/>
              </p:cNvSpPr>
              <p:nvPr/>
            </p:nvSpPr>
            <p:spPr bwMode="auto">
              <a:xfrm>
                <a:off x="1924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350"/>
                  <a:t>3</a:t>
                </a:r>
              </a:p>
            </p:txBody>
          </p:sp>
          <p:sp>
            <p:nvSpPr>
              <p:cNvPr id="227378" name="Rectangle 50"/>
              <p:cNvSpPr>
                <a:spLocks noChangeArrowheads="1"/>
              </p:cNvSpPr>
              <p:nvPr/>
            </p:nvSpPr>
            <p:spPr bwMode="auto">
              <a:xfrm>
                <a:off x="1641" y="912"/>
                <a:ext cx="283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350"/>
                  <a:t>2</a:t>
                </a:r>
              </a:p>
            </p:txBody>
          </p:sp>
          <p:sp>
            <p:nvSpPr>
              <p:cNvPr id="227379" name="Rectangle 51"/>
              <p:cNvSpPr>
                <a:spLocks noChangeArrowheads="1"/>
              </p:cNvSpPr>
              <p:nvPr/>
            </p:nvSpPr>
            <p:spPr bwMode="auto">
              <a:xfrm>
                <a:off x="1357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350"/>
                  <a:t>1</a:t>
                </a:r>
              </a:p>
            </p:txBody>
          </p:sp>
          <p:sp>
            <p:nvSpPr>
              <p:cNvPr id="227380" name="Rectangle 52"/>
              <p:cNvSpPr>
                <a:spLocks noChangeArrowheads="1"/>
              </p:cNvSpPr>
              <p:nvPr/>
            </p:nvSpPr>
            <p:spPr bwMode="auto">
              <a:xfrm>
                <a:off x="1072" y="912"/>
                <a:ext cx="285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350"/>
                  <a:t>9</a:t>
                </a:r>
              </a:p>
            </p:txBody>
          </p:sp>
          <p:sp>
            <p:nvSpPr>
              <p:cNvPr id="227381" name="Rectangle 53"/>
              <p:cNvSpPr>
                <a:spLocks noChangeArrowheads="1"/>
              </p:cNvSpPr>
              <p:nvPr/>
            </p:nvSpPr>
            <p:spPr bwMode="auto">
              <a:xfrm>
                <a:off x="788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350"/>
                  <a:t>6</a:t>
                </a:r>
              </a:p>
            </p:txBody>
          </p:sp>
          <p:sp>
            <p:nvSpPr>
              <p:cNvPr id="227382" name="Rectangle 54"/>
              <p:cNvSpPr>
                <a:spLocks noChangeArrowheads="1"/>
              </p:cNvSpPr>
              <p:nvPr/>
            </p:nvSpPr>
            <p:spPr bwMode="auto">
              <a:xfrm>
                <a:off x="505" y="912"/>
                <a:ext cx="283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350"/>
                  <a:t>4</a:t>
                </a:r>
              </a:p>
            </p:txBody>
          </p:sp>
          <p:sp>
            <p:nvSpPr>
              <p:cNvPr id="227383" name="Rectangle 55"/>
              <p:cNvSpPr>
                <a:spLocks noChangeArrowheads="1"/>
              </p:cNvSpPr>
              <p:nvPr/>
            </p:nvSpPr>
            <p:spPr bwMode="auto">
              <a:xfrm>
                <a:off x="221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350"/>
                  <a:t>8</a:t>
                </a:r>
              </a:p>
            </p:txBody>
          </p:sp>
          <p:sp>
            <p:nvSpPr>
              <p:cNvPr id="227384" name="Line 56"/>
              <p:cNvSpPr>
                <a:spLocks noChangeShapeType="1"/>
              </p:cNvSpPr>
              <p:nvPr/>
            </p:nvSpPr>
            <p:spPr bwMode="auto">
              <a:xfrm>
                <a:off x="221" y="912"/>
                <a:ext cx="198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  <p:sp>
            <p:nvSpPr>
              <p:cNvPr id="227385" name="Line 57"/>
              <p:cNvSpPr>
                <a:spLocks noChangeShapeType="1"/>
              </p:cNvSpPr>
              <p:nvPr/>
            </p:nvSpPr>
            <p:spPr bwMode="auto">
              <a:xfrm>
                <a:off x="221" y="1179"/>
                <a:ext cx="198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  <p:sp>
            <p:nvSpPr>
              <p:cNvPr id="227386" name="Line 58"/>
              <p:cNvSpPr>
                <a:spLocks noChangeShapeType="1"/>
              </p:cNvSpPr>
              <p:nvPr/>
            </p:nvSpPr>
            <p:spPr bwMode="auto">
              <a:xfrm>
                <a:off x="221" y="91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  <p:sp>
            <p:nvSpPr>
              <p:cNvPr id="227387" name="Line 59"/>
              <p:cNvSpPr>
                <a:spLocks noChangeShapeType="1"/>
              </p:cNvSpPr>
              <p:nvPr/>
            </p:nvSpPr>
            <p:spPr bwMode="auto">
              <a:xfrm>
                <a:off x="505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  <p:sp>
            <p:nvSpPr>
              <p:cNvPr id="227388" name="Line 60"/>
              <p:cNvSpPr>
                <a:spLocks noChangeShapeType="1"/>
              </p:cNvSpPr>
              <p:nvPr/>
            </p:nvSpPr>
            <p:spPr bwMode="auto">
              <a:xfrm>
                <a:off x="788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  <p:sp>
            <p:nvSpPr>
              <p:cNvPr id="227389" name="Line 61"/>
              <p:cNvSpPr>
                <a:spLocks noChangeShapeType="1"/>
              </p:cNvSpPr>
              <p:nvPr/>
            </p:nvSpPr>
            <p:spPr bwMode="auto">
              <a:xfrm>
                <a:off x="1072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  <p:sp>
            <p:nvSpPr>
              <p:cNvPr id="227390" name="Line 62"/>
              <p:cNvSpPr>
                <a:spLocks noChangeShapeType="1"/>
              </p:cNvSpPr>
              <p:nvPr/>
            </p:nvSpPr>
            <p:spPr bwMode="auto">
              <a:xfrm>
                <a:off x="1357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  <p:sp>
            <p:nvSpPr>
              <p:cNvPr id="227391" name="Line 63"/>
              <p:cNvSpPr>
                <a:spLocks noChangeShapeType="1"/>
              </p:cNvSpPr>
              <p:nvPr/>
            </p:nvSpPr>
            <p:spPr bwMode="auto">
              <a:xfrm>
                <a:off x="1641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  <p:sp>
            <p:nvSpPr>
              <p:cNvPr id="227392" name="Line 64"/>
              <p:cNvSpPr>
                <a:spLocks noChangeShapeType="1"/>
              </p:cNvSpPr>
              <p:nvPr/>
            </p:nvSpPr>
            <p:spPr bwMode="auto">
              <a:xfrm>
                <a:off x="1924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  <p:sp>
            <p:nvSpPr>
              <p:cNvPr id="227393" name="Line 65"/>
              <p:cNvSpPr>
                <a:spLocks noChangeShapeType="1"/>
              </p:cNvSpPr>
              <p:nvPr/>
            </p:nvSpPr>
            <p:spPr bwMode="auto">
              <a:xfrm>
                <a:off x="2208" y="91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</p:grpSp>
        <p:sp>
          <p:nvSpPr>
            <p:cNvPr id="227394" name="Text Box 66"/>
            <p:cNvSpPr txBox="1">
              <a:spLocks noChangeArrowheads="1"/>
            </p:cNvSpPr>
            <p:nvPr/>
          </p:nvSpPr>
          <p:spPr bwMode="auto">
            <a:xfrm>
              <a:off x="192" y="2160"/>
              <a:ext cx="40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200"/>
                <a:t>i = 1</a:t>
              </a:r>
            </a:p>
          </p:txBody>
        </p:sp>
        <p:sp>
          <p:nvSpPr>
            <p:cNvPr id="227395" name="Text Box 67"/>
            <p:cNvSpPr txBox="1">
              <a:spLocks noChangeArrowheads="1"/>
            </p:cNvSpPr>
            <p:nvPr/>
          </p:nvSpPr>
          <p:spPr bwMode="auto">
            <a:xfrm>
              <a:off x="1440" y="2160"/>
              <a:ext cx="18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200"/>
                <a:t>j</a:t>
              </a:r>
            </a:p>
          </p:txBody>
        </p:sp>
        <p:sp>
          <p:nvSpPr>
            <p:cNvPr id="227396" name="Line 68"/>
            <p:cNvSpPr>
              <a:spLocks noChangeShapeType="1"/>
            </p:cNvSpPr>
            <p:nvPr/>
          </p:nvSpPr>
          <p:spPr bwMode="auto">
            <a:xfrm flipH="1">
              <a:off x="624" y="2256"/>
              <a:ext cx="80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050"/>
            </a:p>
          </p:txBody>
        </p:sp>
      </p:grpSp>
      <p:grpSp>
        <p:nvGrpSpPr>
          <p:cNvPr id="227397" name="Group 69"/>
          <p:cNvGrpSpPr>
            <a:grpSpLocks/>
          </p:cNvGrpSpPr>
          <p:nvPr/>
        </p:nvGrpSpPr>
        <p:grpSpPr bwMode="auto">
          <a:xfrm>
            <a:off x="1371601" y="2743200"/>
            <a:ext cx="2422922" cy="563166"/>
            <a:chOff x="192" y="2304"/>
            <a:chExt cx="2035" cy="473"/>
          </a:xfrm>
        </p:grpSpPr>
        <p:grpSp>
          <p:nvGrpSpPr>
            <p:cNvPr id="227398" name="Group 70"/>
            <p:cNvGrpSpPr>
              <a:grpSpLocks/>
            </p:cNvGrpSpPr>
            <p:nvPr/>
          </p:nvGrpSpPr>
          <p:grpSpPr bwMode="auto">
            <a:xfrm>
              <a:off x="240" y="2304"/>
              <a:ext cx="1987" cy="267"/>
              <a:chOff x="221" y="912"/>
              <a:chExt cx="1987" cy="267"/>
            </a:xfrm>
          </p:grpSpPr>
          <p:sp>
            <p:nvSpPr>
              <p:cNvPr id="227399" name="Rectangle 71"/>
              <p:cNvSpPr>
                <a:spLocks noChangeArrowheads="1"/>
              </p:cNvSpPr>
              <p:nvPr/>
            </p:nvSpPr>
            <p:spPr bwMode="auto">
              <a:xfrm>
                <a:off x="1924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350"/>
                  <a:t>3</a:t>
                </a:r>
              </a:p>
            </p:txBody>
          </p:sp>
          <p:sp>
            <p:nvSpPr>
              <p:cNvPr id="227400" name="Rectangle 72"/>
              <p:cNvSpPr>
                <a:spLocks noChangeArrowheads="1"/>
              </p:cNvSpPr>
              <p:nvPr/>
            </p:nvSpPr>
            <p:spPr bwMode="auto">
              <a:xfrm>
                <a:off x="1641" y="912"/>
                <a:ext cx="283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350"/>
                  <a:t>2</a:t>
                </a:r>
              </a:p>
            </p:txBody>
          </p:sp>
          <p:sp>
            <p:nvSpPr>
              <p:cNvPr id="227401" name="Rectangle 73"/>
              <p:cNvSpPr>
                <a:spLocks noChangeArrowheads="1"/>
              </p:cNvSpPr>
              <p:nvPr/>
            </p:nvSpPr>
            <p:spPr bwMode="auto">
              <a:xfrm>
                <a:off x="1357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350"/>
                  <a:t>9</a:t>
                </a:r>
              </a:p>
            </p:txBody>
          </p:sp>
          <p:sp>
            <p:nvSpPr>
              <p:cNvPr id="227402" name="Rectangle 74"/>
              <p:cNvSpPr>
                <a:spLocks noChangeArrowheads="1"/>
              </p:cNvSpPr>
              <p:nvPr/>
            </p:nvSpPr>
            <p:spPr bwMode="auto">
              <a:xfrm>
                <a:off x="1072" y="912"/>
                <a:ext cx="285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350"/>
                  <a:t>1</a:t>
                </a:r>
              </a:p>
            </p:txBody>
          </p:sp>
          <p:sp>
            <p:nvSpPr>
              <p:cNvPr id="227403" name="Rectangle 75"/>
              <p:cNvSpPr>
                <a:spLocks noChangeArrowheads="1"/>
              </p:cNvSpPr>
              <p:nvPr/>
            </p:nvSpPr>
            <p:spPr bwMode="auto">
              <a:xfrm>
                <a:off x="788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350"/>
                  <a:t>6</a:t>
                </a:r>
              </a:p>
            </p:txBody>
          </p:sp>
          <p:sp>
            <p:nvSpPr>
              <p:cNvPr id="227404" name="Rectangle 76"/>
              <p:cNvSpPr>
                <a:spLocks noChangeArrowheads="1"/>
              </p:cNvSpPr>
              <p:nvPr/>
            </p:nvSpPr>
            <p:spPr bwMode="auto">
              <a:xfrm>
                <a:off x="505" y="912"/>
                <a:ext cx="283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350"/>
                  <a:t>4</a:t>
                </a:r>
              </a:p>
            </p:txBody>
          </p:sp>
          <p:sp>
            <p:nvSpPr>
              <p:cNvPr id="227405" name="Rectangle 77"/>
              <p:cNvSpPr>
                <a:spLocks noChangeArrowheads="1"/>
              </p:cNvSpPr>
              <p:nvPr/>
            </p:nvSpPr>
            <p:spPr bwMode="auto">
              <a:xfrm>
                <a:off x="221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350"/>
                  <a:t>8</a:t>
                </a:r>
              </a:p>
            </p:txBody>
          </p:sp>
          <p:sp>
            <p:nvSpPr>
              <p:cNvPr id="227406" name="Line 78"/>
              <p:cNvSpPr>
                <a:spLocks noChangeShapeType="1"/>
              </p:cNvSpPr>
              <p:nvPr/>
            </p:nvSpPr>
            <p:spPr bwMode="auto">
              <a:xfrm>
                <a:off x="221" y="912"/>
                <a:ext cx="198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  <p:sp>
            <p:nvSpPr>
              <p:cNvPr id="227407" name="Line 79"/>
              <p:cNvSpPr>
                <a:spLocks noChangeShapeType="1"/>
              </p:cNvSpPr>
              <p:nvPr/>
            </p:nvSpPr>
            <p:spPr bwMode="auto">
              <a:xfrm>
                <a:off x="221" y="1179"/>
                <a:ext cx="198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  <p:sp>
            <p:nvSpPr>
              <p:cNvPr id="227408" name="Line 80"/>
              <p:cNvSpPr>
                <a:spLocks noChangeShapeType="1"/>
              </p:cNvSpPr>
              <p:nvPr/>
            </p:nvSpPr>
            <p:spPr bwMode="auto">
              <a:xfrm>
                <a:off x="221" y="91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  <p:sp>
            <p:nvSpPr>
              <p:cNvPr id="227409" name="Line 81"/>
              <p:cNvSpPr>
                <a:spLocks noChangeShapeType="1"/>
              </p:cNvSpPr>
              <p:nvPr/>
            </p:nvSpPr>
            <p:spPr bwMode="auto">
              <a:xfrm>
                <a:off x="505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  <p:sp>
            <p:nvSpPr>
              <p:cNvPr id="227410" name="Line 82"/>
              <p:cNvSpPr>
                <a:spLocks noChangeShapeType="1"/>
              </p:cNvSpPr>
              <p:nvPr/>
            </p:nvSpPr>
            <p:spPr bwMode="auto">
              <a:xfrm>
                <a:off x="788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  <p:sp>
            <p:nvSpPr>
              <p:cNvPr id="227411" name="Line 83"/>
              <p:cNvSpPr>
                <a:spLocks noChangeShapeType="1"/>
              </p:cNvSpPr>
              <p:nvPr/>
            </p:nvSpPr>
            <p:spPr bwMode="auto">
              <a:xfrm>
                <a:off x="1072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  <p:sp>
            <p:nvSpPr>
              <p:cNvPr id="227412" name="Line 84"/>
              <p:cNvSpPr>
                <a:spLocks noChangeShapeType="1"/>
              </p:cNvSpPr>
              <p:nvPr/>
            </p:nvSpPr>
            <p:spPr bwMode="auto">
              <a:xfrm>
                <a:off x="1357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  <p:sp>
            <p:nvSpPr>
              <p:cNvPr id="227413" name="Line 85"/>
              <p:cNvSpPr>
                <a:spLocks noChangeShapeType="1"/>
              </p:cNvSpPr>
              <p:nvPr/>
            </p:nvSpPr>
            <p:spPr bwMode="auto">
              <a:xfrm>
                <a:off x="1641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  <p:sp>
            <p:nvSpPr>
              <p:cNvPr id="227414" name="Line 86"/>
              <p:cNvSpPr>
                <a:spLocks noChangeShapeType="1"/>
              </p:cNvSpPr>
              <p:nvPr/>
            </p:nvSpPr>
            <p:spPr bwMode="auto">
              <a:xfrm>
                <a:off x="1924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  <p:sp>
            <p:nvSpPr>
              <p:cNvPr id="227415" name="Line 87"/>
              <p:cNvSpPr>
                <a:spLocks noChangeShapeType="1"/>
              </p:cNvSpPr>
              <p:nvPr/>
            </p:nvSpPr>
            <p:spPr bwMode="auto">
              <a:xfrm>
                <a:off x="2208" y="91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</p:grpSp>
        <p:sp>
          <p:nvSpPr>
            <p:cNvPr id="227416" name="Text Box 88"/>
            <p:cNvSpPr txBox="1">
              <a:spLocks noChangeArrowheads="1"/>
            </p:cNvSpPr>
            <p:nvPr/>
          </p:nvSpPr>
          <p:spPr bwMode="auto">
            <a:xfrm>
              <a:off x="192" y="2544"/>
              <a:ext cx="40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200"/>
                <a:t>i = 1</a:t>
              </a:r>
            </a:p>
          </p:txBody>
        </p:sp>
        <p:sp>
          <p:nvSpPr>
            <p:cNvPr id="227417" name="Text Box 89"/>
            <p:cNvSpPr txBox="1">
              <a:spLocks noChangeArrowheads="1"/>
            </p:cNvSpPr>
            <p:nvPr/>
          </p:nvSpPr>
          <p:spPr bwMode="auto">
            <a:xfrm>
              <a:off x="1152" y="2544"/>
              <a:ext cx="18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200"/>
                <a:t>j</a:t>
              </a:r>
            </a:p>
          </p:txBody>
        </p:sp>
        <p:sp>
          <p:nvSpPr>
            <p:cNvPr id="227418" name="Line 90"/>
            <p:cNvSpPr>
              <a:spLocks noChangeShapeType="1"/>
            </p:cNvSpPr>
            <p:nvPr/>
          </p:nvSpPr>
          <p:spPr bwMode="auto">
            <a:xfrm flipH="1">
              <a:off x="624" y="2640"/>
              <a:ext cx="51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050"/>
            </a:p>
          </p:txBody>
        </p:sp>
      </p:grpSp>
      <p:grpSp>
        <p:nvGrpSpPr>
          <p:cNvPr id="227419" name="Group 91"/>
          <p:cNvGrpSpPr>
            <a:grpSpLocks/>
          </p:cNvGrpSpPr>
          <p:nvPr/>
        </p:nvGrpSpPr>
        <p:grpSpPr bwMode="auto">
          <a:xfrm>
            <a:off x="1371601" y="3371851"/>
            <a:ext cx="2422922" cy="563166"/>
            <a:chOff x="192" y="2832"/>
            <a:chExt cx="2035" cy="473"/>
          </a:xfrm>
        </p:grpSpPr>
        <p:grpSp>
          <p:nvGrpSpPr>
            <p:cNvPr id="227420" name="Group 92"/>
            <p:cNvGrpSpPr>
              <a:grpSpLocks/>
            </p:cNvGrpSpPr>
            <p:nvPr/>
          </p:nvGrpSpPr>
          <p:grpSpPr bwMode="auto">
            <a:xfrm>
              <a:off x="240" y="2832"/>
              <a:ext cx="1987" cy="267"/>
              <a:chOff x="221" y="912"/>
              <a:chExt cx="1987" cy="267"/>
            </a:xfrm>
          </p:grpSpPr>
          <p:sp>
            <p:nvSpPr>
              <p:cNvPr id="227421" name="Rectangle 93"/>
              <p:cNvSpPr>
                <a:spLocks noChangeArrowheads="1"/>
              </p:cNvSpPr>
              <p:nvPr/>
            </p:nvSpPr>
            <p:spPr bwMode="auto">
              <a:xfrm>
                <a:off x="1924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350"/>
                  <a:t>3</a:t>
                </a:r>
              </a:p>
            </p:txBody>
          </p:sp>
          <p:sp>
            <p:nvSpPr>
              <p:cNvPr id="227422" name="Rectangle 94"/>
              <p:cNvSpPr>
                <a:spLocks noChangeArrowheads="1"/>
              </p:cNvSpPr>
              <p:nvPr/>
            </p:nvSpPr>
            <p:spPr bwMode="auto">
              <a:xfrm>
                <a:off x="1641" y="912"/>
                <a:ext cx="283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350"/>
                  <a:t>2</a:t>
                </a:r>
              </a:p>
            </p:txBody>
          </p:sp>
          <p:sp>
            <p:nvSpPr>
              <p:cNvPr id="227423" name="Rectangle 95"/>
              <p:cNvSpPr>
                <a:spLocks noChangeArrowheads="1"/>
              </p:cNvSpPr>
              <p:nvPr/>
            </p:nvSpPr>
            <p:spPr bwMode="auto">
              <a:xfrm>
                <a:off x="1357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350"/>
                  <a:t>9</a:t>
                </a:r>
              </a:p>
            </p:txBody>
          </p:sp>
          <p:sp>
            <p:nvSpPr>
              <p:cNvPr id="227424" name="Rectangle 96"/>
              <p:cNvSpPr>
                <a:spLocks noChangeArrowheads="1"/>
              </p:cNvSpPr>
              <p:nvPr/>
            </p:nvSpPr>
            <p:spPr bwMode="auto">
              <a:xfrm>
                <a:off x="1072" y="912"/>
                <a:ext cx="285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350"/>
                  <a:t>6</a:t>
                </a:r>
              </a:p>
            </p:txBody>
          </p:sp>
          <p:sp>
            <p:nvSpPr>
              <p:cNvPr id="227425" name="Rectangle 97"/>
              <p:cNvSpPr>
                <a:spLocks noChangeArrowheads="1"/>
              </p:cNvSpPr>
              <p:nvPr/>
            </p:nvSpPr>
            <p:spPr bwMode="auto">
              <a:xfrm>
                <a:off x="788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350"/>
                  <a:t>1</a:t>
                </a:r>
              </a:p>
            </p:txBody>
          </p:sp>
          <p:sp>
            <p:nvSpPr>
              <p:cNvPr id="227426" name="Rectangle 98"/>
              <p:cNvSpPr>
                <a:spLocks noChangeArrowheads="1"/>
              </p:cNvSpPr>
              <p:nvPr/>
            </p:nvSpPr>
            <p:spPr bwMode="auto">
              <a:xfrm>
                <a:off x="505" y="912"/>
                <a:ext cx="283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350"/>
                  <a:t>4</a:t>
                </a:r>
              </a:p>
            </p:txBody>
          </p:sp>
          <p:sp>
            <p:nvSpPr>
              <p:cNvPr id="227427" name="Rectangle 99"/>
              <p:cNvSpPr>
                <a:spLocks noChangeArrowheads="1"/>
              </p:cNvSpPr>
              <p:nvPr/>
            </p:nvSpPr>
            <p:spPr bwMode="auto">
              <a:xfrm>
                <a:off x="221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350"/>
                  <a:t>8</a:t>
                </a:r>
              </a:p>
            </p:txBody>
          </p:sp>
          <p:sp>
            <p:nvSpPr>
              <p:cNvPr id="227428" name="Line 100"/>
              <p:cNvSpPr>
                <a:spLocks noChangeShapeType="1"/>
              </p:cNvSpPr>
              <p:nvPr/>
            </p:nvSpPr>
            <p:spPr bwMode="auto">
              <a:xfrm>
                <a:off x="221" y="912"/>
                <a:ext cx="198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  <p:sp>
            <p:nvSpPr>
              <p:cNvPr id="227429" name="Line 101"/>
              <p:cNvSpPr>
                <a:spLocks noChangeShapeType="1"/>
              </p:cNvSpPr>
              <p:nvPr/>
            </p:nvSpPr>
            <p:spPr bwMode="auto">
              <a:xfrm>
                <a:off x="221" y="1179"/>
                <a:ext cx="198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  <p:sp>
            <p:nvSpPr>
              <p:cNvPr id="227430" name="Line 102"/>
              <p:cNvSpPr>
                <a:spLocks noChangeShapeType="1"/>
              </p:cNvSpPr>
              <p:nvPr/>
            </p:nvSpPr>
            <p:spPr bwMode="auto">
              <a:xfrm>
                <a:off x="221" y="91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  <p:sp>
            <p:nvSpPr>
              <p:cNvPr id="227431" name="Line 103"/>
              <p:cNvSpPr>
                <a:spLocks noChangeShapeType="1"/>
              </p:cNvSpPr>
              <p:nvPr/>
            </p:nvSpPr>
            <p:spPr bwMode="auto">
              <a:xfrm>
                <a:off x="505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  <p:sp>
            <p:nvSpPr>
              <p:cNvPr id="227432" name="Line 104"/>
              <p:cNvSpPr>
                <a:spLocks noChangeShapeType="1"/>
              </p:cNvSpPr>
              <p:nvPr/>
            </p:nvSpPr>
            <p:spPr bwMode="auto">
              <a:xfrm>
                <a:off x="788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  <p:sp>
            <p:nvSpPr>
              <p:cNvPr id="227433" name="Line 105"/>
              <p:cNvSpPr>
                <a:spLocks noChangeShapeType="1"/>
              </p:cNvSpPr>
              <p:nvPr/>
            </p:nvSpPr>
            <p:spPr bwMode="auto">
              <a:xfrm>
                <a:off x="1072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  <p:sp>
            <p:nvSpPr>
              <p:cNvPr id="227434" name="Line 106"/>
              <p:cNvSpPr>
                <a:spLocks noChangeShapeType="1"/>
              </p:cNvSpPr>
              <p:nvPr/>
            </p:nvSpPr>
            <p:spPr bwMode="auto">
              <a:xfrm>
                <a:off x="1357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  <p:sp>
            <p:nvSpPr>
              <p:cNvPr id="227435" name="Line 107"/>
              <p:cNvSpPr>
                <a:spLocks noChangeShapeType="1"/>
              </p:cNvSpPr>
              <p:nvPr/>
            </p:nvSpPr>
            <p:spPr bwMode="auto">
              <a:xfrm>
                <a:off x="1641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  <p:sp>
            <p:nvSpPr>
              <p:cNvPr id="227436" name="Line 108"/>
              <p:cNvSpPr>
                <a:spLocks noChangeShapeType="1"/>
              </p:cNvSpPr>
              <p:nvPr/>
            </p:nvSpPr>
            <p:spPr bwMode="auto">
              <a:xfrm>
                <a:off x="1924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  <p:sp>
            <p:nvSpPr>
              <p:cNvPr id="227437" name="Line 109"/>
              <p:cNvSpPr>
                <a:spLocks noChangeShapeType="1"/>
              </p:cNvSpPr>
              <p:nvPr/>
            </p:nvSpPr>
            <p:spPr bwMode="auto">
              <a:xfrm>
                <a:off x="2208" y="91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</p:grpSp>
        <p:sp>
          <p:nvSpPr>
            <p:cNvPr id="227438" name="Text Box 110"/>
            <p:cNvSpPr txBox="1">
              <a:spLocks noChangeArrowheads="1"/>
            </p:cNvSpPr>
            <p:nvPr/>
          </p:nvSpPr>
          <p:spPr bwMode="auto">
            <a:xfrm>
              <a:off x="192" y="3072"/>
              <a:ext cx="40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200"/>
                <a:t>i = 1</a:t>
              </a:r>
            </a:p>
          </p:txBody>
        </p:sp>
        <p:sp>
          <p:nvSpPr>
            <p:cNvPr id="227439" name="Text Box 111"/>
            <p:cNvSpPr txBox="1">
              <a:spLocks noChangeArrowheads="1"/>
            </p:cNvSpPr>
            <p:nvPr/>
          </p:nvSpPr>
          <p:spPr bwMode="auto">
            <a:xfrm>
              <a:off x="912" y="3072"/>
              <a:ext cx="18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200"/>
                <a:t>j</a:t>
              </a:r>
            </a:p>
          </p:txBody>
        </p:sp>
        <p:sp>
          <p:nvSpPr>
            <p:cNvPr id="227440" name="Line 112"/>
            <p:cNvSpPr>
              <a:spLocks noChangeShapeType="1"/>
            </p:cNvSpPr>
            <p:nvPr/>
          </p:nvSpPr>
          <p:spPr bwMode="auto">
            <a:xfrm flipH="1">
              <a:off x="624" y="3168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050"/>
            </a:p>
          </p:txBody>
        </p:sp>
      </p:grpSp>
      <p:grpSp>
        <p:nvGrpSpPr>
          <p:cNvPr id="227441" name="Group 113"/>
          <p:cNvGrpSpPr>
            <a:grpSpLocks/>
          </p:cNvGrpSpPr>
          <p:nvPr/>
        </p:nvGrpSpPr>
        <p:grpSpPr bwMode="auto">
          <a:xfrm>
            <a:off x="1371601" y="3976689"/>
            <a:ext cx="2422922" cy="586978"/>
            <a:chOff x="192" y="3340"/>
            <a:chExt cx="2035" cy="493"/>
          </a:xfrm>
        </p:grpSpPr>
        <p:grpSp>
          <p:nvGrpSpPr>
            <p:cNvPr id="227442" name="Group 114"/>
            <p:cNvGrpSpPr>
              <a:grpSpLocks/>
            </p:cNvGrpSpPr>
            <p:nvPr/>
          </p:nvGrpSpPr>
          <p:grpSpPr bwMode="auto">
            <a:xfrm>
              <a:off x="240" y="3340"/>
              <a:ext cx="1987" cy="267"/>
              <a:chOff x="221" y="912"/>
              <a:chExt cx="1987" cy="267"/>
            </a:xfrm>
          </p:grpSpPr>
          <p:sp>
            <p:nvSpPr>
              <p:cNvPr id="227443" name="Rectangle 115"/>
              <p:cNvSpPr>
                <a:spLocks noChangeArrowheads="1"/>
              </p:cNvSpPr>
              <p:nvPr/>
            </p:nvSpPr>
            <p:spPr bwMode="auto">
              <a:xfrm>
                <a:off x="1924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350"/>
                  <a:t>3</a:t>
                </a:r>
              </a:p>
            </p:txBody>
          </p:sp>
          <p:sp>
            <p:nvSpPr>
              <p:cNvPr id="227444" name="Rectangle 116"/>
              <p:cNvSpPr>
                <a:spLocks noChangeArrowheads="1"/>
              </p:cNvSpPr>
              <p:nvPr/>
            </p:nvSpPr>
            <p:spPr bwMode="auto">
              <a:xfrm>
                <a:off x="1641" y="912"/>
                <a:ext cx="283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350"/>
                  <a:t>2</a:t>
                </a:r>
              </a:p>
            </p:txBody>
          </p:sp>
          <p:sp>
            <p:nvSpPr>
              <p:cNvPr id="227445" name="Rectangle 117"/>
              <p:cNvSpPr>
                <a:spLocks noChangeArrowheads="1"/>
              </p:cNvSpPr>
              <p:nvPr/>
            </p:nvSpPr>
            <p:spPr bwMode="auto">
              <a:xfrm>
                <a:off x="1357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350"/>
                  <a:t>9</a:t>
                </a:r>
              </a:p>
            </p:txBody>
          </p:sp>
          <p:sp>
            <p:nvSpPr>
              <p:cNvPr id="227446" name="Rectangle 118"/>
              <p:cNvSpPr>
                <a:spLocks noChangeArrowheads="1"/>
              </p:cNvSpPr>
              <p:nvPr/>
            </p:nvSpPr>
            <p:spPr bwMode="auto">
              <a:xfrm>
                <a:off x="1072" y="912"/>
                <a:ext cx="285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350"/>
                  <a:t>6</a:t>
                </a:r>
              </a:p>
            </p:txBody>
          </p:sp>
          <p:sp>
            <p:nvSpPr>
              <p:cNvPr id="227447" name="Rectangle 119"/>
              <p:cNvSpPr>
                <a:spLocks noChangeArrowheads="1"/>
              </p:cNvSpPr>
              <p:nvPr/>
            </p:nvSpPr>
            <p:spPr bwMode="auto">
              <a:xfrm>
                <a:off x="788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350"/>
                  <a:t>4</a:t>
                </a:r>
              </a:p>
            </p:txBody>
          </p:sp>
          <p:sp>
            <p:nvSpPr>
              <p:cNvPr id="227448" name="Rectangle 120"/>
              <p:cNvSpPr>
                <a:spLocks noChangeArrowheads="1"/>
              </p:cNvSpPr>
              <p:nvPr/>
            </p:nvSpPr>
            <p:spPr bwMode="auto">
              <a:xfrm>
                <a:off x="505" y="912"/>
                <a:ext cx="283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350"/>
                  <a:t>1</a:t>
                </a:r>
              </a:p>
            </p:txBody>
          </p:sp>
          <p:sp>
            <p:nvSpPr>
              <p:cNvPr id="227449" name="Rectangle 121"/>
              <p:cNvSpPr>
                <a:spLocks noChangeArrowheads="1"/>
              </p:cNvSpPr>
              <p:nvPr/>
            </p:nvSpPr>
            <p:spPr bwMode="auto">
              <a:xfrm>
                <a:off x="221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350"/>
                  <a:t>8</a:t>
                </a:r>
              </a:p>
            </p:txBody>
          </p:sp>
          <p:sp>
            <p:nvSpPr>
              <p:cNvPr id="227450" name="Line 122"/>
              <p:cNvSpPr>
                <a:spLocks noChangeShapeType="1"/>
              </p:cNvSpPr>
              <p:nvPr/>
            </p:nvSpPr>
            <p:spPr bwMode="auto">
              <a:xfrm>
                <a:off x="221" y="912"/>
                <a:ext cx="198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  <p:sp>
            <p:nvSpPr>
              <p:cNvPr id="227451" name="Line 123"/>
              <p:cNvSpPr>
                <a:spLocks noChangeShapeType="1"/>
              </p:cNvSpPr>
              <p:nvPr/>
            </p:nvSpPr>
            <p:spPr bwMode="auto">
              <a:xfrm>
                <a:off x="221" y="1179"/>
                <a:ext cx="198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  <p:sp>
            <p:nvSpPr>
              <p:cNvPr id="227452" name="Line 124"/>
              <p:cNvSpPr>
                <a:spLocks noChangeShapeType="1"/>
              </p:cNvSpPr>
              <p:nvPr/>
            </p:nvSpPr>
            <p:spPr bwMode="auto">
              <a:xfrm>
                <a:off x="221" y="91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  <p:sp>
            <p:nvSpPr>
              <p:cNvPr id="227453" name="Line 125"/>
              <p:cNvSpPr>
                <a:spLocks noChangeShapeType="1"/>
              </p:cNvSpPr>
              <p:nvPr/>
            </p:nvSpPr>
            <p:spPr bwMode="auto">
              <a:xfrm>
                <a:off x="505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  <p:sp>
            <p:nvSpPr>
              <p:cNvPr id="227454" name="Line 126"/>
              <p:cNvSpPr>
                <a:spLocks noChangeShapeType="1"/>
              </p:cNvSpPr>
              <p:nvPr/>
            </p:nvSpPr>
            <p:spPr bwMode="auto">
              <a:xfrm>
                <a:off x="788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  <p:sp>
            <p:nvSpPr>
              <p:cNvPr id="227455" name="Line 127"/>
              <p:cNvSpPr>
                <a:spLocks noChangeShapeType="1"/>
              </p:cNvSpPr>
              <p:nvPr/>
            </p:nvSpPr>
            <p:spPr bwMode="auto">
              <a:xfrm>
                <a:off x="1072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  <p:sp>
            <p:nvSpPr>
              <p:cNvPr id="227456" name="Line 128"/>
              <p:cNvSpPr>
                <a:spLocks noChangeShapeType="1"/>
              </p:cNvSpPr>
              <p:nvPr/>
            </p:nvSpPr>
            <p:spPr bwMode="auto">
              <a:xfrm>
                <a:off x="1357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  <p:sp>
            <p:nvSpPr>
              <p:cNvPr id="227457" name="Line 129"/>
              <p:cNvSpPr>
                <a:spLocks noChangeShapeType="1"/>
              </p:cNvSpPr>
              <p:nvPr/>
            </p:nvSpPr>
            <p:spPr bwMode="auto">
              <a:xfrm>
                <a:off x="1641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  <p:sp>
            <p:nvSpPr>
              <p:cNvPr id="227458" name="Line 130"/>
              <p:cNvSpPr>
                <a:spLocks noChangeShapeType="1"/>
              </p:cNvSpPr>
              <p:nvPr/>
            </p:nvSpPr>
            <p:spPr bwMode="auto">
              <a:xfrm>
                <a:off x="1924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  <p:sp>
            <p:nvSpPr>
              <p:cNvPr id="227459" name="Line 131"/>
              <p:cNvSpPr>
                <a:spLocks noChangeShapeType="1"/>
              </p:cNvSpPr>
              <p:nvPr/>
            </p:nvSpPr>
            <p:spPr bwMode="auto">
              <a:xfrm>
                <a:off x="2208" y="91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</p:grpSp>
        <p:sp>
          <p:nvSpPr>
            <p:cNvPr id="227460" name="Text Box 132"/>
            <p:cNvSpPr txBox="1">
              <a:spLocks noChangeArrowheads="1"/>
            </p:cNvSpPr>
            <p:nvPr/>
          </p:nvSpPr>
          <p:spPr bwMode="auto">
            <a:xfrm>
              <a:off x="192" y="3600"/>
              <a:ext cx="40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200"/>
                <a:t>i = 1</a:t>
              </a:r>
            </a:p>
          </p:txBody>
        </p:sp>
        <p:sp>
          <p:nvSpPr>
            <p:cNvPr id="227461" name="Text Box 133"/>
            <p:cNvSpPr txBox="1">
              <a:spLocks noChangeArrowheads="1"/>
            </p:cNvSpPr>
            <p:nvPr/>
          </p:nvSpPr>
          <p:spPr bwMode="auto">
            <a:xfrm>
              <a:off x="576" y="3600"/>
              <a:ext cx="18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200"/>
                <a:t>j</a:t>
              </a:r>
            </a:p>
          </p:txBody>
        </p:sp>
      </p:grpSp>
      <p:grpSp>
        <p:nvGrpSpPr>
          <p:cNvPr id="227462" name="Group 134"/>
          <p:cNvGrpSpPr>
            <a:grpSpLocks/>
          </p:cNvGrpSpPr>
          <p:nvPr/>
        </p:nvGrpSpPr>
        <p:grpSpPr bwMode="auto">
          <a:xfrm>
            <a:off x="1371601" y="4581527"/>
            <a:ext cx="2422922" cy="586978"/>
            <a:chOff x="192" y="3340"/>
            <a:chExt cx="2035" cy="493"/>
          </a:xfrm>
        </p:grpSpPr>
        <p:grpSp>
          <p:nvGrpSpPr>
            <p:cNvPr id="227463" name="Group 135"/>
            <p:cNvGrpSpPr>
              <a:grpSpLocks/>
            </p:cNvGrpSpPr>
            <p:nvPr/>
          </p:nvGrpSpPr>
          <p:grpSpPr bwMode="auto">
            <a:xfrm>
              <a:off x="240" y="3340"/>
              <a:ext cx="1987" cy="267"/>
              <a:chOff x="221" y="912"/>
              <a:chExt cx="1987" cy="267"/>
            </a:xfrm>
          </p:grpSpPr>
          <p:sp>
            <p:nvSpPr>
              <p:cNvPr id="227464" name="Rectangle 136"/>
              <p:cNvSpPr>
                <a:spLocks noChangeArrowheads="1"/>
              </p:cNvSpPr>
              <p:nvPr/>
            </p:nvSpPr>
            <p:spPr bwMode="auto">
              <a:xfrm>
                <a:off x="1924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350"/>
                  <a:t>3</a:t>
                </a:r>
              </a:p>
            </p:txBody>
          </p:sp>
          <p:sp>
            <p:nvSpPr>
              <p:cNvPr id="227465" name="Rectangle 137"/>
              <p:cNvSpPr>
                <a:spLocks noChangeArrowheads="1"/>
              </p:cNvSpPr>
              <p:nvPr/>
            </p:nvSpPr>
            <p:spPr bwMode="auto">
              <a:xfrm>
                <a:off x="1641" y="912"/>
                <a:ext cx="283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350"/>
                  <a:t>2</a:t>
                </a:r>
              </a:p>
            </p:txBody>
          </p:sp>
          <p:sp>
            <p:nvSpPr>
              <p:cNvPr id="227466" name="Rectangle 138"/>
              <p:cNvSpPr>
                <a:spLocks noChangeArrowheads="1"/>
              </p:cNvSpPr>
              <p:nvPr/>
            </p:nvSpPr>
            <p:spPr bwMode="auto">
              <a:xfrm>
                <a:off x="1357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350"/>
                  <a:t>9</a:t>
                </a:r>
              </a:p>
            </p:txBody>
          </p:sp>
          <p:sp>
            <p:nvSpPr>
              <p:cNvPr id="227467" name="Rectangle 139"/>
              <p:cNvSpPr>
                <a:spLocks noChangeArrowheads="1"/>
              </p:cNvSpPr>
              <p:nvPr/>
            </p:nvSpPr>
            <p:spPr bwMode="auto">
              <a:xfrm>
                <a:off x="1072" y="912"/>
                <a:ext cx="285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350"/>
                  <a:t>6</a:t>
                </a:r>
              </a:p>
            </p:txBody>
          </p:sp>
          <p:sp>
            <p:nvSpPr>
              <p:cNvPr id="227468" name="Rectangle 140"/>
              <p:cNvSpPr>
                <a:spLocks noChangeArrowheads="1"/>
              </p:cNvSpPr>
              <p:nvPr/>
            </p:nvSpPr>
            <p:spPr bwMode="auto">
              <a:xfrm>
                <a:off x="788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350"/>
                  <a:t>4</a:t>
                </a:r>
              </a:p>
            </p:txBody>
          </p:sp>
          <p:sp>
            <p:nvSpPr>
              <p:cNvPr id="227469" name="Rectangle 141"/>
              <p:cNvSpPr>
                <a:spLocks noChangeArrowheads="1"/>
              </p:cNvSpPr>
              <p:nvPr/>
            </p:nvSpPr>
            <p:spPr bwMode="auto">
              <a:xfrm>
                <a:off x="505" y="912"/>
                <a:ext cx="283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350"/>
                  <a:t>8</a:t>
                </a:r>
              </a:p>
            </p:txBody>
          </p:sp>
          <p:sp>
            <p:nvSpPr>
              <p:cNvPr id="227470" name="Rectangle 142"/>
              <p:cNvSpPr>
                <a:spLocks noChangeArrowheads="1"/>
              </p:cNvSpPr>
              <p:nvPr/>
            </p:nvSpPr>
            <p:spPr bwMode="auto">
              <a:xfrm>
                <a:off x="221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350"/>
                  <a:t>1</a:t>
                </a:r>
              </a:p>
            </p:txBody>
          </p:sp>
          <p:sp>
            <p:nvSpPr>
              <p:cNvPr id="227471" name="Line 143"/>
              <p:cNvSpPr>
                <a:spLocks noChangeShapeType="1"/>
              </p:cNvSpPr>
              <p:nvPr/>
            </p:nvSpPr>
            <p:spPr bwMode="auto">
              <a:xfrm>
                <a:off x="221" y="912"/>
                <a:ext cx="198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  <p:sp>
            <p:nvSpPr>
              <p:cNvPr id="227472" name="Line 144"/>
              <p:cNvSpPr>
                <a:spLocks noChangeShapeType="1"/>
              </p:cNvSpPr>
              <p:nvPr/>
            </p:nvSpPr>
            <p:spPr bwMode="auto">
              <a:xfrm>
                <a:off x="221" y="1179"/>
                <a:ext cx="198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  <p:sp>
            <p:nvSpPr>
              <p:cNvPr id="227473" name="Line 145"/>
              <p:cNvSpPr>
                <a:spLocks noChangeShapeType="1"/>
              </p:cNvSpPr>
              <p:nvPr/>
            </p:nvSpPr>
            <p:spPr bwMode="auto">
              <a:xfrm>
                <a:off x="221" y="91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  <p:sp>
            <p:nvSpPr>
              <p:cNvPr id="227474" name="Line 146"/>
              <p:cNvSpPr>
                <a:spLocks noChangeShapeType="1"/>
              </p:cNvSpPr>
              <p:nvPr/>
            </p:nvSpPr>
            <p:spPr bwMode="auto">
              <a:xfrm>
                <a:off x="505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  <p:sp>
            <p:nvSpPr>
              <p:cNvPr id="227475" name="Line 147"/>
              <p:cNvSpPr>
                <a:spLocks noChangeShapeType="1"/>
              </p:cNvSpPr>
              <p:nvPr/>
            </p:nvSpPr>
            <p:spPr bwMode="auto">
              <a:xfrm>
                <a:off x="788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  <p:sp>
            <p:nvSpPr>
              <p:cNvPr id="227476" name="Line 148"/>
              <p:cNvSpPr>
                <a:spLocks noChangeShapeType="1"/>
              </p:cNvSpPr>
              <p:nvPr/>
            </p:nvSpPr>
            <p:spPr bwMode="auto">
              <a:xfrm>
                <a:off x="1072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  <p:sp>
            <p:nvSpPr>
              <p:cNvPr id="227477" name="Line 149"/>
              <p:cNvSpPr>
                <a:spLocks noChangeShapeType="1"/>
              </p:cNvSpPr>
              <p:nvPr/>
            </p:nvSpPr>
            <p:spPr bwMode="auto">
              <a:xfrm>
                <a:off x="1357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  <p:sp>
            <p:nvSpPr>
              <p:cNvPr id="227478" name="Line 150"/>
              <p:cNvSpPr>
                <a:spLocks noChangeShapeType="1"/>
              </p:cNvSpPr>
              <p:nvPr/>
            </p:nvSpPr>
            <p:spPr bwMode="auto">
              <a:xfrm>
                <a:off x="1641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  <p:sp>
            <p:nvSpPr>
              <p:cNvPr id="227479" name="Line 151"/>
              <p:cNvSpPr>
                <a:spLocks noChangeShapeType="1"/>
              </p:cNvSpPr>
              <p:nvPr/>
            </p:nvSpPr>
            <p:spPr bwMode="auto">
              <a:xfrm>
                <a:off x="1924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  <p:sp>
            <p:nvSpPr>
              <p:cNvPr id="227480" name="Line 152"/>
              <p:cNvSpPr>
                <a:spLocks noChangeShapeType="1"/>
              </p:cNvSpPr>
              <p:nvPr/>
            </p:nvSpPr>
            <p:spPr bwMode="auto">
              <a:xfrm>
                <a:off x="2208" y="91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</p:grpSp>
        <p:sp>
          <p:nvSpPr>
            <p:cNvPr id="227481" name="Text Box 153"/>
            <p:cNvSpPr txBox="1">
              <a:spLocks noChangeArrowheads="1"/>
            </p:cNvSpPr>
            <p:nvPr/>
          </p:nvSpPr>
          <p:spPr bwMode="auto">
            <a:xfrm>
              <a:off x="192" y="3600"/>
              <a:ext cx="40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200"/>
                <a:t>i = 1</a:t>
              </a:r>
            </a:p>
          </p:txBody>
        </p:sp>
        <p:sp>
          <p:nvSpPr>
            <p:cNvPr id="227482" name="Text Box 154"/>
            <p:cNvSpPr txBox="1">
              <a:spLocks noChangeArrowheads="1"/>
            </p:cNvSpPr>
            <p:nvPr/>
          </p:nvSpPr>
          <p:spPr bwMode="auto">
            <a:xfrm>
              <a:off x="576" y="3600"/>
              <a:ext cx="18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200"/>
                <a:t>j</a:t>
              </a:r>
            </a:p>
          </p:txBody>
        </p:sp>
      </p:grpSp>
      <p:grpSp>
        <p:nvGrpSpPr>
          <p:cNvPr id="227483" name="Group 155"/>
          <p:cNvGrpSpPr>
            <a:grpSpLocks/>
          </p:cNvGrpSpPr>
          <p:nvPr/>
        </p:nvGrpSpPr>
        <p:grpSpPr bwMode="auto">
          <a:xfrm>
            <a:off x="4835128" y="914401"/>
            <a:ext cx="2365772" cy="586978"/>
            <a:chOff x="3101" y="768"/>
            <a:chExt cx="1987" cy="493"/>
          </a:xfrm>
        </p:grpSpPr>
        <p:grpSp>
          <p:nvGrpSpPr>
            <p:cNvPr id="227484" name="Group 156"/>
            <p:cNvGrpSpPr>
              <a:grpSpLocks/>
            </p:cNvGrpSpPr>
            <p:nvPr/>
          </p:nvGrpSpPr>
          <p:grpSpPr bwMode="auto">
            <a:xfrm>
              <a:off x="3101" y="768"/>
              <a:ext cx="1987" cy="267"/>
              <a:chOff x="221" y="912"/>
              <a:chExt cx="1987" cy="267"/>
            </a:xfrm>
          </p:grpSpPr>
          <p:sp>
            <p:nvSpPr>
              <p:cNvPr id="227485" name="Rectangle 157"/>
              <p:cNvSpPr>
                <a:spLocks noChangeArrowheads="1"/>
              </p:cNvSpPr>
              <p:nvPr/>
            </p:nvSpPr>
            <p:spPr bwMode="auto">
              <a:xfrm>
                <a:off x="1924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350"/>
                  <a:t>3</a:t>
                </a:r>
              </a:p>
            </p:txBody>
          </p:sp>
          <p:sp>
            <p:nvSpPr>
              <p:cNvPr id="227486" name="Rectangle 158"/>
              <p:cNvSpPr>
                <a:spLocks noChangeArrowheads="1"/>
              </p:cNvSpPr>
              <p:nvPr/>
            </p:nvSpPr>
            <p:spPr bwMode="auto">
              <a:xfrm>
                <a:off x="1641" y="912"/>
                <a:ext cx="283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350"/>
                  <a:t>2</a:t>
                </a:r>
              </a:p>
            </p:txBody>
          </p:sp>
          <p:sp>
            <p:nvSpPr>
              <p:cNvPr id="227487" name="Rectangle 159"/>
              <p:cNvSpPr>
                <a:spLocks noChangeArrowheads="1"/>
              </p:cNvSpPr>
              <p:nvPr/>
            </p:nvSpPr>
            <p:spPr bwMode="auto">
              <a:xfrm>
                <a:off x="1357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350"/>
                  <a:t>9</a:t>
                </a:r>
              </a:p>
            </p:txBody>
          </p:sp>
          <p:sp>
            <p:nvSpPr>
              <p:cNvPr id="227488" name="Rectangle 160"/>
              <p:cNvSpPr>
                <a:spLocks noChangeArrowheads="1"/>
              </p:cNvSpPr>
              <p:nvPr/>
            </p:nvSpPr>
            <p:spPr bwMode="auto">
              <a:xfrm>
                <a:off x="1072" y="912"/>
                <a:ext cx="285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350"/>
                  <a:t>6</a:t>
                </a:r>
              </a:p>
            </p:txBody>
          </p:sp>
          <p:sp>
            <p:nvSpPr>
              <p:cNvPr id="227489" name="Rectangle 161"/>
              <p:cNvSpPr>
                <a:spLocks noChangeArrowheads="1"/>
              </p:cNvSpPr>
              <p:nvPr/>
            </p:nvSpPr>
            <p:spPr bwMode="auto">
              <a:xfrm>
                <a:off x="788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350"/>
                  <a:t>4</a:t>
                </a:r>
              </a:p>
            </p:txBody>
          </p:sp>
          <p:sp>
            <p:nvSpPr>
              <p:cNvPr id="227490" name="Rectangle 162"/>
              <p:cNvSpPr>
                <a:spLocks noChangeArrowheads="1"/>
              </p:cNvSpPr>
              <p:nvPr/>
            </p:nvSpPr>
            <p:spPr bwMode="auto">
              <a:xfrm>
                <a:off x="505" y="912"/>
                <a:ext cx="283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350"/>
                  <a:t>8</a:t>
                </a:r>
              </a:p>
            </p:txBody>
          </p:sp>
          <p:sp>
            <p:nvSpPr>
              <p:cNvPr id="227491" name="Rectangle 163"/>
              <p:cNvSpPr>
                <a:spLocks noChangeArrowheads="1"/>
              </p:cNvSpPr>
              <p:nvPr/>
            </p:nvSpPr>
            <p:spPr bwMode="auto">
              <a:xfrm>
                <a:off x="221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350"/>
                  <a:t>1</a:t>
                </a:r>
              </a:p>
            </p:txBody>
          </p:sp>
          <p:sp>
            <p:nvSpPr>
              <p:cNvPr id="227492" name="Line 164"/>
              <p:cNvSpPr>
                <a:spLocks noChangeShapeType="1"/>
              </p:cNvSpPr>
              <p:nvPr/>
            </p:nvSpPr>
            <p:spPr bwMode="auto">
              <a:xfrm>
                <a:off x="221" y="912"/>
                <a:ext cx="198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  <p:sp>
            <p:nvSpPr>
              <p:cNvPr id="227493" name="Line 165"/>
              <p:cNvSpPr>
                <a:spLocks noChangeShapeType="1"/>
              </p:cNvSpPr>
              <p:nvPr/>
            </p:nvSpPr>
            <p:spPr bwMode="auto">
              <a:xfrm>
                <a:off x="221" y="1179"/>
                <a:ext cx="198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  <p:sp>
            <p:nvSpPr>
              <p:cNvPr id="227494" name="Line 166"/>
              <p:cNvSpPr>
                <a:spLocks noChangeShapeType="1"/>
              </p:cNvSpPr>
              <p:nvPr/>
            </p:nvSpPr>
            <p:spPr bwMode="auto">
              <a:xfrm>
                <a:off x="221" y="91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  <p:sp>
            <p:nvSpPr>
              <p:cNvPr id="227495" name="Line 167"/>
              <p:cNvSpPr>
                <a:spLocks noChangeShapeType="1"/>
              </p:cNvSpPr>
              <p:nvPr/>
            </p:nvSpPr>
            <p:spPr bwMode="auto">
              <a:xfrm>
                <a:off x="505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  <p:sp>
            <p:nvSpPr>
              <p:cNvPr id="227496" name="Line 168"/>
              <p:cNvSpPr>
                <a:spLocks noChangeShapeType="1"/>
              </p:cNvSpPr>
              <p:nvPr/>
            </p:nvSpPr>
            <p:spPr bwMode="auto">
              <a:xfrm>
                <a:off x="788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  <p:sp>
            <p:nvSpPr>
              <p:cNvPr id="227497" name="Line 169"/>
              <p:cNvSpPr>
                <a:spLocks noChangeShapeType="1"/>
              </p:cNvSpPr>
              <p:nvPr/>
            </p:nvSpPr>
            <p:spPr bwMode="auto">
              <a:xfrm>
                <a:off x="1072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  <p:sp>
            <p:nvSpPr>
              <p:cNvPr id="227498" name="Line 170"/>
              <p:cNvSpPr>
                <a:spLocks noChangeShapeType="1"/>
              </p:cNvSpPr>
              <p:nvPr/>
            </p:nvSpPr>
            <p:spPr bwMode="auto">
              <a:xfrm>
                <a:off x="1357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  <p:sp>
            <p:nvSpPr>
              <p:cNvPr id="227499" name="Line 171"/>
              <p:cNvSpPr>
                <a:spLocks noChangeShapeType="1"/>
              </p:cNvSpPr>
              <p:nvPr/>
            </p:nvSpPr>
            <p:spPr bwMode="auto">
              <a:xfrm>
                <a:off x="1641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  <p:sp>
            <p:nvSpPr>
              <p:cNvPr id="227500" name="Line 172"/>
              <p:cNvSpPr>
                <a:spLocks noChangeShapeType="1"/>
              </p:cNvSpPr>
              <p:nvPr/>
            </p:nvSpPr>
            <p:spPr bwMode="auto">
              <a:xfrm>
                <a:off x="1924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  <p:sp>
            <p:nvSpPr>
              <p:cNvPr id="227501" name="Line 173"/>
              <p:cNvSpPr>
                <a:spLocks noChangeShapeType="1"/>
              </p:cNvSpPr>
              <p:nvPr/>
            </p:nvSpPr>
            <p:spPr bwMode="auto">
              <a:xfrm>
                <a:off x="2208" y="91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</p:grpSp>
        <p:sp>
          <p:nvSpPr>
            <p:cNvPr id="227502" name="Text Box 174"/>
            <p:cNvSpPr txBox="1">
              <a:spLocks noChangeArrowheads="1"/>
            </p:cNvSpPr>
            <p:nvPr/>
          </p:nvSpPr>
          <p:spPr bwMode="auto">
            <a:xfrm>
              <a:off x="3334" y="1028"/>
              <a:ext cx="40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200"/>
                <a:t>i = 2</a:t>
              </a:r>
            </a:p>
          </p:txBody>
        </p:sp>
        <p:sp>
          <p:nvSpPr>
            <p:cNvPr id="227503" name="Text Box 175"/>
            <p:cNvSpPr txBox="1">
              <a:spLocks noChangeArrowheads="1"/>
            </p:cNvSpPr>
            <p:nvPr/>
          </p:nvSpPr>
          <p:spPr bwMode="auto">
            <a:xfrm>
              <a:off x="4896" y="1028"/>
              <a:ext cx="18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200"/>
                <a:t>j</a:t>
              </a:r>
            </a:p>
          </p:txBody>
        </p:sp>
      </p:grpSp>
      <p:grpSp>
        <p:nvGrpSpPr>
          <p:cNvPr id="227504" name="Group 176"/>
          <p:cNvGrpSpPr>
            <a:grpSpLocks/>
          </p:cNvGrpSpPr>
          <p:nvPr/>
        </p:nvGrpSpPr>
        <p:grpSpPr bwMode="auto">
          <a:xfrm>
            <a:off x="4835128" y="1519238"/>
            <a:ext cx="2365772" cy="586978"/>
            <a:chOff x="3101" y="1400"/>
            <a:chExt cx="1987" cy="493"/>
          </a:xfrm>
        </p:grpSpPr>
        <p:grpSp>
          <p:nvGrpSpPr>
            <p:cNvPr id="227505" name="Group 177"/>
            <p:cNvGrpSpPr>
              <a:grpSpLocks/>
            </p:cNvGrpSpPr>
            <p:nvPr/>
          </p:nvGrpSpPr>
          <p:grpSpPr bwMode="auto">
            <a:xfrm>
              <a:off x="3101" y="1400"/>
              <a:ext cx="1987" cy="267"/>
              <a:chOff x="221" y="912"/>
              <a:chExt cx="1987" cy="267"/>
            </a:xfrm>
          </p:grpSpPr>
          <p:sp>
            <p:nvSpPr>
              <p:cNvPr id="227506" name="Rectangle 178"/>
              <p:cNvSpPr>
                <a:spLocks noChangeArrowheads="1"/>
              </p:cNvSpPr>
              <p:nvPr/>
            </p:nvSpPr>
            <p:spPr bwMode="auto">
              <a:xfrm>
                <a:off x="1924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350"/>
                  <a:t>3</a:t>
                </a:r>
              </a:p>
            </p:txBody>
          </p:sp>
          <p:sp>
            <p:nvSpPr>
              <p:cNvPr id="227507" name="Rectangle 179"/>
              <p:cNvSpPr>
                <a:spLocks noChangeArrowheads="1"/>
              </p:cNvSpPr>
              <p:nvPr/>
            </p:nvSpPr>
            <p:spPr bwMode="auto">
              <a:xfrm>
                <a:off x="1641" y="912"/>
                <a:ext cx="283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350"/>
                  <a:t>9</a:t>
                </a:r>
              </a:p>
            </p:txBody>
          </p:sp>
          <p:sp>
            <p:nvSpPr>
              <p:cNvPr id="227508" name="Rectangle 180"/>
              <p:cNvSpPr>
                <a:spLocks noChangeArrowheads="1"/>
              </p:cNvSpPr>
              <p:nvPr/>
            </p:nvSpPr>
            <p:spPr bwMode="auto">
              <a:xfrm>
                <a:off x="1357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350"/>
                  <a:t>6</a:t>
                </a:r>
              </a:p>
            </p:txBody>
          </p:sp>
          <p:sp>
            <p:nvSpPr>
              <p:cNvPr id="227509" name="Rectangle 181"/>
              <p:cNvSpPr>
                <a:spLocks noChangeArrowheads="1"/>
              </p:cNvSpPr>
              <p:nvPr/>
            </p:nvSpPr>
            <p:spPr bwMode="auto">
              <a:xfrm>
                <a:off x="1072" y="912"/>
                <a:ext cx="285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350"/>
                  <a:t>4</a:t>
                </a:r>
              </a:p>
            </p:txBody>
          </p:sp>
          <p:sp>
            <p:nvSpPr>
              <p:cNvPr id="227510" name="Rectangle 182"/>
              <p:cNvSpPr>
                <a:spLocks noChangeArrowheads="1"/>
              </p:cNvSpPr>
              <p:nvPr/>
            </p:nvSpPr>
            <p:spPr bwMode="auto">
              <a:xfrm>
                <a:off x="788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350"/>
                  <a:t>8</a:t>
                </a:r>
              </a:p>
            </p:txBody>
          </p:sp>
          <p:sp>
            <p:nvSpPr>
              <p:cNvPr id="227511" name="Rectangle 183"/>
              <p:cNvSpPr>
                <a:spLocks noChangeArrowheads="1"/>
              </p:cNvSpPr>
              <p:nvPr/>
            </p:nvSpPr>
            <p:spPr bwMode="auto">
              <a:xfrm>
                <a:off x="505" y="912"/>
                <a:ext cx="283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350"/>
                  <a:t>2</a:t>
                </a:r>
              </a:p>
            </p:txBody>
          </p:sp>
          <p:sp>
            <p:nvSpPr>
              <p:cNvPr id="227512" name="Rectangle 184"/>
              <p:cNvSpPr>
                <a:spLocks noChangeArrowheads="1"/>
              </p:cNvSpPr>
              <p:nvPr/>
            </p:nvSpPr>
            <p:spPr bwMode="auto">
              <a:xfrm>
                <a:off x="221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350"/>
                  <a:t>1</a:t>
                </a:r>
              </a:p>
            </p:txBody>
          </p:sp>
          <p:sp>
            <p:nvSpPr>
              <p:cNvPr id="227513" name="Line 185"/>
              <p:cNvSpPr>
                <a:spLocks noChangeShapeType="1"/>
              </p:cNvSpPr>
              <p:nvPr/>
            </p:nvSpPr>
            <p:spPr bwMode="auto">
              <a:xfrm>
                <a:off x="221" y="912"/>
                <a:ext cx="198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  <p:sp>
            <p:nvSpPr>
              <p:cNvPr id="227514" name="Line 186"/>
              <p:cNvSpPr>
                <a:spLocks noChangeShapeType="1"/>
              </p:cNvSpPr>
              <p:nvPr/>
            </p:nvSpPr>
            <p:spPr bwMode="auto">
              <a:xfrm>
                <a:off x="221" y="1179"/>
                <a:ext cx="198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  <p:sp>
            <p:nvSpPr>
              <p:cNvPr id="227515" name="Line 187"/>
              <p:cNvSpPr>
                <a:spLocks noChangeShapeType="1"/>
              </p:cNvSpPr>
              <p:nvPr/>
            </p:nvSpPr>
            <p:spPr bwMode="auto">
              <a:xfrm>
                <a:off x="221" y="91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  <p:sp>
            <p:nvSpPr>
              <p:cNvPr id="227516" name="Line 188"/>
              <p:cNvSpPr>
                <a:spLocks noChangeShapeType="1"/>
              </p:cNvSpPr>
              <p:nvPr/>
            </p:nvSpPr>
            <p:spPr bwMode="auto">
              <a:xfrm>
                <a:off x="505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  <p:sp>
            <p:nvSpPr>
              <p:cNvPr id="227517" name="Line 189"/>
              <p:cNvSpPr>
                <a:spLocks noChangeShapeType="1"/>
              </p:cNvSpPr>
              <p:nvPr/>
            </p:nvSpPr>
            <p:spPr bwMode="auto">
              <a:xfrm>
                <a:off x="788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  <p:sp>
            <p:nvSpPr>
              <p:cNvPr id="227518" name="Line 190"/>
              <p:cNvSpPr>
                <a:spLocks noChangeShapeType="1"/>
              </p:cNvSpPr>
              <p:nvPr/>
            </p:nvSpPr>
            <p:spPr bwMode="auto">
              <a:xfrm>
                <a:off x="1072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  <p:sp>
            <p:nvSpPr>
              <p:cNvPr id="227519" name="Line 191"/>
              <p:cNvSpPr>
                <a:spLocks noChangeShapeType="1"/>
              </p:cNvSpPr>
              <p:nvPr/>
            </p:nvSpPr>
            <p:spPr bwMode="auto">
              <a:xfrm>
                <a:off x="1357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  <p:sp>
            <p:nvSpPr>
              <p:cNvPr id="227520" name="Line 192"/>
              <p:cNvSpPr>
                <a:spLocks noChangeShapeType="1"/>
              </p:cNvSpPr>
              <p:nvPr/>
            </p:nvSpPr>
            <p:spPr bwMode="auto">
              <a:xfrm>
                <a:off x="1641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  <p:sp>
            <p:nvSpPr>
              <p:cNvPr id="227521" name="Line 193"/>
              <p:cNvSpPr>
                <a:spLocks noChangeShapeType="1"/>
              </p:cNvSpPr>
              <p:nvPr/>
            </p:nvSpPr>
            <p:spPr bwMode="auto">
              <a:xfrm>
                <a:off x="1924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  <p:sp>
            <p:nvSpPr>
              <p:cNvPr id="227522" name="Line 194"/>
              <p:cNvSpPr>
                <a:spLocks noChangeShapeType="1"/>
              </p:cNvSpPr>
              <p:nvPr/>
            </p:nvSpPr>
            <p:spPr bwMode="auto">
              <a:xfrm>
                <a:off x="2208" y="91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</p:grpSp>
        <p:sp>
          <p:nvSpPr>
            <p:cNvPr id="227523" name="Text Box 195"/>
            <p:cNvSpPr txBox="1">
              <a:spLocks noChangeArrowheads="1"/>
            </p:cNvSpPr>
            <p:nvPr/>
          </p:nvSpPr>
          <p:spPr bwMode="auto">
            <a:xfrm>
              <a:off x="3622" y="1660"/>
              <a:ext cx="40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200"/>
                <a:t>i = 3</a:t>
              </a:r>
            </a:p>
          </p:txBody>
        </p:sp>
        <p:sp>
          <p:nvSpPr>
            <p:cNvPr id="227524" name="Text Box 196"/>
            <p:cNvSpPr txBox="1">
              <a:spLocks noChangeArrowheads="1"/>
            </p:cNvSpPr>
            <p:nvPr/>
          </p:nvSpPr>
          <p:spPr bwMode="auto">
            <a:xfrm>
              <a:off x="4896" y="1660"/>
              <a:ext cx="18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200"/>
                <a:t>j</a:t>
              </a:r>
            </a:p>
          </p:txBody>
        </p:sp>
      </p:grpSp>
      <p:grpSp>
        <p:nvGrpSpPr>
          <p:cNvPr id="227525" name="Group 197"/>
          <p:cNvGrpSpPr>
            <a:grpSpLocks/>
          </p:cNvGrpSpPr>
          <p:nvPr/>
        </p:nvGrpSpPr>
        <p:grpSpPr bwMode="auto">
          <a:xfrm>
            <a:off x="4835128" y="2124077"/>
            <a:ext cx="2365772" cy="586978"/>
            <a:chOff x="3101" y="2024"/>
            <a:chExt cx="1987" cy="493"/>
          </a:xfrm>
        </p:grpSpPr>
        <p:grpSp>
          <p:nvGrpSpPr>
            <p:cNvPr id="227526" name="Group 198"/>
            <p:cNvGrpSpPr>
              <a:grpSpLocks/>
            </p:cNvGrpSpPr>
            <p:nvPr/>
          </p:nvGrpSpPr>
          <p:grpSpPr bwMode="auto">
            <a:xfrm>
              <a:off x="3101" y="2024"/>
              <a:ext cx="1987" cy="267"/>
              <a:chOff x="221" y="912"/>
              <a:chExt cx="1987" cy="267"/>
            </a:xfrm>
          </p:grpSpPr>
          <p:sp>
            <p:nvSpPr>
              <p:cNvPr id="227527" name="Rectangle 199"/>
              <p:cNvSpPr>
                <a:spLocks noChangeArrowheads="1"/>
              </p:cNvSpPr>
              <p:nvPr/>
            </p:nvSpPr>
            <p:spPr bwMode="auto">
              <a:xfrm>
                <a:off x="1924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350"/>
                  <a:t>9</a:t>
                </a:r>
              </a:p>
            </p:txBody>
          </p:sp>
          <p:sp>
            <p:nvSpPr>
              <p:cNvPr id="227528" name="Rectangle 200"/>
              <p:cNvSpPr>
                <a:spLocks noChangeArrowheads="1"/>
              </p:cNvSpPr>
              <p:nvPr/>
            </p:nvSpPr>
            <p:spPr bwMode="auto">
              <a:xfrm>
                <a:off x="1641" y="912"/>
                <a:ext cx="283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350"/>
                  <a:t>6</a:t>
                </a:r>
              </a:p>
            </p:txBody>
          </p:sp>
          <p:sp>
            <p:nvSpPr>
              <p:cNvPr id="227529" name="Rectangle 201"/>
              <p:cNvSpPr>
                <a:spLocks noChangeArrowheads="1"/>
              </p:cNvSpPr>
              <p:nvPr/>
            </p:nvSpPr>
            <p:spPr bwMode="auto">
              <a:xfrm>
                <a:off x="1357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350"/>
                  <a:t>4</a:t>
                </a:r>
              </a:p>
            </p:txBody>
          </p:sp>
          <p:sp>
            <p:nvSpPr>
              <p:cNvPr id="227530" name="Rectangle 202"/>
              <p:cNvSpPr>
                <a:spLocks noChangeArrowheads="1"/>
              </p:cNvSpPr>
              <p:nvPr/>
            </p:nvSpPr>
            <p:spPr bwMode="auto">
              <a:xfrm>
                <a:off x="1072" y="912"/>
                <a:ext cx="285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350"/>
                  <a:t>8</a:t>
                </a:r>
              </a:p>
            </p:txBody>
          </p:sp>
          <p:sp>
            <p:nvSpPr>
              <p:cNvPr id="227531" name="Rectangle 203"/>
              <p:cNvSpPr>
                <a:spLocks noChangeArrowheads="1"/>
              </p:cNvSpPr>
              <p:nvPr/>
            </p:nvSpPr>
            <p:spPr bwMode="auto">
              <a:xfrm>
                <a:off x="788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350"/>
                  <a:t>3</a:t>
                </a:r>
              </a:p>
            </p:txBody>
          </p:sp>
          <p:sp>
            <p:nvSpPr>
              <p:cNvPr id="227532" name="Rectangle 204"/>
              <p:cNvSpPr>
                <a:spLocks noChangeArrowheads="1"/>
              </p:cNvSpPr>
              <p:nvPr/>
            </p:nvSpPr>
            <p:spPr bwMode="auto">
              <a:xfrm>
                <a:off x="505" y="912"/>
                <a:ext cx="283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350"/>
                  <a:t>2</a:t>
                </a:r>
              </a:p>
            </p:txBody>
          </p:sp>
          <p:sp>
            <p:nvSpPr>
              <p:cNvPr id="227533" name="Rectangle 205"/>
              <p:cNvSpPr>
                <a:spLocks noChangeArrowheads="1"/>
              </p:cNvSpPr>
              <p:nvPr/>
            </p:nvSpPr>
            <p:spPr bwMode="auto">
              <a:xfrm>
                <a:off x="221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350"/>
                  <a:t>1</a:t>
                </a:r>
              </a:p>
            </p:txBody>
          </p:sp>
          <p:sp>
            <p:nvSpPr>
              <p:cNvPr id="227534" name="Line 206"/>
              <p:cNvSpPr>
                <a:spLocks noChangeShapeType="1"/>
              </p:cNvSpPr>
              <p:nvPr/>
            </p:nvSpPr>
            <p:spPr bwMode="auto">
              <a:xfrm>
                <a:off x="221" y="912"/>
                <a:ext cx="198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  <p:sp>
            <p:nvSpPr>
              <p:cNvPr id="227535" name="Line 207"/>
              <p:cNvSpPr>
                <a:spLocks noChangeShapeType="1"/>
              </p:cNvSpPr>
              <p:nvPr/>
            </p:nvSpPr>
            <p:spPr bwMode="auto">
              <a:xfrm>
                <a:off x="221" y="1179"/>
                <a:ext cx="198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  <p:sp>
            <p:nvSpPr>
              <p:cNvPr id="227536" name="Line 208"/>
              <p:cNvSpPr>
                <a:spLocks noChangeShapeType="1"/>
              </p:cNvSpPr>
              <p:nvPr/>
            </p:nvSpPr>
            <p:spPr bwMode="auto">
              <a:xfrm>
                <a:off x="221" y="91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  <p:sp>
            <p:nvSpPr>
              <p:cNvPr id="227537" name="Line 209"/>
              <p:cNvSpPr>
                <a:spLocks noChangeShapeType="1"/>
              </p:cNvSpPr>
              <p:nvPr/>
            </p:nvSpPr>
            <p:spPr bwMode="auto">
              <a:xfrm>
                <a:off x="505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  <p:sp>
            <p:nvSpPr>
              <p:cNvPr id="227538" name="Line 210"/>
              <p:cNvSpPr>
                <a:spLocks noChangeShapeType="1"/>
              </p:cNvSpPr>
              <p:nvPr/>
            </p:nvSpPr>
            <p:spPr bwMode="auto">
              <a:xfrm>
                <a:off x="788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  <p:sp>
            <p:nvSpPr>
              <p:cNvPr id="227539" name="Line 211"/>
              <p:cNvSpPr>
                <a:spLocks noChangeShapeType="1"/>
              </p:cNvSpPr>
              <p:nvPr/>
            </p:nvSpPr>
            <p:spPr bwMode="auto">
              <a:xfrm>
                <a:off x="1072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  <p:sp>
            <p:nvSpPr>
              <p:cNvPr id="227540" name="Line 212"/>
              <p:cNvSpPr>
                <a:spLocks noChangeShapeType="1"/>
              </p:cNvSpPr>
              <p:nvPr/>
            </p:nvSpPr>
            <p:spPr bwMode="auto">
              <a:xfrm>
                <a:off x="1357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  <p:sp>
            <p:nvSpPr>
              <p:cNvPr id="227541" name="Line 213"/>
              <p:cNvSpPr>
                <a:spLocks noChangeShapeType="1"/>
              </p:cNvSpPr>
              <p:nvPr/>
            </p:nvSpPr>
            <p:spPr bwMode="auto">
              <a:xfrm>
                <a:off x="1641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  <p:sp>
            <p:nvSpPr>
              <p:cNvPr id="227542" name="Line 214"/>
              <p:cNvSpPr>
                <a:spLocks noChangeShapeType="1"/>
              </p:cNvSpPr>
              <p:nvPr/>
            </p:nvSpPr>
            <p:spPr bwMode="auto">
              <a:xfrm>
                <a:off x="1924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  <p:sp>
            <p:nvSpPr>
              <p:cNvPr id="227543" name="Line 215"/>
              <p:cNvSpPr>
                <a:spLocks noChangeShapeType="1"/>
              </p:cNvSpPr>
              <p:nvPr/>
            </p:nvSpPr>
            <p:spPr bwMode="auto">
              <a:xfrm>
                <a:off x="2208" y="91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</p:grpSp>
        <p:sp>
          <p:nvSpPr>
            <p:cNvPr id="227544" name="Text Box 216"/>
            <p:cNvSpPr txBox="1">
              <a:spLocks noChangeArrowheads="1"/>
            </p:cNvSpPr>
            <p:nvPr/>
          </p:nvSpPr>
          <p:spPr bwMode="auto">
            <a:xfrm>
              <a:off x="3910" y="2284"/>
              <a:ext cx="40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200"/>
                <a:t>i = 4</a:t>
              </a:r>
            </a:p>
          </p:txBody>
        </p:sp>
        <p:sp>
          <p:nvSpPr>
            <p:cNvPr id="227545" name="Text Box 217"/>
            <p:cNvSpPr txBox="1">
              <a:spLocks noChangeArrowheads="1"/>
            </p:cNvSpPr>
            <p:nvPr/>
          </p:nvSpPr>
          <p:spPr bwMode="auto">
            <a:xfrm>
              <a:off x="4896" y="2284"/>
              <a:ext cx="18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200"/>
                <a:t>j</a:t>
              </a:r>
            </a:p>
          </p:txBody>
        </p:sp>
      </p:grpSp>
      <p:grpSp>
        <p:nvGrpSpPr>
          <p:cNvPr id="227546" name="Group 218"/>
          <p:cNvGrpSpPr>
            <a:grpSpLocks/>
          </p:cNvGrpSpPr>
          <p:nvPr/>
        </p:nvGrpSpPr>
        <p:grpSpPr bwMode="auto">
          <a:xfrm>
            <a:off x="4835128" y="2743202"/>
            <a:ext cx="2365772" cy="586978"/>
            <a:chOff x="3101" y="2688"/>
            <a:chExt cx="1987" cy="493"/>
          </a:xfrm>
        </p:grpSpPr>
        <p:grpSp>
          <p:nvGrpSpPr>
            <p:cNvPr id="227547" name="Group 219"/>
            <p:cNvGrpSpPr>
              <a:grpSpLocks/>
            </p:cNvGrpSpPr>
            <p:nvPr/>
          </p:nvGrpSpPr>
          <p:grpSpPr bwMode="auto">
            <a:xfrm>
              <a:off x="3101" y="2688"/>
              <a:ext cx="1987" cy="267"/>
              <a:chOff x="221" y="912"/>
              <a:chExt cx="1987" cy="267"/>
            </a:xfrm>
          </p:grpSpPr>
          <p:sp>
            <p:nvSpPr>
              <p:cNvPr id="227548" name="Rectangle 220"/>
              <p:cNvSpPr>
                <a:spLocks noChangeArrowheads="1"/>
              </p:cNvSpPr>
              <p:nvPr/>
            </p:nvSpPr>
            <p:spPr bwMode="auto">
              <a:xfrm>
                <a:off x="1924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350"/>
                  <a:t>9</a:t>
                </a:r>
              </a:p>
            </p:txBody>
          </p:sp>
          <p:sp>
            <p:nvSpPr>
              <p:cNvPr id="227549" name="Rectangle 221"/>
              <p:cNvSpPr>
                <a:spLocks noChangeArrowheads="1"/>
              </p:cNvSpPr>
              <p:nvPr/>
            </p:nvSpPr>
            <p:spPr bwMode="auto">
              <a:xfrm>
                <a:off x="1641" y="912"/>
                <a:ext cx="283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350"/>
                  <a:t>6</a:t>
                </a:r>
              </a:p>
            </p:txBody>
          </p:sp>
          <p:sp>
            <p:nvSpPr>
              <p:cNvPr id="227550" name="Rectangle 222"/>
              <p:cNvSpPr>
                <a:spLocks noChangeArrowheads="1"/>
              </p:cNvSpPr>
              <p:nvPr/>
            </p:nvSpPr>
            <p:spPr bwMode="auto">
              <a:xfrm>
                <a:off x="1357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350"/>
                  <a:t>8</a:t>
                </a:r>
              </a:p>
            </p:txBody>
          </p:sp>
          <p:sp>
            <p:nvSpPr>
              <p:cNvPr id="227551" name="Rectangle 223"/>
              <p:cNvSpPr>
                <a:spLocks noChangeArrowheads="1"/>
              </p:cNvSpPr>
              <p:nvPr/>
            </p:nvSpPr>
            <p:spPr bwMode="auto">
              <a:xfrm>
                <a:off x="1072" y="912"/>
                <a:ext cx="285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350"/>
                  <a:t>4</a:t>
                </a:r>
              </a:p>
            </p:txBody>
          </p:sp>
          <p:sp>
            <p:nvSpPr>
              <p:cNvPr id="227552" name="Rectangle 224"/>
              <p:cNvSpPr>
                <a:spLocks noChangeArrowheads="1"/>
              </p:cNvSpPr>
              <p:nvPr/>
            </p:nvSpPr>
            <p:spPr bwMode="auto">
              <a:xfrm>
                <a:off x="788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350"/>
                  <a:t>3</a:t>
                </a:r>
              </a:p>
            </p:txBody>
          </p:sp>
          <p:sp>
            <p:nvSpPr>
              <p:cNvPr id="227553" name="Rectangle 225"/>
              <p:cNvSpPr>
                <a:spLocks noChangeArrowheads="1"/>
              </p:cNvSpPr>
              <p:nvPr/>
            </p:nvSpPr>
            <p:spPr bwMode="auto">
              <a:xfrm>
                <a:off x="505" y="912"/>
                <a:ext cx="283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350"/>
                  <a:t>2</a:t>
                </a:r>
              </a:p>
            </p:txBody>
          </p:sp>
          <p:sp>
            <p:nvSpPr>
              <p:cNvPr id="227554" name="Rectangle 226"/>
              <p:cNvSpPr>
                <a:spLocks noChangeArrowheads="1"/>
              </p:cNvSpPr>
              <p:nvPr/>
            </p:nvSpPr>
            <p:spPr bwMode="auto">
              <a:xfrm>
                <a:off x="221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350"/>
                  <a:t>1</a:t>
                </a:r>
              </a:p>
            </p:txBody>
          </p:sp>
          <p:sp>
            <p:nvSpPr>
              <p:cNvPr id="227555" name="Line 227"/>
              <p:cNvSpPr>
                <a:spLocks noChangeShapeType="1"/>
              </p:cNvSpPr>
              <p:nvPr/>
            </p:nvSpPr>
            <p:spPr bwMode="auto">
              <a:xfrm>
                <a:off x="221" y="912"/>
                <a:ext cx="198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  <p:sp>
            <p:nvSpPr>
              <p:cNvPr id="227556" name="Line 228"/>
              <p:cNvSpPr>
                <a:spLocks noChangeShapeType="1"/>
              </p:cNvSpPr>
              <p:nvPr/>
            </p:nvSpPr>
            <p:spPr bwMode="auto">
              <a:xfrm>
                <a:off x="221" y="1179"/>
                <a:ext cx="198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  <p:sp>
            <p:nvSpPr>
              <p:cNvPr id="227557" name="Line 229"/>
              <p:cNvSpPr>
                <a:spLocks noChangeShapeType="1"/>
              </p:cNvSpPr>
              <p:nvPr/>
            </p:nvSpPr>
            <p:spPr bwMode="auto">
              <a:xfrm>
                <a:off x="221" y="91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  <p:sp>
            <p:nvSpPr>
              <p:cNvPr id="227558" name="Line 230"/>
              <p:cNvSpPr>
                <a:spLocks noChangeShapeType="1"/>
              </p:cNvSpPr>
              <p:nvPr/>
            </p:nvSpPr>
            <p:spPr bwMode="auto">
              <a:xfrm>
                <a:off x="505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  <p:sp>
            <p:nvSpPr>
              <p:cNvPr id="227559" name="Line 231"/>
              <p:cNvSpPr>
                <a:spLocks noChangeShapeType="1"/>
              </p:cNvSpPr>
              <p:nvPr/>
            </p:nvSpPr>
            <p:spPr bwMode="auto">
              <a:xfrm>
                <a:off x="788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  <p:sp>
            <p:nvSpPr>
              <p:cNvPr id="227560" name="Line 232"/>
              <p:cNvSpPr>
                <a:spLocks noChangeShapeType="1"/>
              </p:cNvSpPr>
              <p:nvPr/>
            </p:nvSpPr>
            <p:spPr bwMode="auto">
              <a:xfrm>
                <a:off x="1072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  <p:sp>
            <p:nvSpPr>
              <p:cNvPr id="227561" name="Line 233"/>
              <p:cNvSpPr>
                <a:spLocks noChangeShapeType="1"/>
              </p:cNvSpPr>
              <p:nvPr/>
            </p:nvSpPr>
            <p:spPr bwMode="auto">
              <a:xfrm>
                <a:off x="1357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  <p:sp>
            <p:nvSpPr>
              <p:cNvPr id="227562" name="Line 234"/>
              <p:cNvSpPr>
                <a:spLocks noChangeShapeType="1"/>
              </p:cNvSpPr>
              <p:nvPr/>
            </p:nvSpPr>
            <p:spPr bwMode="auto">
              <a:xfrm>
                <a:off x="1641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  <p:sp>
            <p:nvSpPr>
              <p:cNvPr id="227563" name="Line 235"/>
              <p:cNvSpPr>
                <a:spLocks noChangeShapeType="1"/>
              </p:cNvSpPr>
              <p:nvPr/>
            </p:nvSpPr>
            <p:spPr bwMode="auto">
              <a:xfrm>
                <a:off x="1924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  <p:sp>
            <p:nvSpPr>
              <p:cNvPr id="227564" name="Line 236"/>
              <p:cNvSpPr>
                <a:spLocks noChangeShapeType="1"/>
              </p:cNvSpPr>
              <p:nvPr/>
            </p:nvSpPr>
            <p:spPr bwMode="auto">
              <a:xfrm>
                <a:off x="2208" y="91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</p:grpSp>
        <p:sp>
          <p:nvSpPr>
            <p:cNvPr id="227565" name="Text Box 237"/>
            <p:cNvSpPr txBox="1">
              <a:spLocks noChangeArrowheads="1"/>
            </p:cNvSpPr>
            <p:nvPr/>
          </p:nvSpPr>
          <p:spPr bwMode="auto">
            <a:xfrm>
              <a:off x="4198" y="2948"/>
              <a:ext cx="40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200"/>
                <a:t>i = 5</a:t>
              </a:r>
            </a:p>
          </p:txBody>
        </p:sp>
        <p:sp>
          <p:nvSpPr>
            <p:cNvPr id="227566" name="Text Box 238"/>
            <p:cNvSpPr txBox="1">
              <a:spLocks noChangeArrowheads="1"/>
            </p:cNvSpPr>
            <p:nvPr/>
          </p:nvSpPr>
          <p:spPr bwMode="auto">
            <a:xfrm>
              <a:off x="4896" y="2948"/>
              <a:ext cx="18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200"/>
                <a:t>j</a:t>
              </a:r>
            </a:p>
          </p:txBody>
        </p:sp>
      </p:grpSp>
      <p:grpSp>
        <p:nvGrpSpPr>
          <p:cNvPr id="227567" name="Group 239"/>
          <p:cNvGrpSpPr>
            <a:grpSpLocks/>
          </p:cNvGrpSpPr>
          <p:nvPr/>
        </p:nvGrpSpPr>
        <p:grpSpPr bwMode="auto">
          <a:xfrm>
            <a:off x="4835128" y="3371852"/>
            <a:ext cx="2365772" cy="586978"/>
            <a:chOff x="3101" y="3312"/>
            <a:chExt cx="1987" cy="493"/>
          </a:xfrm>
        </p:grpSpPr>
        <p:grpSp>
          <p:nvGrpSpPr>
            <p:cNvPr id="227568" name="Group 240"/>
            <p:cNvGrpSpPr>
              <a:grpSpLocks/>
            </p:cNvGrpSpPr>
            <p:nvPr/>
          </p:nvGrpSpPr>
          <p:grpSpPr bwMode="auto">
            <a:xfrm>
              <a:off x="3101" y="3312"/>
              <a:ext cx="1987" cy="267"/>
              <a:chOff x="221" y="912"/>
              <a:chExt cx="1987" cy="267"/>
            </a:xfrm>
          </p:grpSpPr>
          <p:sp>
            <p:nvSpPr>
              <p:cNvPr id="227569" name="Rectangle 241"/>
              <p:cNvSpPr>
                <a:spLocks noChangeArrowheads="1"/>
              </p:cNvSpPr>
              <p:nvPr/>
            </p:nvSpPr>
            <p:spPr bwMode="auto">
              <a:xfrm>
                <a:off x="1924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350"/>
                  <a:t>9</a:t>
                </a:r>
              </a:p>
            </p:txBody>
          </p:sp>
          <p:sp>
            <p:nvSpPr>
              <p:cNvPr id="227570" name="Rectangle 242"/>
              <p:cNvSpPr>
                <a:spLocks noChangeArrowheads="1"/>
              </p:cNvSpPr>
              <p:nvPr/>
            </p:nvSpPr>
            <p:spPr bwMode="auto">
              <a:xfrm>
                <a:off x="1641" y="912"/>
                <a:ext cx="283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350"/>
                  <a:t>8</a:t>
                </a:r>
              </a:p>
            </p:txBody>
          </p:sp>
          <p:sp>
            <p:nvSpPr>
              <p:cNvPr id="227571" name="Rectangle 243"/>
              <p:cNvSpPr>
                <a:spLocks noChangeArrowheads="1"/>
              </p:cNvSpPr>
              <p:nvPr/>
            </p:nvSpPr>
            <p:spPr bwMode="auto">
              <a:xfrm>
                <a:off x="1357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350"/>
                  <a:t>6</a:t>
                </a:r>
              </a:p>
            </p:txBody>
          </p:sp>
          <p:sp>
            <p:nvSpPr>
              <p:cNvPr id="227572" name="Rectangle 244"/>
              <p:cNvSpPr>
                <a:spLocks noChangeArrowheads="1"/>
              </p:cNvSpPr>
              <p:nvPr/>
            </p:nvSpPr>
            <p:spPr bwMode="auto">
              <a:xfrm>
                <a:off x="1072" y="912"/>
                <a:ext cx="285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350"/>
                  <a:t>4</a:t>
                </a:r>
              </a:p>
            </p:txBody>
          </p:sp>
          <p:sp>
            <p:nvSpPr>
              <p:cNvPr id="227573" name="Rectangle 245"/>
              <p:cNvSpPr>
                <a:spLocks noChangeArrowheads="1"/>
              </p:cNvSpPr>
              <p:nvPr/>
            </p:nvSpPr>
            <p:spPr bwMode="auto">
              <a:xfrm>
                <a:off x="788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350"/>
                  <a:t>3</a:t>
                </a:r>
              </a:p>
            </p:txBody>
          </p:sp>
          <p:sp>
            <p:nvSpPr>
              <p:cNvPr id="227574" name="Rectangle 246"/>
              <p:cNvSpPr>
                <a:spLocks noChangeArrowheads="1"/>
              </p:cNvSpPr>
              <p:nvPr/>
            </p:nvSpPr>
            <p:spPr bwMode="auto">
              <a:xfrm>
                <a:off x="505" y="912"/>
                <a:ext cx="283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350"/>
                  <a:t>2</a:t>
                </a:r>
              </a:p>
            </p:txBody>
          </p:sp>
          <p:sp>
            <p:nvSpPr>
              <p:cNvPr id="227575" name="Rectangle 247"/>
              <p:cNvSpPr>
                <a:spLocks noChangeArrowheads="1"/>
              </p:cNvSpPr>
              <p:nvPr/>
            </p:nvSpPr>
            <p:spPr bwMode="auto">
              <a:xfrm>
                <a:off x="221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350"/>
                  <a:t>1</a:t>
                </a:r>
              </a:p>
            </p:txBody>
          </p:sp>
          <p:sp>
            <p:nvSpPr>
              <p:cNvPr id="227576" name="Line 248"/>
              <p:cNvSpPr>
                <a:spLocks noChangeShapeType="1"/>
              </p:cNvSpPr>
              <p:nvPr/>
            </p:nvSpPr>
            <p:spPr bwMode="auto">
              <a:xfrm>
                <a:off x="221" y="912"/>
                <a:ext cx="198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  <p:sp>
            <p:nvSpPr>
              <p:cNvPr id="227577" name="Line 249"/>
              <p:cNvSpPr>
                <a:spLocks noChangeShapeType="1"/>
              </p:cNvSpPr>
              <p:nvPr/>
            </p:nvSpPr>
            <p:spPr bwMode="auto">
              <a:xfrm>
                <a:off x="221" y="1179"/>
                <a:ext cx="198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  <p:sp>
            <p:nvSpPr>
              <p:cNvPr id="227578" name="Line 250"/>
              <p:cNvSpPr>
                <a:spLocks noChangeShapeType="1"/>
              </p:cNvSpPr>
              <p:nvPr/>
            </p:nvSpPr>
            <p:spPr bwMode="auto">
              <a:xfrm>
                <a:off x="221" y="91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  <p:sp>
            <p:nvSpPr>
              <p:cNvPr id="227579" name="Line 251"/>
              <p:cNvSpPr>
                <a:spLocks noChangeShapeType="1"/>
              </p:cNvSpPr>
              <p:nvPr/>
            </p:nvSpPr>
            <p:spPr bwMode="auto">
              <a:xfrm>
                <a:off x="505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  <p:sp>
            <p:nvSpPr>
              <p:cNvPr id="227580" name="Line 252"/>
              <p:cNvSpPr>
                <a:spLocks noChangeShapeType="1"/>
              </p:cNvSpPr>
              <p:nvPr/>
            </p:nvSpPr>
            <p:spPr bwMode="auto">
              <a:xfrm>
                <a:off x="788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  <p:sp>
            <p:nvSpPr>
              <p:cNvPr id="227581" name="Line 253"/>
              <p:cNvSpPr>
                <a:spLocks noChangeShapeType="1"/>
              </p:cNvSpPr>
              <p:nvPr/>
            </p:nvSpPr>
            <p:spPr bwMode="auto">
              <a:xfrm>
                <a:off x="1072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  <p:sp>
            <p:nvSpPr>
              <p:cNvPr id="227582" name="Line 254"/>
              <p:cNvSpPr>
                <a:spLocks noChangeShapeType="1"/>
              </p:cNvSpPr>
              <p:nvPr/>
            </p:nvSpPr>
            <p:spPr bwMode="auto">
              <a:xfrm>
                <a:off x="1357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  <p:sp>
            <p:nvSpPr>
              <p:cNvPr id="227583" name="Line 255"/>
              <p:cNvSpPr>
                <a:spLocks noChangeShapeType="1"/>
              </p:cNvSpPr>
              <p:nvPr/>
            </p:nvSpPr>
            <p:spPr bwMode="auto">
              <a:xfrm>
                <a:off x="1641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  <p:sp>
            <p:nvSpPr>
              <p:cNvPr id="227584" name="Line 256"/>
              <p:cNvSpPr>
                <a:spLocks noChangeShapeType="1"/>
              </p:cNvSpPr>
              <p:nvPr/>
            </p:nvSpPr>
            <p:spPr bwMode="auto">
              <a:xfrm>
                <a:off x="1924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  <p:sp>
            <p:nvSpPr>
              <p:cNvPr id="227585" name="Line 257"/>
              <p:cNvSpPr>
                <a:spLocks noChangeShapeType="1"/>
              </p:cNvSpPr>
              <p:nvPr/>
            </p:nvSpPr>
            <p:spPr bwMode="auto">
              <a:xfrm>
                <a:off x="2208" y="91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</p:grpSp>
        <p:sp>
          <p:nvSpPr>
            <p:cNvPr id="227586" name="Text Box 258"/>
            <p:cNvSpPr txBox="1">
              <a:spLocks noChangeArrowheads="1"/>
            </p:cNvSpPr>
            <p:nvPr/>
          </p:nvSpPr>
          <p:spPr bwMode="auto">
            <a:xfrm>
              <a:off x="4486" y="3572"/>
              <a:ext cx="40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200"/>
                <a:t>i = 6</a:t>
              </a:r>
            </a:p>
          </p:txBody>
        </p:sp>
        <p:sp>
          <p:nvSpPr>
            <p:cNvPr id="227587" name="Text Box 259"/>
            <p:cNvSpPr txBox="1">
              <a:spLocks noChangeArrowheads="1"/>
            </p:cNvSpPr>
            <p:nvPr/>
          </p:nvSpPr>
          <p:spPr bwMode="auto">
            <a:xfrm>
              <a:off x="4896" y="3572"/>
              <a:ext cx="18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200"/>
                <a:t>j</a:t>
              </a:r>
            </a:p>
          </p:txBody>
        </p:sp>
      </p:grpSp>
      <p:grpSp>
        <p:nvGrpSpPr>
          <p:cNvPr id="227588" name="Group 260"/>
          <p:cNvGrpSpPr>
            <a:grpSpLocks/>
          </p:cNvGrpSpPr>
          <p:nvPr/>
        </p:nvGrpSpPr>
        <p:grpSpPr bwMode="auto">
          <a:xfrm>
            <a:off x="4835129" y="3976689"/>
            <a:ext cx="2471738" cy="791766"/>
            <a:chOff x="3101" y="3340"/>
            <a:chExt cx="2076" cy="665"/>
          </a:xfrm>
        </p:grpSpPr>
        <p:grpSp>
          <p:nvGrpSpPr>
            <p:cNvPr id="227589" name="Group 261"/>
            <p:cNvGrpSpPr>
              <a:grpSpLocks/>
            </p:cNvGrpSpPr>
            <p:nvPr/>
          </p:nvGrpSpPr>
          <p:grpSpPr bwMode="auto">
            <a:xfrm>
              <a:off x="3101" y="3340"/>
              <a:ext cx="1987" cy="267"/>
              <a:chOff x="221" y="912"/>
              <a:chExt cx="1987" cy="267"/>
            </a:xfrm>
          </p:grpSpPr>
          <p:sp>
            <p:nvSpPr>
              <p:cNvPr id="227590" name="Rectangle 262"/>
              <p:cNvSpPr>
                <a:spLocks noChangeArrowheads="1"/>
              </p:cNvSpPr>
              <p:nvPr/>
            </p:nvSpPr>
            <p:spPr bwMode="auto">
              <a:xfrm>
                <a:off x="1924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350"/>
                  <a:t>9</a:t>
                </a:r>
              </a:p>
            </p:txBody>
          </p:sp>
          <p:sp>
            <p:nvSpPr>
              <p:cNvPr id="227591" name="Rectangle 263"/>
              <p:cNvSpPr>
                <a:spLocks noChangeArrowheads="1"/>
              </p:cNvSpPr>
              <p:nvPr/>
            </p:nvSpPr>
            <p:spPr bwMode="auto">
              <a:xfrm>
                <a:off x="1641" y="912"/>
                <a:ext cx="283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350"/>
                  <a:t>8</a:t>
                </a:r>
              </a:p>
            </p:txBody>
          </p:sp>
          <p:sp>
            <p:nvSpPr>
              <p:cNvPr id="227592" name="Rectangle 264"/>
              <p:cNvSpPr>
                <a:spLocks noChangeArrowheads="1"/>
              </p:cNvSpPr>
              <p:nvPr/>
            </p:nvSpPr>
            <p:spPr bwMode="auto">
              <a:xfrm>
                <a:off x="1357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350"/>
                  <a:t>6</a:t>
                </a:r>
              </a:p>
            </p:txBody>
          </p:sp>
          <p:sp>
            <p:nvSpPr>
              <p:cNvPr id="227593" name="Rectangle 265"/>
              <p:cNvSpPr>
                <a:spLocks noChangeArrowheads="1"/>
              </p:cNvSpPr>
              <p:nvPr/>
            </p:nvSpPr>
            <p:spPr bwMode="auto">
              <a:xfrm>
                <a:off x="1072" y="912"/>
                <a:ext cx="285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350"/>
                  <a:t>4</a:t>
                </a:r>
              </a:p>
            </p:txBody>
          </p:sp>
          <p:sp>
            <p:nvSpPr>
              <p:cNvPr id="227594" name="Rectangle 266"/>
              <p:cNvSpPr>
                <a:spLocks noChangeArrowheads="1"/>
              </p:cNvSpPr>
              <p:nvPr/>
            </p:nvSpPr>
            <p:spPr bwMode="auto">
              <a:xfrm>
                <a:off x="788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350"/>
                  <a:t>3</a:t>
                </a:r>
              </a:p>
            </p:txBody>
          </p:sp>
          <p:sp>
            <p:nvSpPr>
              <p:cNvPr id="227595" name="Rectangle 267"/>
              <p:cNvSpPr>
                <a:spLocks noChangeArrowheads="1"/>
              </p:cNvSpPr>
              <p:nvPr/>
            </p:nvSpPr>
            <p:spPr bwMode="auto">
              <a:xfrm>
                <a:off x="505" y="912"/>
                <a:ext cx="283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350"/>
                  <a:t>2</a:t>
                </a:r>
              </a:p>
            </p:txBody>
          </p:sp>
          <p:sp>
            <p:nvSpPr>
              <p:cNvPr id="227596" name="Rectangle 268"/>
              <p:cNvSpPr>
                <a:spLocks noChangeArrowheads="1"/>
              </p:cNvSpPr>
              <p:nvPr/>
            </p:nvSpPr>
            <p:spPr bwMode="auto">
              <a:xfrm>
                <a:off x="221" y="912"/>
                <a:ext cx="284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spcBef>
                    <a:spcPct val="20000"/>
                  </a:spcBef>
                  <a:buChar char="•"/>
                  <a:defRPr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spcBef>
                    <a:spcPct val="20000"/>
                  </a:spcBef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350"/>
                  <a:t>1</a:t>
                </a:r>
              </a:p>
            </p:txBody>
          </p:sp>
          <p:sp>
            <p:nvSpPr>
              <p:cNvPr id="227597" name="Line 269"/>
              <p:cNvSpPr>
                <a:spLocks noChangeShapeType="1"/>
              </p:cNvSpPr>
              <p:nvPr/>
            </p:nvSpPr>
            <p:spPr bwMode="auto">
              <a:xfrm>
                <a:off x="221" y="912"/>
                <a:ext cx="198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  <p:sp>
            <p:nvSpPr>
              <p:cNvPr id="227598" name="Line 270"/>
              <p:cNvSpPr>
                <a:spLocks noChangeShapeType="1"/>
              </p:cNvSpPr>
              <p:nvPr/>
            </p:nvSpPr>
            <p:spPr bwMode="auto">
              <a:xfrm>
                <a:off x="221" y="1179"/>
                <a:ext cx="198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  <p:sp>
            <p:nvSpPr>
              <p:cNvPr id="227599" name="Line 271"/>
              <p:cNvSpPr>
                <a:spLocks noChangeShapeType="1"/>
              </p:cNvSpPr>
              <p:nvPr/>
            </p:nvSpPr>
            <p:spPr bwMode="auto">
              <a:xfrm>
                <a:off x="221" y="91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  <p:sp>
            <p:nvSpPr>
              <p:cNvPr id="227600" name="Line 272"/>
              <p:cNvSpPr>
                <a:spLocks noChangeShapeType="1"/>
              </p:cNvSpPr>
              <p:nvPr/>
            </p:nvSpPr>
            <p:spPr bwMode="auto">
              <a:xfrm>
                <a:off x="505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  <p:sp>
            <p:nvSpPr>
              <p:cNvPr id="227601" name="Line 273"/>
              <p:cNvSpPr>
                <a:spLocks noChangeShapeType="1"/>
              </p:cNvSpPr>
              <p:nvPr/>
            </p:nvSpPr>
            <p:spPr bwMode="auto">
              <a:xfrm>
                <a:off x="788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  <p:sp>
            <p:nvSpPr>
              <p:cNvPr id="227602" name="Line 274"/>
              <p:cNvSpPr>
                <a:spLocks noChangeShapeType="1"/>
              </p:cNvSpPr>
              <p:nvPr/>
            </p:nvSpPr>
            <p:spPr bwMode="auto">
              <a:xfrm>
                <a:off x="1072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  <p:sp>
            <p:nvSpPr>
              <p:cNvPr id="227603" name="Line 275"/>
              <p:cNvSpPr>
                <a:spLocks noChangeShapeType="1"/>
              </p:cNvSpPr>
              <p:nvPr/>
            </p:nvSpPr>
            <p:spPr bwMode="auto">
              <a:xfrm>
                <a:off x="1357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  <p:sp>
            <p:nvSpPr>
              <p:cNvPr id="227604" name="Line 276"/>
              <p:cNvSpPr>
                <a:spLocks noChangeShapeType="1"/>
              </p:cNvSpPr>
              <p:nvPr/>
            </p:nvSpPr>
            <p:spPr bwMode="auto">
              <a:xfrm>
                <a:off x="1641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  <p:sp>
            <p:nvSpPr>
              <p:cNvPr id="227605" name="Line 277"/>
              <p:cNvSpPr>
                <a:spLocks noChangeShapeType="1"/>
              </p:cNvSpPr>
              <p:nvPr/>
            </p:nvSpPr>
            <p:spPr bwMode="auto">
              <a:xfrm>
                <a:off x="1924" y="912"/>
                <a:ext cx="0" cy="2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  <p:sp>
            <p:nvSpPr>
              <p:cNvPr id="227606" name="Line 278"/>
              <p:cNvSpPr>
                <a:spLocks noChangeShapeType="1"/>
              </p:cNvSpPr>
              <p:nvPr/>
            </p:nvSpPr>
            <p:spPr bwMode="auto">
              <a:xfrm>
                <a:off x="2208" y="912"/>
                <a:ext cx="0" cy="26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 anchorCtr="1"/>
              <a:lstStyle/>
              <a:p>
                <a:endParaRPr lang="en-US" sz="1050"/>
              </a:p>
            </p:txBody>
          </p:sp>
        </p:grpSp>
        <p:sp>
          <p:nvSpPr>
            <p:cNvPr id="227607" name="Text Box 279"/>
            <p:cNvSpPr txBox="1">
              <a:spLocks noChangeArrowheads="1"/>
            </p:cNvSpPr>
            <p:nvPr/>
          </p:nvSpPr>
          <p:spPr bwMode="auto">
            <a:xfrm>
              <a:off x="4774" y="3600"/>
              <a:ext cx="40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200"/>
                <a:t>i = 7</a:t>
              </a:r>
            </a:p>
          </p:txBody>
        </p:sp>
        <p:sp>
          <p:nvSpPr>
            <p:cNvPr id="227608" name="Text Box 280"/>
            <p:cNvSpPr txBox="1">
              <a:spLocks noChangeArrowheads="1"/>
            </p:cNvSpPr>
            <p:nvPr/>
          </p:nvSpPr>
          <p:spPr bwMode="auto">
            <a:xfrm>
              <a:off x="4848" y="3772"/>
              <a:ext cx="18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200"/>
                <a:t>j</a:t>
              </a:r>
            </a:p>
          </p:txBody>
        </p:sp>
      </p:grpSp>
      <p:sp>
        <p:nvSpPr>
          <p:cNvPr id="282" name="TextBox 281"/>
          <p:cNvSpPr txBox="1"/>
          <p:nvPr/>
        </p:nvSpPr>
        <p:spPr>
          <a:xfrm>
            <a:off x="2790825" y="157967"/>
            <a:ext cx="33504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Gabriola" panose="04040605051002020D02" pitchFamily="82" charset="0"/>
              </a:rPr>
              <a:t>Example!</a:t>
            </a:r>
            <a:endParaRPr lang="en-US" sz="4000" b="1" dirty="0"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9575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36</a:t>
            </a:fld>
            <a:endParaRPr lang="en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1212889" y="1426105"/>
            <a:ext cx="6905095" cy="2561695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FontTx/>
              <a:buNone/>
            </a:pPr>
            <a:r>
              <a:rPr lang="en-US" altLang="en-US" sz="2800" dirty="0" smtClean="0">
                <a:solidFill>
                  <a:srgbClr val="DD0111"/>
                </a:solidFill>
                <a:latin typeface="Gabriola" panose="04040605051002020D02" pitchFamily="82" charset="0"/>
              </a:rPr>
              <a:t>Alg.:</a:t>
            </a:r>
            <a:r>
              <a:rPr lang="en-US" altLang="en-US" sz="2800" dirty="0" smtClean="0">
                <a:latin typeface="Gabriola" panose="04040605051002020D02" pitchFamily="82" charset="0"/>
              </a:rPr>
              <a:t> </a:t>
            </a:r>
            <a:r>
              <a:rPr lang="en-US" altLang="en-US" sz="2800" dirty="0" smtClean="0">
                <a:solidFill>
                  <a:schemeClr val="tx1"/>
                </a:solidFill>
                <a:latin typeface="Gabriola" panose="04040605051002020D02" pitchFamily="82" charset="0"/>
              </a:rPr>
              <a:t>BUBBLESORT(A)</a:t>
            </a:r>
          </a:p>
          <a:p>
            <a:pPr>
              <a:buFontTx/>
              <a:buNone/>
            </a:pPr>
            <a:r>
              <a:rPr lang="en-US" altLang="en-US" sz="2800" dirty="0" smtClean="0">
                <a:solidFill>
                  <a:schemeClr val="tx1"/>
                </a:solidFill>
                <a:latin typeface="Gabriola" panose="04040605051002020D02" pitchFamily="82" charset="0"/>
              </a:rPr>
              <a:t>	</a:t>
            </a:r>
            <a:r>
              <a:rPr lang="en-US" altLang="en-US" sz="2800" b="1" dirty="0" smtClean="0">
                <a:solidFill>
                  <a:schemeClr val="tx1"/>
                </a:solidFill>
                <a:latin typeface="Gabriola" panose="04040605051002020D02" pitchFamily="82" charset="0"/>
              </a:rPr>
              <a:t>for</a:t>
            </a:r>
            <a:r>
              <a:rPr lang="en-US" altLang="en-US" sz="2800" dirty="0" smtClean="0">
                <a:solidFill>
                  <a:schemeClr val="tx1"/>
                </a:solidFill>
                <a:latin typeface="Gabriola" panose="04040605051002020D02" pitchFamily="82" charset="0"/>
              </a:rPr>
              <a:t> </a:t>
            </a:r>
            <a:r>
              <a:rPr lang="en-US" altLang="en-US" sz="2800" dirty="0" err="1" smtClean="0">
                <a:solidFill>
                  <a:schemeClr val="tx1"/>
                </a:solidFill>
                <a:latin typeface="Gabriola" panose="04040605051002020D02" pitchFamily="82" charset="0"/>
              </a:rPr>
              <a:t>i</a:t>
            </a:r>
            <a:r>
              <a:rPr lang="en-US" altLang="en-US" sz="2800" dirty="0" smtClean="0">
                <a:solidFill>
                  <a:schemeClr val="tx1"/>
                </a:solidFill>
                <a:latin typeface="Gabriola" panose="04040605051002020D02" pitchFamily="82" charset="0"/>
              </a:rPr>
              <a:t> </a:t>
            </a:r>
            <a:r>
              <a:rPr lang="en-US" altLang="en-US" sz="2800" dirty="0" smtClean="0">
                <a:solidFill>
                  <a:schemeClr val="tx1"/>
                </a:solidFill>
                <a:latin typeface="Gabriola" panose="04040605051002020D02" pitchFamily="82" charset="0"/>
                <a:sym typeface="Symbol" panose="05050102010706020507" pitchFamily="18" charset="2"/>
              </a:rPr>
              <a:t> 1 </a:t>
            </a:r>
            <a:r>
              <a:rPr lang="en-US" altLang="en-US" sz="2800" b="1" dirty="0" smtClean="0">
                <a:solidFill>
                  <a:schemeClr val="tx1"/>
                </a:solidFill>
                <a:latin typeface="Gabriola" panose="04040605051002020D02" pitchFamily="82" charset="0"/>
                <a:sym typeface="Symbol" panose="05050102010706020507" pitchFamily="18" charset="2"/>
              </a:rPr>
              <a:t>to</a:t>
            </a:r>
            <a:r>
              <a:rPr lang="en-US" altLang="en-US" sz="2800" dirty="0" smtClean="0">
                <a:solidFill>
                  <a:schemeClr val="tx1"/>
                </a:solidFill>
                <a:latin typeface="Gabriola" panose="04040605051002020D02" pitchFamily="82" charset="0"/>
                <a:sym typeface="Symbol" panose="05050102010706020507" pitchFamily="18" charset="2"/>
              </a:rPr>
              <a:t> length[A]</a:t>
            </a:r>
          </a:p>
          <a:p>
            <a:pPr>
              <a:buFontTx/>
              <a:buNone/>
            </a:pPr>
            <a:r>
              <a:rPr lang="en-US" altLang="en-US" sz="2800" dirty="0" smtClean="0">
                <a:solidFill>
                  <a:schemeClr val="tx1"/>
                </a:solidFill>
                <a:latin typeface="Gabriola" panose="04040605051002020D02" pitchFamily="82" charset="0"/>
                <a:sym typeface="Symbol" panose="05050102010706020507" pitchFamily="18" charset="2"/>
              </a:rPr>
              <a:t>		</a:t>
            </a:r>
            <a:r>
              <a:rPr lang="en-US" altLang="en-US" sz="2800" b="1" dirty="0" smtClean="0">
                <a:solidFill>
                  <a:schemeClr val="tx1"/>
                </a:solidFill>
                <a:latin typeface="Gabriola" panose="04040605051002020D02" pitchFamily="82" charset="0"/>
                <a:sym typeface="Symbol" panose="05050102010706020507" pitchFamily="18" charset="2"/>
              </a:rPr>
              <a:t>do for</a:t>
            </a:r>
            <a:r>
              <a:rPr lang="en-US" altLang="en-US" sz="2800" dirty="0" smtClean="0">
                <a:solidFill>
                  <a:schemeClr val="tx1"/>
                </a:solidFill>
                <a:latin typeface="Gabriola" panose="04040605051002020D02" pitchFamily="82" charset="0"/>
                <a:sym typeface="Symbol" panose="05050102010706020507" pitchFamily="18" charset="2"/>
              </a:rPr>
              <a:t> j  length[A] </a:t>
            </a:r>
            <a:r>
              <a:rPr lang="en-US" altLang="en-US" sz="2800" b="1" dirty="0" err="1" smtClean="0">
                <a:solidFill>
                  <a:schemeClr val="tx1"/>
                </a:solidFill>
                <a:latin typeface="Gabriola" panose="04040605051002020D02" pitchFamily="82" charset="0"/>
                <a:sym typeface="Symbol" panose="05050102010706020507" pitchFamily="18" charset="2"/>
              </a:rPr>
              <a:t>downto</a:t>
            </a:r>
            <a:r>
              <a:rPr lang="en-US" altLang="en-US" sz="2800" dirty="0" smtClean="0">
                <a:solidFill>
                  <a:schemeClr val="tx1"/>
                </a:solidFill>
                <a:latin typeface="Gabriola" panose="04040605051002020D02" pitchFamily="82" charset="0"/>
                <a:sym typeface="Symbol" panose="05050102010706020507" pitchFamily="18" charset="2"/>
              </a:rPr>
              <a:t> </a:t>
            </a:r>
            <a:r>
              <a:rPr lang="en-US" altLang="en-US" sz="2800" dirty="0" err="1" smtClean="0">
                <a:solidFill>
                  <a:schemeClr val="tx1"/>
                </a:solidFill>
                <a:latin typeface="Gabriola" panose="04040605051002020D02" pitchFamily="82" charset="0"/>
                <a:sym typeface="Symbol" panose="05050102010706020507" pitchFamily="18" charset="2"/>
              </a:rPr>
              <a:t>i</a:t>
            </a:r>
            <a:r>
              <a:rPr lang="en-US" altLang="en-US" sz="2800" dirty="0" smtClean="0">
                <a:solidFill>
                  <a:schemeClr val="tx1"/>
                </a:solidFill>
                <a:latin typeface="Gabriola" panose="04040605051002020D02" pitchFamily="82" charset="0"/>
                <a:sym typeface="Symbol" panose="05050102010706020507" pitchFamily="18" charset="2"/>
              </a:rPr>
              <a:t> + 1</a:t>
            </a:r>
          </a:p>
          <a:p>
            <a:pPr>
              <a:buFontTx/>
              <a:buNone/>
            </a:pPr>
            <a:r>
              <a:rPr lang="en-US" altLang="en-US" sz="2800" dirty="0" smtClean="0">
                <a:solidFill>
                  <a:schemeClr val="tx1"/>
                </a:solidFill>
                <a:latin typeface="Gabriola" panose="04040605051002020D02" pitchFamily="82" charset="0"/>
                <a:sym typeface="Symbol" panose="05050102010706020507" pitchFamily="18" charset="2"/>
              </a:rPr>
              <a:t>		          </a:t>
            </a:r>
            <a:r>
              <a:rPr lang="en-US" altLang="en-US" sz="2800" b="1" dirty="0" smtClean="0">
                <a:solidFill>
                  <a:schemeClr val="tx1"/>
                </a:solidFill>
                <a:latin typeface="Gabriola" panose="04040605051002020D02" pitchFamily="82" charset="0"/>
                <a:sym typeface="Symbol" panose="05050102010706020507" pitchFamily="18" charset="2"/>
              </a:rPr>
              <a:t>do if</a:t>
            </a:r>
            <a:r>
              <a:rPr lang="en-US" altLang="en-US" sz="2800" dirty="0" smtClean="0">
                <a:solidFill>
                  <a:schemeClr val="tx1"/>
                </a:solidFill>
                <a:latin typeface="Gabriola" panose="04040605051002020D02" pitchFamily="82" charset="0"/>
                <a:sym typeface="Symbol" panose="05050102010706020507" pitchFamily="18" charset="2"/>
              </a:rPr>
              <a:t> A[j] &lt; A[j -1]</a:t>
            </a:r>
          </a:p>
          <a:p>
            <a:pPr>
              <a:buFontTx/>
              <a:buNone/>
            </a:pPr>
            <a:r>
              <a:rPr lang="en-US" altLang="en-US" sz="2800" dirty="0" smtClean="0">
                <a:solidFill>
                  <a:schemeClr val="tx1"/>
                </a:solidFill>
                <a:latin typeface="Gabriola" panose="04040605051002020D02" pitchFamily="82" charset="0"/>
                <a:sym typeface="Symbol" panose="05050102010706020507" pitchFamily="18" charset="2"/>
              </a:rPr>
              <a:t>			        </a:t>
            </a:r>
            <a:r>
              <a:rPr lang="en-US" altLang="en-US" sz="2800" b="1" dirty="0" smtClean="0">
                <a:solidFill>
                  <a:schemeClr val="tx1"/>
                </a:solidFill>
                <a:latin typeface="Gabriola" panose="04040605051002020D02" pitchFamily="82" charset="0"/>
                <a:sym typeface="Symbol" panose="05050102010706020507" pitchFamily="18" charset="2"/>
              </a:rPr>
              <a:t>then</a:t>
            </a:r>
            <a:r>
              <a:rPr lang="en-US" altLang="en-US" sz="2800" dirty="0" smtClean="0">
                <a:solidFill>
                  <a:schemeClr val="tx1"/>
                </a:solidFill>
                <a:latin typeface="Gabriola" panose="04040605051002020D02" pitchFamily="82" charset="0"/>
                <a:sym typeface="Symbol" panose="05050102010706020507" pitchFamily="18" charset="2"/>
              </a:rPr>
              <a:t> exchange A[j]  A[j-1]	</a:t>
            </a:r>
            <a:endParaRPr lang="en-US" altLang="en-US" sz="2800" dirty="0">
              <a:solidFill>
                <a:schemeClr val="tx1"/>
              </a:solidFill>
              <a:latin typeface="Gabriola" panose="04040605051002020D02" pitchFamily="82" charset="0"/>
              <a:sym typeface="Symbol" panose="05050102010706020507" pitchFamily="18" charset="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87253" y="271285"/>
            <a:ext cx="33504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Gabriola" panose="04040605051002020D02" pitchFamily="82" charset="0"/>
              </a:rPr>
              <a:t>Pseudocode</a:t>
            </a:r>
            <a:endParaRPr lang="en-US" sz="4000" b="1" dirty="0"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9649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378456" y="830522"/>
            <a:ext cx="484818" cy="242887"/>
          </a:xfrm>
        </p:spPr>
        <p:txBody>
          <a:bodyPr/>
          <a:lstStyle/>
          <a:p>
            <a:fld id="{B7BCAE7D-96FE-4959-A0F5-507BE6A3E44C}" type="slidenum">
              <a:rPr lang="en-US" altLang="en-US"/>
              <a:pPr/>
              <a:t>37</a:t>
            </a:fld>
            <a:endParaRPr lang="en-US" altLang="en-US" dirty="0"/>
          </a:p>
        </p:txBody>
      </p:sp>
      <p:sp>
        <p:nvSpPr>
          <p:cNvPr id="229381" name="Rectangle 5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214747" y="4606000"/>
            <a:ext cx="2703513" cy="471487"/>
          </a:xfrm>
        </p:spPr>
        <p:txBody>
          <a:bodyPr/>
          <a:lstStyle/>
          <a:p>
            <a:pPr>
              <a:lnSpc>
                <a:spcPct val="120000"/>
              </a:lnSpc>
              <a:buFontTx/>
              <a:buNone/>
            </a:pPr>
            <a:r>
              <a:rPr lang="en-US" altLang="en-US" sz="1800" b="1" dirty="0">
                <a:solidFill>
                  <a:schemeClr val="tx1"/>
                </a:solidFill>
                <a:latin typeface="Comic Sans MS" panose="030F0702030302020204" pitchFamily="66" charset="0"/>
              </a:rPr>
              <a:t>Thus</a:t>
            </a:r>
            <a:r>
              <a:rPr lang="en-US" altLang="en-US" sz="1800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, T(n</a:t>
            </a:r>
            <a:r>
              <a:rPr lang="en-US" altLang="en-US" sz="1800" b="1" dirty="0">
                <a:solidFill>
                  <a:schemeClr val="tx1"/>
                </a:solidFill>
                <a:latin typeface="Comic Sans MS" panose="030F0702030302020204" pitchFamily="66" charset="0"/>
              </a:rPr>
              <a:t>) = </a:t>
            </a:r>
            <a:r>
              <a:rPr lang="en-US" altLang="en-US" sz="1800" b="1" dirty="0">
                <a:latin typeface="Comic Sans MS" panose="030F0702030302020204" pitchFamily="66" charset="0"/>
                <a:sym typeface="Symbol" panose="05050102010706020507" pitchFamily="18" charset="2"/>
              </a:rPr>
              <a:t>(n</a:t>
            </a:r>
            <a:r>
              <a:rPr lang="en-US" altLang="en-US" sz="1800" b="1" baseline="30000" dirty="0">
                <a:latin typeface="Comic Sans MS" panose="030F0702030302020204" pitchFamily="66" charset="0"/>
                <a:sym typeface="Symbol" panose="05050102010706020507" pitchFamily="18" charset="2"/>
              </a:rPr>
              <a:t>2</a:t>
            </a:r>
            <a:r>
              <a:rPr lang="en-US" altLang="en-US" sz="1800" b="1" dirty="0">
                <a:latin typeface="Comic Sans MS" panose="030F0702030302020204" pitchFamily="66" charset="0"/>
                <a:sym typeface="Symbol" panose="05050102010706020507" pitchFamily="18" charset="2"/>
              </a:rPr>
              <a:t>)</a:t>
            </a:r>
            <a:r>
              <a:rPr lang="en-US" altLang="en-US" sz="1800" b="1" dirty="0">
                <a:solidFill>
                  <a:schemeClr val="tx1"/>
                </a:solidFill>
                <a:sym typeface="Symbol" panose="05050102010706020507" pitchFamily="18" charset="2"/>
              </a:rPr>
              <a:t>	</a:t>
            </a:r>
          </a:p>
        </p:txBody>
      </p:sp>
      <p:graphicFrame>
        <p:nvGraphicFramePr>
          <p:cNvPr id="229382" name="Object 6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2179803529"/>
              </p:ext>
            </p:extLst>
          </p:nvPr>
        </p:nvGraphicFramePr>
        <p:xfrm>
          <a:off x="935888" y="3905913"/>
          <a:ext cx="5089525" cy="700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5" name="Equation" r:id="rId4" imgW="3238200" imgH="444240" progId="Equation.DSMT4">
                  <p:embed/>
                </p:oleObj>
              </mc:Choice>
              <mc:Fallback>
                <p:oleObj name="Equation" r:id="rId4" imgW="3238200" imgH="444240" progId="Equation.DSMT4">
                  <p:embed/>
                  <p:pic>
                    <p:nvPicPr>
                      <p:cNvPr id="22938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5888" y="3905913"/>
                        <a:ext cx="5089525" cy="700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9378" name="AutoShape 2"/>
          <p:cNvSpPr>
            <a:spLocks noChangeArrowheads="1"/>
          </p:cNvSpPr>
          <p:nvPr/>
        </p:nvSpPr>
        <p:spPr bwMode="auto">
          <a:xfrm>
            <a:off x="4544094" y="2119313"/>
            <a:ext cx="2788040" cy="355997"/>
          </a:xfrm>
          <a:prstGeom prst="roundRect">
            <a:avLst>
              <a:gd name="adj" fmla="val 16667"/>
            </a:avLst>
          </a:prstGeom>
          <a:solidFill>
            <a:srgbClr val="CC0000">
              <a:alpha val="28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229379" name="AutoShape 3"/>
          <p:cNvSpPr>
            <a:spLocks noChangeArrowheads="1"/>
          </p:cNvSpPr>
          <p:nvPr/>
        </p:nvSpPr>
        <p:spPr bwMode="auto">
          <a:xfrm>
            <a:off x="3556398" y="1779985"/>
            <a:ext cx="2116931" cy="37266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229383" name="Rectangle 7"/>
          <p:cNvSpPr>
            <a:spLocks noChangeArrowheads="1"/>
          </p:cNvSpPr>
          <p:nvPr/>
        </p:nvSpPr>
        <p:spPr bwMode="auto">
          <a:xfrm>
            <a:off x="660400" y="750094"/>
            <a:ext cx="7218634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en-US" sz="1800" dirty="0">
                <a:solidFill>
                  <a:srgbClr val="DD0111"/>
                </a:solidFill>
                <a:latin typeface="Monotype Corsiva" panose="03010101010201010101" pitchFamily="66" charset="0"/>
              </a:rPr>
              <a:t>Alg.:</a:t>
            </a:r>
            <a:r>
              <a:rPr lang="en-US" altLang="en-US" sz="1800" dirty="0"/>
              <a:t> BUBBLESORT(A)</a:t>
            </a:r>
          </a:p>
          <a:p>
            <a:pPr>
              <a:lnSpc>
                <a:spcPct val="120000"/>
              </a:lnSpc>
            </a:pPr>
            <a:r>
              <a:rPr lang="en-US" altLang="en-US" sz="1800" dirty="0"/>
              <a:t>	</a:t>
            </a:r>
            <a:r>
              <a:rPr lang="en-US" altLang="en-US" sz="1800" b="1" dirty="0"/>
              <a:t>for</a:t>
            </a:r>
            <a:r>
              <a:rPr lang="en-US" altLang="en-US" sz="1800" dirty="0"/>
              <a:t> </a:t>
            </a:r>
            <a:r>
              <a:rPr lang="en-US" altLang="en-US" sz="1800" dirty="0" err="1">
                <a:latin typeface="Comic Sans MS" panose="030F0702030302020204" pitchFamily="66" charset="0"/>
              </a:rPr>
              <a:t>i</a:t>
            </a:r>
            <a:r>
              <a:rPr lang="en-US" altLang="en-US" sz="1800" dirty="0">
                <a:latin typeface="Comic Sans MS" panose="030F0702030302020204" pitchFamily="66" charset="0"/>
              </a:rPr>
              <a:t> </a:t>
            </a:r>
            <a:r>
              <a:rPr lang="en-US" altLang="en-US" sz="1800" dirty="0">
                <a:latin typeface="Comic Sans MS" panose="030F0702030302020204" pitchFamily="66" charset="0"/>
                <a:sym typeface="Symbol" panose="05050102010706020507" pitchFamily="18" charset="2"/>
              </a:rPr>
              <a:t> 1</a:t>
            </a:r>
            <a:r>
              <a:rPr lang="en-US" altLang="en-US" sz="1800" dirty="0">
                <a:sym typeface="Symbol" panose="05050102010706020507" pitchFamily="18" charset="2"/>
              </a:rPr>
              <a:t> </a:t>
            </a:r>
            <a:r>
              <a:rPr lang="en-US" altLang="en-US" sz="1800" b="1" dirty="0">
                <a:sym typeface="Symbol" panose="05050102010706020507" pitchFamily="18" charset="2"/>
              </a:rPr>
              <a:t>to</a:t>
            </a:r>
            <a:r>
              <a:rPr lang="en-US" altLang="en-US" sz="1800" dirty="0">
                <a:sym typeface="Symbol" panose="05050102010706020507" pitchFamily="18" charset="2"/>
              </a:rPr>
              <a:t> </a:t>
            </a:r>
            <a:r>
              <a:rPr lang="en-US" altLang="en-US" sz="1800" dirty="0">
                <a:latin typeface="Comic Sans MS" panose="030F0702030302020204" pitchFamily="66" charset="0"/>
                <a:sym typeface="Symbol" panose="05050102010706020507" pitchFamily="18" charset="2"/>
              </a:rPr>
              <a:t>length[A]</a:t>
            </a:r>
          </a:p>
          <a:p>
            <a:pPr>
              <a:lnSpc>
                <a:spcPct val="120000"/>
              </a:lnSpc>
            </a:pPr>
            <a:r>
              <a:rPr lang="en-US" altLang="en-US" sz="1800" dirty="0">
                <a:sym typeface="Symbol" panose="05050102010706020507" pitchFamily="18" charset="2"/>
              </a:rPr>
              <a:t>		</a:t>
            </a:r>
            <a:r>
              <a:rPr lang="en-US" altLang="en-US" sz="1800" b="1" dirty="0">
                <a:sym typeface="Symbol" panose="05050102010706020507" pitchFamily="18" charset="2"/>
              </a:rPr>
              <a:t>do for</a:t>
            </a:r>
            <a:r>
              <a:rPr lang="en-US" altLang="en-US" sz="1800" dirty="0">
                <a:sym typeface="Symbol" panose="05050102010706020507" pitchFamily="18" charset="2"/>
              </a:rPr>
              <a:t> </a:t>
            </a:r>
            <a:r>
              <a:rPr lang="en-US" altLang="en-US" sz="1800" dirty="0">
                <a:latin typeface="Comic Sans MS" panose="030F0702030302020204" pitchFamily="66" charset="0"/>
                <a:sym typeface="Symbol" panose="05050102010706020507" pitchFamily="18" charset="2"/>
              </a:rPr>
              <a:t>j  length[A]</a:t>
            </a:r>
            <a:r>
              <a:rPr lang="en-US" altLang="en-US" sz="1800" dirty="0">
                <a:sym typeface="Symbol" panose="05050102010706020507" pitchFamily="18" charset="2"/>
              </a:rPr>
              <a:t> </a:t>
            </a:r>
            <a:r>
              <a:rPr lang="en-US" altLang="en-US" sz="1800" b="1" dirty="0" err="1">
                <a:sym typeface="Symbol" panose="05050102010706020507" pitchFamily="18" charset="2"/>
              </a:rPr>
              <a:t>downto</a:t>
            </a:r>
            <a:r>
              <a:rPr lang="en-US" altLang="en-US" sz="1800" dirty="0">
                <a:sym typeface="Symbol" panose="05050102010706020507" pitchFamily="18" charset="2"/>
              </a:rPr>
              <a:t> </a:t>
            </a:r>
            <a:r>
              <a:rPr lang="en-US" altLang="en-US" sz="1800" dirty="0" err="1">
                <a:latin typeface="Comic Sans MS" panose="030F0702030302020204" pitchFamily="66" charset="0"/>
                <a:sym typeface="Symbol" panose="05050102010706020507" pitchFamily="18" charset="2"/>
              </a:rPr>
              <a:t>i</a:t>
            </a:r>
            <a:r>
              <a:rPr lang="en-US" altLang="en-US" sz="1800" dirty="0">
                <a:latin typeface="Comic Sans MS" panose="030F0702030302020204" pitchFamily="66" charset="0"/>
                <a:sym typeface="Symbol" panose="05050102010706020507" pitchFamily="18" charset="2"/>
              </a:rPr>
              <a:t> + 1</a:t>
            </a:r>
          </a:p>
          <a:p>
            <a:pPr>
              <a:lnSpc>
                <a:spcPct val="120000"/>
              </a:lnSpc>
            </a:pPr>
            <a:r>
              <a:rPr lang="en-US" altLang="en-US" sz="1800" dirty="0">
                <a:sym typeface="Symbol" panose="05050102010706020507" pitchFamily="18" charset="2"/>
              </a:rPr>
              <a:t>		          </a:t>
            </a:r>
            <a:r>
              <a:rPr lang="en-US" altLang="en-US" sz="1800" b="1" dirty="0">
                <a:sym typeface="Symbol" panose="05050102010706020507" pitchFamily="18" charset="2"/>
              </a:rPr>
              <a:t>do if</a:t>
            </a:r>
            <a:r>
              <a:rPr lang="en-US" altLang="en-US" sz="1800" dirty="0">
                <a:sym typeface="Symbol" panose="05050102010706020507" pitchFamily="18" charset="2"/>
              </a:rPr>
              <a:t> </a:t>
            </a:r>
            <a:r>
              <a:rPr lang="en-US" altLang="en-US" sz="1800" dirty="0">
                <a:latin typeface="Comic Sans MS" panose="030F0702030302020204" pitchFamily="66" charset="0"/>
                <a:sym typeface="Symbol" panose="05050102010706020507" pitchFamily="18" charset="2"/>
              </a:rPr>
              <a:t>A[j] &lt; A[j -1]</a:t>
            </a:r>
          </a:p>
          <a:p>
            <a:pPr>
              <a:lnSpc>
                <a:spcPct val="120000"/>
              </a:lnSpc>
            </a:pPr>
            <a:r>
              <a:rPr lang="en-US" altLang="en-US" sz="1800" dirty="0">
                <a:sym typeface="Symbol" panose="05050102010706020507" pitchFamily="18" charset="2"/>
              </a:rPr>
              <a:t>			        </a:t>
            </a:r>
            <a:r>
              <a:rPr lang="en-US" altLang="en-US" sz="1800" b="1" dirty="0">
                <a:sym typeface="Symbol" panose="05050102010706020507" pitchFamily="18" charset="2"/>
              </a:rPr>
              <a:t>then</a:t>
            </a:r>
            <a:r>
              <a:rPr lang="en-US" altLang="en-US" sz="1800" dirty="0">
                <a:sym typeface="Symbol" panose="05050102010706020507" pitchFamily="18" charset="2"/>
              </a:rPr>
              <a:t> exchange </a:t>
            </a:r>
            <a:r>
              <a:rPr lang="en-US" altLang="en-US" sz="1800" dirty="0">
                <a:latin typeface="Comic Sans MS" panose="030F0702030302020204" pitchFamily="66" charset="0"/>
                <a:sym typeface="Symbol" panose="05050102010706020507" pitchFamily="18" charset="2"/>
              </a:rPr>
              <a:t>A[j]  A[j-1]</a:t>
            </a:r>
          </a:p>
        </p:txBody>
      </p:sp>
      <p:sp>
        <p:nvSpPr>
          <p:cNvPr id="229384" name="Rectangle 8"/>
          <p:cNvSpPr>
            <a:spLocks noChangeArrowheads="1"/>
          </p:cNvSpPr>
          <p:nvPr/>
        </p:nvSpPr>
        <p:spPr bwMode="auto">
          <a:xfrm>
            <a:off x="1384698" y="2652712"/>
            <a:ext cx="1005403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100" dirty="0">
                <a:latin typeface="Comic Sans MS" panose="030F0702030302020204" pitchFamily="66" charset="0"/>
              </a:rPr>
              <a:t>T(n) = </a:t>
            </a:r>
          </a:p>
        </p:txBody>
      </p:sp>
      <p:sp>
        <p:nvSpPr>
          <p:cNvPr id="229385" name="Rectangle 9"/>
          <p:cNvSpPr>
            <a:spLocks noChangeArrowheads="1"/>
          </p:cNvSpPr>
          <p:nvPr/>
        </p:nvSpPr>
        <p:spPr bwMode="auto">
          <a:xfrm>
            <a:off x="2276475" y="2652712"/>
            <a:ext cx="1204176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100" dirty="0">
                <a:latin typeface="Comic Sans MS" panose="030F0702030302020204" pitchFamily="66" charset="0"/>
                <a:sym typeface="Symbol" panose="05050102010706020507" pitchFamily="18" charset="2"/>
              </a:rPr>
              <a:t>c</a:t>
            </a:r>
            <a:r>
              <a:rPr lang="en-US" altLang="en-US" sz="2100" baseline="-25000" dirty="0">
                <a:latin typeface="Comic Sans MS" panose="030F0702030302020204" pitchFamily="66" charset="0"/>
                <a:sym typeface="Symbol" panose="05050102010706020507" pitchFamily="18" charset="2"/>
              </a:rPr>
              <a:t>1</a:t>
            </a:r>
            <a:r>
              <a:rPr lang="en-US" altLang="en-US" sz="2100" dirty="0">
                <a:latin typeface="Comic Sans MS" panose="030F0702030302020204" pitchFamily="66" charset="0"/>
                <a:sym typeface="Symbol" panose="05050102010706020507" pitchFamily="18" charset="2"/>
              </a:rPr>
              <a:t>(n+1) +</a:t>
            </a:r>
          </a:p>
        </p:txBody>
      </p:sp>
      <p:graphicFrame>
        <p:nvGraphicFramePr>
          <p:cNvPr id="229386" name="Object 10"/>
          <p:cNvGraphicFramePr>
            <a:graphicFrameLocks noChangeAspect="1"/>
          </p:cNvGraphicFramePr>
          <p:nvPr/>
        </p:nvGraphicFramePr>
        <p:xfrm>
          <a:off x="3740944" y="2497932"/>
          <a:ext cx="1440656" cy="6988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6" name="Equation" r:id="rId6" imgW="888840" imgH="431640" progId="Equation.3">
                  <p:embed/>
                </p:oleObj>
              </mc:Choice>
              <mc:Fallback>
                <p:oleObj name="Equation" r:id="rId6" imgW="888840" imgH="431640" progId="Equation.3">
                  <p:embed/>
                  <p:pic>
                    <p:nvPicPr>
                      <p:cNvPr id="229386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0944" y="2497932"/>
                        <a:ext cx="1440656" cy="6988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9387" name="Rectangle 11"/>
          <p:cNvSpPr>
            <a:spLocks noChangeArrowheads="1"/>
          </p:cNvSpPr>
          <p:nvPr/>
        </p:nvSpPr>
        <p:spPr bwMode="auto">
          <a:xfrm>
            <a:off x="3413522" y="2652712"/>
            <a:ext cx="431528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100">
                <a:latin typeface="Comic Sans MS" panose="030F0702030302020204" pitchFamily="66" charset="0"/>
                <a:sym typeface="Symbol" panose="05050102010706020507" pitchFamily="18" charset="2"/>
              </a:rPr>
              <a:t>c</a:t>
            </a:r>
            <a:r>
              <a:rPr lang="en-US" altLang="en-US" sz="2100" baseline="-25000">
                <a:latin typeface="Comic Sans MS" panose="030F0702030302020204" pitchFamily="66" charset="0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229388" name="Text Box 12"/>
          <p:cNvSpPr txBox="1">
            <a:spLocks noChangeArrowheads="1"/>
          </p:cNvSpPr>
          <p:nvPr/>
        </p:nvSpPr>
        <p:spPr bwMode="auto">
          <a:xfrm>
            <a:off x="5123260" y="2652712"/>
            <a:ext cx="431528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100">
                <a:latin typeface="Comic Sans MS" panose="030F0702030302020204" pitchFamily="66" charset="0"/>
              </a:rPr>
              <a:t>c</a:t>
            </a:r>
            <a:r>
              <a:rPr lang="en-US" altLang="en-US" sz="2100" baseline="-25000">
                <a:latin typeface="Comic Sans MS" panose="030F0702030302020204" pitchFamily="66" charset="0"/>
              </a:rPr>
              <a:t>3</a:t>
            </a:r>
            <a:endParaRPr lang="en-US" altLang="en-US" sz="2100">
              <a:latin typeface="Comic Sans MS" panose="030F0702030302020204" pitchFamily="66" charset="0"/>
            </a:endParaRPr>
          </a:p>
        </p:txBody>
      </p:sp>
      <p:graphicFrame>
        <p:nvGraphicFramePr>
          <p:cNvPr id="229389" name="Object 13"/>
          <p:cNvGraphicFramePr>
            <a:graphicFrameLocks noChangeAspect="1"/>
          </p:cNvGraphicFramePr>
          <p:nvPr/>
        </p:nvGraphicFramePr>
        <p:xfrm>
          <a:off x="5450682" y="2501504"/>
          <a:ext cx="1121569" cy="6929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7" name="Equation" r:id="rId8" imgW="698400" imgH="431640" progId="Equation.3">
                  <p:embed/>
                </p:oleObj>
              </mc:Choice>
              <mc:Fallback>
                <p:oleObj name="Equation" r:id="rId8" imgW="698400" imgH="431640" progId="Equation.3">
                  <p:embed/>
                  <p:pic>
                    <p:nvPicPr>
                      <p:cNvPr id="229389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50682" y="2501504"/>
                        <a:ext cx="1121569" cy="6929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9390" name="Text Box 14"/>
          <p:cNvSpPr txBox="1">
            <a:spLocks noChangeArrowheads="1"/>
          </p:cNvSpPr>
          <p:nvPr/>
        </p:nvSpPr>
        <p:spPr bwMode="auto">
          <a:xfrm>
            <a:off x="6513910" y="2652712"/>
            <a:ext cx="431528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100">
                <a:latin typeface="Comic Sans MS" panose="030F0702030302020204" pitchFamily="66" charset="0"/>
              </a:rPr>
              <a:t>c</a:t>
            </a:r>
            <a:r>
              <a:rPr lang="en-US" altLang="en-US" sz="2100" baseline="-25000">
                <a:latin typeface="Comic Sans MS" panose="030F0702030302020204" pitchFamily="66" charset="0"/>
              </a:rPr>
              <a:t>4</a:t>
            </a:r>
            <a:endParaRPr lang="en-US" altLang="en-US" sz="2100">
              <a:latin typeface="Comic Sans MS" panose="030F0702030302020204" pitchFamily="66" charset="0"/>
            </a:endParaRPr>
          </a:p>
        </p:txBody>
      </p:sp>
      <p:graphicFrame>
        <p:nvGraphicFramePr>
          <p:cNvPr id="229391" name="Object 15"/>
          <p:cNvGraphicFramePr>
            <a:graphicFrameLocks noChangeAspect="1"/>
          </p:cNvGraphicFramePr>
          <p:nvPr/>
        </p:nvGraphicFramePr>
        <p:xfrm>
          <a:off x="6966347" y="2444354"/>
          <a:ext cx="989409" cy="7310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8" name="Equation" r:id="rId10" imgW="583920" imgH="431640" progId="Equation.3">
                  <p:embed/>
                </p:oleObj>
              </mc:Choice>
              <mc:Fallback>
                <p:oleObj name="Equation" r:id="rId10" imgW="583920" imgH="431640" progId="Equation.3">
                  <p:embed/>
                  <p:pic>
                    <p:nvPicPr>
                      <p:cNvPr id="229391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66347" y="2444354"/>
                        <a:ext cx="989409" cy="7310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9392" name="Rectangle 16"/>
          <p:cNvSpPr>
            <a:spLocks noChangeArrowheads="1"/>
          </p:cNvSpPr>
          <p:nvPr/>
        </p:nvSpPr>
        <p:spPr bwMode="auto">
          <a:xfrm>
            <a:off x="1975247" y="3295650"/>
            <a:ext cx="1908572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100">
                <a:latin typeface="Comic Sans MS" panose="030F0702030302020204" pitchFamily="66" charset="0"/>
                <a:sym typeface="Symbol" panose="05050102010706020507" pitchFamily="18" charset="2"/>
              </a:rPr>
              <a:t>= (n) +</a:t>
            </a:r>
          </a:p>
        </p:txBody>
      </p:sp>
      <p:sp>
        <p:nvSpPr>
          <p:cNvPr id="229393" name="Rectangle 17"/>
          <p:cNvSpPr>
            <a:spLocks noChangeArrowheads="1"/>
          </p:cNvSpPr>
          <p:nvPr/>
        </p:nvSpPr>
        <p:spPr bwMode="auto">
          <a:xfrm>
            <a:off x="3034904" y="3294460"/>
            <a:ext cx="1713309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100">
                <a:latin typeface="Comic Sans MS" panose="030F0702030302020204" pitchFamily="66" charset="0"/>
                <a:sym typeface="Symbol" panose="05050102010706020507" pitchFamily="18" charset="2"/>
              </a:rPr>
              <a:t>(c</a:t>
            </a:r>
            <a:r>
              <a:rPr lang="en-US" altLang="en-US" sz="2100" baseline="-25000">
                <a:latin typeface="Comic Sans MS" panose="030F0702030302020204" pitchFamily="66" charset="0"/>
                <a:sym typeface="Symbol" panose="05050102010706020507" pitchFamily="18" charset="2"/>
              </a:rPr>
              <a:t>2</a:t>
            </a:r>
            <a:r>
              <a:rPr lang="en-US" altLang="en-US" sz="2100">
                <a:latin typeface="Comic Sans MS" panose="030F0702030302020204" pitchFamily="66" charset="0"/>
                <a:sym typeface="Symbol" panose="05050102010706020507" pitchFamily="18" charset="2"/>
              </a:rPr>
              <a:t> + c</a:t>
            </a:r>
            <a:r>
              <a:rPr lang="en-US" altLang="en-US" sz="2100" baseline="-25000">
                <a:latin typeface="Comic Sans MS" panose="030F0702030302020204" pitchFamily="66" charset="0"/>
                <a:sym typeface="Symbol" panose="05050102010706020507" pitchFamily="18" charset="2"/>
              </a:rPr>
              <a:t>2</a:t>
            </a:r>
            <a:r>
              <a:rPr lang="en-US" altLang="en-US" sz="2100">
                <a:latin typeface="Comic Sans MS" panose="030F0702030302020204" pitchFamily="66" charset="0"/>
                <a:sym typeface="Symbol" panose="05050102010706020507" pitchFamily="18" charset="2"/>
              </a:rPr>
              <a:t> + c</a:t>
            </a:r>
            <a:r>
              <a:rPr lang="en-US" altLang="en-US" sz="2100" baseline="-25000">
                <a:latin typeface="Comic Sans MS" panose="030F0702030302020204" pitchFamily="66" charset="0"/>
                <a:sym typeface="Symbol" panose="05050102010706020507" pitchFamily="18" charset="2"/>
              </a:rPr>
              <a:t>4</a:t>
            </a:r>
            <a:r>
              <a:rPr lang="en-US" altLang="en-US" sz="2100">
                <a:latin typeface="Comic Sans MS" panose="030F0702030302020204" pitchFamily="66" charset="0"/>
                <a:sym typeface="Symbol" panose="05050102010706020507" pitchFamily="18" charset="2"/>
              </a:rPr>
              <a:t>) </a:t>
            </a:r>
            <a:endParaRPr lang="en-US" altLang="en-US" sz="2100" baseline="-25000">
              <a:latin typeface="Comic Sans MS" panose="030F0702030302020204" pitchFamily="66" charset="0"/>
              <a:sym typeface="Symbol" panose="05050102010706020507" pitchFamily="18" charset="2"/>
            </a:endParaRPr>
          </a:p>
        </p:txBody>
      </p:sp>
      <p:graphicFrame>
        <p:nvGraphicFramePr>
          <p:cNvPr id="229394" name="Object 18"/>
          <p:cNvGraphicFramePr>
            <a:graphicFrameLocks noChangeAspect="1"/>
          </p:cNvGraphicFramePr>
          <p:nvPr/>
        </p:nvGraphicFramePr>
        <p:xfrm>
          <a:off x="4664869" y="3143250"/>
          <a:ext cx="938213" cy="6929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9" name="Equation" r:id="rId12" imgW="583920" imgH="431640" progId="Equation.3">
                  <p:embed/>
                </p:oleObj>
              </mc:Choice>
              <mc:Fallback>
                <p:oleObj name="Equation" r:id="rId12" imgW="583920" imgH="431640" progId="Equation.3">
                  <p:embed/>
                  <p:pic>
                    <p:nvPicPr>
                      <p:cNvPr id="229394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4869" y="3143250"/>
                        <a:ext cx="938213" cy="6929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9395" name="Rectangle 19"/>
          <p:cNvSpPr>
            <a:spLocks noChangeArrowheads="1"/>
          </p:cNvSpPr>
          <p:nvPr/>
        </p:nvSpPr>
        <p:spPr bwMode="auto">
          <a:xfrm>
            <a:off x="1150404" y="1779985"/>
            <a:ext cx="213836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en-US" sz="1500" dirty="0">
                <a:solidFill>
                  <a:schemeClr val="accent2"/>
                </a:solidFill>
                <a:sym typeface="Symbol" panose="05050102010706020507" pitchFamily="18" charset="2"/>
              </a:rPr>
              <a:t>Comparisons: </a:t>
            </a:r>
            <a:r>
              <a:rPr lang="en-US" altLang="en-US" sz="1500" dirty="0">
                <a:solidFill>
                  <a:schemeClr val="accent2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 n</a:t>
            </a:r>
            <a:r>
              <a:rPr lang="en-US" altLang="en-US" sz="1500" baseline="30000" dirty="0">
                <a:solidFill>
                  <a:schemeClr val="accent2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2</a:t>
            </a:r>
            <a:r>
              <a:rPr lang="en-US" altLang="en-US" sz="1500" dirty="0">
                <a:solidFill>
                  <a:schemeClr val="accent2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/2</a:t>
            </a:r>
          </a:p>
        </p:txBody>
      </p:sp>
      <p:sp>
        <p:nvSpPr>
          <p:cNvPr id="229396" name="Rectangle 20"/>
          <p:cNvSpPr>
            <a:spLocks noChangeArrowheads="1"/>
          </p:cNvSpPr>
          <p:nvPr/>
        </p:nvSpPr>
        <p:spPr bwMode="auto">
          <a:xfrm>
            <a:off x="2096668" y="2116299"/>
            <a:ext cx="180209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en-US" sz="1500" dirty="0">
                <a:solidFill>
                  <a:srgbClr val="CC0000"/>
                </a:solidFill>
                <a:sym typeface="Symbol" panose="05050102010706020507" pitchFamily="18" charset="2"/>
              </a:rPr>
              <a:t>Exchanges: </a:t>
            </a:r>
            <a:r>
              <a:rPr lang="en-US" altLang="en-US" sz="1500" dirty="0">
                <a:solidFill>
                  <a:srgbClr val="CC0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 n</a:t>
            </a:r>
            <a:r>
              <a:rPr lang="en-US" altLang="en-US" sz="1500" baseline="30000" dirty="0">
                <a:solidFill>
                  <a:srgbClr val="CC0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2</a:t>
            </a:r>
            <a:r>
              <a:rPr lang="en-US" altLang="en-US" sz="1500" dirty="0">
                <a:solidFill>
                  <a:srgbClr val="CC0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/2</a:t>
            </a:r>
          </a:p>
        </p:txBody>
      </p:sp>
      <p:sp>
        <p:nvSpPr>
          <p:cNvPr id="229400" name="Rectangle 24"/>
          <p:cNvSpPr>
            <a:spLocks noChangeArrowheads="1"/>
          </p:cNvSpPr>
          <p:nvPr/>
        </p:nvSpPr>
        <p:spPr bwMode="auto">
          <a:xfrm>
            <a:off x="4775597" y="1010841"/>
            <a:ext cx="398859" cy="4179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30000"/>
              </a:lnSpc>
              <a:buFontTx/>
              <a:buNone/>
            </a:pPr>
            <a:r>
              <a:rPr lang="en-US" altLang="en-US" sz="1800" u="sng" dirty="0">
                <a:solidFill>
                  <a:srgbClr val="FF0000"/>
                </a:solidFill>
                <a:latin typeface="Comic Sans MS" panose="030F0702030302020204" pitchFamily="66" charset="0"/>
              </a:rPr>
              <a:t>c</a:t>
            </a:r>
            <a:r>
              <a:rPr lang="en-US" altLang="en-US" sz="1800" u="sng" baseline="-25000" dirty="0">
                <a:solidFill>
                  <a:srgbClr val="FF0000"/>
                </a:solidFill>
                <a:latin typeface="Comic Sans MS" panose="030F0702030302020204" pitchFamily="66" charset="0"/>
              </a:rPr>
              <a:t>1</a:t>
            </a:r>
            <a:r>
              <a:rPr lang="en-US" altLang="en-US" sz="1800" dirty="0">
                <a:solidFill>
                  <a:schemeClr val="tx1"/>
                </a:solidFill>
                <a:latin typeface="Comic Sans MS" panose="030F0702030302020204" pitchFamily="66" charset="0"/>
              </a:rPr>
              <a:t>          	</a:t>
            </a:r>
            <a:r>
              <a:rPr lang="en-US" altLang="en-US" sz="1800" dirty="0">
                <a:solidFill>
                  <a:schemeClr val="tx1"/>
                </a:solidFill>
              </a:rPr>
              <a:t>   </a:t>
            </a:r>
            <a:endParaRPr lang="en-US" altLang="en-US" sz="1800" baseline="-25000" dirty="0">
              <a:solidFill>
                <a:schemeClr val="tx1"/>
              </a:solidFill>
            </a:endParaRPr>
          </a:p>
        </p:txBody>
      </p:sp>
      <p:sp>
        <p:nvSpPr>
          <p:cNvPr id="229401" name="Rectangle 25"/>
          <p:cNvSpPr>
            <a:spLocks noChangeArrowheads="1"/>
          </p:cNvSpPr>
          <p:nvPr/>
        </p:nvSpPr>
        <p:spPr bwMode="auto">
          <a:xfrm>
            <a:off x="6627019" y="1320404"/>
            <a:ext cx="398860" cy="4179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30000"/>
              </a:lnSpc>
              <a:buFontTx/>
              <a:buNone/>
            </a:pPr>
            <a:r>
              <a:rPr lang="en-US" altLang="en-US" sz="1800" u="sng" dirty="0">
                <a:solidFill>
                  <a:srgbClr val="FF0000"/>
                </a:solidFill>
                <a:latin typeface="Comic Sans MS" panose="030F0702030302020204" pitchFamily="66" charset="0"/>
              </a:rPr>
              <a:t>c</a:t>
            </a:r>
            <a:r>
              <a:rPr lang="en-US" altLang="en-US" sz="1800" u="sng" baseline="-25000" dirty="0">
                <a:solidFill>
                  <a:srgbClr val="FF0000"/>
                </a:solidFill>
                <a:latin typeface="Comic Sans MS" panose="030F0702030302020204" pitchFamily="66" charset="0"/>
              </a:rPr>
              <a:t>2</a:t>
            </a:r>
            <a:r>
              <a:rPr lang="en-US" altLang="en-US" sz="1800" dirty="0">
                <a:solidFill>
                  <a:schemeClr val="tx1"/>
                </a:solidFill>
                <a:latin typeface="Comic Sans MS" panose="030F0702030302020204" pitchFamily="66" charset="0"/>
              </a:rPr>
              <a:t>          	</a:t>
            </a:r>
            <a:r>
              <a:rPr lang="en-US" altLang="en-US" sz="1800" dirty="0">
                <a:solidFill>
                  <a:schemeClr val="tx1"/>
                </a:solidFill>
              </a:rPr>
              <a:t>   </a:t>
            </a:r>
            <a:endParaRPr lang="en-US" altLang="en-US" sz="1800" baseline="-25000" dirty="0">
              <a:solidFill>
                <a:schemeClr val="tx1"/>
              </a:solidFill>
            </a:endParaRPr>
          </a:p>
        </p:txBody>
      </p:sp>
      <p:sp>
        <p:nvSpPr>
          <p:cNvPr id="229402" name="Rectangle 26"/>
          <p:cNvSpPr>
            <a:spLocks noChangeArrowheads="1"/>
          </p:cNvSpPr>
          <p:nvPr/>
        </p:nvSpPr>
        <p:spPr bwMode="auto">
          <a:xfrm>
            <a:off x="5853113" y="1702594"/>
            <a:ext cx="398860" cy="4179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30000"/>
              </a:lnSpc>
              <a:buFontTx/>
              <a:buNone/>
            </a:pPr>
            <a:r>
              <a:rPr lang="en-US" altLang="en-US" sz="1800" u="sng" dirty="0">
                <a:solidFill>
                  <a:srgbClr val="FF0000"/>
                </a:solidFill>
                <a:latin typeface="Comic Sans MS" panose="030F0702030302020204" pitchFamily="66" charset="0"/>
              </a:rPr>
              <a:t>c</a:t>
            </a:r>
            <a:r>
              <a:rPr lang="en-US" altLang="en-US" sz="1800" u="sng" baseline="-25000" dirty="0">
                <a:solidFill>
                  <a:srgbClr val="FF0000"/>
                </a:solidFill>
                <a:latin typeface="Comic Sans MS" panose="030F0702030302020204" pitchFamily="66" charset="0"/>
              </a:rPr>
              <a:t>3</a:t>
            </a:r>
            <a:r>
              <a:rPr lang="en-US" altLang="en-US" sz="1800" dirty="0">
                <a:solidFill>
                  <a:schemeClr val="tx1"/>
                </a:solidFill>
                <a:latin typeface="Comic Sans MS" panose="030F0702030302020204" pitchFamily="66" charset="0"/>
              </a:rPr>
              <a:t>          	</a:t>
            </a:r>
            <a:r>
              <a:rPr lang="en-US" altLang="en-US" sz="1800" dirty="0">
                <a:solidFill>
                  <a:schemeClr val="tx1"/>
                </a:solidFill>
              </a:rPr>
              <a:t>   </a:t>
            </a:r>
            <a:endParaRPr lang="en-US" altLang="en-US" sz="1800" baseline="-25000" dirty="0">
              <a:solidFill>
                <a:schemeClr val="tx1"/>
              </a:solidFill>
            </a:endParaRPr>
          </a:p>
        </p:txBody>
      </p:sp>
      <p:sp>
        <p:nvSpPr>
          <p:cNvPr id="229403" name="Rectangle 27"/>
          <p:cNvSpPr>
            <a:spLocks noChangeArrowheads="1"/>
          </p:cNvSpPr>
          <p:nvPr/>
        </p:nvSpPr>
        <p:spPr bwMode="auto">
          <a:xfrm>
            <a:off x="7459266" y="2049066"/>
            <a:ext cx="398859" cy="4179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30000"/>
              </a:lnSpc>
              <a:buFontTx/>
              <a:buNone/>
            </a:pPr>
            <a:r>
              <a:rPr lang="en-US" altLang="en-US" sz="1800" u="sng" dirty="0">
                <a:solidFill>
                  <a:srgbClr val="FF0000"/>
                </a:solidFill>
                <a:latin typeface="Comic Sans MS" panose="030F0702030302020204" pitchFamily="66" charset="0"/>
              </a:rPr>
              <a:t>c</a:t>
            </a:r>
            <a:r>
              <a:rPr lang="en-US" altLang="en-US" sz="1800" u="sng" baseline="-25000" dirty="0">
                <a:solidFill>
                  <a:srgbClr val="FF0000"/>
                </a:solidFill>
                <a:latin typeface="Comic Sans MS" panose="030F0702030302020204" pitchFamily="66" charset="0"/>
              </a:rPr>
              <a:t>4</a:t>
            </a:r>
            <a:r>
              <a:rPr lang="en-US" altLang="en-US" sz="1800" dirty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en-US" altLang="en-US" sz="1800" dirty="0">
                <a:solidFill>
                  <a:schemeClr val="tx1"/>
                </a:solidFill>
                <a:latin typeface="Comic Sans MS" panose="030F0702030302020204" pitchFamily="66" charset="0"/>
              </a:rPr>
              <a:t>         	</a:t>
            </a:r>
            <a:r>
              <a:rPr lang="en-US" altLang="en-US" sz="1800" dirty="0">
                <a:solidFill>
                  <a:schemeClr val="tx1"/>
                </a:solidFill>
              </a:rPr>
              <a:t>   </a:t>
            </a:r>
            <a:endParaRPr lang="en-US" altLang="en-US" sz="1800" baseline="-25000" dirty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887399" y="141953"/>
            <a:ext cx="51649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Gabriola" panose="04040605051002020D02" pitchFamily="82" charset="0"/>
              </a:rPr>
              <a:t>Analysis of Bubble Sort </a:t>
            </a:r>
            <a:endParaRPr lang="en-US" sz="4000" b="1" dirty="0"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5703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395" grpId="0"/>
      <p:bldP spid="22939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25"/>
          <p:cNvSpPr txBox="1">
            <a:spLocks noGrp="1"/>
          </p:cNvSpPr>
          <p:nvPr>
            <p:ph type="title" idx="4294967295"/>
          </p:nvPr>
        </p:nvSpPr>
        <p:spPr>
          <a:xfrm>
            <a:off x="4334905" y="162058"/>
            <a:ext cx="4754100" cy="13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 smtClean="0">
                <a:solidFill>
                  <a:schemeClr val="tx2">
                    <a:lumMod val="10000"/>
                  </a:schemeClr>
                </a:solidFill>
                <a:latin typeface="Gabriola" panose="04040605051002020D02" pitchFamily="82" charset="0"/>
              </a:rPr>
              <a:t>Recap</a:t>
            </a:r>
            <a:endParaRPr sz="4800" b="1" dirty="0">
              <a:solidFill>
                <a:schemeClr val="tx2">
                  <a:lumMod val="10000"/>
                </a:schemeClr>
              </a:solidFill>
              <a:latin typeface="Gabriola" panose="04040605051002020D02" pitchFamily="82" charset="0"/>
            </a:endParaRPr>
          </a:p>
        </p:txBody>
      </p:sp>
      <p:sp>
        <p:nvSpPr>
          <p:cNvPr id="476" name="Google Shape;476;p25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37"/>
          <p:cNvSpPr txBox="1">
            <a:spLocks noGrp="1"/>
          </p:cNvSpPr>
          <p:nvPr>
            <p:ph type="ctrTitle" idx="4294967295"/>
          </p:nvPr>
        </p:nvSpPr>
        <p:spPr>
          <a:xfrm rot="20301971">
            <a:off x="2429934" y="1904892"/>
            <a:ext cx="6593700" cy="272001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b="1" dirty="0" smtClean="0">
                <a:solidFill>
                  <a:srgbClr val="FF0000"/>
                </a:solidFill>
                <a:latin typeface="Gabriola" panose="04040605051002020D02" pitchFamily="82" charset="0"/>
              </a:rPr>
              <a:t>Thank You</a:t>
            </a:r>
            <a:endParaRPr sz="9600" b="1" dirty="0">
              <a:solidFill>
                <a:srgbClr val="FF0000"/>
              </a:solidFill>
              <a:latin typeface="Gabriola" panose="04040605051002020D02" pitchFamily="82" charset="0"/>
            </a:endParaRPr>
          </a:p>
        </p:txBody>
      </p:sp>
      <p:sp>
        <p:nvSpPr>
          <p:cNvPr id="616" name="Google Shape;616;p37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3"/>
          <p:cNvSpPr txBox="1">
            <a:spLocks noGrp="1"/>
          </p:cNvSpPr>
          <p:nvPr>
            <p:ph type="title"/>
          </p:nvPr>
        </p:nvSpPr>
        <p:spPr>
          <a:xfrm>
            <a:off x="-157842" y="749975"/>
            <a:ext cx="2607128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 smtClean="0">
                <a:solidFill>
                  <a:schemeClr val="accent3">
                    <a:lumMod val="50000"/>
                  </a:schemeClr>
                </a:solidFill>
                <a:latin typeface="Gabriola" panose="04040605051002020D02" pitchFamily="82" charset="0"/>
              </a:rPr>
              <a:t>Insertion Sort</a:t>
            </a:r>
            <a:endParaRPr sz="3600" b="1" dirty="0">
              <a:solidFill>
                <a:schemeClr val="accent3">
                  <a:lumMod val="50000"/>
                </a:schemeClr>
              </a:solidFill>
              <a:latin typeface="Gabriola" panose="04040605051002020D02" pitchFamily="82" charset="0"/>
            </a:endParaRPr>
          </a:p>
        </p:txBody>
      </p:sp>
      <p:sp>
        <p:nvSpPr>
          <p:cNvPr id="459" name="Google Shape;459;p23"/>
          <p:cNvSpPr txBox="1">
            <a:spLocks noGrp="1"/>
          </p:cNvSpPr>
          <p:nvPr>
            <p:ph type="body" idx="1"/>
          </p:nvPr>
        </p:nvSpPr>
        <p:spPr>
          <a:xfrm>
            <a:off x="2683000" y="614862"/>
            <a:ext cx="5434984" cy="40857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b="1" u="sng" dirty="0" smtClean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Idea: like </a:t>
            </a:r>
            <a:r>
              <a:rPr lang="en-US" sz="2400" b="1" u="sng" dirty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sorting a hand of playing cards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Start with an empty left hand and the cards facing down on the table.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Remove one card at a time from the table, and insert it into the correct position in the left hand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compare it with each of the cards already in the hand, from right to left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The cards held in the left hand are sorted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these cards were originally the top cards of the pile on the table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b="1" dirty="0">
              <a:solidFill>
                <a:schemeClr val="accent5">
                  <a:lumMod val="50000"/>
                </a:schemeClr>
              </a:solidFill>
              <a:latin typeface="Gabriola" panose="04040605051002020D02" pitchFamily="82" charset="0"/>
            </a:endParaRPr>
          </a:p>
        </p:txBody>
      </p:sp>
      <p:sp>
        <p:nvSpPr>
          <p:cNvPr id="462" name="Google Shape;462;p23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54463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419104" y="361433"/>
            <a:ext cx="547687" cy="393700"/>
          </a:xfrm>
        </p:spPr>
        <p:txBody>
          <a:bodyPr/>
          <a:lstStyle/>
          <a:p>
            <a:fld id="{7F4DDF97-B976-4E16-ADCD-F4019FB34E75}" type="slidenum">
              <a:rPr lang="en-US" altLang="en-US" sz="1800" b="1">
                <a:latin typeface="Gabriola" panose="04040605051002020D02" pitchFamily="82" charset="0"/>
              </a:rPr>
              <a:pPr/>
              <a:t>5</a:t>
            </a:fld>
            <a:endParaRPr lang="en-US" altLang="en-US" sz="1800" b="1" dirty="0">
              <a:latin typeface="Gabriola" panose="04040605051002020D02" pitchFamily="82" charset="0"/>
            </a:endParaRPr>
          </a:p>
        </p:txBody>
      </p:sp>
      <p:sp>
        <p:nvSpPr>
          <p:cNvPr id="310274" name="Rectangle 2"/>
          <p:cNvSpPr>
            <a:spLocks noChangeArrowheads="1"/>
          </p:cNvSpPr>
          <p:nvPr/>
        </p:nvSpPr>
        <p:spPr bwMode="auto">
          <a:xfrm>
            <a:off x="4506018" y="1905007"/>
            <a:ext cx="3194447" cy="13623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9056" tIns="34529" rIns="69056" bIns="34529">
            <a:spAutoFit/>
          </a:bodyPr>
          <a:lstStyle/>
          <a:p>
            <a:pPr eaLnBrk="0" hangingPunct="0"/>
            <a:r>
              <a:rPr lang="en-US" altLang="en-US" sz="2800" b="1" dirty="0">
                <a:solidFill>
                  <a:srgbClr val="990033"/>
                </a:solidFill>
                <a:latin typeface="Gabriola" panose="04040605051002020D02" pitchFamily="82" charset="0"/>
              </a:rPr>
              <a:t>To insert 12, we need to make room for it by moving first 36 and then 24.</a:t>
            </a:r>
          </a:p>
        </p:txBody>
      </p:sp>
      <p:grpSp>
        <p:nvGrpSpPr>
          <p:cNvPr id="310276" name="Group 4"/>
          <p:cNvGrpSpPr>
            <a:grpSpLocks/>
          </p:cNvGrpSpPr>
          <p:nvPr/>
        </p:nvGrpSpPr>
        <p:grpSpPr bwMode="auto">
          <a:xfrm>
            <a:off x="1727598" y="2170677"/>
            <a:ext cx="1564481" cy="934640"/>
            <a:chOff x="491" y="1841"/>
            <a:chExt cx="1314" cy="785"/>
          </a:xfrm>
        </p:grpSpPr>
        <p:sp>
          <p:nvSpPr>
            <p:cNvPr id="310277" name="AutoShape 5"/>
            <p:cNvSpPr>
              <a:spLocks noChangeArrowheads="1"/>
            </p:cNvSpPr>
            <p:nvPr/>
          </p:nvSpPr>
          <p:spPr bwMode="auto">
            <a:xfrm rot="20400000">
              <a:off x="491" y="1941"/>
              <a:ext cx="459" cy="685"/>
            </a:xfrm>
            <a:prstGeom prst="roundRect">
              <a:avLst>
                <a:gd name="adj" fmla="val 12495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1">
                <a:latin typeface="Gabriola" panose="04040605051002020D02" pitchFamily="82" charset="0"/>
              </a:endParaRPr>
            </a:p>
          </p:txBody>
        </p:sp>
        <p:sp>
          <p:nvSpPr>
            <p:cNvPr id="310278" name="AutoShape 6"/>
            <p:cNvSpPr>
              <a:spLocks noChangeArrowheads="1"/>
            </p:cNvSpPr>
            <p:nvPr/>
          </p:nvSpPr>
          <p:spPr bwMode="auto">
            <a:xfrm rot="21180000">
              <a:off x="931" y="1848"/>
              <a:ext cx="458" cy="684"/>
            </a:xfrm>
            <a:prstGeom prst="roundRect">
              <a:avLst>
                <a:gd name="adj" fmla="val 12495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1">
                <a:latin typeface="Gabriola" panose="04040605051002020D02" pitchFamily="82" charset="0"/>
              </a:endParaRPr>
            </a:p>
          </p:txBody>
        </p:sp>
        <p:sp>
          <p:nvSpPr>
            <p:cNvPr id="310279" name="AutoShape 7"/>
            <p:cNvSpPr>
              <a:spLocks noChangeArrowheads="1"/>
            </p:cNvSpPr>
            <p:nvPr/>
          </p:nvSpPr>
          <p:spPr bwMode="auto">
            <a:xfrm rot="720000">
              <a:off x="1341" y="1849"/>
              <a:ext cx="459" cy="684"/>
            </a:xfrm>
            <a:prstGeom prst="roundRect">
              <a:avLst>
                <a:gd name="adj" fmla="val 12495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1">
                <a:latin typeface="Gabriola" panose="04040605051002020D02" pitchFamily="82" charset="0"/>
              </a:endParaRPr>
            </a:p>
          </p:txBody>
        </p:sp>
        <p:sp>
          <p:nvSpPr>
            <p:cNvPr id="310280" name="Rectangle 8"/>
            <p:cNvSpPr>
              <a:spLocks noChangeArrowheads="1"/>
            </p:cNvSpPr>
            <p:nvPr/>
          </p:nvSpPr>
          <p:spPr bwMode="auto">
            <a:xfrm rot="20460000">
              <a:off x="549" y="1901"/>
              <a:ext cx="272" cy="5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9056" tIns="34529" rIns="69056" bIns="34529">
              <a:spAutoFit/>
            </a:bodyPr>
            <a:lstStyle/>
            <a:p>
              <a:pPr eaLnBrk="0" hangingPunct="0"/>
              <a:r>
                <a:rPr lang="en-US" altLang="en-US" sz="3600" b="1">
                  <a:latin typeface="Gabriola" panose="04040605051002020D02" pitchFamily="82" charset="0"/>
                </a:rPr>
                <a:t>6</a:t>
              </a:r>
            </a:p>
          </p:txBody>
        </p:sp>
        <p:sp>
          <p:nvSpPr>
            <p:cNvPr id="310281" name="Rectangle 9"/>
            <p:cNvSpPr>
              <a:spLocks noChangeArrowheads="1"/>
            </p:cNvSpPr>
            <p:nvPr/>
          </p:nvSpPr>
          <p:spPr bwMode="auto">
            <a:xfrm rot="21180000">
              <a:off x="958" y="1854"/>
              <a:ext cx="361" cy="5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9056" tIns="34529" rIns="69056" bIns="34529">
              <a:spAutoFit/>
            </a:bodyPr>
            <a:lstStyle/>
            <a:p>
              <a:pPr eaLnBrk="0" hangingPunct="0"/>
              <a:r>
                <a:rPr lang="en-US" altLang="en-US" sz="3600" b="1" dirty="0">
                  <a:latin typeface="Gabriola" panose="04040605051002020D02" pitchFamily="82" charset="0"/>
                </a:rPr>
                <a:t>10</a:t>
              </a:r>
            </a:p>
          </p:txBody>
        </p:sp>
        <p:sp>
          <p:nvSpPr>
            <p:cNvPr id="310282" name="Rectangle 10"/>
            <p:cNvSpPr>
              <a:spLocks noChangeArrowheads="1"/>
            </p:cNvSpPr>
            <p:nvPr/>
          </p:nvSpPr>
          <p:spPr bwMode="auto">
            <a:xfrm rot="480000">
              <a:off x="1406" y="1841"/>
              <a:ext cx="399" cy="5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9056" tIns="34529" rIns="69056" bIns="34529">
              <a:spAutoFit/>
            </a:bodyPr>
            <a:lstStyle/>
            <a:p>
              <a:pPr eaLnBrk="0" hangingPunct="0"/>
              <a:r>
                <a:rPr lang="en-US" altLang="en-US" sz="3600" b="1">
                  <a:latin typeface="Gabriola" panose="04040605051002020D02" pitchFamily="82" charset="0"/>
                </a:rPr>
                <a:t>24</a:t>
              </a:r>
            </a:p>
          </p:txBody>
        </p:sp>
      </p:grpSp>
      <p:sp>
        <p:nvSpPr>
          <p:cNvPr id="310283" name="AutoShape 11"/>
          <p:cNvSpPr>
            <a:spLocks noChangeArrowheads="1"/>
          </p:cNvSpPr>
          <p:nvPr/>
        </p:nvSpPr>
        <p:spPr bwMode="auto">
          <a:xfrm rot="1740000" flipH="1">
            <a:off x="3407569" y="3507748"/>
            <a:ext cx="547688" cy="814388"/>
          </a:xfrm>
          <a:prstGeom prst="roundRect">
            <a:avLst>
              <a:gd name="adj" fmla="val 12495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1">
              <a:latin typeface="Gabriola" panose="04040605051002020D02" pitchFamily="82" charset="0"/>
            </a:endParaRPr>
          </a:p>
        </p:txBody>
      </p:sp>
      <p:sp>
        <p:nvSpPr>
          <p:cNvPr id="310284" name="Rectangle 12"/>
          <p:cNvSpPr>
            <a:spLocks noChangeArrowheads="1"/>
          </p:cNvSpPr>
          <p:nvPr/>
        </p:nvSpPr>
        <p:spPr bwMode="auto">
          <a:xfrm rot="1800000">
            <a:off x="3496333" y="3508424"/>
            <a:ext cx="397545" cy="6237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9056" tIns="34529" rIns="69056" bIns="34529">
            <a:spAutoFit/>
          </a:bodyPr>
          <a:lstStyle/>
          <a:p>
            <a:pPr eaLnBrk="0" hangingPunct="0"/>
            <a:r>
              <a:rPr lang="en-US" altLang="en-US" sz="3600" b="1">
                <a:latin typeface="Gabriola" panose="04040605051002020D02" pitchFamily="82" charset="0"/>
              </a:rPr>
              <a:t>12</a:t>
            </a:r>
          </a:p>
        </p:txBody>
      </p:sp>
      <p:sp>
        <p:nvSpPr>
          <p:cNvPr id="310285" name="AutoShape 13"/>
          <p:cNvSpPr>
            <a:spLocks noChangeArrowheads="1"/>
          </p:cNvSpPr>
          <p:nvPr/>
        </p:nvSpPr>
        <p:spPr bwMode="auto">
          <a:xfrm rot="1740000" flipH="1">
            <a:off x="3231356" y="2340936"/>
            <a:ext cx="547688" cy="814388"/>
          </a:xfrm>
          <a:prstGeom prst="roundRect">
            <a:avLst>
              <a:gd name="adj" fmla="val 12495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1">
              <a:latin typeface="Gabriola" panose="04040605051002020D02" pitchFamily="82" charset="0"/>
            </a:endParaRPr>
          </a:p>
        </p:txBody>
      </p:sp>
      <p:sp>
        <p:nvSpPr>
          <p:cNvPr id="310286" name="Rectangle 14"/>
          <p:cNvSpPr>
            <a:spLocks noChangeArrowheads="1"/>
          </p:cNvSpPr>
          <p:nvPr/>
        </p:nvSpPr>
        <p:spPr bwMode="auto">
          <a:xfrm rot="1500000">
            <a:off x="3328472" y="2372568"/>
            <a:ext cx="476091" cy="6237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9056" tIns="34529" rIns="69056" bIns="34529">
            <a:spAutoFit/>
          </a:bodyPr>
          <a:lstStyle/>
          <a:p>
            <a:pPr eaLnBrk="0" hangingPunct="0"/>
            <a:r>
              <a:rPr lang="en-US" altLang="en-US" sz="3600" b="1" dirty="0">
                <a:latin typeface="Gabriola" panose="04040605051002020D02" pitchFamily="82" charset="0"/>
              </a:rPr>
              <a:t>36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775347" y="395579"/>
            <a:ext cx="33504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Gabriola" panose="04040605051002020D02" pitchFamily="82" charset="0"/>
              </a:rPr>
              <a:t>Example!</a:t>
            </a:r>
            <a:endParaRPr lang="en-US" sz="4000" b="1" dirty="0"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9132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96313" y="417513"/>
            <a:ext cx="547687" cy="393700"/>
          </a:xfrm>
        </p:spPr>
        <p:txBody>
          <a:bodyPr/>
          <a:lstStyle/>
          <a:p>
            <a:fld id="{8344A060-8476-4792-81CA-452646196778}" type="slidenum">
              <a:rPr lang="en-US" altLang="en-US" sz="1600">
                <a:latin typeface="Gabriola" panose="04040605051002020D02" pitchFamily="82" charset="0"/>
              </a:rPr>
              <a:pPr/>
              <a:t>6</a:t>
            </a:fld>
            <a:endParaRPr lang="en-US" altLang="en-US" sz="1600">
              <a:latin typeface="Gabriola" panose="04040605051002020D02" pitchFamily="82" charset="0"/>
            </a:endParaRPr>
          </a:p>
        </p:txBody>
      </p:sp>
      <p:grpSp>
        <p:nvGrpSpPr>
          <p:cNvPr id="312322" name="Group 2"/>
          <p:cNvGrpSpPr>
            <a:grpSpLocks/>
          </p:cNvGrpSpPr>
          <p:nvPr/>
        </p:nvGrpSpPr>
        <p:grpSpPr bwMode="auto">
          <a:xfrm>
            <a:off x="1727598" y="2200276"/>
            <a:ext cx="1558528" cy="926306"/>
            <a:chOff x="491" y="1848"/>
            <a:chExt cx="1309" cy="778"/>
          </a:xfrm>
        </p:grpSpPr>
        <p:sp>
          <p:nvSpPr>
            <p:cNvPr id="312323" name="AutoShape 3"/>
            <p:cNvSpPr>
              <a:spLocks noChangeArrowheads="1"/>
            </p:cNvSpPr>
            <p:nvPr/>
          </p:nvSpPr>
          <p:spPr bwMode="auto">
            <a:xfrm rot="20400000">
              <a:off x="491" y="1941"/>
              <a:ext cx="459" cy="685"/>
            </a:xfrm>
            <a:prstGeom prst="roundRect">
              <a:avLst>
                <a:gd name="adj" fmla="val 12495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00">
                <a:latin typeface="Gabriola" panose="04040605051002020D02" pitchFamily="82" charset="0"/>
              </a:endParaRPr>
            </a:p>
          </p:txBody>
        </p:sp>
        <p:sp>
          <p:nvSpPr>
            <p:cNvPr id="312324" name="AutoShape 4"/>
            <p:cNvSpPr>
              <a:spLocks noChangeArrowheads="1"/>
            </p:cNvSpPr>
            <p:nvPr/>
          </p:nvSpPr>
          <p:spPr bwMode="auto">
            <a:xfrm rot="21180000">
              <a:off x="931" y="1848"/>
              <a:ext cx="458" cy="684"/>
            </a:xfrm>
            <a:prstGeom prst="roundRect">
              <a:avLst>
                <a:gd name="adj" fmla="val 12495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00">
                <a:latin typeface="Gabriola" panose="04040605051002020D02" pitchFamily="82" charset="0"/>
              </a:endParaRPr>
            </a:p>
          </p:txBody>
        </p:sp>
        <p:sp>
          <p:nvSpPr>
            <p:cNvPr id="312325" name="AutoShape 5"/>
            <p:cNvSpPr>
              <a:spLocks noChangeArrowheads="1"/>
            </p:cNvSpPr>
            <p:nvPr/>
          </p:nvSpPr>
          <p:spPr bwMode="auto">
            <a:xfrm rot="720000">
              <a:off x="1341" y="1849"/>
              <a:ext cx="459" cy="684"/>
            </a:xfrm>
            <a:prstGeom prst="roundRect">
              <a:avLst>
                <a:gd name="adj" fmla="val 12495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00">
                <a:latin typeface="Gabriola" panose="04040605051002020D02" pitchFamily="82" charset="0"/>
              </a:endParaRPr>
            </a:p>
          </p:txBody>
        </p:sp>
        <p:sp>
          <p:nvSpPr>
            <p:cNvPr id="312326" name="Rectangle 6"/>
            <p:cNvSpPr>
              <a:spLocks noChangeArrowheads="1"/>
            </p:cNvSpPr>
            <p:nvPr/>
          </p:nvSpPr>
          <p:spPr bwMode="auto">
            <a:xfrm rot="20460000">
              <a:off x="558" y="1927"/>
              <a:ext cx="253" cy="4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9056" tIns="34529" rIns="69056" bIns="34529">
              <a:spAutoFit/>
            </a:bodyPr>
            <a:lstStyle/>
            <a:p>
              <a:pPr eaLnBrk="0" hangingPunct="0"/>
              <a:r>
                <a:rPr lang="en-US" altLang="en-US" sz="3200" b="1">
                  <a:latin typeface="Gabriola" panose="04040605051002020D02" pitchFamily="82" charset="0"/>
                </a:rPr>
                <a:t>6</a:t>
              </a:r>
            </a:p>
          </p:txBody>
        </p:sp>
        <p:sp>
          <p:nvSpPr>
            <p:cNvPr id="312327" name="Rectangle 7"/>
            <p:cNvSpPr>
              <a:spLocks noChangeArrowheads="1"/>
            </p:cNvSpPr>
            <p:nvPr/>
          </p:nvSpPr>
          <p:spPr bwMode="auto">
            <a:xfrm rot="21180000">
              <a:off x="974" y="1880"/>
              <a:ext cx="329" cy="4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9056" tIns="34529" rIns="69056" bIns="34529">
              <a:spAutoFit/>
            </a:bodyPr>
            <a:lstStyle/>
            <a:p>
              <a:pPr eaLnBrk="0" hangingPunct="0"/>
              <a:r>
                <a:rPr lang="en-US" altLang="en-US" sz="3200" b="1">
                  <a:latin typeface="Gabriola" panose="04040605051002020D02" pitchFamily="82" charset="0"/>
                </a:rPr>
                <a:t>10</a:t>
              </a:r>
            </a:p>
          </p:txBody>
        </p:sp>
        <p:sp>
          <p:nvSpPr>
            <p:cNvPr id="312328" name="Rectangle 8"/>
            <p:cNvSpPr>
              <a:spLocks noChangeArrowheads="1"/>
            </p:cNvSpPr>
            <p:nvPr/>
          </p:nvSpPr>
          <p:spPr bwMode="auto">
            <a:xfrm rot="480000">
              <a:off x="1425" y="1867"/>
              <a:ext cx="361" cy="4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9056" tIns="34529" rIns="69056" bIns="34529">
              <a:spAutoFit/>
            </a:bodyPr>
            <a:lstStyle/>
            <a:p>
              <a:pPr eaLnBrk="0" hangingPunct="0"/>
              <a:r>
                <a:rPr lang="en-US" altLang="en-US" sz="3200" b="1" dirty="0">
                  <a:latin typeface="Gabriola" panose="04040605051002020D02" pitchFamily="82" charset="0"/>
                </a:rPr>
                <a:t>24</a:t>
              </a:r>
            </a:p>
          </p:txBody>
        </p:sp>
      </p:grpSp>
      <p:sp>
        <p:nvSpPr>
          <p:cNvPr id="312331" name="AutoShape 11"/>
          <p:cNvSpPr>
            <a:spLocks noChangeArrowheads="1"/>
          </p:cNvSpPr>
          <p:nvPr/>
        </p:nvSpPr>
        <p:spPr bwMode="auto">
          <a:xfrm rot="1740000" flipH="1">
            <a:off x="3773091" y="2362200"/>
            <a:ext cx="547688" cy="814388"/>
          </a:xfrm>
          <a:prstGeom prst="roundRect">
            <a:avLst>
              <a:gd name="adj" fmla="val 12495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200">
              <a:latin typeface="Gabriola" panose="04040605051002020D02" pitchFamily="82" charset="0"/>
            </a:endParaRPr>
          </a:p>
        </p:txBody>
      </p:sp>
      <p:sp>
        <p:nvSpPr>
          <p:cNvPr id="312332" name="Rectangle 12"/>
          <p:cNvSpPr>
            <a:spLocks noChangeArrowheads="1"/>
          </p:cNvSpPr>
          <p:nvPr/>
        </p:nvSpPr>
        <p:spPr bwMode="auto">
          <a:xfrm rot="1500000">
            <a:off x="3891045" y="2424609"/>
            <a:ext cx="434413" cy="56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9056" tIns="34529" rIns="69056" bIns="34529">
            <a:spAutoFit/>
          </a:bodyPr>
          <a:lstStyle/>
          <a:p>
            <a:pPr eaLnBrk="0" hangingPunct="0"/>
            <a:r>
              <a:rPr lang="en-US" altLang="en-US" sz="3200" b="1">
                <a:latin typeface="Gabriola" panose="04040605051002020D02" pitchFamily="82" charset="0"/>
              </a:rPr>
              <a:t>36</a:t>
            </a:r>
          </a:p>
        </p:txBody>
      </p:sp>
      <p:sp>
        <p:nvSpPr>
          <p:cNvPr id="312333" name="AutoShape 13"/>
          <p:cNvSpPr>
            <a:spLocks noChangeArrowheads="1"/>
          </p:cNvSpPr>
          <p:nvPr/>
        </p:nvSpPr>
        <p:spPr bwMode="auto">
          <a:xfrm rot="1740000" flipH="1">
            <a:off x="3407569" y="3529012"/>
            <a:ext cx="547688" cy="814388"/>
          </a:xfrm>
          <a:prstGeom prst="roundRect">
            <a:avLst>
              <a:gd name="adj" fmla="val 12495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200">
              <a:latin typeface="Gabriola" panose="04040605051002020D02" pitchFamily="82" charset="0"/>
            </a:endParaRPr>
          </a:p>
        </p:txBody>
      </p:sp>
      <p:sp>
        <p:nvSpPr>
          <p:cNvPr id="312334" name="Rectangle 14"/>
          <p:cNvSpPr>
            <a:spLocks noChangeArrowheads="1"/>
          </p:cNvSpPr>
          <p:nvPr/>
        </p:nvSpPr>
        <p:spPr bwMode="auto">
          <a:xfrm rot="1800000">
            <a:off x="3513966" y="3560465"/>
            <a:ext cx="362279" cy="56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9056" tIns="34529" rIns="69056" bIns="34529">
            <a:spAutoFit/>
          </a:bodyPr>
          <a:lstStyle/>
          <a:p>
            <a:pPr eaLnBrk="0" hangingPunct="0"/>
            <a:r>
              <a:rPr lang="en-US" altLang="en-US" sz="3200" b="1">
                <a:latin typeface="Gabriola" panose="04040605051002020D02" pitchFamily="82" charset="0"/>
              </a:rPr>
              <a:t>12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775347" y="395579"/>
            <a:ext cx="39586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Gabriola" panose="04040605051002020D02" pitchFamily="82" charset="0"/>
              </a:rPr>
              <a:t>Example (continued)!</a:t>
            </a:r>
            <a:endParaRPr lang="en-US" sz="4000" b="1" dirty="0"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3991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93138" y="407988"/>
            <a:ext cx="550862" cy="403225"/>
          </a:xfrm>
        </p:spPr>
        <p:txBody>
          <a:bodyPr/>
          <a:lstStyle/>
          <a:p>
            <a:fld id="{A881E72C-53BE-4EF5-8C04-243D3396160A}" type="slidenum">
              <a:rPr lang="en-US" altLang="en-US" sz="1600">
                <a:latin typeface="Gabriola" panose="04040605051002020D02" pitchFamily="82" charset="0"/>
              </a:rPr>
              <a:pPr/>
              <a:t>7</a:t>
            </a:fld>
            <a:endParaRPr lang="en-US" altLang="en-US" sz="1600">
              <a:latin typeface="Gabriola" panose="04040605051002020D02" pitchFamily="82" charset="0"/>
            </a:endParaRPr>
          </a:p>
        </p:txBody>
      </p:sp>
      <p:sp>
        <p:nvSpPr>
          <p:cNvPr id="314372" name="AutoShape 4"/>
          <p:cNvSpPr>
            <a:spLocks noChangeArrowheads="1"/>
          </p:cNvSpPr>
          <p:nvPr/>
        </p:nvSpPr>
        <p:spPr bwMode="auto">
          <a:xfrm rot="20400000">
            <a:off x="1724085" y="2291087"/>
            <a:ext cx="548467" cy="835767"/>
          </a:xfrm>
          <a:prstGeom prst="roundRect">
            <a:avLst>
              <a:gd name="adj" fmla="val 12495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200">
              <a:latin typeface="Gabriola" panose="04040605051002020D02" pitchFamily="82" charset="0"/>
            </a:endParaRPr>
          </a:p>
        </p:txBody>
      </p:sp>
      <p:sp>
        <p:nvSpPr>
          <p:cNvPr id="314373" name="AutoShape 5"/>
          <p:cNvSpPr>
            <a:spLocks noChangeArrowheads="1"/>
          </p:cNvSpPr>
          <p:nvPr/>
        </p:nvSpPr>
        <p:spPr bwMode="auto">
          <a:xfrm rot="21180000">
            <a:off x="2250237" y="2180071"/>
            <a:ext cx="547271" cy="834547"/>
          </a:xfrm>
          <a:prstGeom prst="roundRect">
            <a:avLst>
              <a:gd name="adj" fmla="val 12495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200">
              <a:latin typeface="Gabriola" panose="04040605051002020D02" pitchFamily="82" charset="0"/>
            </a:endParaRPr>
          </a:p>
        </p:txBody>
      </p:sp>
      <p:sp>
        <p:nvSpPr>
          <p:cNvPr id="314374" name="Rectangle 6"/>
          <p:cNvSpPr>
            <a:spLocks noChangeArrowheads="1"/>
          </p:cNvSpPr>
          <p:nvPr/>
        </p:nvSpPr>
        <p:spPr bwMode="auto">
          <a:xfrm rot="20460000">
            <a:off x="1801287" y="2289511"/>
            <a:ext cx="312105" cy="56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69056" tIns="34529" rIns="69056" bIns="34529">
            <a:spAutoFit/>
          </a:bodyPr>
          <a:lstStyle/>
          <a:p>
            <a:pPr eaLnBrk="0" hangingPunct="0"/>
            <a:r>
              <a:rPr lang="en-US" altLang="en-US" sz="3200" b="1" dirty="0">
                <a:latin typeface="Gabriola" panose="04040605051002020D02" pitchFamily="82" charset="0"/>
              </a:rPr>
              <a:t>6</a:t>
            </a:r>
          </a:p>
        </p:txBody>
      </p:sp>
      <p:sp>
        <p:nvSpPr>
          <p:cNvPr id="314375" name="Rectangle 7"/>
          <p:cNvSpPr>
            <a:spLocks noChangeArrowheads="1"/>
          </p:cNvSpPr>
          <p:nvPr/>
        </p:nvSpPr>
        <p:spPr bwMode="auto">
          <a:xfrm rot="21180000">
            <a:off x="2256606" y="2233372"/>
            <a:ext cx="484242" cy="56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69056" tIns="34529" rIns="69056" bIns="34529">
            <a:spAutoFit/>
          </a:bodyPr>
          <a:lstStyle/>
          <a:p>
            <a:pPr eaLnBrk="0" hangingPunct="0"/>
            <a:r>
              <a:rPr lang="en-US" altLang="en-US" sz="3200" b="1">
                <a:latin typeface="Gabriola" panose="04040605051002020D02" pitchFamily="82" charset="0"/>
              </a:rPr>
              <a:t>10</a:t>
            </a:r>
          </a:p>
        </p:txBody>
      </p:sp>
      <p:grpSp>
        <p:nvGrpSpPr>
          <p:cNvPr id="314376" name="Group 8"/>
          <p:cNvGrpSpPr>
            <a:grpSpLocks/>
          </p:cNvGrpSpPr>
          <p:nvPr/>
        </p:nvGrpSpPr>
        <p:grpSpPr bwMode="auto">
          <a:xfrm>
            <a:off x="3281364" y="2177328"/>
            <a:ext cx="1049137" cy="999260"/>
            <a:chOff x="1796" y="1849"/>
            <a:chExt cx="878" cy="819"/>
          </a:xfrm>
        </p:grpSpPr>
        <p:sp>
          <p:nvSpPr>
            <p:cNvPr id="314377" name="AutoShape 9"/>
            <p:cNvSpPr>
              <a:spLocks noChangeArrowheads="1"/>
            </p:cNvSpPr>
            <p:nvPr/>
          </p:nvSpPr>
          <p:spPr bwMode="auto">
            <a:xfrm rot="720000">
              <a:off x="1796" y="1849"/>
              <a:ext cx="459" cy="684"/>
            </a:xfrm>
            <a:prstGeom prst="roundRect">
              <a:avLst>
                <a:gd name="adj" fmla="val 12495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00">
                <a:latin typeface="Gabriola" panose="04040605051002020D02" pitchFamily="82" charset="0"/>
              </a:endParaRPr>
            </a:p>
          </p:txBody>
        </p:sp>
        <p:sp>
          <p:nvSpPr>
            <p:cNvPr id="314378" name="AutoShape 10"/>
            <p:cNvSpPr>
              <a:spLocks noChangeArrowheads="1"/>
            </p:cNvSpPr>
            <p:nvPr/>
          </p:nvSpPr>
          <p:spPr bwMode="auto">
            <a:xfrm rot="1740000" flipH="1">
              <a:off x="2209" y="1984"/>
              <a:ext cx="460" cy="684"/>
            </a:xfrm>
            <a:prstGeom prst="roundRect">
              <a:avLst>
                <a:gd name="adj" fmla="val 12495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00">
                <a:latin typeface="Gabriola" panose="04040605051002020D02" pitchFamily="82" charset="0"/>
              </a:endParaRPr>
            </a:p>
          </p:txBody>
        </p:sp>
        <p:sp>
          <p:nvSpPr>
            <p:cNvPr id="314379" name="Rectangle 11"/>
            <p:cNvSpPr>
              <a:spLocks noChangeArrowheads="1"/>
            </p:cNvSpPr>
            <p:nvPr/>
          </p:nvSpPr>
          <p:spPr bwMode="auto">
            <a:xfrm rot="480000">
              <a:off x="1880" y="1874"/>
              <a:ext cx="360" cy="4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9056" tIns="34529" rIns="69056" bIns="34529">
              <a:spAutoFit/>
            </a:bodyPr>
            <a:lstStyle/>
            <a:p>
              <a:pPr eaLnBrk="0" hangingPunct="0"/>
              <a:r>
                <a:rPr lang="en-US" altLang="en-US" sz="3200" b="1">
                  <a:latin typeface="Gabriola" panose="04040605051002020D02" pitchFamily="82" charset="0"/>
                </a:rPr>
                <a:t>24</a:t>
              </a:r>
            </a:p>
          </p:txBody>
        </p:sp>
        <p:sp>
          <p:nvSpPr>
            <p:cNvPr id="314380" name="Rectangle 12"/>
            <p:cNvSpPr>
              <a:spLocks noChangeArrowheads="1"/>
            </p:cNvSpPr>
            <p:nvPr/>
          </p:nvSpPr>
          <p:spPr bwMode="auto">
            <a:xfrm rot="1500000">
              <a:off x="2310" y="2043"/>
              <a:ext cx="364" cy="4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9056" tIns="34529" rIns="69056" bIns="34529">
              <a:spAutoFit/>
            </a:bodyPr>
            <a:lstStyle/>
            <a:p>
              <a:pPr eaLnBrk="0" hangingPunct="0"/>
              <a:r>
                <a:rPr lang="en-US" altLang="en-US" sz="3200" b="1">
                  <a:latin typeface="Gabriola" panose="04040605051002020D02" pitchFamily="82" charset="0"/>
                </a:rPr>
                <a:t>36</a:t>
              </a:r>
            </a:p>
          </p:txBody>
        </p:sp>
      </p:grpSp>
      <p:sp>
        <p:nvSpPr>
          <p:cNvPr id="314381" name="AutoShape 13"/>
          <p:cNvSpPr>
            <a:spLocks noChangeArrowheads="1"/>
          </p:cNvSpPr>
          <p:nvPr/>
        </p:nvSpPr>
        <p:spPr bwMode="auto">
          <a:xfrm rot="1740000" flipH="1">
            <a:off x="3412332" y="3510595"/>
            <a:ext cx="549662" cy="834547"/>
          </a:xfrm>
          <a:prstGeom prst="roundRect">
            <a:avLst>
              <a:gd name="adj" fmla="val 12495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200">
              <a:latin typeface="Gabriola" panose="04040605051002020D02" pitchFamily="82" charset="0"/>
            </a:endParaRPr>
          </a:p>
        </p:txBody>
      </p:sp>
      <p:sp>
        <p:nvSpPr>
          <p:cNvPr id="314382" name="Rectangle 14"/>
          <p:cNvSpPr>
            <a:spLocks noChangeArrowheads="1"/>
          </p:cNvSpPr>
          <p:nvPr/>
        </p:nvSpPr>
        <p:spPr bwMode="auto">
          <a:xfrm rot="1800000">
            <a:off x="3456455" y="3556194"/>
            <a:ext cx="484242" cy="56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69056" tIns="34529" rIns="69056" bIns="34529">
            <a:spAutoFit/>
          </a:bodyPr>
          <a:lstStyle/>
          <a:p>
            <a:pPr eaLnBrk="0" hangingPunct="0"/>
            <a:r>
              <a:rPr lang="en-US" altLang="en-US" sz="3200" b="1" dirty="0">
                <a:latin typeface="Gabriola" panose="04040605051002020D02" pitchFamily="82" charset="0"/>
              </a:rPr>
              <a:t>12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775347" y="395579"/>
            <a:ext cx="39586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Gabriola" panose="04040605051002020D02" pitchFamily="82" charset="0"/>
              </a:rPr>
              <a:t>Example (continued)!</a:t>
            </a:r>
            <a:endParaRPr lang="en-US" sz="4000" b="1" dirty="0">
              <a:latin typeface="Gabriola" panose="04040605051002020D02" pitchFamily="82" charset="0"/>
            </a:endParaRPr>
          </a:p>
        </p:txBody>
      </p:sp>
      <p:sp>
        <p:nvSpPr>
          <p:cNvPr id="18" name="AutoShape 4"/>
          <p:cNvSpPr>
            <a:spLocks noChangeArrowheads="1"/>
          </p:cNvSpPr>
          <p:nvPr/>
        </p:nvSpPr>
        <p:spPr bwMode="auto">
          <a:xfrm rot="21005620">
            <a:off x="5732550" y="2400956"/>
            <a:ext cx="548467" cy="835767"/>
          </a:xfrm>
          <a:prstGeom prst="roundRect">
            <a:avLst>
              <a:gd name="adj" fmla="val 12495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200">
              <a:latin typeface="Gabriola" panose="04040605051002020D02" pitchFamily="82" charset="0"/>
            </a:endParaRPr>
          </a:p>
        </p:txBody>
      </p:sp>
      <p:sp>
        <p:nvSpPr>
          <p:cNvPr id="19" name="AutoShape 5"/>
          <p:cNvSpPr>
            <a:spLocks noChangeArrowheads="1"/>
          </p:cNvSpPr>
          <p:nvPr/>
        </p:nvSpPr>
        <p:spPr bwMode="auto">
          <a:xfrm rot="21180000">
            <a:off x="6259711" y="2306442"/>
            <a:ext cx="547271" cy="817983"/>
          </a:xfrm>
          <a:prstGeom prst="roundRect">
            <a:avLst>
              <a:gd name="adj" fmla="val 12495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200">
              <a:latin typeface="Gabriola" panose="04040605051002020D02" pitchFamily="82" charset="0"/>
            </a:endParaRPr>
          </a:p>
        </p:txBody>
      </p:sp>
      <p:grpSp>
        <p:nvGrpSpPr>
          <p:cNvPr id="20" name="Group 8"/>
          <p:cNvGrpSpPr>
            <a:grpSpLocks/>
          </p:cNvGrpSpPr>
          <p:nvPr/>
        </p:nvGrpSpPr>
        <p:grpSpPr bwMode="auto">
          <a:xfrm rot="20984149">
            <a:off x="7289956" y="2332364"/>
            <a:ext cx="1049137" cy="999260"/>
            <a:chOff x="1796" y="1849"/>
            <a:chExt cx="878" cy="819"/>
          </a:xfrm>
        </p:grpSpPr>
        <p:sp>
          <p:nvSpPr>
            <p:cNvPr id="21" name="AutoShape 9"/>
            <p:cNvSpPr>
              <a:spLocks noChangeArrowheads="1"/>
            </p:cNvSpPr>
            <p:nvPr/>
          </p:nvSpPr>
          <p:spPr bwMode="auto">
            <a:xfrm rot="720000">
              <a:off x="1796" y="1849"/>
              <a:ext cx="459" cy="684"/>
            </a:xfrm>
            <a:prstGeom prst="roundRect">
              <a:avLst>
                <a:gd name="adj" fmla="val 12495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00">
                <a:latin typeface="Gabriola" panose="04040605051002020D02" pitchFamily="82" charset="0"/>
              </a:endParaRPr>
            </a:p>
          </p:txBody>
        </p:sp>
        <p:sp>
          <p:nvSpPr>
            <p:cNvPr id="22" name="AutoShape 10"/>
            <p:cNvSpPr>
              <a:spLocks noChangeArrowheads="1"/>
            </p:cNvSpPr>
            <p:nvPr/>
          </p:nvSpPr>
          <p:spPr bwMode="auto">
            <a:xfrm rot="1166810" flipH="1">
              <a:off x="2209" y="1984"/>
              <a:ext cx="460" cy="684"/>
            </a:xfrm>
            <a:prstGeom prst="roundRect">
              <a:avLst>
                <a:gd name="adj" fmla="val 12495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00">
                <a:latin typeface="Gabriola" panose="04040605051002020D02" pitchFamily="82" charset="0"/>
              </a:endParaRPr>
            </a:p>
          </p:txBody>
        </p:sp>
        <p:sp>
          <p:nvSpPr>
            <p:cNvPr id="23" name="Rectangle 11"/>
            <p:cNvSpPr>
              <a:spLocks noChangeArrowheads="1"/>
            </p:cNvSpPr>
            <p:nvPr/>
          </p:nvSpPr>
          <p:spPr bwMode="auto">
            <a:xfrm rot="1233232">
              <a:off x="1880" y="1874"/>
              <a:ext cx="360" cy="4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9056" tIns="34529" rIns="69056" bIns="34529">
              <a:spAutoFit/>
            </a:bodyPr>
            <a:lstStyle/>
            <a:p>
              <a:pPr eaLnBrk="0" hangingPunct="0"/>
              <a:r>
                <a:rPr lang="en-US" altLang="en-US" sz="3200" b="1" dirty="0">
                  <a:latin typeface="Gabriola" panose="04040605051002020D02" pitchFamily="82" charset="0"/>
                </a:rPr>
                <a:t>24</a:t>
              </a:r>
            </a:p>
          </p:txBody>
        </p:sp>
        <p:sp>
          <p:nvSpPr>
            <p:cNvPr id="24" name="Rectangle 12"/>
            <p:cNvSpPr>
              <a:spLocks noChangeArrowheads="1"/>
            </p:cNvSpPr>
            <p:nvPr/>
          </p:nvSpPr>
          <p:spPr bwMode="auto">
            <a:xfrm rot="1500000">
              <a:off x="2310" y="2043"/>
              <a:ext cx="364" cy="4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9056" tIns="34529" rIns="69056" bIns="34529">
              <a:spAutoFit/>
            </a:bodyPr>
            <a:lstStyle/>
            <a:p>
              <a:pPr eaLnBrk="0" hangingPunct="0"/>
              <a:r>
                <a:rPr lang="en-US" altLang="en-US" sz="3200" b="1">
                  <a:latin typeface="Gabriola" panose="04040605051002020D02" pitchFamily="82" charset="0"/>
                </a:rPr>
                <a:t>36</a:t>
              </a:r>
            </a:p>
          </p:txBody>
        </p:sp>
      </p:grpSp>
      <p:sp>
        <p:nvSpPr>
          <p:cNvPr id="25" name="AutoShape 13"/>
          <p:cNvSpPr>
            <a:spLocks noChangeArrowheads="1"/>
          </p:cNvSpPr>
          <p:nvPr/>
        </p:nvSpPr>
        <p:spPr bwMode="auto">
          <a:xfrm flipH="1">
            <a:off x="6728528" y="2306590"/>
            <a:ext cx="549662" cy="834547"/>
          </a:xfrm>
          <a:prstGeom prst="roundRect">
            <a:avLst>
              <a:gd name="adj" fmla="val 12495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200">
              <a:latin typeface="Gabriola" panose="04040605051002020D02" pitchFamily="82" charset="0"/>
            </a:endParaRPr>
          </a:p>
        </p:txBody>
      </p:sp>
      <p:sp>
        <p:nvSpPr>
          <p:cNvPr id="26" name="Rectangle 6"/>
          <p:cNvSpPr>
            <a:spLocks noChangeArrowheads="1"/>
          </p:cNvSpPr>
          <p:nvPr/>
        </p:nvSpPr>
        <p:spPr bwMode="auto">
          <a:xfrm rot="20460000">
            <a:off x="5795583" y="2477351"/>
            <a:ext cx="312105" cy="56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69056" tIns="34529" rIns="69056" bIns="34529">
            <a:spAutoFit/>
          </a:bodyPr>
          <a:lstStyle/>
          <a:p>
            <a:pPr eaLnBrk="0" hangingPunct="0"/>
            <a:r>
              <a:rPr lang="en-US" altLang="en-US" sz="3200" b="1" dirty="0">
                <a:latin typeface="Gabriola" panose="04040605051002020D02" pitchFamily="82" charset="0"/>
              </a:rPr>
              <a:t>6</a:t>
            </a:r>
          </a:p>
        </p:txBody>
      </p:sp>
      <p:sp>
        <p:nvSpPr>
          <p:cNvPr id="27" name="Rectangle 6"/>
          <p:cNvSpPr>
            <a:spLocks noChangeArrowheads="1"/>
          </p:cNvSpPr>
          <p:nvPr/>
        </p:nvSpPr>
        <p:spPr bwMode="auto">
          <a:xfrm rot="20460000">
            <a:off x="6197031" y="2358247"/>
            <a:ext cx="391870" cy="56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69056" tIns="34529" rIns="69056" bIns="34529">
            <a:spAutoFit/>
          </a:bodyPr>
          <a:lstStyle/>
          <a:p>
            <a:pPr eaLnBrk="0" hangingPunct="0"/>
            <a:r>
              <a:rPr lang="en-US" altLang="en-US" sz="3200" b="1" dirty="0" smtClean="0">
                <a:latin typeface="Gabriola" panose="04040605051002020D02" pitchFamily="82" charset="0"/>
              </a:rPr>
              <a:t>10</a:t>
            </a:r>
            <a:endParaRPr lang="en-US" altLang="en-US" sz="3200" b="1" dirty="0">
              <a:latin typeface="Gabriola" panose="04040605051002020D02" pitchFamily="82" charset="0"/>
            </a:endParaRPr>
          </a:p>
        </p:txBody>
      </p:sp>
      <p:sp>
        <p:nvSpPr>
          <p:cNvPr id="28" name="Rectangle 6"/>
          <p:cNvSpPr>
            <a:spLocks noChangeArrowheads="1"/>
          </p:cNvSpPr>
          <p:nvPr/>
        </p:nvSpPr>
        <p:spPr bwMode="auto">
          <a:xfrm rot="923623">
            <a:off x="6821344" y="2361490"/>
            <a:ext cx="416786" cy="56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69056" tIns="34529" rIns="69056" bIns="34529">
            <a:spAutoFit/>
          </a:bodyPr>
          <a:lstStyle/>
          <a:p>
            <a:pPr eaLnBrk="0" hangingPunct="0"/>
            <a:r>
              <a:rPr lang="en-US" altLang="en-US" sz="3200" b="1" dirty="0" smtClean="0">
                <a:latin typeface="Gabriola" panose="04040605051002020D02" pitchFamily="82" charset="0"/>
              </a:rPr>
              <a:t>12</a:t>
            </a:r>
            <a:endParaRPr lang="en-US" altLang="en-US" sz="3200" b="1" dirty="0">
              <a:latin typeface="Gabriola" panose="04040605051002020D02" pitchFamily="82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749209" y="2797493"/>
            <a:ext cx="69466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 flipV="1">
            <a:off x="3062177" y="2999496"/>
            <a:ext cx="361507" cy="5517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4117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8414D2B0-322A-45A3-B36B-74D412B3B0A5}" type="slidenum">
              <a:rPr lang="en-US" altLang="en-US" sz="2000" b="1">
                <a:latin typeface="Gabriola" panose="04040605051002020D02" pitchFamily="82" charset="0"/>
              </a:rPr>
              <a:pPr/>
              <a:t>8</a:t>
            </a:fld>
            <a:endParaRPr lang="en-US" altLang="en-US" sz="2000" b="1">
              <a:latin typeface="Gabriola" panose="04040605051002020D02" pitchFamily="82" charset="0"/>
            </a:endParaRPr>
          </a:p>
        </p:txBody>
      </p:sp>
      <p:pic>
        <p:nvPicPr>
          <p:cNvPr id="280579" name="Picture 3"/>
          <p:cNvPicPr>
            <a:picLocks noGrp="1" noChangeAspect="1" noChangeArrowheads="1"/>
          </p:cNvPicPr>
          <p:nvPr>
            <p:ph type="body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8" t="18683" r="5267" b="65454"/>
          <a:stretch>
            <a:fillRect/>
          </a:stretch>
        </p:blipFill>
        <p:spPr>
          <a:xfrm>
            <a:off x="2645513" y="3263635"/>
            <a:ext cx="3800475" cy="641350"/>
          </a:xfrm>
          <a:noFill/>
          <a:ln/>
        </p:spPr>
      </p:pic>
      <p:sp>
        <p:nvSpPr>
          <p:cNvPr id="280587" name="Line 11"/>
          <p:cNvSpPr>
            <a:spLocks noChangeShapeType="1"/>
          </p:cNvSpPr>
          <p:nvPr/>
        </p:nvSpPr>
        <p:spPr bwMode="auto">
          <a:xfrm>
            <a:off x="3933382" y="3282445"/>
            <a:ext cx="0" cy="623888"/>
          </a:xfrm>
          <a:prstGeom prst="line">
            <a:avLst/>
          </a:prstGeom>
          <a:noFill/>
          <a:ln w="57150">
            <a:solidFill>
              <a:srgbClr val="DD011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00" b="1">
              <a:latin typeface="Gabriola" panose="04040605051002020D02" pitchFamily="82" charset="0"/>
            </a:endParaRPr>
          </a:p>
        </p:txBody>
      </p:sp>
      <p:sp>
        <p:nvSpPr>
          <p:cNvPr id="280590" name="Text Box 14"/>
          <p:cNvSpPr txBox="1">
            <a:spLocks noChangeArrowheads="1"/>
          </p:cNvSpPr>
          <p:nvPr/>
        </p:nvSpPr>
        <p:spPr bwMode="auto">
          <a:xfrm>
            <a:off x="2644323" y="1527715"/>
            <a:ext cx="356234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3600" b="1" dirty="0">
                <a:latin typeface="Gabriola" panose="04040605051002020D02" pitchFamily="82" charset="0"/>
              </a:rPr>
              <a:t>5      2      4      6      1      3</a:t>
            </a:r>
          </a:p>
        </p:txBody>
      </p:sp>
      <p:sp>
        <p:nvSpPr>
          <p:cNvPr id="280591" name="Text Box 15"/>
          <p:cNvSpPr txBox="1">
            <a:spLocks noChangeArrowheads="1"/>
          </p:cNvSpPr>
          <p:nvPr/>
        </p:nvSpPr>
        <p:spPr bwMode="auto">
          <a:xfrm>
            <a:off x="3962870" y="1145708"/>
            <a:ext cx="92525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b="1" dirty="0">
                <a:latin typeface="Gabriola" panose="04040605051002020D02" pitchFamily="82" charset="0"/>
              </a:rPr>
              <a:t>input array </a:t>
            </a:r>
          </a:p>
        </p:txBody>
      </p:sp>
      <p:sp>
        <p:nvSpPr>
          <p:cNvPr id="280592" name="Text Box 16"/>
          <p:cNvSpPr txBox="1">
            <a:spLocks noChangeArrowheads="1"/>
          </p:cNvSpPr>
          <p:nvPr/>
        </p:nvSpPr>
        <p:spPr bwMode="auto">
          <a:xfrm>
            <a:off x="2795113" y="2893961"/>
            <a:ext cx="101662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b="1" dirty="0">
                <a:latin typeface="Gabriola" panose="04040605051002020D02" pitchFamily="82" charset="0"/>
              </a:rPr>
              <a:t>left sub-array</a:t>
            </a:r>
          </a:p>
        </p:txBody>
      </p:sp>
      <p:sp>
        <p:nvSpPr>
          <p:cNvPr id="280593" name="Text Box 17"/>
          <p:cNvSpPr txBox="1">
            <a:spLocks noChangeArrowheads="1"/>
          </p:cNvSpPr>
          <p:nvPr/>
        </p:nvSpPr>
        <p:spPr bwMode="auto">
          <a:xfrm>
            <a:off x="4657725" y="2893961"/>
            <a:ext cx="112562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b="1" dirty="0">
                <a:latin typeface="Gabriola" panose="04040605051002020D02" pitchFamily="82" charset="0"/>
              </a:rPr>
              <a:t>right sub-array</a:t>
            </a:r>
          </a:p>
        </p:txBody>
      </p:sp>
      <p:sp>
        <p:nvSpPr>
          <p:cNvPr id="280594" name="Text Box 18"/>
          <p:cNvSpPr txBox="1">
            <a:spLocks noChangeArrowheads="1"/>
          </p:cNvSpPr>
          <p:nvPr/>
        </p:nvSpPr>
        <p:spPr bwMode="auto">
          <a:xfrm>
            <a:off x="2644323" y="2317433"/>
            <a:ext cx="380166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1600" b="1" dirty="0">
                <a:solidFill>
                  <a:srgbClr val="DD0111"/>
                </a:solidFill>
                <a:latin typeface="Gabriola" panose="04040605051002020D02" pitchFamily="82" charset="0"/>
              </a:rPr>
              <a:t>at each iteration, the array is divided in two sub-arrays:</a:t>
            </a:r>
          </a:p>
        </p:txBody>
      </p:sp>
      <p:sp>
        <p:nvSpPr>
          <p:cNvPr id="280595" name="Text Box 19"/>
          <p:cNvSpPr txBox="1">
            <a:spLocks noChangeArrowheads="1"/>
          </p:cNvSpPr>
          <p:nvPr/>
        </p:nvSpPr>
        <p:spPr bwMode="auto">
          <a:xfrm>
            <a:off x="3018733" y="3842380"/>
            <a:ext cx="569387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b="1" dirty="0">
                <a:latin typeface="Gabriola" panose="04040605051002020D02" pitchFamily="82" charset="0"/>
              </a:rPr>
              <a:t>sorted</a:t>
            </a:r>
          </a:p>
        </p:txBody>
      </p:sp>
      <p:sp>
        <p:nvSpPr>
          <p:cNvPr id="280596" name="Text Box 20"/>
          <p:cNvSpPr txBox="1">
            <a:spLocks noChangeArrowheads="1"/>
          </p:cNvSpPr>
          <p:nvPr/>
        </p:nvSpPr>
        <p:spPr bwMode="auto">
          <a:xfrm>
            <a:off x="4809465" y="3842380"/>
            <a:ext cx="73930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b="1" dirty="0">
                <a:latin typeface="Gabriola" panose="04040605051002020D02" pitchFamily="82" charset="0"/>
              </a:rPr>
              <a:t>unsorted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056873" y="336814"/>
            <a:ext cx="43891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Gabriola" panose="04040605051002020D02" pitchFamily="82" charset="0"/>
              </a:rPr>
              <a:t>Insertion Sort Example!</a:t>
            </a:r>
            <a:endParaRPr lang="en-US" sz="4000" b="1" dirty="0"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9900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96313" y="417513"/>
            <a:ext cx="547687" cy="393700"/>
          </a:xfrm>
        </p:spPr>
        <p:txBody>
          <a:bodyPr/>
          <a:lstStyle/>
          <a:p>
            <a:fld id="{4EBA9C9D-C368-4951-B6F7-A608D4F1651A}" type="slidenum">
              <a:rPr lang="en-US" altLang="en-US" sz="1600">
                <a:latin typeface="Gabriola" panose="04040605051002020D02" pitchFamily="82" charset="0"/>
              </a:rPr>
              <a:pPr/>
              <a:t>9</a:t>
            </a:fld>
            <a:endParaRPr lang="en-US" altLang="en-US" sz="1600">
              <a:latin typeface="Gabriola" panose="04040605051002020D02" pitchFamily="82" charset="0"/>
            </a:endParaRPr>
          </a:p>
        </p:txBody>
      </p:sp>
      <p:sp>
        <p:nvSpPr>
          <p:cNvPr id="2795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558800"/>
            <a:ext cx="2141538" cy="2630488"/>
          </a:xfrm>
        </p:spPr>
        <p:txBody>
          <a:bodyPr/>
          <a:lstStyle/>
          <a:p>
            <a:r>
              <a:rPr lang="en-US" altLang="en-US" sz="2800">
                <a:latin typeface="Gabriola" panose="04040605051002020D02" pitchFamily="82" charset="0"/>
              </a:rPr>
              <a:t>Insertion Sort</a:t>
            </a:r>
          </a:p>
        </p:txBody>
      </p:sp>
      <p:pic>
        <p:nvPicPr>
          <p:cNvPr id="279556" name="Picture 4"/>
          <p:cNvPicPr>
            <a:picLocks noGrp="1" noChangeAspect="1" noChangeArrowheads="1"/>
          </p:cNvPicPr>
          <p:nvPr>
            <p:ph type="body" idx="429496729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8" t="4437" r="5267" b="9506"/>
          <a:stretch>
            <a:fillRect/>
          </a:stretch>
        </p:blipFill>
        <p:spPr>
          <a:xfrm>
            <a:off x="1548605" y="1002984"/>
            <a:ext cx="3802063" cy="3678238"/>
          </a:xfrm>
          <a:noFill/>
          <a:ln/>
        </p:spPr>
      </p:pic>
      <p:graphicFrame>
        <p:nvGraphicFramePr>
          <p:cNvPr id="27955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6587223"/>
              </p:ext>
            </p:extLst>
          </p:nvPr>
        </p:nvGraphicFramePr>
        <p:xfrm>
          <a:off x="5405437" y="833302"/>
          <a:ext cx="1491854" cy="6488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Paint Shop Pro Image" r:id="rId5" imgW="2526829" imgH="1395500" progId="PaintShopPro">
                  <p:embed/>
                </p:oleObj>
              </mc:Choice>
              <mc:Fallback>
                <p:oleObj name="Paint Shop Pro Image" r:id="rId5" imgW="2526829" imgH="1395500" progId="PaintShopPro">
                  <p:embed/>
                  <p:pic>
                    <p:nvPicPr>
                      <p:cNvPr id="27955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05437" y="833302"/>
                        <a:ext cx="1491854" cy="6488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955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80953"/>
              </p:ext>
            </p:extLst>
          </p:nvPr>
        </p:nvGraphicFramePr>
        <p:xfrm>
          <a:off x="5370910" y="1453667"/>
          <a:ext cx="1581150" cy="6846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Paint Shop Pro Image" r:id="rId7" imgW="2575610" imgH="1385741" progId="PaintShopPro">
                  <p:embed/>
                </p:oleObj>
              </mc:Choice>
              <mc:Fallback>
                <p:oleObj name="Paint Shop Pro Image" r:id="rId7" imgW="2575610" imgH="1385741" progId="PaintShopPro">
                  <p:embed/>
                  <p:pic>
                    <p:nvPicPr>
                      <p:cNvPr id="27955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0910" y="1453667"/>
                        <a:ext cx="1581150" cy="6846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955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020163"/>
              </p:ext>
            </p:extLst>
          </p:nvPr>
        </p:nvGraphicFramePr>
        <p:xfrm>
          <a:off x="5311378" y="2111059"/>
          <a:ext cx="1603772" cy="7310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Paint Shop Pro Image" r:id="rId9" imgW="2526829" imgH="1414634" progId="PaintShopPro">
                  <p:embed/>
                </p:oleObj>
              </mc:Choice>
              <mc:Fallback>
                <p:oleObj name="Paint Shop Pro Image" r:id="rId9" imgW="2526829" imgH="1414634" progId="PaintShopPro">
                  <p:embed/>
                  <p:pic>
                    <p:nvPicPr>
                      <p:cNvPr id="27955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1378" y="2111059"/>
                        <a:ext cx="1603772" cy="7310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956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9032177"/>
              </p:ext>
            </p:extLst>
          </p:nvPr>
        </p:nvGraphicFramePr>
        <p:xfrm>
          <a:off x="5287566" y="2798214"/>
          <a:ext cx="1703784" cy="6881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Paint Shop Pro Image" r:id="rId11" imgW="2712195" imgH="1453659" progId="PaintShopPro">
                  <p:embed/>
                </p:oleObj>
              </mc:Choice>
              <mc:Fallback>
                <p:oleObj name="Paint Shop Pro Image" r:id="rId11" imgW="2712195" imgH="1453659" progId="PaintShopPro">
                  <p:embed/>
                  <p:pic>
                    <p:nvPicPr>
                      <p:cNvPr id="27956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7566" y="2798214"/>
                        <a:ext cx="1703784" cy="6881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956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5277455"/>
              </p:ext>
            </p:extLst>
          </p:nvPr>
        </p:nvGraphicFramePr>
        <p:xfrm>
          <a:off x="5345906" y="3447339"/>
          <a:ext cx="1581150" cy="7072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Paint Shop Pro Image" r:id="rId13" imgW="2546341" imgH="1424390" progId="PaintShopPro">
                  <p:embed/>
                </p:oleObj>
              </mc:Choice>
              <mc:Fallback>
                <p:oleObj name="Paint Shop Pro Image" r:id="rId13" imgW="2546341" imgH="1424390" progId="PaintShopPro">
                  <p:embed/>
                  <p:pic>
                    <p:nvPicPr>
                      <p:cNvPr id="279561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45906" y="3447339"/>
                        <a:ext cx="1581150" cy="70723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9562" name="Line 10"/>
          <p:cNvSpPr>
            <a:spLocks noChangeShapeType="1"/>
          </p:cNvSpPr>
          <p:nvPr/>
        </p:nvSpPr>
        <p:spPr bwMode="auto">
          <a:xfrm>
            <a:off x="2116931" y="994172"/>
            <a:ext cx="0" cy="623888"/>
          </a:xfrm>
          <a:prstGeom prst="line">
            <a:avLst/>
          </a:prstGeom>
          <a:noFill/>
          <a:ln w="57150">
            <a:solidFill>
              <a:srgbClr val="DD011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200">
              <a:latin typeface="Gabriola" panose="04040605051002020D02" pitchFamily="82" charset="0"/>
            </a:endParaRPr>
          </a:p>
        </p:txBody>
      </p:sp>
      <p:sp>
        <p:nvSpPr>
          <p:cNvPr id="279563" name="Line 11"/>
          <p:cNvSpPr>
            <a:spLocks noChangeShapeType="1"/>
          </p:cNvSpPr>
          <p:nvPr/>
        </p:nvSpPr>
        <p:spPr bwMode="auto">
          <a:xfrm>
            <a:off x="2772966" y="1657350"/>
            <a:ext cx="0" cy="623888"/>
          </a:xfrm>
          <a:prstGeom prst="line">
            <a:avLst/>
          </a:prstGeom>
          <a:noFill/>
          <a:ln w="57150">
            <a:solidFill>
              <a:srgbClr val="DD011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200">
              <a:latin typeface="Gabriola" panose="04040605051002020D02" pitchFamily="82" charset="0"/>
            </a:endParaRPr>
          </a:p>
        </p:txBody>
      </p:sp>
      <p:sp>
        <p:nvSpPr>
          <p:cNvPr id="279564" name="Line 12"/>
          <p:cNvSpPr>
            <a:spLocks noChangeShapeType="1"/>
          </p:cNvSpPr>
          <p:nvPr/>
        </p:nvSpPr>
        <p:spPr bwMode="auto">
          <a:xfrm>
            <a:off x="3464719" y="2240756"/>
            <a:ext cx="0" cy="623888"/>
          </a:xfrm>
          <a:prstGeom prst="line">
            <a:avLst/>
          </a:prstGeom>
          <a:noFill/>
          <a:ln w="57150">
            <a:solidFill>
              <a:srgbClr val="DD011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200">
              <a:latin typeface="Gabriola" panose="04040605051002020D02" pitchFamily="82" charset="0"/>
            </a:endParaRPr>
          </a:p>
        </p:txBody>
      </p:sp>
      <p:sp>
        <p:nvSpPr>
          <p:cNvPr id="279565" name="Line 13"/>
          <p:cNvSpPr>
            <a:spLocks noChangeShapeType="1"/>
          </p:cNvSpPr>
          <p:nvPr/>
        </p:nvSpPr>
        <p:spPr bwMode="auto">
          <a:xfrm>
            <a:off x="4082654" y="2897981"/>
            <a:ext cx="0" cy="623888"/>
          </a:xfrm>
          <a:prstGeom prst="line">
            <a:avLst/>
          </a:prstGeom>
          <a:noFill/>
          <a:ln w="57150">
            <a:solidFill>
              <a:srgbClr val="DD011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200">
              <a:latin typeface="Gabriola" panose="04040605051002020D02" pitchFamily="82" charset="0"/>
            </a:endParaRPr>
          </a:p>
        </p:txBody>
      </p:sp>
      <p:sp>
        <p:nvSpPr>
          <p:cNvPr id="279566" name="Line 14"/>
          <p:cNvSpPr>
            <a:spLocks noChangeShapeType="1"/>
          </p:cNvSpPr>
          <p:nvPr/>
        </p:nvSpPr>
        <p:spPr bwMode="auto">
          <a:xfrm>
            <a:off x="4679156" y="3536156"/>
            <a:ext cx="0" cy="623888"/>
          </a:xfrm>
          <a:prstGeom prst="line">
            <a:avLst/>
          </a:prstGeom>
          <a:noFill/>
          <a:ln w="57150">
            <a:solidFill>
              <a:srgbClr val="DD011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200">
              <a:latin typeface="Gabriola" panose="04040605051002020D02" pitchFamily="82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049785" y="164926"/>
            <a:ext cx="43891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Gabriola" panose="04040605051002020D02" pitchFamily="82" charset="0"/>
              </a:rPr>
              <a:t>Insertion Sort Example!</a:t>
            </a:r>
            <a:endParaRPr lang="en-US" sz="4000" b="1" dirty="0"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047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Kent template">
  <a:themeElements>
    <a:clrScheme name="Custom 347">
      <a:dk1>
        <a:srgbClr val="4A5C65"/>
      </a:dk1>
      <a:lt1>
        <a:srgbClr val="FFFFFF"/>
      </a:lt1>
      <a:dk2>
        <a:srgbClr val="A6BCC9"/>
      </a:dk2>
      <a:lt2>
        <a:srgbClr val="DEE9F2"/>
      </a:lt2>
      <a:accent1>
        <a:srgbClr val="02BDC7"/>
      </a:accent1>
      <a:accent2>
        <a:srgbClr val="FFB600"/>
      </a:accent2>
      <a:accent3>
        <a:srgbClr val="FF9755"/>
      </a:accent3>
      <a:accent4>
        <a:srgbClr val="FD6C68"/>
      </a:accent4>
      <a:accent5>
        <a:srgbClr val="FC4067"/>
      </a:accent5>
      <a:accent6>
        <a:srgbClr val="A6BCC9"/>
      </a:accent6>
      <a:hlink>
        <a:srgbClr val="02BDC7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8A9BD2750EAC24EB70E1DF2481FFEB8" ma:contentTypeVersion="2" ma:contentTypeDescription="Create a new document." ma:contentTypeScope="" ma:versionID="a6a8f17024444c1ab20352b26fcdc8ac">
  <xsd:schema xmlns:xsd="http://www.w3.org/2001/XMLSchema" xmlns:xs="http://www.w3.org/2001/XMLSchema" xmlns:p="http://schemas.microsoft.com/office/2006/metadata/properties" xmlns:ns2="d3ad3ddf-2d0a-4bb3-9b93-e7da77996da3" targetNamespace="http://schemas.microsoft.com/office/2006/metadata/properties" ma:root="true" ma:fieldsID="fd82186439fbc82e038b348f6a489cf1" ns2:_="">
    <xsd:import namespace="d3ad3ddf-2d0a-4bb3-9b93-e7da77996da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3ad3ddf-2d0a-4bb3-9b93-e7da77996da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A5E3857-51DD-4968-A5C5-0ABD5F184832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d3ad3ddf-2d0a-4bb3-9b93-e7da77996da3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D3601DB7-450C-4A38-9D94-9BBB9FB09C9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7CB9F62-3FD2-45B3-B1D1-7C1A113EA40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3ad3ddf-2d0a-4bb3-9b93-e7da77996da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3790</TotalTime>
  <Words>1934</Words>
  <Application>Microsoft Office PowerPoint</Application>
  <PresentationFormat>On-screen Show (16:9)</PresentationFormat>
  <Paragraphs>788</Paragraphs>
  <Slides>39</Slides>
  <Notes>33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39</vt:i4>
      </vt:variant>
    </vt:vector>
  </HeadingPairs>
  <TitlesOfParts>
    <vt:vector size="54" baseType="lpstr">
      <vt:lpstr>Lato Light</vt:lpstr>
      <vt:lpstr>Courier New</vt:lpstr>
      <vt:lpstr>Monotype Corsiva</vt:lpstr>
      <vt:lpstr>Comic Sans MS</vt:lpstr>
      <vt:lpstr>Gabriola</vt:lpstr>
      <vt:lpstr>Symbol</vt:lpstr>
      <vt:lpstr>新細明體</vt:lpstr>
      <vt:lpstr>Roboto Slab Regular</vt:lpstr>
      <vt:lpstr>ＭＳ Ｐゴシック</vt:lpstr>
      <vt:lpstr>Arial</vt:lpstr>
      <vt:lpstr>Wingdings</vt:lpstr>
      <vt:lpstr>Kent template</vt:lpstr>
      <vt:lpstr>Paint Shop Pro Image</vt:lpstr>
      <vt:lpstr>方程式</vt:lpstr>
      <vt:lpstr>Equation</vt:lpstr>
      <vt:lpstr>Sorting and Searching – Brute Force Approach</vt:lpstr>
      <vt:lpstr>Entry level  Questions</vt:lpstr>
      <vt:lpstr>Outline [Module 2 (Part 1)]</vt:lpstr>
      <vt:lpstr>Insertion Sort</vt:lpstr>
      <vt:lpstr>PowerPoint Presentation</vt:lpstr>
      <vt:lpstr>PowerPoint Presentation</vt:lpstr>
      <vt:lpstr>PowerPoint Presentation</vt:lpstr>
      <vt:lpstr>PowerPoint Presentation</vt:lpstr>
      <vt:lpstr>Insertion Sort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Insertion Sort – Summary</vt:lpstr>
      <vt:lpstr>Searching</vt:lpstr>
      <vt:lpstr> Simple Search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Linear Search Analysis: Worst Case</vt:lpstr>
      <vt:lpstr>Example</vt:lpstr>
      <vt:lpstr>PowerPoint Presentation</vt:lpstr>
      <vt:lpstr>Analysis of Selection Sort</vt:lpstr>
      <vt:lpstr>Bubble Sort</vt:lpstr>
      <vt:lpstr>Example</vt:lpstr>
      <vt:lpstr>PowerPoint Presentation</vt:lpstr>
      <vt:lpstr>PowerPoint Presentation</vt:lpstr>
      <vt:lpstr>Recap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2</dc:title>
  <dc:creator>Rouf Khan</dc:creator>
  <cp:lastModifiedBy>Anmol Verma</cp:lastModifiedBy>
  <cp:revision>90</cp:revision>
  <dcterms:modified xsi:type="dcterms:W3CDTF">2021-09-17T05:27:20Z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0x010100E8A9BD2750EAC24EB70E1DF2481FFEB8</vt:lpwstr>
  </property>
</Properties>
</file>