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95" r:id="rId5"/>
    <p:sldId id="352" r:id="rId6"/>
    <p:sldId id="359" r:id="rId7"/>
    <p:sldId id="395" r:id="rId8"/>
    <p:sldId id="396" r:id="rId9"/>
    <p:sldId id="420" r:id="rId10"/>
    <p:sldId id="382" r:id="rId11"/>
    <p:sldId id="397" r:id="rId12"/>
    <p:sldId id="399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266" r:id="rId33"/>
    <p:sldId id="278" r:id="rId34"/>
  </p:sldIdLst>
  <p:sldSz cx="9144000" cy="5143500" type="screen16x9"/>
  <p:notesSz cx="6858000" cy="9144000"/>
  <p:embeddedFontLst>
    <p:embeddedFont>
      <p:font typeface="Gabriola" panose="04040605051002020D02" pitchFamily="82" charset="0"/>
      <p:regular r:id="rId36"/>
    </p:embeddedFont>
    <p:embeddedFont>
      <p:font typeface="Lato Light" panose="020B0604020202020204" charset="0"/>
      <p:regular r:id="rId37"/>
      <p:bold r:id="rId38"/>
      <p:italic r:id="rId39"/>
      <p:boldItalic r:id="rId40"/>
    </p:embeddedFont>
    <p:embeddedFont>
      <p:font typeface="Roboto Slab Regular" panose="020B0604020202020204" charset="0"/>
      <p:regular r:id="rId41"/>
      <p:bold r:id="rId42"/>
    </p:embeddedFont>
    <p:embeddedFont>
      <p:font typeface="ＭＳ Ｐゴシック" panose="020B0600070205080204" pitchFamily="34" charset="-128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35DFB9-573D-49D9-9F07-77CED4005F47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66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973BB-B86B-4219-8BBB-BF12D4B70BC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4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5B4030-FFC4-4E11-8E67-75F8431B0FB6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43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18B23C-3CAD-4E32-9A3A-C1CE0D1471A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9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9BE24-A273-4F65-B380-9B7B1E950BA5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94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4EC528-83FF-4105-819D-071ACB8CCBA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93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C2C52-C0B6-4447-B6C6-9440F72E15F2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47D50D-F29D-443F-8BF7-0738CE58431B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38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DA5A28-78D1-45BA-8208-3AB7AE4451AF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63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54CB2-C329-4036-9225-B79BBCF0923E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F515B2-4F94-415A-ADE0-EC93D9E859B3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5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AC4673-9303-4369-98B3-037F2183E18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70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DA6C0F-3585-4B28-82CD-34BD8B86A02F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35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774AC4-4E99-4241-9773-8451B5EE02AB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9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AD0A6-0411-4A3D-983F-56CD8EFCA1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89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D34A58-E839-4136-8D35-673F36B304E1}" type="slidenum">
              <a:rPr lang="en-US" altLang="en-US" sz="1000" b="0"/>
              <a:pPr/>
              <a:t>7</a:t>
            </a:fld>
            <a:endParaRPr lang="en-US" altLang="en-US" sz="1000" b="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9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4796A1-0CC8-4CEF-B439-238DB0C5AD3D}" type="slidenum">
              <a:rPr lang="en-US" altLang="en-US" sz="1000" b="0"/>
              <a:pPr/>
              <a:t>8</a:t>
            </a:fld>
            <a:endParaRPr lang="en-US" altLang="en-US" sz="1000" b="0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5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4796A1-0CC8-4CEF-B439-238DB0C5AD3D}" type="slidenum">
              <a:rPr lang="en-US" altLang="en-US" sz="1000" b="0"/>
              <a:pPr/>
              <a:t>9</a:t>
            </a:fld>
            <a:endParaRPr lang="en-US" altLang="en-US" sz="1000" b="0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218FC-821F-43AE-9FC8-123AA3C54B08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5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B11FF-ED44-4694-B0DF-823C30882435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8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5" r:id="rId6"/>
    <p:sldLayoutId id="2147483666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9196" y="1103349"/>
            <a:ext cx="5829300" cy="20676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</a:t>
            </a:r>
            <a:r>
              <a:rPr lang="en-US" altLang="en-US" b="1" i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left</a:t>
            </a:r>
            <a:r>
              <a:rPr lang="en-US" altLang="en-US" b="1" dirty="0" smtClean="0">
                <a:latin typeface="Courier New" panose="02070309020205020404" pitchFamily="49" charset="0"/>
              </a:rPr>
              <a:t>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smaller</a:t>
            </a:r>
            <a:r>
              <a:rPr lang="en-US" altLang="en-US" b="1" dirty="0" smtClean="0">
                <a:latin typeface="Courier New" panose="02070309020205020404" pitchFamily="49" charset="0"/>
              </a:rPr>
              <a:t>) or 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right</a:t>
            </a:r>
            <a:r>
              <a:rPr lang="en-US" altLang="en-US" b="1" dirty="0" smtClean="0">
                <a:latin typeface="Courier New" panose="02070309020205020404" pitchFamily="49" charset="0"/>
              </a:rPr>
              <a:t>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larger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697857" y="3406675"/>
            <a:ext cx="5829300" cy="342900"/>
            <a:chOff x="480" y="2832"/>
            <a:chExt cx="4896" cy="288"/>
          </a:xfrm>
        </p:grpSpPr>
        <p:grpSp>
          <p:nvGrpSpPr>
            <p:cNvPr id="5018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0182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3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4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5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6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7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8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9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018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019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0197" name="Text Box 21"/>
          <p:cNvSpPr txBox="1">
            <a:spLocks noChangeArrowheads="1"/>
          </p:cNvSpPr>
          <p:nvPr/>
        </p:nvSpPr>
        <p:spPr bwMode="auto">
          <a:xfrm>
            <a:off x="1730949" y="3402952"/>
            <a:ext cx="5827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1  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 7  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9   12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33   42   59   76  81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84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 91 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92 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93  99</a:t>
            </a:r>
            <a:endParaRPr lang="en-US" sz="1800" b="1" kern="1200" dirty="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0198" name="Rectangle 22"/>
          <p:cNvSpPr>
            <a:spLocks noChangeArrowheads="1"/>
          </p:cNvSpPr>
          <p:nvPr/>
        </p:nvSpPr>
        <p:spPr bwMode="auto">
          <a:xfrm>
            <a:off x="1583557" y="3288136"/>
            <a:ext cx="6057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0199" name="Rectangle 23"/>
          <p:cNvSpPr>
            <a:spLocks noChangeArrowheads="1"/>
          </p:cNvSpPr>
          <p:nvPr/>
        </p:nvSpPr>
        <p:spPr bwMode="auto">
          <a:xfrm>
            <a:off x="4169399" y="3288136"/>
            <a:ext cx="446807" cy="562522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Cloud Callout 1"/>
          <p:cNvSpPr>
            <a:spLocks noChangeArrowheads="1"/>
          </p:cNvSpPr>
          <p:nvPr/>
        </p:nvSpPr>
        <p:spPr bwMode="auto">
          <a:xfrm>
            <a:off x="4392803" y="4527698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3557" y="317089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3408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6315" y="1048635"/>
            <a:ext cx="5059769" cy="178892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223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2230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1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2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3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4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5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6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7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2236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2239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0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1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2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3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4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2245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2246" name="Rectangle 22"/>
          <p:cNvSpPr>
            <a:spLocks noChangeArrowheads="1"/>
          </p:cNvSpPr>
          <p:nvPr/>
        </p:nvSpPr>
        <p:spPr bwMode="auto">
          <a:xfrm>
            <a:off x="1543050" y="3143250"/>
            <a:ext cx="26860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2400300" y="31432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2231" name="Group 24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2249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2250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7" name="Cloud Callout 26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8527" y="25502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2925" y="1406525"/>
            <a:ext cx="4957763" cy="142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428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4278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79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0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1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2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3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4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5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428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428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4293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2743200" y="3143250"/>
            <a:ext cx="1485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3225404" y="31432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4279" name="Group 24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4298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4280" name="Group 27"/>
          <p:cNvGrpSpPr>
            <a:grpSpLocks/>
          </p:cNvGrpSpPr>
          <p:nvPr/>
        </p:nvGrpSpPr>
        <p:grpSpPr bwMode="auto">
          <a:xfrm>
            <a:off x="1600200" y="3143250"/>
            <a:ext cx="1143000" cy="628650"/>
            <a:chOff x="2496" y="2592"/>
            <a:chExt cx="2928" cy="528"/>
          </a:xfrm>
        </p:grpSpPr>
        <p:sp>
          <p:nvSpPr>
            <p:cNvPr id="694300" name="Line 28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" name="Cloud Callout 29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500" y="28401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4475" y="1330682"/>
            <a:ext cx="5429250" cy="163405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633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6326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7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8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9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0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1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2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3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633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6335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6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7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8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9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40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6341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6342" name="Rectangle 22"/>
          <p:cNvSpPr>
            <a:spLocks noChangeArrowheads="1"/>
          </p:cNvSpPr>
          <p:nvPr/>
        </p:nvSpPr>
        <p:spPr bwMode="auto">
          <a:xfrm>
            <a:off x="3600450" y="3143250"/>
            <a:ext cx="6286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6326" name="Group 23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6344" name="Line 24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6327" name="Group 26"/>
          <p:cNvGrpSpPr>
            <a:grpSpLocks/>
          </p:cNvGrpSpPr>
          <p:nvPr/>
        </p:nvGrpSpPr>
        <p:grpSpPr bwMode="auto">
          <a:xfrm>
            <a:off x="1600200" y="3143250"/>
            <a:ext cx="1143000" cy="628650"/>
            <a:chOff x="2496" y="2592"/>
            <a:chExt cx="2928" cy="528"/>
          </a:xfrm>
        </p:grpSpPr>
        <p:sp>
          <p:nvSpPr>
            <p:cNvPr id="696347" name="Line 27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48" name="Line 28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6328" name="Group 29"/>
          <p:cNvGrpSpPr>
            <a:grpSpLocks/>
          </p:cNvGrpSpPr>
          <p:nvPr/>
        </p:nvGrpSpPr>
        <p:grpSpPr bwMode="auto">
          <a:xfrm>
            <a:off x="2800350" y="3143250"/>
            <a:ext cx="800100" cy="628650"/>
            <a:chOff x="2496" y="2592"/>
            <a:chExt cx="2928" cy="528"/>
          </a:xfrm>
        </p:grpSpPr>
        <p:sp>
          <p:nvSpPr>
            <p:cNvPr id="696350" name="Line 30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51" name="Line 31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Cloud Callout 31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14500" y="28401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1851" y="1141228"/>
            <a:ext cx="5798289" cy="369304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calculate middle position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if (first and last have </a:t>
            </a:r>
            <a:r>
              <a:rPr lang="ja-JP" altLang="en-US" sz="1500" b="1" dirty="0"/>
              <a:t>“</a:t>
            </a:r>
            <a:r>
              <a:rPr lang="en-US" altLang="ja-JP" sz="1500" b="1" dirty="0">
                <a:latin typeface="Courier New" panose="02070309020205020404" pitchFamily="49" charset="0"/>
              </a:rPr>
              <a:t>crossed</a:t>
            </a:r>
            <a:r>
              <a:rPr lang="ja-JP" altLang="en-US" sz="1500" b="1" dirty="0"/>
              <a:t>”</a:t>
            </a:r>
            <a:r>
              <a:rPr lang="en-US" altLang="ja-JP" sz="150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“Item not found”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500" b="1" dirty="0">
                <a:latin typeface="Courier New" panose="02070309020205020404" pitchFamily="49" charset="0"/>
              </a:rPr>
              <a:t> (element at middle =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to_find</a:t>
            </a:r>
            <a:r>
              <a:rPr lang="en-US" altLang="en-US" sz="150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“Item Found”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elseif</a:t>
            </a: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&lt; element at middle then</a:t>
            </a:r>
          </a:p>
          <a:p>
            <a:pPr>
              <a:buFontTx/>
              <a:buNone/>
            </a:pP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 Look to the left</a:t>
            </a:r>
          </a:p>
          <a:p>
            <a:pPr>
              <a:buFontTx/>
              <a:buNone/>
            </a:pPr>
            <a:r>
              <a:rPr lang="en-US" altLang="en-US" sz="1500" b="1" dirty="0" smtClean="0">
                <a:solidFill>
                  <a:srgbClr val="FF0033"/>
                </a:solidFill>
                <a:latin typeface="Courier New" panose="02070309020205020404" pitchFamily="49" charset="0"/>
              </a:rPr>
              <a:t>else</a:t>
            </a:r>
            <a:endParaRPr lang="en-US" altLang="en-US" sz="1500" b="1" dirty="0">
              <a:solidFill>
                <a:srgbClr val="FF0033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>
                <a:solidFill>
                  <a:srgbClr val="FF0033"/>
                </a:solidFill>
                <a:latin typeface="Courier New" panose="02070309020205020404" pitchFamily="49" charset="0"/>
              </a:rPr>
              <a:t>  Look to the 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2548" y="1131095"/>
            <a:ext cx="6633166" cy="1341834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Use indices 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first: F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and 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last: L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to keep track of where we are looking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Move </a:t>
            </a:r>
            <a:r>
              <a:rPr lang="en-US" alt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by setting </a:t>
            </a:r>
            <a:r>
              <a:rPr lang="en-US" alt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 = middle -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1</a:t>
            </a:r>
            <a:endParaRPr lang="en-US" altLang="en-US" sz="2400" b="1" dirty="0" smtClean="0">
              <a:solidFill>
                <a:srgbClr val="3333FF"/>
              </a:solidFill>
              <a:latin typeface="Gabriola" panose="04040605051002020D02" pitchFamily="82" charset="0"/>
            </a:endParaRPr>
          </a:p>
          <a:p>
            <a:endParaRPr lang="en-US" altLang="en-US" b="1" dirty="0" smtClean="0"/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1828800" y="2806304"/>
            <a:ext cx="5519738" cy="866775"/>
            <a:chOff x="576" y="1330"/>
            <a:chExt cx="4636" cy="728"/>
          </a:xfrm>
        </p:grpSpPr>
        <p:sp>
          <p:nvSpPr>
            <p:cNvPr id="702469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1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5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6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7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1714500" y="2755106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3793331" y="2822972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1953816" y="3851673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2481" name="Text Box 17"/>
          <p:cNvSpPr txBox="1">
            <a:spLocks noChangeArrowheads="1"/>
          </p:cNvSpPr>
          <p:nvPr/>
        </p:nvSpPr>
        <p:spPr bwMode="auto">
          <a:xfrm>
            <a:off x="6822281" y="3851673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Arial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3943350" y="3851673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02483" name="AutoShape 19"/>
          <p:cNvSpPr>
            <a:spLocks noChangeArrowheads="1"/>
          </p:cNvSpPr>
          <p:nvPr/>
        </p:nvSpPr>
        <p:spPr bwMode="auto">
          <a:xfrm flipH="1">
            <a:off x="2857500" y="4286250"/>
            <a:ext cx="4286250" cy="400050"/>
          </a:xfrm>
          <a:prstGeom prst="curvedUpArrow">
            <a:avLst>
              <a:gd name="adj1" fmla="val 93155"/>
              <a:gd name="adj2" fmla="val 296726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3314700" y="382905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2485" name="Rectangle 21"/>
          <p:cNvSpPr>
            <a:spLocks noChangeArrowheads="1"/>
          </p:cNvSpPr>
          <p:nvPr/>
        </p:nvSpPr>
        <p:spPr bwMode="auto">
          <a:xfrm>
            <a:off x="6800850" y="388620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702486" name="Group 22"/>
          <p:cNvGrpSpPr>
            <a:grpSpLocks/>
          </p:cNvGrpSpPr>
          <p:nvPr/>
        </p:nvGrpSpPr>
        <p:grpSpPr bwMode="auto">
          <a:xfrm>
            <a:off x="3714750" y="2743200"/>
            <a:ext cx="3714750" cy="971550"/>
            <a:chOff x="2160" y="2304"/>
            <a:chExt cx="3120" cy="816"/>
          </a:xfrm>
        </p:grpSpPr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2489" name="Rectangle 25"/>
          <p:cNvSpPr>
            <a:spLocks noChangeArrowheads="1"/>
          </p:cNvSpPr>
          <p:nvPr/>
        </p:nvSpPr>
        <p:spPr bwMode="auto">
          <a:xfrm>
            <a:off x="1714500" y="2743200"/>
            <a:ext cx="5715000" cy="97155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90" name="Rectangle 26"/>
          <p:cNvSpPr>
            <a:spLocks noChangeArrowheads="1"/>
          </p:cNvSpPr>
          <p:nvPr/>
        </p:nvSpPr>
        <p:spPr bwMode="auto">
          <a:xfrm>
            <a:off x="1714500" y="2743200"/>
            <a:ext cx="21717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Moving </a:t>
            </a:r>
            <a:r>
              <a:rPr lang="en-US" sz="4000" b="1" u="sng" dirty="0" smtClean="0">
                <a:latin typeface="Gabriola" panose="04040605051002020D02" pitchFamily="82" charset="0"/>
              </a:rPr>
              <a:t>Left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3" grpId="0" animBg="1"/>
      <p:bldP spid="702484" grpId="0" autoUpdateAnimBg="0"/>
      <p:bldP spid="702485" grpId="0" animBg="1"/>
      <p:bldP spid="702489" grpId="0" animBg="1"/>
      <p:bldP spid="7024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3840" y="1173659"/>
            <a:ext cx="6241312" cy="1196579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Use indices 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first: F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and 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last: L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to keep track of where we are looking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Move </a:t>
            </a:r>
            <a:r>
              <a:rPr lang="en-US" altLang="en-US" sz="2400" b="1" dirty="0" smtClean="0">
                <a:solidFill>
                  <a:srgbClr val="FF0033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by setting </a:t>
            </a:r>
            <a:r>
              <a:rPr lang="en-US" altLang="en-US" sz="2400" b="1" dirty="0" smtClean="0">
                <a:solidFill>
                  <a:srgbClr val="FF0033"/>
                </a:solidFill>
                <a:latin typeface="Gabriola" panose="04040605051002020D02" pitchFamily="82" charset="0"/>
              </a:rPr>
              <a:t>first = middle + 1</a:t>
            </a:r>
          </a:p>
          <a:p>
            <a:endParaRPr lang="en-US" altLang="en-US" b="1" dirty="0" smtClean="0"/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1828800" y="2806304"/>
            <a:ext cx="5519738" cy="866775"/>
            <a:chOff x="576" y="1330"/>
            <a:chExt cx="4636" cy="728"/>
          </a:xfrm>
        </p:grpSpPr>
        <p:sp>
          <p:nvSpPr>
            <p:cNvPr id="704517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18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19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0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1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2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3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4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1714500" y="2755106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3793331" y="2822972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1953816" y="3851673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Arial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6822281" y="3851673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943350" y="3851673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auto">
          <a:xfrm>
            <a:off x="1885950" y="4286250"/>
            <a:ext cx="3429000" cy="400050"/>
          </a:xfrm>
          <a:prstGeom prst="curvedUpArrow">
            <a:avLst>
              <a:gd name="adj1" fmla="val 74524"/>
              <a:gd name="adj2" fmla="val 237381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686300" y="382905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4533" name="Rectangle 21"/>
          <p:cNvSpPr>
            <a:spLocks noChangeArrowheads="1"/>
          </p:cNvSpPr>
          <p:nvPr/>
        </p:nvSpPr>
        <p:spPr bwMode="auto">
          <a:xfrm>
            <a:off x="1885950" y="388620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34" name="Rectangle 22"/>
          <p:cNvSpPr>
            <a:spLocks noChangeArrowheads="1"/>
          </p:cNvSpPr>
          <p:nvPr/>
        </p:nvSpPr>
        <p:spPr bwMode="auto">
          <a:xfrm>
            <a:off x="1714500" y="2743200"/>
            <a:ext cx="5715000" cy="97155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704535" name="Group 23"/>
          <p:cNvGrpSpPr>
            <a:grpSpLocks/>
          </p:cNvGrpSpPr>
          <p:nvPr/>
        </p:nvGrpSpPr>
        <p:grpSpPr bwMode="auto">
          <a:xfrm>
            <a:off x="1714500" y="2800350"/>
            <a:ext cx="2800350" cy="971550"/>
            <a:chOff x="2160" y="2304"/>
            <a:chExt cx="3120" cy="816"/>
          </a:xfrm>
        </p:grpSpPr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4538" name="Rectangle 26"/>
          <p:cNvSpPr>
            <a:spLocks noChangeArrowheads="1"/>
          </p:cNvSpPr>
          <p:nvPr/>
        </p:nvSpPr>
        <p:spPr bwMode="auto">
          <a:xfrm flipH="1">
            <a:off x="4400550" y="2743200"/>
            <a:ext cx="29718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Moving </a:t>
            </a:r>
            <a:r>
              <a:rPr lang="en-US" sz="4000" b="1" u="sng" dirty="0" smtClean="0">
                <a:latin typeface="Gabriola" panose="04040605051002020D02" pitchFamily="82" charset="0"/>
              </a:rPr>
              <a:t>Right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1" grpId="0" animBg="1"/>
      <p:bldP spid="704532" grpId="0" autoUpdateAnimBg="0"/>
      <p:bldP spid="704533" grpId="0" animBg="1"/>
      <p:bldP spid="704534" grpId="0" animBg="1"/>
      <p:bldP spid="704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0656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1714500" y="1532335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6574" name="Rectangle 14"/>
          <p:cNvSpPr>
            <a:spLocks noChangeArrowheads="1"/>
          </p:cNvSpPr>
          <p:nvPr/>
        </p:nvSpPr>
        <p:spPr bwMode="auto">
          <a:xfrm>
            <a:off x="3793331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363222" y="3480391"/>
            <a:ext cx="1532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</a:t>
            </a:r>
            <a:r>
              <a:rPr lang="en-US" sz="2400" b="1" u="sng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42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1953816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9433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0861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2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8621" name="Rectangle 13"/>
          <p:cNvSpPr>
            <a:spLocks noChangeArrowheads="1"/>
          </p:cNvSpPr>
          <p:nvPr/>
        </p:nvSpPr>
        <p:spPr bwMode="auto">
          <a:xfrm>
            <a:off x="2446735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3393281" y="3309826"/>
            <a:ext cx="1532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</a:t>
            </a:r>
            <a:r>
              <a:rPr lang="en-US" sz="2400" b="1" u="sng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42</a:t>
            </a:r>
          </a:p>
        </p:txBody>
      </p:sp>
      <p:sp>
        <p:nvSpPr>
          <p:cNvPr id="708623" name="Line 15"/>
          <p:cNvSpPr>
            <a:spLocks noChangeShapeType="1"/>
          </p:cNvSpPr>
          <p:nvPr/>
        </p:nvSpPr>
        <p:spPr bwMode="auto">
          <a:xfrm flipH="1">
            <a:off x="3714750" y="1543050"/>
            <a:ext cx="36576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4" name="Line 16"/>
          <p:cNvSpPr>
            <a:spLocks noChangeShapeType="1"/>
          </p:cNvSpPr>
          <p:nvPr/>
        </p:nvSpPr>
        <p:spPr bwMode="auto">
          <a:xfrm>
            <a:off x="3714750" y="1543050"/>
            <a:ext cx="37147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5" name="Rectangle 17"/>
          <p:cNvSpPr>
            <a:spLocks noChangeArrowheads="1"/>
          </p:cNvSpPr>
          <p:nvPr/>
        </p:nvSpPr>
        <p:spPr bwMode="auto">
          <a:xfrm>
            <a:off x="1746647" y="1532335"/>
            <a:ext cx="21145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1943100" y="257175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3393281" y="257175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2571750" y="257175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7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2571751" y="3714750"/>
            <a:ext cx="2848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42 found – in </a:t>
            </a:r>
            <a:r>
              <a:rPr lang="en-US" altLang="en-US" u="sng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comparisons</a:t>
            </a:r>
          </a:p>
        </p:txBody>
      </p:sp>
      <p:sp>
        <p:nvSpPr>
          <p:cNvPr id="710670" name="Rectangle 14"/>
          <p:cNvSpPr>
            <a:spLocks noChangeArrowheads="1"/>
          </p:cNvSpPr>
          <p:nvPr/>
        </p:nvSpPr>
        <p:spPr bwMode="auto">
          <a:xfrm flipH="1">
            <a:off x="3143250" y="1600200"/>
            <a:ext cx="62865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1" name="Line 15"/>
          <p:cNvSpPr>
            <a:spLocks noChangeShapeType="1"/>
          </p:cNvSpPr>
          <p:nvPr/>
        </p:nvSpPr>
        <p:spPr bwMode="auto">
          <a:xfrm flipH="1">
            <a:off x="1714500" y="1553766"/>
            <a:ext cx="1485900" cy="960834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2" name="Line 16"/>
          <p:cNvSpPr>
            <a:spLocks noChangeShapeType="1"/>
          </p:cNvSpPr>
          <p:nvPr/>
        </p:nvSpPr>
        <p:spPr bwMode="auto">
          <a:xfrm>
            <a:off x="1714500" y="1553766"/>
            <a:ext cx="1428750" cy="960834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3" name="Rectangle 17"/>
          <p:cNvSpPr>
            <a:spLocks noChangeArrowheads="1"/>
          </p:cNvSpPr>
          <p:nvPr/>
        </p:nvSpPr>
        <p:spPr bwMode="auto">
          <a:xfrm flipH="1">
            <a:off x="3053954" y="1532335"/>
            <a:ext cx="8001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 flipH="1">
            <a:off x="3319462" y="2643188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 flipH="1">
            <a:off x="3305175" y="3211116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0676" name="Text Box 20"/>
          <p:cNvSpPr txBox="1">
            <a:spLocks noChangeArrowheads="1"/>
          </p:cNvSpPr>
          <p:nvPr/>
        </p:nvSpPr>
        <p:spPr bwMode="auto">
          <a:xfrm flipH="1">
            <a:off x="3283744" y="2925366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 flipH="1">
            <a:off x="3714750" y="1543050"/>
            <a:ext cx="36576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>
            <a:off x="3714750" y="1543050"/>
            <a:ext cx="37147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(DAC)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2708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6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2717" name="Rectangle 13"/>
          <p:cNvSpPr>
            <a:spLocks noChangeArrowheads="1"/>
          </p:cNvSpPr>
          <p:nvPr/>
        </p:nvSpPr>
        <p:spPr bwMode="auto">
          <a:xfrm>
            <a:off x="1714500" y="1532335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2718" name="Rectangle 14"/>
          <p:cNvSpPr>
            <a:spLocks noChangeArrowheads="1"/>
          </p:cNvSpPr>
          <p:nvPr/>
        </p:nvSpPr>
        <p:spPr bwMode="auto">
          <a:xfrm>
            <a:off x="3786188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3421912" y="3494568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1953816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2721" name="Text Box 17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39433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4756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2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4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5247085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3429001" y="3600450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4767" name="Line 15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9" name="Rectangle 17"/>
          <p:cNvSpPr>
            <a:spLocks noChangeArrowheads="1"/>
          </p:cNvSpPr>
          <p:nvPr/>
        </p:nvSpPr>
        <p:spPr bwMode="auto">
          <a:xfrm>
            <a:off x="4400550" y="1532335"/>
            <a:ext cx="30289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70" name="Text Box 18"/>
          <p:cNvSpPr txBox="1">
            <a:spLocks noChangeArrowheads="1"/>
          </p:cNvSpPr>
          <p:nvPr/>
        </p:nvSpPr>
        <p:spPr bwMode="auto">
          <a:xfrm>
            <a:off x="468630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4772" name="Text Box 20"/>
          <p:cNvSpPr txBox="1">
            <a:spLocks noChangeArrowheads="1"/>
          </p:cNvSpPr>
          <p:nvPr/>
        </p:nvSpPr>
        <p:spPr bwMode="auto">
          <a:xfrm>
            <a:off x="54292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680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6813" name="Rectangle 13"/>
          <p:cNvSpPr>
            <a:spLocks noChangeArrowheads="1"/>
          </p:cNvSpPr>
          <p:nvPr/>
        </p:nvSpPr>
        <p:spPr bwMode="auto">
          <a:xfrm>
            <a:off x="5979319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3414824" y="3316932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6815" name="Line 15"/>
          <p:cNvSpPr>
            <a:spLocks noChangeShapeType="1"/>
          </p:cNvSpPr>
          <p:nvPr/>
        </p:nvSpPr>
        <p:spPr bwMode="auto">
          <a:xfrm flipH="1">
            <a:off x="445770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457700" y="1543050"/>
            <a:ext cx="1543050" cy="10287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7" name="Rectangle 17"/>
          <p:cNvSpPr>
            <a:spLocks noChangeArrowheads="1"/>
          </p:cNvSpPr>
          <p:nvPr/>
        </p:nvSpPr>
        <p:spPr bwMode="auto">
          <a:xfrm>
            <a:off x="5886450" y="1532335"/>
            <a:ext cx="15430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617220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115050" y="30861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885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6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2571751" y="3771900"/>
            <a:ext cx="2988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89 </a:t>
            </a:r>
            <a:r>
              <a:rPr lang="en-US" altLang="en-US" u="sng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not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found – </a:t>
            </a:r>
            <a:r>
              <a:rPr lang="en-US" altLang="en-US" kern="1200" dirty="0">
                <a:solidFill>
                  <a:srgbClr val="FF0033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comparisons</a:t>
            </a:r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611505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8863" name="Text Box 15"/>
          <p:cNvSpPr txBox="1">
            <a:spLocks noChangeArrowheads="1"/>
          </p:cNvSpPr>
          <p:nvPr/>
        </p:nvSpPr>
        <p:spPr bwMode="auto">
          <a:xfrm>
            <a:off x="5372100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 flipH="1">
            <a:off x="588645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588645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6" name="Rectangle 18"/>
          <p:cNvSpPr>
            <a:spLocks noChangeArrowheads="1"/>
          </p:cNvSpPr>
          <p:nvPr/>
        </p:nvSpPr>
        <p:spPr bwMode="auto">
          <a:xfrm>
            <a:off x="5943600" y="1532335"/>
            <a:ext cx="571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8" name="Line 20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9" name="Line 21"/>
          <p:cNvSpPr>
            <a:spLocks noChangeShapeType="1"/>
          </p:cNvSpPr>
          <p:nvPr/>
        </p:nvSpPr>
        <p:spPr bwMode="auto">
          <a:xfrm flipH="1">
            <a:off x="445770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>
            <a:off x="4457700" y="1543050"/>
            <a:ext cx="1543050" cy="10287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0325" y="1162020"/>
            <a:ext cx="6267008" cy="33603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Function Find return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350" b="1" dirty="0">
                <a:latin typeface="Courier New" panose="02070309020205020404" pitchFamily="49" charset="0"/>
              </a:rPr>
              <a:t> (A Array, first, last,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1350" b="1" dirty="0">
                <a:latin typeface="Courier New" panose="02070309020205020404" pitchFamily="49" charset="0"/>
              </a:rPr>
              <a:t>middle &lt;- (first + last) div 2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first &gt; last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false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350" b="1" dirty="0">
                <a:latin typeface="Courier New" panose="02070309020205020404" pitchFamily="49" charset="0"/>
              </a:rPr>
              <a:t> (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A[middle] =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true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350" b="1" dirty="0">
                <a:latin typeface="Courier New" panose="02070309020205020404" pitchFamily="49" charset="0"/>
              </a:rPr>
              <a:t> (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 &lt; A[middle]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Find(A, first, middle–1,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Find(A, middle+1, last,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endfunction</a:t>
            </a:r>
            <a:endParaRPr lang="en-US" altLang="en-US" sz="13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Function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66" y="719137"/>
            <a:ext cx="6313884" cy="2824163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1597904" y="3457545"/>
            <a:ext cx="3494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Best Case: </a:t>
            </a:r>
            <a:r>
              <a:rPr lang="en-US" altLang="en-US" sz="20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match from the 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first </a:t>
            </a:r>
            <a:r>
              <a:rPr lang="en-US" altLang="en-US" sz="20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comparison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172200" y="2400300"/>
            <a:ext cx="1600200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Best Case: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   1 comparison</a:t>
            </a:r>
            <a:endParaRPr lang="en-US" sz="2400" b="1" kern="12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49" name="Group 4"/>
          <p:cNvGrpSpPr>
            <a:grpSpLocks/>
          </p:cNvGrpSpPr>
          <p:nvPr/>
        </p:nvGrpSpPr>
        <p:grpSpPr bwMode="auto">
          <a:xfrm>
            <a:off x="1828800" y="4057650"/>
            <a:ext cx="5829300" cy="342900"/>
            <a:chOff x="480" y="2832"/>
            <a:chExt cx="4896" cy="288"/>
          </a:xfrm>
        </p:grpSpPr>
        <p:grpSp>
          <p:nvGrpSpPr>
            <p:cNvPr id="8295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295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885950" y="40576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1     7    9   12   33  42    </a:t>
            </a:r>
            <a:r>
              <a:rPr lang="en-US" sz="1800" b="1" kern="1200" dirty="0">
                <a:solidFill>
                  <a:srgbClr val="0000FF"/>
                </a:solidFill>
                <a:latin typeface="Arial" charset="0"/>
                <a:ea typeface="ＭＳ Ｐゴシック" charset="0"/>
                <a:cs typeface="+mn-cs"/>
              </a:rPr>
              <a:t>59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  76   81  84  91   92   93   99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714500" y="3943350"/>
            <a:ext cx="6057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286250" y="39433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2953" name="TextBox 28"/>
          <p:cNvSpPr txBox="1">
            <a:spLocks noChangeArrowheads="1"/>
          </p:cNvSpPr>
          <p:nvPr/>
        </p:nvSpPr>
        <p:spPr bwMode="auto">
          <a:xfrm>
            <a:off x="1369822" y="4572000"/>
            <a:ext cx="1114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Target: 59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Best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42950"/>
            <a:ext cx="6313885" cy="2824163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Box 5"/>
          <p:cNvSpPr txBox="1">
            <a:spLocks noChangeArrowheads="1"/>
          </p:cNvSpPr>
          <p:nvPr/>
        </p:nvSpPr>
        <p:spPr bwMode="auto">
          <a:xfrm>
            <a:off x="1379467" y="3536346"/>
            <a:ext cx="5163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Worst Case: 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divide until reach one item, or no match.</a:t>
            </a:r>
            <a:r>
              <a:rPr lang="en-US" altLang="en-US" sz="1800" kern="12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pic>
        <p:nvPicPr>
          <p:cNvPr id="839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67" y="4014230"/>
            <a:ext cx="602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3" name="Group 31"/>
          <p:cNvGrpSpPr>
            <a:grpSpLocks/>
          </p:cNvGrpSpPr>
          <p:nvPr/>
        </p:nvGrpSpPr>
        <p:grpSpPr bwMode="auto">
          <a:xfrm>
            <a:off x="5873353" y="1657350"/>
            <a:ext cx="2127647" cy="1828800"/>
            <a:chOff x="6307038" y="2209800"/>
            <a:chExt cx="2836962" cy="2438400"/>
          </a:xfrm>
        </p:grpSpPr>
        <p:pic>
          <p:nvPicPr>
            <p:cNvPr id="83974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035300"/>
              <a:ext cx="1612900" cy="161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5" name="TextBox 30"/>
            <p:cNvSpPr txBox="1">
              <a:spLocks noChangeArrowheads="1"/>
            </p:cNvSpPr>
            <p:nvPr/>
          </p:nvSpPr>
          <p:spPr bwMode="auto">
            <a:xfrm>
              <a:off x="6307038" y="2209800"/>
              <a:ext cx="2836962" cy="86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>
                  <a:solidFill>
                    <a:srgbClr val="800000"/>
                  </a:solidFill>
                  <a:cs typeface="+mn-cs"/>
                </a:rPr>
                <a:t>How many comparisons??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Worst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269" y="800058"/>
            <a:ext cx="7091032" cy="457200"/>
          </a:xfrm>
        </p:spPr>
        <p:txBody>
          <a:bodyPr/>
          <a:lstStyle/>
          <a:p>
            <a:r>
              <a:rPr lang="en-US" altLang="en-US" sz="3200" dirty="0" smtClean="0">
                <a:latin typeface="Gabriola" panose="04040605051002020D02" pitchFamily="82" charset="0"/>
              </a:rPr>
              <a:t>With each comparison we throw away ½ of the list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943100" y="1706979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endParaRPr lang="en-US" sz="2800" b="1" kern="12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43100" y="2371292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43100" y="3002319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N/4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43100" y="3685506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43100" y="4549844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000" name="TextBox 8"/>
          <p:cNvSpPr txBox="1">
            <a:spLocks noChangeArrowheads="1"/>
          </p:cNvSpPr>
          <p:nvPr/>
        </p:nvSpPr>
        <p:spPr bwMode="auto">
          <a:xfrm>
            <a:off x="2632685" y="1513242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1" name="TextBox 9"/>
          <p:cNvSpPr txBox="1">
            <a:spLocks noChangeArrowheads="1"/>
          </p:cNvSpPr>
          <p:nvPr/>
        </p:nvSpPr>
        <p:spPr bwMode="auto">
          <a:xfrm>
            <a:off x="3453323" y="1657892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2" name="TextBox 10"/>
          <p:cNvSpPr txBox="1">
            <a:spLocks noChangeArrowheads="1"/>
          </p:cNvSpPr>
          <p:nvPr/>
        </p:nvSpPr>
        <p:spPr bwMode="auto">
          <a:xfrm>
            <a:off x="2632685" y="2222464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3" name="TextBox 11"/>
          <p:cNvSpPr txBox="1">
            <a:spLocks noChangeArrowheads="1"/>
          </p:cNvSpPr>
          <p:nvPr/>
        </p:nvSpPr>
        <p:spPr bwMode="auto">
          <a:xfrm>
            <a:off x="3453323" y="2371292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4" name="TextBox 12"/>
          <p:cNvSpPr txBox="1">
            <a:spLocks noChangeArrowheads="1"/>
          </p:cNvSpPr>
          <p:nvPr/>
        </p:nvSpPr>
        <p:spPr bwMode="auto">
          <a:xfrm>
            <a:off x="2632685" y="2911079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3453323" y="3059429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2632685" y="3539729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7" name="TextBox 15"/>
          <p:cNvSpPr txBox="1">
            <a:spLocks noChangeArrowheads="1"/>
          </p:cNvSpPr>
          <p:nvPr/>
        </p:nvSpPr>
        <p:spPr bwMode="auto">
          <a:xfrm>
            <a:off x="3453323" y="3693617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8" name="TextBox 16"/>
          <p:cNvSpPr txBox="1">
            <a:spLocks noChangeArrowheads="1"/>
          </p:cNvSpPr>
          <p:nvPr/>
        </p:nvSpPr>
        <p:spPr bwMode="auto">
          <a:xfrm>
            <a:off x="2632685" y="4400550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9" name="TextBox 17"/>
          <p:cNvSpPr txBox="1">
            <a:spLocks noChangeArrowheads="1"/>
          </p:cNvSpPr>
          <p:nvPr/>
        </p:nvSpPr>
        <p:spPr bwMode="auto">
          <a:xfrm>
            <a:off x="3453323" y="4554438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10" name="TextBox 18"/>
          <p:cNvSpPr txBox="1">
            <a:spLocks noChangeArrowheads="1"/>
          </p:cNvSpPr>
          <p:nvPr/>
        </p:nvSpPr>
        <p:spPr bwMode="auto">
          <a:xfrm>
            <a:off x="2069306" y="4000500"/>
            <a:ext cx="285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314950" y="2400300"/>
            <a:ext cx="2457450" cy="742950"/>
          </a:xfrm>
          <a:prstGeom prst="wedgeRoundRectCallout">
            <a:avLst>
              <a:gd name="adj1" fmla="val -78797"/>
              <a:gd name="adj2" fmla="val 639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Number of steps is at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most </a:t>
            </a: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</a:t>
            </a:r>
            <a:r>
              <a:rPr lang="en-US" sz="20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000" b="1" i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Worst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549" y="1001566"/>
            <a:ext cx="6119813" cy="3328987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Binary search 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reduces the work by half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 at each comparison</a:t>
            </a:r>
          </a:p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If array is not sorted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  <a:sym typeface="Wingdings"/>
              </a:rPr>
              <a:t> Linear Search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Worst Case O(N)</a:t>
            </a:r>
            <a:endParaRPr lang="en-US" sz="2400" b="1" dirty="0">
              <a:solidFill>
                <a:srgbClr val="3333FF"/>
              </a:solidFill>
              <a:latin typeface="Gabriola" panose="04040605051002020D02" pitchFamily="82" charset="0"/>
              <a:cs typeface="+mn-cs"/>
              <a:sym typeface="Wingdings"/>
            </a:endParaRPr>
          </a:p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  <a:sym typeface="Wingdings"/>
              </a:rPr>
              <a:t>If array is sorted  Binary search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Worst Case O(Log</a:t>
            </a:r>
            <a:r>
              <a:rPr lang="en-US" sz="2400" b="1" baseline="-25000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2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N)</a:t>
            </a:r>
            <a:endParaRPr lang="en-US" sz="2400" b="1" dirty="0" smtClean="0">
              <a:solidFill>
                <a:srgbClr val="3333FF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8176" y="44012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Summary (Searching)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Divide and Conquer (DAC) approach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449287" y="614862"/>
            <a:ext cx="6217398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 effective approach to designing fast algorithms in sequential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computation. </a:t>
            </a:r>
          </a:p>
          <a:p>
            <a:pPr marL="14605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Strategy: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	  | Divide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Conquer  | Recur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Combine | Conquer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" name="Group 396"/>
          <p:cNvGrpSpPr>
            <a:grpSpLocks/>
          </p:cNvGrpSpPr>
          <p:nvPr/>
        </p:nvGrpSpPr>
        <p:grpSpPr bwMode="auto">
          <a:xfrm>
            <a:off x="4564911" y="1800447"/>
            <a:ext cx="4101773" cy="1961359"/>
            <a:chOff x="1608" y="1824"/>
            <a:chExt cx="3426" cy="1536"/>
          </a:xfrm>
        </p:grpSpPr>
        <p:sp>
          <p:nvSpPr>
            <p:cNvPr id="20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7  2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9  4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21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2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22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9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23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4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6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7" name="AutoShape 390"/>
            <p:cNvCxnSpPr>
              <a:cxnSpLocks noChangeShapeType="1"/>
              <a:stCxn id="21" idx="0"/>
              <a:endCxn id="20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91"/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9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3"/>
            <p:cNvCxnSpPr>
              <a:cxnSpLocks noChangeShapeType="1"/>
              <a:stCxn id="25" idx="0"/>
              <a:endCxn id="22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94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95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170215" y="706091"/>
            <a:ext cx="4318590" cy="401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Divide-and conquer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is a general algorithm design paradigm: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Divide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divide the input data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 in two or more disjoint subsets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1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Recur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solve the sub problems recursively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Conquer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combine the solutions for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1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…, into a solution for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The base case for the recursion are sub problems of constant size.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Analysis can be done using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recurrence equations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495260" y="1325525"/>
            <a:ext cx="3095846" cy="1594883"/>
            <a:chOff x="3342" y="1584"/>
            <a:chExt cx="1698" cy="816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11" idx="7"/>
              <a:endCxn id="6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7"/>
            <p:cNvCxnSpPr>
              <a:cxnSpLocks noChangeShapeType="1"/>
              <a:stCxn id="18" idx="0"/>
              <a:endCxn id="6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8"/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9"/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15" name="AutoShape 38"/>
            <p:cNvCxnSpPr>
              <a:cxnSpLocks noChangeShapeType="1"/>
              <a:stCxn id="14" idx="0"/>
              <a:endCxn id="11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39"/>
            <p:cNvCxnSpPr>
              <a:cxnSpLocks noChangeShapeType="1"/>
              <a:stCxn id="19" idx="0"/>
              <a:endCxn id="18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40"/>
            <p:cNvCxnSpPr>
              <a:cxnSpLocks noChangeShapeType="1"/>
              <a:stCxn id="20" idx="0"/>
              <a:endCxn id="18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22" name="AutoShape 45"/>
            <p:cNvCxnSpPr>
              <a:cxnSpLocks noChangeShapeType="1"/>
              <a:stCxn id="21" idx="0"/>
              <a:endCxn id="18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6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7"/>
            <p:cNvCxnSpPr>
              <a:cxnSpLocks noChangeShapeType="1"/>
              <a:stCxn id="27" idx="0"/>
              <a:endCxn id="25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7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8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29" name="AutoShape 52"/>
            <p:cNvCxnSpPr>
              <a:cxnSpLocks noChangeShapeType="1"/>
              <a:stCxn id="28" idx="0"/>
              <a:endCxn id="25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3"/>
            <p:cNvCxnSpPr>
              <a:cxnSpLocks noChangeShapeType="1"/>
              <a:stCxn id="6" idx="5"/>
              <a:endCxn id="25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Box 32"/>
          <p:cNvSpPr txBox="1"/>
          <p:nvPr/>
        </p:nvSpPr>
        <p:spPr>
          <a:xfrm>
            <a:off x="2759754" y="64120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357478" y="1771650"/>
            <a:ext cx="1714500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2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of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2057400" y="1771650"/>
            <a:ext cx="1714500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1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of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2057400" y="2731295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 a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solution to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1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714750" y="4057650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a solution to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the original problem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357478" y="2749586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a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solution to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2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3143250" y="1543050"/>
            <a:ext cx="108585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857750" y="1543050"/>
            <a:ext cx="11430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695366" y="971550"/>
            <a:ext cx="1906551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a problem of 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endParaRPr lang="en-US" altLang="en-US" sz="1800" b="1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857500" y="2400300"/>
            <a:ext cx="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172200" y="2400300"/>
            <a:ext cx="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857500" y="325755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172200" y="325755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857500" y="3657600"/>
            <a:ext cx="3314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365760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4271628" y="1274356"/>
            <a:ext cx="1085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>instance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5886450" y="4069556"/>
            <a:ext cx="205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It general leads to a recursive algorithm!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9754" y="64120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(Summary)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2214" y="357007"/>
            <a:ext cx="1881925" cy="346249"/>
          </a:xfrm>
        </p:spPr>
        <p:txBody>
          <a:bodyPr spcFirstLastPara="1" wrap="none" lIns="47625" tIns="19050" rIns="47625" bIns="19050" anchor="t" anchorCtr="0">
            <a:sp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 Simple Search</a:t>
            </a:r>
          </a:p>
        </p:txBody>
      </p:sp>
      <p:sp>
        <p:nvSpPr>
          <p:cNvPr id="79904" name="Rectangle 32"/>
          <p:cNvSpPr>
            <a:spLocks noGrp="1" noChangeArrowheads="1"/>
          </p:cNvSpPr>
          <p:nvPr>
            <p:ph type="body" idx="4294967295"/>
          </p:nvPr>
        </p:nvSpPr>
        <p:spPr>
          <a:xfrm>
            <a:off x="1588866" y="981746"/>
            <a:ext cx="5829300" cy="2682942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</a:rPr>
              <a:t>We have a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sorted 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array</a:t>
            </a:r>
            <a:endParaRPr lang="en-US" sz="2400" b="1" dirty="0">
              <a:solidFill>
                <a:srgbClr val="3333FF"/>
              </a:solidFill>
              <a:latin typeface="Gabriola" panose="04040605051002020D02" pitchFamily="82" charset="0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</a:rPr>
              <a:t>We want to determine if a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particular element</a:t>
            </a:r>
            <a:r>
              <a:rPr lang="en-US" sz="2400" b="1" dirty="0">
                <a:latin typeface="Gabriola" panose="04040605051002020D02" pitchFamily="82" charset="0"/>
              </a:rPr>
              <a:t> is in the array</a:t>
            </a:r>
          </a:p>
          <a:p>
            <a:pPr lvl="1">
              <a:defRPr/>
            </a:pPr>
            <a:r>
              <a:rPr lang="en-US" sz="2400" b="1" dirty="0">
                <a:latin typeface="Gabriola" panose="04040605051002020D02" pitchFamily="82" charset="0"/>
              </a:rPr>
              <a:t>Once </a:t>
            </a:r>
            <a:r>
              <a:rPr lang="en-US" sz="2400" b="1" dirty="0">
                <a:solidFill>
                  <a:srgbClr val="FF0033"/>
                </a:solidFill>
                <a:latin typeface="Gabriola" panose="04040605051002020D02" pitchFamily="82" charset="0"/>
              </a:rPr>
              <a:t>found</a:t>
            </a:r>
            <a:r>
              <a:rPr lang="en-US" sz="2400" b="1" dirty="0">
                <a:latin typeface="Gabriola" panose="04040605051002020D02" pitchFamily="82" charset="0"/>
              </a:rPr>
              <a:t>, print or return (</a:t>
            </a:r>
            <a:r>
              <a:rPr lang="en-US" sz="2400" b="1" dirty="0" smtClean="0">
                <a:latin typeface="Gabriola" panose="04040605051002020D02" pitchFamily="82" charset="0"/>
              </a:rPr>
              <a:t>index, Boolean, </a:t>
            </a:r>
            <a:r>
              <a:rPr lang="en-US" sz="2400" b="1" dirty="0">
                <a:latin typeface="Gabriola" panose="04040605051002020D02" pitchFamily="82" charset="0"/>
              </a:rPr>
              <a:t>etc.)</a:t>
            </a:r>
          </a:p>
          <a:p>
            <a:pPr lvl="1">
              <a:defRPr/>
            </a:pPr>
            <a:r>
              <a:rPr lang="en-US" sz="2400" b="1" dirty="0">
                <a:latin typeface="Gabriola" panose="04040605051002020D02" pitchFamily="82" charset="0"/>
              </a:rPr>
              <a:t>If </a:t>
            </a:r>
            <a:r>
              <a:rPr lang="en-US" sz="2400" b="1" dirty="0">
                <a:solidFill>
                  <a:srgbClr val="FF0033"/>
                </a:solidFill>
                <a:latin typeface="Gabriola" panose="04040605051002020D02" pitchFamily="82" charset="0"/>
              </a:rPr>
              <a:t>not found</a:t>
            </a:r>
            <a:r>
              <a:rPr lang="en-US" sz="2400" b="1" dirty="0">
                <a:latin typeface="Gabriola" panose="04040605051002020D02" pitchFamily="82" charset="0"/>
              </a:rPr>
              <a:t>, indicate the element is not in the collection</a:t>
            </a: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sz="2100" b="1" dirty="0" smtClean="0">
              <a:latin typeface="Gabriola" panose="04040605051002020D02" pitchFamily="82" charset="0"/>
            </a:endParaRP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sz="2100" b="1" dirty="0">
              <a:latin typeface="Gabriola" panose="04040605051002020D02" pitchFamily="82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71700" y="1227535"/>
            <a:ext cx="13952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3968" y="135144"/>
            <a:ext cx="567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Binary Search: The Scenario!</a:t>
            </a:r>
            <a:endParaRPr lang="en-US" sz="3600" b="1" dirty="0">
              <a:latin typeface="Gabriola" panose="04040605051002020D02" pitchFamily="82" charset="0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861717" y="3856075"/>
            <a:ext cx="7315200" cy="677234"/>
            <a:chOff x="576" y="1330"/>
            <a:chExt cx="4608" cy="72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31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1" dirty="0">
                  <a:latin typeface="Arial" charset="0"/>
                  <a:ea typeface="ＭＳ Ｐゴシック" charset="0"/>
                </a:rPr>
                <a:t> 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7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10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40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53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71	86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100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06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6409" y="1364438"/>
            <a:ext cx="6057900" cy="307975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Of course we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could use our simpler search</a:t>
            </a:r>
            <a:r>
              <a:rPr lang="en-US" sz="2400" b="1" dirty="0">
                <a:latin typeface="Gabriola" panose="04040605051002020D02" pitchFamily="82" charset="0"/>
                <a:cs typeface="+mn-cs"/>
              </a:rPr>
              <a:t> and traverse the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array</a:t>
            </a:r>
            <a:endParaRPr lang="en-US" sz="2400" b="1" dirty="0">
              <a:latin typeface="Gabriola" panose="04040605051002020D02" pitchFamily="82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But we can use the fact that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the array is sorted</a:t>
            </a:r>
            <a:r>
              <a:rPr lang="en-US" sz="2400" b="1" dirty="0">
                <a:latin typeface="Gabriola" panose="04040605051002020D02" pitchFamily="82" charset="0"/>
                <a:cs typeface="+mn-cs"/>
              </a:rPr>
              <a:t> to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our advantage</a:t>
            </a:r>
            <a:endParaRPr lang="en-US" sz="2400" b="1" dirty="0">
              <a:latin typeface="Gabriola" panose="04040605051002020D02" pitchFamily="82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This will allow us to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reduce the number of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56" y="290948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 Better Search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6409" y="1364438"/>
            <a:ext cx="6057900" cy="307975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Requires a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sorted array</a:t>
            </a:r>
            <a:r>
              <a:rPr lang="en-US" altLang="en-US" sz="2400" b="1" dirty="0">
                <a:latin typeface="Gabriola" panose="04040605051002020D02" pitchFamily="82" charset="0"/>
              </a:rPr>
              <a:t> or a </a:t>
            </a:r>
            <a:r>
              <a:rPr lang="en-US" altLang="en-US" sz="2400" b="1" i="1" dirty="0">
                <a:solidFill>
                  <a:srgbClr val="800000"/>
                </a:solidFill>
                <a:latin typeface="Gabriola" panose="04040605051002020D02" pitchFamily="82" charset="0"/>
              </a:rPr>
              <a:t>binary search tree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Cuts the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search space” </a:t>
            </a:r>
            <a:r>
              <a:rPr lang="en-US" altLang="ja-JP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in half</a:t>
            </a:r>
            <a:r>
              <a:rPr lang="en-US" altLang="ja-JP" sz="2400" b="1" dirty="0">
                <a:latin typeface="Gabriola" panose="04040605051002020D02" pitchFamily="82" charset="0"/>
              </a:rPr>
              <a:t> each time.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Keeps cutting the search space in half until the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target is found</a:t>
            </a:r>
            <a:r>
              <a:rPr lang="en-US" altLang="en-US" sz="2400" b="1" dirty="0">
                <a:latin typeface="Gabriola" panose="04040605051002020D02" pitchFamily="82" charset="0"/>
              </a:rPr>
              <a:t> or has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exhausted the all possible locations.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56" y="290948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4488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AB1794-7305-4A92-8074-FB4529731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390689-2436-40C6-AC9B-C30C8A948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1E2673-5B10-494F-884A-3F020F79DA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1033</Words>
  <Application>Microsoft Office PowerPoint</Application>
  <PresentationFormat>On-screen Show (16:9)</PresentationFormat>
  <Paragraphs>243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Times New Roman</vt:lpstr>
      <vt:lpstr>Courier New</vt:lpstr>
      <vt:lpstr>Gabriola</vt:lpstr>
      <vt:lpstr>Symbol</vt:lpstr>
      <vt:lpstr>Lato Light</vt:lpstr>
      <vt:lpstr>Roboto Slab Regular</vt:lpstr>
      <vt:lpstr>Arial</vt:lpstr>
      <vt:lpstr>ＭＳ Ｐゴシック</vt:lpstr>
      <vt:lpstr>Wingdings</vt:lpstr>
      <vt:lpstr>Kent template</vt:lpstr>
      <vt:lpstr>Sorting and Searching – Divide and Conquer Approach</vt:lpstr>
      <vt:lpstr>Outline [Module 2 (Part 2)]</vt:lpstr>
      <vt:lpstr>Divide and Conquer (DAC) approach</vt:lpstr>
      <vt:lpstr>PowerPoint Presentation</vt:lpstr>
      <vt:lpstr>PowerPoint Presentation</vt:lpstr>
      <vt:lpstr>PowerPoint Presentation</vt:lpstr>
      <vt:lpstr> Simple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106</cp:revision>
  <dcterms:modified xsi:type="dcterms:W3CDTF">2021-09-17T05:30:03Z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