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4"/>
  </p:sldMasterIdLst>
  <p:notesMasterIdLst>
    <p:notesMasterId r:id="rId40"/>
  </p:notesMasterIdLst>
  <p:sldIdLst>
    <p:sldId id="295" r:id="rId5"/>
    <p:sldId id="352" r:id="rId6"/>
    <p:sldId id="420" r:id="rId7"/>
    <p:sldId id="449" r:id="rId8"/>
    <p:sldId id="450" r:id="rId9"/>
    <p:sldId id="452" r:id="rId10"/>
    <p:sldId id="451" r:id="rId11"/>
    <p:sldId id="453" r:id="rId12"/>
    <p:sldId id="454" r:id="rId13"/>
    <p:sldId id="455" r:id="rId14"/>
    <p:sldId id="456" r:id="rId15"/>
    <p:sldId id="457" r:id="rId16"/>
    <p:sldId id="458" r:id="rId17"/>
    <p:sldId id="459" r:id="rId18"/>
    <p:sldId id="460" r:id="rId19"/>
    <p:sldId id="461" r:id="rId20"/>
    <p:sldId id="462" r:id="rId21"/>
    <p:sldId id="463" r:id="rId22"/>
    <p:sldId id="464" r:id="rId23"/>
    <p:sldId id="465" r:id="rId24"/>
    <p:sldId id="471" r:id="rId25"/>
    <p:sldId id="472" r:id="rId26"/>
    <p:sldId id="475" r:id="rId27"/>
    <p:sldId id="476" r:id="rId28"/>
    <p:sldId id="477" r:id="rId29"/>
    <p:sldId id="478" r:id="rId30"/>
    <p:sldId id="479" r:id="rId31"/>
    <p:sldId id="480" r:id="rId32"/>
    <p:sldId id="481" r:id="rId33"/>
    <p:sldId id="484" r:id="rId34"/>
    <p:sldId id="482" r:id="rId35"/>
    <p:sldId id="483" r:id="rId36"/>
    <p:sldId id="485" r:id="rId37"/>
    <p:sldId id="266" r:id="rId38"/>
    <p:sldId id="278" r:id="rId3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225D28-81A1-47F6-B832-14334138A573}">
  <a:tblStyle styleId="{5E225D28-81A1-47F6-B832-14334138A5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29A7E8-3C45-47D5-81E7-23AC33BA36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08" autoAdjust="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87954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281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110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113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517E84-CCDE-4F7B-B027-69818C4CADDA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338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E93690-5B2E-4A74-8E5F-C5F4BD49B4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21845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1A04D5-C05A-458C-A36D-B9AC98245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2922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418C28-351B-4A1B-845C-AD4D87FAFB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38729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845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02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9"/>
            <a:ext cx="754380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89447"/>
            <a:ext cx="8229600" cy="3308747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26D2B1AE-E10D-4AFD-A993-B0DAC530E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29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115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A52A2D-12E7-4CC2-AABA-65797208CF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92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75010"/>
            <a:ext cx="8229600" cy="6798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fld id="{65781173-BF2E-4E0B-A88E-4A9B10260E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88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17D11-F0E9-4CCA-9E1A-B903AC9F304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773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9" r:id="rId3"/>
    <p:sldLayoutId id="2147483662" r:id="rId4"/>
    <p:sldLayoutId id="2147483663" r:id="rId5"/>
    <p:sldLayoutId id="2147483665" r:id="rId6"/>
    <p:sldLayoutId id="2147483666" r:id="rId7"/>
    <p:sldLayoutId id="214748366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536030" y="842962"/>
            <a:ext cx="4079219" cy="33463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Sorting and Searching – </a:t>
            </a:r>
            <a:r>
              <a:rPr lang="en-US" sz="4800" b="1" u="sng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Divide and Conquer </a:t>
            </a:r>
            <a:r>
              <a:rPr lang="en-US" sz="4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Approach</a:t>
            </a:r>
            <a:endParaRPr sz="48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428750" y="1371600"/>
            <a:ext cx="6572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FontTx/>
              <a:buChar char="•"/>
              <a:defRPr/>
            </a:pPr>
            <a:endParaRPr lang="en-US" sz="2400" kern="1200">
              <a:latin typeface="Gabriola" panose="04040605051002020D02" pitchFamily="82" charset="0"/>
              <a:ea typeface="ＭＳ Ｐゴシック" charset="0"/>
              <a:cs typeface="+mn-cs"/>
            </a:endParaRP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577606" y="1194391"/>
            <a:ext cx="6115050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90563" indent="-6905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804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91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517922" indent="-517922" defTabSz="685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defRPr/>
            </a:pPr>
            <a:r>
              <a:rPr lang="en-US" sz="2800" b="1" kern="1200" dirty="0" smtClean="0">
                <a:solidFill>
                  <a:srgbClr val="CC0000"/>
                </a:solidFill>
                <a:latin typeface="Gabriola" panose="04040605051002020D02" pitchFamily="82" charset="0"/>
                <a:cs typeface="+mn-cs"/>
              </a:rPr>
              <a:t>Ex. 1.</a:t>
            </a:r>
            <a:r>
              <a:rPr lang="en-US" sz="2800" kern="1200" dirty="0" smtClean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sz="2800" b="1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T(n) = 4T(n/2) + n</a:t>
            </a:r>
            <a:endParaRPr lang="en-US" sz="2800" b="1" kern="1200" dirty="0">
              <a:solidFill>
                <a:srgbClr val="000000"/>
              </a:solidFill>
              <a:latin typeface="Gabriola" panose="04040605051002020D02" pitchFamily="82" charset="0"/>
              <a:cs typeface="+mn-cs"/>
            </a:endParaRPr>
          </a:p>
          <a:p>
            <a:pPr marL="517922" indent="-517922" defTabSz="685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defRPr/>
            </a:pP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	a = 4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</a:t>
            </a: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b = 2, d = 1 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  <a:sym typeface="Symbol" charset="0"/>
              </a:rPr>
              <a:t>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sz="2800" kern="1200" dirty="0" err="1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n</a:t>
            </a:r>
            <a:r>
              <a:rPr lang="en-US" sz="2800" kern="1200" baseline="30000" dirty="0" err="1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log</a:t>
            </a:r>
            <a:r>
              <a:rPr lang="en-US" sz="2800" kern="1200" baseline="16000" dirty="0" err="1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b</a:t>
            </a:r>
            <a:r>
              <a:rPr lang="en-US" sz="2800" kern="1200" baseline="30000" dirty="0" err="1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a</a:t>
            </a:r>
            <a:r>
              <a:rPr lang="en-US" sz="2800" kern="1200" baseline="300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=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n</a:t>
            </a:r>
            <a:r>
              <a:rPr lang="en-US" sz="2800" kern="1200" baseline="300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2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; </a:t>
            </a: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f</a:t>
            </a:r>
            <a:r>
              <a:rPr lang="en-US" sz="14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(n) = n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.</a:t>
            </a:r>
          </a:p>
          <a:p>
            <a:pPr marL="517922" indent="-517922" defTabSz="685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defRPr/>
            </a:pP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	(a=4) &gt;( </a:t>
            </a:r>
            <a:r>
              <a:rPr lang="en-US" sz="2800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b</a:t>
            </a:r>
            <a:r>
              <a:rPr lang="en-US" sz="2800" kern="1200" baseline="300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d</a:t>
            </a:r>
            <a:r>
              <a:rPr lang="en-US" sz="2800" kern="1200" baseline="300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=2</a:t>
            </a:r>
            <a:r>
              <a:rPr lang="en-US" sz="2800" kern="1200" baseline="300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1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)</a:t>
            </a:r>
          </a:p>
          <a:p>
            <a:pPr marL="517922" indent="-517922" defTabSz="685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defRPr/>
            </a:pP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	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C</a:t>
            </a:r>
            <a:r>
              <a:rPr lang="en-US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ASE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1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: 	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  <a:sym typeface="Symbol" charset="0"/>
              </a:rPr>
              <a:t> </a:t>
            </a: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T(n) = </a:t>
            </a:r>
            <a:r>
              <a:rPr lang="en-US" sz="2800" dirty="0">
                <a:solidFill>
                  <a:srgbClr val="009999"/>
                </a:solidFill>
                <a:latin typeface="Symbol" charset="0"/>
              </a:rPr>
              <a:t>Q</a:t>
            </a:r>
            <a:r>
              <a:rPr lang="en-US" sz="2800" kern="1200" dirty="0" smtClean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(n</a:t>
            </a:r>
            <a:r>
              <a:rPr lang="en-US" sz="2800" kern="1200" baseline="30000" dirty="0" smtClean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2</a:t>
            </a: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)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.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1577606" y="3114675"/>
            <a:ext cx="6115050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90563" indent="-6905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804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91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517922" indent="-517922" defTabSz="685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defRPr/>
            </a:pPr>
            <a:r>
              <a:rPr lang="en-US" sz="2800" b="1" kern="1200" dirty="0">
                <a:solidFill>
                  <a:srgbClr val="CC0000"/>
                </a:solidFill>
                <a:latin typeface="Gabriola" panose="04040605051002020D02" pitchFamily="82" charset="0"/>
                <a:cs typeface="+mn-cs"/>
              </a:rPr>
              <a:t>Ex</a:t>
            </a:r>
            <a:r>
              <a:rPr lang="en-US" sz="2800" b="1" kern="1200" dirty="0" smtClean="0">
                <a:solidFill>
                  <a:srgbClr val="CC0000"/>
                </a:solidFill>
                <a:latin typeface="Gabriola" panose="04040605051002020D02" pitchFamily="82" charset="0"/>
                <a:cs typeface="+mn-cs"/>
              </a:rPr>
              <a:t>. 2.</a:t>
            </a:r>
            <a:r>
              <a:rPr lang="en-US" sz="2800" kern="1200" dirty="0" smtClean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sz="2800" b="1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T(n) = 4T(n/2) + n</a:t>
            </a:r>
            <a:r>
              <a:rPr lang="en-US" sz="2800" b="1" kern="1200" baseline="300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2</a:t>
            </a:r>
            <a:endParaRPr lang="en-US" sz="2800" b="1" kern="1200" dirty="0">
              <a:solidFill>
                <a:srgbClr val="000000"/>
              </a:solidFill>
              <a:latin typeface="Gabriola" panose="04040605051002020D02" pitchFamily="82" charset="0"/>
              <a:cs typeface="+mn-cs"/>
            </a:endParaRPr>
          </a:p>
          <a:p>
            <a:pPr marL="517922" indent="-517922" defTabSz="685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defRPr/>
            </a:pP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	a = 4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</a:t>
            </a: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b = 2, d=2 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  <a:sym typeface="Symbol" charset="0"/>
              </a:rPr>
              <a:t>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sz="2800" kern="1200" dirty="0" err="1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n</a:t>
            </a:r>
            <a:r>
              <a:rPr lang="en-US" sz="2800" kern="1200" baseline="30000" dirty="0" err="1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log</a:t>
            </a:r>
            <a:r>
              <a:rPr lang="en-US" sz="2800" kern="1200" baseline="16000" dirty="0" err="1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b</a:t>
            </a:r>
            <a:r>
              <a:rPr lang="en-US" sz="2800" kern="1200" baseline="30000" dirty="0" err="1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a</a:t>
            </a:r>
            <a:r>
              <a:rPr lang="en-US" sz="2800" kern="1200" baseline="300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=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n</a:t>
            </a:r>
            <a:r>
              <a:rPr lang="en-US" sz="2800" kern="1200" baseline="300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2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; </a:t>
            </a: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f</a:t>
            </a:r>
            <a:r>
              <a:rPr lang="en-US" sz="14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(n) = n</a:t>
            </a:r>
            <a:r>
              <a:rPr lang="en-US" sz="2800" kern="1200" baseline="300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2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.</a:t>
            </a:r>
          </a:p>
          <a:p>
            <a:pPr marL="517922" indent="-517922" defTabSz="685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defRPr/>
            </a:pP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	(a =4) = (</a:t>
            </a:r>
            <a:r>
              <a:rPr lang="en-US" sz="2800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b</a:t>
            </a:r>
            <a:r>
              <a:rPr lang="en-US" sz="2800" kern="1200" baseline="300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d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=2</a:t>
            </a:r>
            <a:r>
              <a:rPr lang="en-US" sz="2800" kern="1200" baseline="300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2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)</a:t>
            </a:r>
          </a:p>
          <a:p>
            <a:pPr marL="517922" indent="-517922" defTabSz="685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defRPr/>
            </a:pP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	 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C</a:t>
            </a:r>
            <a:r>
              <a:rPr lang="en-US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ASE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2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: 	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  <a:sym typeface="Symbol" charset="0"/>
              </a:rPr>
              <a:t> </a:t>
            </a: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T(n) = </a:t>
            </a:r>
            <a:r>
              <a:rPr lang="en-US" sz="2800" dirty="0">
                <a:solidFill>
                  <a:srgbClr val="009999"/>
                </a:solidFill>
                <a:latin typeface="Symbol" charset="0"/>
              </a:rPr>
              <a:t>Q</a:t>
            </a:r>
            <a:r>
              <a:rPr lang="en-US" sz="2800" kern="1200" dirty="0" smtClean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(n</a:t>
            </a:r>
            <a:r>
              <a:rPr lang="en-US" sz="2800" kern="1200" baseline="30000" dirty="0" smtClean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2</a:t>
            </a:r>
            <a:r>
              <a:rPr lang="en-US" sz="2800" kern="1200" dirty="0" smtClean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log</a:t>
            </a:r>
            <a:r>
              <a:rPr lang="en-US" sz="1400" kern="1200" dirty="0" smtClean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n)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2977" y="201061"/>
            <a:ext cx="5713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Master’s Method: Examples – I </a:t>
            </a:r>
            <a:endParaRPr lang="en-US" sz="40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891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1428750" y="1371600"/>
            <a:ext cx="6572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FontTx/>
              <a:buChar char="•"/>
              <a:defRPr/>
            </a:pPr>
            <a:endParaRPr lang="en-US" sz="2400" kern="1200"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513811" y="1499191"/>
            <a:ext cx="611505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90563" indent="-6905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8048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91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517922" indent="-517922" defTabSz="685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defRPr/>
            </a:pPr>
            <a:r>
              <a:rPr lang="en-US" sz="2800" b="1" kern="1200" dirty="0" smtClean="0">
                <a:solidFill>
                  <a:srgbClr val="CC0000"/>
                </a:solidFill>
                <a:latin typeface="Gabriola" panose="04040605051002020D02" pitchFamily="82" charset="0"/>
                <a:cs typeface="+mn-cs"/>
              </a:rPr>
              <a:t>Ex. 3. </a:t>
            </a:r>
            <a:r>
              <a:rPr lang="en-US" sz="2800" kern="1200" dirty="0" smtClean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sz="2800" b="1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T(n) = 4T(n/2) + n</a:t>
            </a:r>
            <a:r>
              <a:rPr lang="en-US" sz="2800" b="1" kern="1200" baseline="300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3</a:t>
            </a:r>
            <a:endParaRPr lang="en-US" sz="2800" b="1" kern="1200" dirty="0">
              <a:solidFill>
                <a:srgbClr val="000000"/>
              </a:solidFill>
              <a:latin typeface="Gabriola" panose="04040605051002020D02" pitchFamily="82" charset="0"/>
              <a:cs typeface="+mn-cs"/>
            </a:endParaRPr>
          </a:p>
          <a:p>
            <a:pPr marL="517922" indent="-517922" defTabSz="685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defRPr/>
            </a:pP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	a = 4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</a:t>
            </a: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b = 2, d=3 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  <a:sym typeface="Symbol" charset="0"/>
              </a:rPr>
              <a:t>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sz="2800" kern="1200" dirty="0" err="1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n</a:t>
            </a:r>
            <a:r>
              <a:rPr lang="en-US" sz="2800" kern="1200" baseline="30000" dirty="0" err="1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log</a:t>
            </a:r>
            <a:r>
              <a:rPr lang="en-US" sz="2800" kern="1200" baseline="16000" dirty="0" err="1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b</a:t>
            </a:r>
            <a:r>
              <a:rPr lang="en-US" sz="2800" kern="1200" baseline="30000" dirty="0" err="1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a</a:t>
            </a:r>
            <a:r>
              <a:rPr lang="en-US" sz="2800" kern="1200" baseline="300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=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n</a:t>
            </a:r>
            <a:r>
              <a:rPr lang="en-US" sz="2800" kern="1200" baseline="300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2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; </a:t>
            </a: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f</a:t>
            </a:r>
            <a:r>
              <a:rPr lang="en-US" sz="14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(n) = n</a:t>
            </a:r>
            <a:r>
              <a:rPr lang="en-US" sz="2800" kern="1200" baseline="300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3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.</a:t>
            </a:r>
          </a:p>
          <a:p>
            <a:pPr marL="517922" indent="-517922" defTabSz="685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defRPr/>
            </a:pP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	(a=4) &lt; (</a:t>
            </a:r>
            <a:r>
              <a:rPr lang="en-US" sz="2800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b</a:t>
            </a:r>
            <a:r>
              <a:rPr lang="en-US" sz="2800" kern="1200" baseline="300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d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= 2</a:t>
            </a:r>
            <a:r>
              <a:rPr lang="en-US" sz="2800" kern="1200" baseline="300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3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)</a:t>
            </a:r>
          </a:p>
          <a:p>
            <a:pPr marL="517922" indent="-517922" defTabSz="685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defRPr/>
            </a:pP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	 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C</a:t>
            </a:r>
            <a:r>
              <a:rPr lang="en-US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ASE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3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: </a:t>
            </a:r>
          </a:p>
          <a:p>
            <a:pPr marL="517922" indent="-517922" defTabSz="685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defRPr/>
            </a:pP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	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  <a:sym typeface="Symbol" charset="0"/>
              </a:rPr>
              <a:t> </a:t>
            </a: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T(n) = </a:t>
            </a:r>
            <a:r>
              <a:rPr lang="en-US" sz="2800" dirty="0">
                <a:solidFill>
                  <a:srgbClr val="009999"/>
                </a:solidFill>
                <a:latin typeface="Symbol" charset="0"/>
              </a:rPr>
              <a:t>Q</a:t>
            </a:r>
            <a:r>
              <a:rPr lang="en-US" sz="2800" kern="1200" dirty="0" smtClean="0">
                <a:solidFill>
                  <a:srgbClr val="009999"/>
                </a:solidFill>
                <a:latin typeface="Gabriola" panose="04040605051002020D02" pitchFamily="82" charset="0"/>
                <a:cs typeface="ＭＳ Ｐゴシック" charset="0"/>
              </a:rPr>
              <a:t>(</a:t>
            </a:r>
            <a:r>
              <a:rPr lang="en-US" sz="2800" kern="1200" dirty="0" err="1" smtClean="0">
                <a:solidFill>
                  <a:srgbClr val="009999"/>
                </a:solidFill>
                <a:latin typeface="Gabriola" panose="04040605051002020D02" pitchFamily="82" charset="0"/>
                <a:cs typeface="ＭＳ Ｐゴシック" charset="0"/>
              </a:rPr>
              <a:t>n</a:t>
            </a:r>
            <a:r>
              <a:rPr lang="en-US" sz="2800" kern="1200" baseline="30000" dirty="0" err="1" smtClean="0">
                <a:solidFill>
                  <a:srgbClr val="009999"/>
                </a:solidFill>
                <a:latin typeface="Gabriola" panose="04040605051002020D02" pitchFamily="82" charset="0"/>
                <a:cs typeface="ＭＳ Ｐゴシック" charset="0"/>
              </a:rPr>
              <a:t>d</a:t>
            </a: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ＭＳ Ｐゴシック" charset="0"/>
              </a:rPr>
              <a:t>) =</a:t>
            </a: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sz="2800" dirty="0">
                <a:solidFill>
                  <a:srgbClr val="009999"/>
                </a:solidFill>
                <a:latin typeface="Symbol" charset="0"/>
              </a:rPr>
              <a:t>Q</a:t>
            </a:r>
            <a:r>
              <a:rPr lang="en-US" sz="2800" kern="1200" dirty="0" smtClean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(n</a:t>
            </a:r>
            <a:r>
              <a:rPr lang="en-US" sz="2800" kern="1200" baseline="30000" dirty="0" smtClean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3</a:t>
            </a:r>
            <a:r>
              <a:rPr lang="en-US" sz="2800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)</a:t>
            </a:r>
            <a:r>
              <a:rPr lang="en-US" sz="2800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2977" y="201061"/>
            <a:ext cx="5713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Master’s Method: Examples – II </a:t>
            </a:r>
            <a:endParaRPr lang="en-US" sz="40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555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1413466" y="1371600"/>
            <a:ext cx="657225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defTabSz="685800" fontAlgn="base">
              <a:spcBef>
                <a:spcPct val="50000"/>
              </a:spcBef>
              <a:spcAft>
                <a:spcPct val="0"/>
              </a:spcAft>
              <a:buClrTx/>
              <a:buFont typeface="+mj-lt"/>
              <a:buAutoNum type="arabicPeriod"/>
              <a:defRPr/>
            </a:pPr>
            <a:r>
              <a:rPr lang="en-US" sz="2400" b="1" kern="1200" dirty="0" smtClean="0">
                <a:latin typeface="Gabriola" panose="04040605051002020D02" pitchFamily="82" charset="0"/>
                <a:ea typeface="ＭＳ Ｐゴシック" charset="0"/>
                <a:cs typeface="+mn-cs"/>
              </a:rPr>
              <a:t> </a:t>
            </a:r>
          </a:p>
          <a:p>
            <a:pPr marL="457200" indent="-457200" defTabSz="685800" fontAlgn="base">
              <a:spcBef>
                <a:spcPct val="50000"/>
              </a:spcBef>
              <a:spcAft>
                <a:spcPct val="0"/>
              </a:spcAft>
              <a:buClrTx/>
              <a:buFont typeface="+mj-lt"/>
              <a:buAutoNum type="arabicPeriod"/>
              <a:defRPr/>
            </a:pPr>
            <a:r>
              <a:rPr lang="en-US" sz="2400" b="1" kern="1200" dirty="0" smtClean="0">
                <a:latin typeface="Gabriola" panose="04040605051002020D02" pitchFamily="82" charset="0"/>
                <a:ea typeface="ＭＳ Ｐゴシック" charset="0"/>
                <a:cs typeface="+mn-cs"/>
              </a:rPr>
              <a:t> </a:t>
            </a:r>
          </a:p>
          <a:p>
            <a:pPr marL="457200" indent="-457200" defTabSz="685800" fontAlgn="base">
              <a:spcBef>
                <a:spcPct val="50000"/>
              </a:spcBef>
              <a:spcAft>
                <a:spcPct val="0"/>
              </a:spcAft>
              <a:buClrTx/>
              <a:buFont typeface="+mj-lt"/>
              <a:buAutoNum type="arabicPeriod"/>
              <a:defRPr/>
            </a:pPr>
            <a:r>
              <a:rPr lang="en-US" sz="2400" b="1" kern="1200" dirty="0">
                <a:latin typeface="Gabriola" panose="04040605051002020D02" pitchFamily="82" charset="0"/>
                <a:ea typeface="ＭＳ Ｐゴシック" charset="0"/>
                <a:cs typeface="+mn-cs"/>
              </a:rPr>
              <a:t> </a:t>
            </a:r>
            <a:endParaRPr lang="en-US" sz="2400" b="1" kern="1200" dirty="0" smtClean="0">
              <a:latin typeface="Gabriola" panose="04040605051002020D02" pitchFamily="82" charset="0"/>
              <a:ea typeface="ＭＳ Ｐゴシック" charset="0"/>
              <a:cs typeface="+mn-cs"/>
            </a:endParaRPr>
          </a:p>
          <a:p>
            <a:pPr marL="457200" indent="-457200" defTabSz="685800" fontAlgn="base">
              <a:spcBef>
                <a:spcPct val="50000"/>
              </a:spcBef>
              <a:spcAft>
                <a:spcPct val="0"/>
              </a:spcAft>
              <a:buClrTx/>
              <a:buFont typeface="+mj-lt"/>
              <a:buAutoNum type="arabicPeriod"/>
              <a:defRPr/>
            </a:pPr>
            <a:r>
              <a:rPr lang="en-US" sz="2400" b="1" kern="1200" dirty="0">
                <a:latin typeface="Gabriola" panose="04040605051002020D02" pitchFamily="82" charset="0"/>
                <a:ea typeface="ＭＳ Ｐゴシック" charset="0"/>
                <a:cs typeface="+mn-cs"/>
              </a:rPr>
              <a:t> </a:t>
            </a:r>
            <a:endParaRPr lang="en-US" sz="2400" b="1" kern="1200" dirty="0" smtClean="0">
              <a:latin typeface="Gabriola" panose="04040605051002020D02" pitchFamily="82" charset="0"/>
              <a:ea typeface="ＭＳ Ｐゴシック" charset="0"/>
              <a:cs typeface="+mn-cs"/>
            </a:endParaRPr>
          </a:p>
          <a:p>
            <a:pPr marL="457200" indent="-457200" defTabSz="685800" fontAlgn="base">
              <a:spcBef>
                <a:spcPct val="50000"/>
              </a:spcBef>
              <a:spcAft>
                <a:spcPct val="0"/>
              </a:spcAft>
              <a:buClrTx/>
              <a:buFont typeface="+mj-lt"/>
              <a:buAutoNum type="arabicPeriod"/>
              <a:defRPr/>
            </a:pPr>
            <a:r>
              <a:rPr lang="en-US" sz="2400" b="1" kern="1200" dirty="0" smtClean="0">
                <a:latin typeface="Gabriola" panose="04040605051002020D02" pitchFamily="82" charset="0"/>
                <a:ea typeface="ＭＳ Ｐゴシック" charset="0"/>
                <a:cs typeface="+mn-cs"/>
              </a:rPr>
              <a:t> </a:t>
            </a:r>
          </a:p>
          <a:p>
            <a:pPr marL="457200" indent="-457200" defTabSz="685800" fontAlgn="base">
              <a:spcBef>
                <a:spcPct val="50000"/>
              </a:spcBef>
              <a:spcAft>
                <a:spcPct val="0"/>
              </a:spcAft>
              <a:buClrTx/>
              <a:buFont typeface="+mj-lt"/>
              <a:buAutoNum type="arabicPeriod"/>
              <a:defRPr/>
            </a:pPr>
            <a:r>
              <a:rPr lang="en-US" sz="2400" b="1" kern="1200" dirty="0">
                <a:latin typeface="Gabriola" panose="04040605051002020D02" pitchFamily="82" charset="0"/>
                <a:ea typeface="ＭＳ Ｐゴシック" charset="0"/>
                <a:cs typeface="+mn-cs"/>
              </a:rPr>
              <a:t> </a:t>
            </a:r>
            <a:endParaRPr lang="en-US" sz="2400" b="1" kern="1200" dirty="0" smtClean="0">
              <a:latin typeface="Gabriola" panose="04040605051002020D02" pitchFamily="82" charset="0"/>
              <a:ea typeface="ＭＳ Ｐゴシック" charset="0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8177" y="230341"/>
            <a:ext cx="5713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Master’s Method: Homework </a:t>
            </a:r>
            <a:endParaRPr lang="en-US" sz="40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201375"/>
              </p:ext>
            </p:extLst>
          </p:nvPr>
        </p:nvGraphicFramePr>
        <p:xfrm>
          <a:off x="1842977" y="1371600"/>
          <a:ext cx="43227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3" name="Equation" r:id="rId3" imgW="1536480" imgH="203040" progId="Equation.3">
                  <p:embed/>
                </p:oleObj>
              </mc:Choice>
              <mc:Fallback>
                <p:oleObj name="Equation" r:id="rId3" imgW="1536480" imgH="203040" progId="Equation.3">
                  <p:embed/>
                  <p:pic>
                    <p:nvPicPr>
                      <p:cNvPr id="1730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2977" y="1371600"/>
                        <a:ext cx="43227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820889"/>
              </p:ext>
            </p:extLst>
          </p:nvPr>
        </p:nvGraphicFramePr>
        <p:xfrm>
          <a:off x="1842977" y="1943100"/>
          <a:ext cx="40719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name="Equation" r:id="rId5" imgW="1447560" imgH="203040" progId="Equation.3">
                  <p:embed/>
                </p:oleObj>
              </mc:Choice>
              <mc:Fallback>
                <p:oleObj name="Equation" r:id="rId5" imgW="1447560" imgH="203040" progId="Equation.3">
                  <p:embed/>
                  <p:pic>
                    <p:nvPicPr>
                      <p:cNvPr id="1740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2977" y="1943100"/>
                        <a:ext cx="407193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676141"/>
              </p:ext>
            </p:extLst>
          </p:nvPr>
        </p:nvGraphicFramePr>
        <p:xfrm>
          <a:off x="1842977" y="2443162"/>
          <a:ext cx="357187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5" name="Equation" r:id="rId7" imgW="1269720" imgH="228600" progId="Equation.3">
                  <p:embed/>
                </p:oleObj>
              </mc:Choice>
              <mc:Fallback>
                <p:oleObj name="Equation" r:id="rId7" imgW="1269720" imgH="228600" progId="Equation.3">
                  <p:embed/>
                  <p:pic>
                    <p:nvPicPr>
                      <p:cNvPr id="1751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2977" y="2443162"/>
                        <a:ext cx="3571875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862908"/>
              </p:ext>
            </p:extLst>
          </p:nvPr>
        </p:nvGraphicFramePr>
        <p:xfrm>
          <a:off x="1842977" y="3058373"/>
          <a:ext cx="353695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name="Equation" r:id="rId9" imgW="1257120" imgH="228600" progId="Equation.3">
                  <p:embed/>
                </p:oleObj>
              </mc:Choice>
              <mc:Fallback>
                <p:oleObj name="Equation" r:id="rId9" imgW="1257120" imgH="228600" progId="Equation.3">
                  <p:embed/>
                  <p:pic>
                    <p:nvPicPr>
                      <p:cNvPr id="1761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2977" y="3058373"/>
                        <a:ext cx="353695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462915"/>
              </p:ext>
            </p:extLst>
          </p:nvPr>
        </p:nvGraphicFramePr>
        <p:xfrm>
          <a:off x="1808052" y="3673584"/>
          <a:ext cx="3143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" name="Equation" r:id="rId11" imgW="1117440" imgH="203040" progId="Equation.3">
                  <p:embed/>
                </p:oleObj>
              </mc:Choice>
              <mc:Fallback>
                <p:oleObj name="Equation" r:id="rId11" imgW="1117440" imgH="203040" progId="Equation.3">
                  <p:embed/>
                  <p:pic>
                    <p:nvPicPr>
                      <p:cNvPr id="1771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052" y="3673584"/>
                        <a:ext cx="3143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170804"/>
              </p:ext>
            </p:extLst>
          </p:nvPr>
        </p:nvGraphicFramePr>
        <p:xfrm>
          <a:off x="1715386" y="4196975"/>
          <a:ext cx="40354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Equation" r:id="rId13" imgW="1434960" imgH="203040" progId="Equation.3">
                  <p:embed/>
                </p:oleObj>
              </mc:Choice>
              <mc:Fallback>
                <p:oleObj name="Equation" r:id="rId13" imgW="1434960" imgH="203040" progId="Equation.3">
                  <p:embed/>
                  <p:pic>
                    <p:nvPicPr>
                      <p:cNvPr id="1781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5386" y="4196975"/>
                        <a:ext cx="40354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600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fld id="{F5D870AC-9096-4C25-BCC5-00FB17BCF4F1}" type="slidenum">
              <a:rPr lang="en-US" altLang="en-US" kern="1200">
                <a:solidFill>
                  <a:srgbClr val="000000"/>
                </a:solidFill>
                <a:ea typeface="+mn-ea"/>
              </a:rPr>
              <a:pPr defTabSz="685800" eaLnBrk="1" fontAlgn="base" hangingPunct="1">
                <a:spcBef>
                  <a:spcPct val="0"/>
                </a:spcBef>
                <a:spcAft>
                  <a:spcPct val="0"/>
                </a:spcAft>
                <a:buClrTx/>
              </a:pPr>
              <a:t>13</a:t>
            </a:fld>
            <a:endParaRPr lang="en-US" altLang="en-US" kern="1200">
              <a:solidFill>
                <a:srgbClr val="000000"/>
              </a:solidFill>
              <a:ea typeface="+mn-ea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3153" y="1346791"/>
            <a:ext cx="5117805" cy="3083442"/>
          </a:xfrm>
        </p:spPr>
        <p:txBody>
          <a:bodyPr/>
          <a:lstStyle/>
          <a:p>
            <a:pPr eaLnBrk="1" hangingPunct="1"/>
            <a:r>
              <a:rPr lang="en-US" altLang="zh-CN" sz="2400" b="1" dirty="0" smtClean="0">
                <a:solidFill>
                  <a:schemeClr val="tx1"/>
                </a:solidFill>
                <a:latin typeface="Gabriola" panose="04040605051002020D02" pitchFamily="82" charset="0"/>
                <a:ea typeface="SimSun" panose="02010600030101010101" pitchFamily="2" charset="-122"/>
              </a:rPr>
              <a:t>Developed by</a:t>
            </a:r>
            <a:r>
              <a:rPr lang="en-US" altLang="zh-CN" sz="2400" b="1" dirty="0" smtClean="0">
                <a:solidFill>
                  <a:srgbClr val="0000CC"/>
                </a:solidFill>
                <a:latin typeface="Gabriola" panose="04040605051002020D02" pitchFamily="82" charset="0"/>
                <a:ea typeface="SimSun" panose="02010600030101010101" pitchFamily="2" charset="-122"/>
              </a:rPr>
              <a:t> C. A. R. Hoare – Mathematician </a:t>
            </a:r>
          </a:p>
          <a:p>
            <a:pPr eaLnBrk="1" hangingPunct="1"/>
            <a:r>
              <a:rPr lang="en-US" altLang="zh-CN" sz="2400" b="1" dirty="0" smtClean="0">
                <a:solidFill>
                  <a:srgbClr val="0000CC"/>
                </a:solidFill>
                <a:latin typeface="Gabriola" panose="04040605051002020D02" pitchFamily="82" charset="0"/>
                <a:ea typeface="SimSun" panose="02010600030101010101" pitchFamily="2" charset="-122"/>
              </a:rPr>
              <a:t>Fastest</a:t>
            </a:r>
            <a:r>
              <a:rPr lang="en-US" altLang="zh-CN" sz="2400" b="1" dirty="0" smtClean="0">
                <a:latin typeface="Gabriola" panose="04040605051002020D02" pitchFamily="82" charset="0"/>
                <a:ea typeface="SimSun" panose="02010600030101010101" pitchFamily="2" charset="-122"/>
              </a:rPr>
              <a:t> </a:t>
            </a:r>
            <a:r>
              <a:rPr lang="en-US" altLang="zh-CN" sz="2400" b="1" dirty="0">
                <a:latin typeface="Gabriola" panose="04040605051002020D02" pitchFamily="82" charset="0"/>
                <a:ea typeface="SimSun" panose="02010600030101010101" pitchFamily="2" charset="-122"/>
              </a:rPr>
              <a:t>known sorting algorithm in practice</a:t>
            </a:r>
          </a:p>
          <a:p>
            <a:pPr eaLnBrk="1" hangingPunct="1"/>
            <a:r>
              <a:rPr lang="en-US" altLang="zh-CN" sz="2400" b="1" dirty="0">
                <a:latin typeface="Gabriola" panose="04040605051002020D02" pitchFamily="82" charset="0"/>
                <a:ea typeface="SimSun" panose="02010600030101010101" pitchFamily="2" charset="-122"/>
              </a:rPr>
              <a:t>Average case: </a:t>
            </a:r>
            <a:r>
              <a:rPr lang="en-US" altLang="zh-CN" sz="2400" b="1" dirty="0" smtClean="0">
                <a:latin typeface="Gabriola" panose="04040605051002020D02" pitchFamily="82" charset="0"/>
                <a:ea typeface="SimSun" panose="02010600030101010101" pitchFamily="2" charset="-122"/>
              </a:rPr>
              <a:t>Lets Find!</a:t>
            </a:r>
            <a:endParaRPr lang="en-US" altLang="zh-CN" sz="2400" b="1" dirty="0">
              <a:latin typeface="Gabriola" panose="04040605051002020D02" pitchFamily="82" charset="0"/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latin typeface="Gabriola" panose="04040605051002020D02" pitchFamily="82" charset="0"/>
                <a:ea typeface="SimSun" panose="02010600030101010101" pitchFamily="2" charset="-122"/>
              </a:rPr>
              <a:t>Worst case: </a:t>
            </a:r>
            <a:r>
              <a:rPr lang="en-US" altLang="zh-CN" sz="2400" b="1" dirty="0" smtClean="0">
                <a:latin typeface="Gabriola" panose="04040605051002020D02" pitchFamily="82" charset="0"/>
                <a:ea typeface="SimSun" panose="02010600030101010101" pitchFamily="2" charset="-122"/>
              </a:rPr>
              <a:t>Lets Find!</a:t>
            </a:r>
            <a:endParaRPr lang="en-US" altLang="zh-CN" sz="2400" b="1" dirty="0">
              <a:latin typeface="Gabriola" panose="04040605051002020D02" pitchFamily="82" charset="0"/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2400" b="1" dirty="0" smtClean="0">
                <a:latin typeface="Gabriola" panose="04040605051002020D02" pitchFamily="82" charset="0"/>
                <a:ea typeface="SimSun" panose="02010600030101010101" pitchFamily="2" charset="-122"/>
              </a:rPr>
              <a:t>Another </a:t>
            </a:r>
            <a:r>
              <a:rPr lang="en-US" altLang="zh-CN" sz="2400" b="1" dirty="0">
                <a:latin typeface="Gabriola" panose="04040605051002020D02" pitchFamily="82" charset="0"/>
                <a:ea typeface="SimSun" panose="02010600030101010101" pitchFamily="2" charset="-122"/>
              </a:rPr>
              <a:t>divide-and-conquer recursive algorithm, like merge sort.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b="1" dirty="0">
              <a:latin typeface="Gabriola" panose="04040605051002020D02" pitchFamily="82" charset="0"/>
              <a:ea typeface="SimSun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8177" y="230341"/>
            <a:ext cx="3728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Quick Sort</a:t>
            </a:r>
            <a:endParaRPr lang="en-US" sz="40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64316038"/>
              </p:ext>
            </p:extLst>
          </p:nvPr>
        </p:nvGraphicFramePr>
        <p:xfrm>
          <a:off x="5450958" y="1913861"/>
          <a:ext cx="3391786" cy="226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VISIO" r:id="rId5" imgW="6095520" imgH="4064040" progId="Visio.Drawing.5">
                  <p:embed/>
                </p:oleObj>
              </mc:Choice>
              <mc:Fallback>
                <p:oleObj name="VISIO" r:id="rId5" imgW="6095520" imgH="4064040" progId="Visio.Drawing.5">
                  <p:embed/>
                  <p:pic>
                    <p:nvPicPr>
                      <p:cNvPr id="675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0958" y="1913861"/>
                        <a:ext cx="3391786" cy="2261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435705" y="229663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Gabriola" panose="04040605051002020D02" pitchFamily="82" charset="0"/>
              </a:rPr>
              <a:t>Pivot</a:t>
            </a:r>
            <a:endParaRPr lang="en-US" b="1" dirty="0">
              <a:latin typeface="Gabriola" panose="04040605051002020D02" pitchFamily="82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237230" y="2481854"/>
            <a:ext cx="269358" cy="299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74466" y="300900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Gabriola" panose="04040605051002020D02" pitchFamily="82" charset="0"/>
              </a:rPr>
              <a:t>Pivot</a:t>
            </a:r>
            <a:endParaRPr lang="en-US" b="1" dirty="0">
              <a:latin typeface="Gabriola" panose="04040605051002020D02" pitchFamily="82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375991" y="3194223"/>
            <a:ext cx="269358" cy="299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86301" y="297002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Gabriola" panose="04040605051002020D02" pitchFamily="82" charset="0"/>
              </a:rPr>
              <a:t>Pivot</a:t>
            </a:r>
            <a:endParaRPr lang="en-US" b="1" dirty="0">
              <a:latin typeface="Gabriola" panose="04040605051002020D02" pitchFamily="82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087826" y="3155247"/>
            <a:ext cx="269358" cy="299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18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1428750" y="1371600"/>
            <a:ext cx="6572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FontTx/>
              <a:buChar char="•"/>
              <a:defRPr/>
            </a:pPr>
            <a:endParaRPr lang="en-US" sz="2400" kern="1200"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2255" y="236122"/>
            <a:ext cx="4104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Quick Sort – Idea </a:t>
            </a:r>
            <a:endParaRPr lang="en-US" sz="40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1084521" y="1224301"/>
            <a:ext cx="7307813" cy="316184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1" dirty="0" smtClean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sym typeface="Wingdings" panose="05000000000000000000" pitchFamily="2" charset="2"/>
              </a:rPr>
              <a:t>Quicksort uses a divide and conquer strategy, but does not require the O(N) extra space that </a:t>
            </a:r>
            <a:r>
              <a:rPr lang="en-US" altLang="en-US" sz="2800" b="1" dirty="0" err="1" smtClean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sym typeface="Wingdings" panose="05000000000000000000" pitchFamily="2" charset="2"/>
              </a:rPr>
              <a:t>MergeSort</a:t>
            </a:r>
            <a:r>
              <a:rPr lang="en-US" altLang="en-US" sz="2800" b="1" dirty="0" smtClean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sym typeface="Wingdings" panose="05000000000000000000" pitchFamily="2" charset="2"/>
              </a:rPr>
              <a:t> does</a:t>
            </a:r>
          </a:p>
          <a:p>
            <a:pPr marL="631825" lvl="2" indent="-342900"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</a:rPr>
              <a:t>Partition array into left and right sub-arrays</a:t>
            </a:r>
          </a:p>
          <a:p>
            <a:pPr marL="1085850" lvl="2" indent="-342900">
              <a:buFont typeface="Arial" panose="020B0604020202020204" pitchFamily="34" charset="0"/>
              <a:buChar char="•"/>
            </a:pPr>
            <a:r>
              <a:rPr lang="en-US" altLang="en-US" sz="2000" b="1" dirty="0" smtClean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</a:rPr>
              <a:t>Choose an element of the array, called pivot</a:t>
            </a:r>
          </a:p>
          <a:p>
            <a:pPr marL="1085850" lvl="2" indent="-342900">
              <a:buFont typeface="Arial" panose="020B0604020202020204" pitchFamily="34" charset="0"/>
              <a:buChar char="•"/>
            </a:pPr>
            <a:r>
              <a:rPr lang="en-US" altLang="en-US" sz="2000" b="1" dirty="0" smtClean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</a:rPr>
              <a:t>the elements in left sub-array are all less than pivot</a:t>
            </a:r>
          </a:p>
          <a:p>
            <a:pPr marL="1085850" lvl="2" indent="-342900">
              <a:buFont typeface="Arial" panose="020B0604020202020204" pitchFamily="34" charset="0"/>
              <a:buChar char="•"/>
            </a:pPr>
            <a:r>
              <a:rPr lang="en-US" altLang="en-US" sz="2000" b="1" dirty="0" smtClean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</a:rPr>
              <a:t>elements in right sub-array are all greater than pivot</a:t>
            </a:r>
          </a:p>
          <a:p>
            <a:pPr marL="631825" lvl="1" indent="-342900"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</a:rPr>
              <a:t>Recursively sort left and right sub-arrays</a:t>
            </a:r>
          </a:p>
          <a:p>
            <a:pPr marL="631825" lvl="1" indent="-342900">
              <a:buFont typeface="Arial" panose="020B0604020202020204" pitchFamily="34" charset="0"/>
              <a:buChar char="•"/>
              <a:tabLst>
                <a:tab pos="573088" algn="l"/>
              </a:tabLst>
            </a:pPr>
            <a:r>
              <a:rPr lang="en-US" altLang="en-US" sz="2400" b="1" dirty="0" smtClean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</a:rPr>
              <a:t>Concatenate left and right sub-arrays in </a:t>
            </a:r>
            <a:r>
              <a:rPr lang="en-US" altLang="en-US" sz="2400" b="1" dirty="0" smtClean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sym typeface="Wingdings" panose="05000000000000000000" pitchFamily="2" charset="2"/>
              </a:rPr>
              <a:t>O(1) time</a:t>
            </a:r>
            <a:endParaRPr lang="en-US" altLang="en-US" sz="2400" b="1" dirty="0">
              <a:solidFill>
                <a:schemeClr val="bg2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24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fld id="{CE13FFE8-9D1C-42CC-BBFE-EC3585EA214A}" type="slidenum">
              <a:rPr lang="en-US" altLang="en-US" kern="1200">
                <a:latin typeface="Arial" panose="020B0604020202020204" pitchFamily="34" charset="0"/>
                <a:ea typeface="+mn-ea"/>
                <a:cs typeface="+mn-cs"/>
              </a:rPr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t>15</a:t>
            </a:fld>
            <a:endParaRPr lang="en-US" altLang="en-US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80586" y="1069587"/>
            <a:ext cx="7772400" cy="3086100"/>
          </a:xfrm>
        </p:spPr>
        <p:txBody>
          <a:bodyPr/>
          <a:lstStyle/>
          <a:p>
            <a:r>
              <a:rPr lang="en-US" altLang="en-US" sz="2400" b="1" dirty="0">
                <a:latin typeface="Gabriola" panose="04040605051002020D02" pitchFamily="82" charset="0"/>
              </a:rPr>
              <a:t>To sort an array </a:t>
            </a:r>
            <a:r>
              <a:rPr lang="en-US" altLang="en-US" sz="2400" b="1" u="sng" dirty="0">
                <a:latin typeface="Gabriola" panose="04040605051002020D02" pitchFamily="82" charset="0"/>
              </a:rPr>
              <a:t>S</a:t>
            </a:r>
          </a:p>
          <a:p>
            <a:pPr lvl="1">
              <a:buFontTx/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1. If the number of elements in S is 0 or 1, then return.  The array is sorted.</a:t>
            </a:r>
          </a:p>
          <a:p>
            <a:pPr lvl="1">
              <a:buFontTx/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2. Pick an element </a:t>
            </a:r>
            <a:r>
              <a:rPr lang="en-US" altLang="en-US" sz="2400" b="1" dirty="0">
                <a:solidFill>
                  <a:schemeClr val="accent2"/>
                </a:solidFill>
                <a:latin typeface="Gabriola" panose="04040605051002020D02" pitchFamily="82" charset="0"/>
              </a:rPr>
              <a:t>v</a:t>
            </a:r>
            <a:r>
              <a:rPr lang="en-US" altLang="en-US" sz="2400" b="1" dirty="0">
                <a:latin typeface="Gabriola" panose="04040605051002020D02" pitchFamily="82" charset="0"/>
              </a:rPr>
              <a:t> in S.  This is the </a:t>
            </a:r>
            <a:r>
              <a:rPr lang="en-US" altLang="en-US" sz="2400" b="1" u="sng" dirty="0">
                <a:solidFill>
                  <a:schemeClr val="accent2"/>
                </a:solidFill>
                <a:latin typeface="Gabriola" panose="04040605051002020D02" pitchFamily="82" charset="0"/>
              </a:rPr>
              <a:t>pivot</a:t>
            </a:r>
            <a:r>
              <a:rPr lang="en-US" altLang="en-US" sz="2400" b="1" dirty="0">
                <a:solidFill>
                  <a:schemeClr val="accent2"/>
                </a:solidFill>
                <a:latin typeface="Gabriola" panose="04040605051002020D02" pitchFamily="82" charset="0"/>
              </a:rPr>
              <a:t> </a:t>
            </a:r>
            <a:r>
              <a:rPr lang="en-US" altLang="en-US" sz="2400" b="1" dirty="0">
                <a:latin typeface="Gabriola" panose="04040605051002020D02" pitchFamily="82" charset="0"/>
              </a:rPr>
              <a:t>value.</a:t>
            </a:r>
          </a:p>
          <a:p>
            <a:pPr lvl="1">
              <a:buFontTx/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3. Partition S-{v} into two disjoint subsets, S</a:t>
            </a:r>
            <a:r>
              <a:rPr lang="en-US" altLang="en-US" sz="2400" b="1" baseline="-25000" dirty="0">
                <a:latin typeface="Gabriola" panose="04040605051002020D02" pitchFamily="82" charset="0"/>
              </a:rPr>
              <a:t>1</a:t>
            </a:r>
            <a:r>
              <a:rPr lang="en-US" altLang="en-US" sz="2400" b="1" dirty="0">
                <a:latin typeface="Gabriola" panose="04040605051002020D02" pitchFamily="82" charset="0"/>
              </a:rPr>
              <a:t> = {all values </a:t>
            </a:r>
            <a:r>
              <a:rPr lang="en-US" altLang="en-US" sz="2400" b="1" dirty="0" err="1">
                <a:latin typeface="Gabriola" panose="04040605051002020D02" pitchFamily="82" charset="0"/>
              </a:rPr>
              <a:t>x</a:t>
            </a:r>
            <a:r>
              <a:rPr lang="en-US" altLang="en-US" sz="2400" b="1" dirty="0" err="1">
                <a:latin typeface="Gabriola" panose="04040605051002020D02" pitchFamily="82" charset="0"/>
                <a:sym typeface="Symbol" panose="05050102010706020507" pitchFamily="18" charset="2"/>
              </a:rPr>
              <a:t>v</a:t>
            </a:r>
            <a:r>
              <a:rPr lang="en-US" altLang="en-US" sz="2400" b="1" dirty="0">
                <a:latin typeface="Gabriola" panose="04040605051002020D02" pitchFamily="82" charset="0"/>
                <a:sym typeface="Symbol" panose="05050102010706020507" pitchFamily="18" charset="2"/>
              </a:rPr>
              <a:t>}, and S</a:t>
            </a:r>
            <a:r>
              <a:rPr lang="en-US" altLang="en-US" sz="2400" b="1" baseline="-25000" dirty="0">
                <a:latin typeface="Gabriola" panose="04040605051002020D02" pitchFamily="82" charset="0"/>
                <a:sym typeface="Symbol" panose="05050102010706020507" pitchFamily="18" charset="2"/>
              </a:rPr>
              <a:t>2</a:t>
            </a:r>
            <a:r>
              <a:rPr lang="en-US" altLang="en-US" sz="2400" b="1" dirty="0">
                <a:latin typeface="Gabriola" panose="04040605051002020D02" pitchFamily="82" charset="0"/>
                <a:sym typeface="Symbol" panose="05050102010706020507" pitchFamily="18" charset="2"/>
              </a:rPr>
              <a:t> = {all values </a:t>
            </a:r>
            <a:r>
              <a:rPr lang="en-US" altLang="en-US" sz="2400" b="1" dirty="0" err="1">
                <a:latin typeface="Gabriola" panose="04040605051002020D02" pitchFamily="82" charset="0"/>
                <a:sym typeface="Symbol" panose="05050102010706020507" pitchFamily="18" charset="2"/>
              </a:rPr>
              <a:t>xv</a:t>
            </a:r>
            <a:r>
              <a:rPr lang="en-US" altLang="en-US" sz="2400" b="1" dirty="0">
                <a:latin typeface="Gabriola" panose="04040605051002020D02" pitchFamily="82" charset="0"/>
                <a:sym typeface="Symbol" panose="05050102010706020507" pitchFamily="18" charset="2"/>
              </a:rPr>
              <a:t>}.</a:t>
            </a:r>
          </a:p>
          <a:p>
            <a:pPr lvl="1">
              <a:buFontTx/>
              <a:buNone/>
            </a:pPr>
            <a:r>
              <a:rPr lang="en-US" altLang="en-US" sz="2400" b="1" dirty="0">
                <a:latin typeface="Gabriola" panose="04040605051002020D02" pitchFamily="82" charset="0"/>
                <a:sym typeface="Symbol" panose="05050102010706020507" pitchFamily="18" charset="2"/>
              </a:rPr>
              <a:t>4. Return </a:t>
            </a:r>
            <a:r>
              <a:rPr lang="en-US" altLang="en-US" sz="2400" b="1" dirty="0" err="1">
                <a:latin typeface="Gabriola" panose="04040605051002020D02" pitchFamily="82" charset="0"/>
                <a:sym typeface="Symbol" panose="05050102010706020507" pitchFamily="18" charset="2"/>
              </a:rPr>
              <a:t>QuickSort</a:t>
            </a:r>
            <a:r>
              <a:rPr lang="en-US" altLang="en-US" sz="2400" b="1" dirty="0">
                <a:latin typeface="Gabriola" panose="04040605051002020D02" pitchFamily="82" charset="0"/>
                <a:sym typeface="Symbol" panose="05050102010706020507" pitchFamily="18" charset="2"/>
              </a:rPr>
              <a:t>(S</a:t>
            </a:r>
            <a:r>
              <a:rPr lang="en-US" altLang="en-US" sz="2400" b="1" baseline="-25000" dirty="0">
                <a:latin typeface="Gabriola" panose="04040605051002020D02" pitchFamily="82" charset="0"/>
                <a:sym typeface="Symbol" panose="05050102010706020507" pitchFamily="18" charset="2"/>
              </a:rPr>
              <a:t>1</a:t>
            </a:r>
            <a:r>
              <a:rPr lang="en-US" altLang="en-US" sz="2400" b="1" dirty="0">
                <a:latin typeface="Gabriola" panose="04040605051002020D02" pitchFamily="82" charset="0"/>
                <a:sym typeface="Symbol" panose="05050102010706020507" pitchFamily="18" charset="2"/>
              </a:rPr>
              <a:t>), v, </a:t>
            </a:r>
            <a:r>
              <a:rPr lang="en-US" altLang="en-US" sz="2400" b="1" dirty="0" err="1">
                <a:latin typeface="Gabriola" panose="04040605051002020D02" pitchFamily="82" charset="0"/>
                <a:sym typeface="Symbol" panose="05050102010706020507" pitchFamily="18" charset="2"/>
              </a:rPr>
              <a:t>QuickSort</a:t>
            </a:r>
            <a:r>
              <a:rPr lang="en-US" altLang="en-US" sz="2400" b="1" dirty="0">
                <a:latin typeface="Gabriola" panose="04040605051002020D02" pitchFamily="82" charset="0"/>
                <a:sym typeface="Symbol" panose="05050102010706020507" pitchFamily="18" charset="2"/>
              </a:rPr>
              <a:t>(S</a:t>
            </a:r>
            <a:r>
              <a:rPr lang="en-US" altLang="en-US" sz="2400" b="1" baseline="-25000" dirty="0">
                <a:latin typeface="Gabriola" panose="04040605051002020D02" pitchFamily="82" charset="0"/>
                <a:sym typeface="Symbol" panose="05050102010706020507" pitchFamily="18" charset="2"/>
              </a:rPr>
              <a:t>2</a:t>
            </a:r>
            <a:r>
              <a:rPr lang="en-US" altLang="en-US" sz="2400" b="1" dirty="0">
                <a:latin typeface="Gabriola" panose="04040605051002020D02" pitchFamily="82" charset="0"/>
                <a:sym typeface="Symbol" panose="05050102010706020507" pitchFamily="18" charset="2"/>
              </a:rPr>
              <a:t>)</a:t>
            </a:r>
            <a:endParaRPr lang="en-US" altLang="en-US" sz="2400" b="1" dirty="0">
              <a:latin typeface="Gabriola" panose="04040605051002020D02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2254" y="236122"/>
            <a:ext cx="6401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Quick Sort: Example – Four Easy Steps!</a:t>
            </a:r>
            <a:endParaRPr lang="en-US" sz="40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43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Oval 3"/>
          <p:cNvSpPr>
            <a:spLocks noChangeArrowheads="1"/>
          </p:cNvSpPr>
          <p:nvPr/>
        </p:nvSpPr>
        <p:spPr bwMode="auto">
          <a:xfrm>
            <a:off x="2228850" y="1458486"/>
            <a:ext cx="3543300" cy="742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320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2454338" y="1606452"/>
            <a:ext cx="2824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13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2906729" y="1492152"/>
            <a:ext cx="2920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81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3067761" y="1720752"/>
            <a:ext cx="3129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92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3467811" y="1549302"/>
            <a:ext cx="3129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43</a:t>
            </a:r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3752759" y="1857674"/>
            <a:ext cx="3145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65</a:t>
            </a:r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3940238" y="1492152"/>
            <a:ext cx="2824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31</a:t>
            </a:r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4383012" y="1492152"/>
            <a:ext cx="3113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57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4610811" y="1835052"/>
            <a:ext cx="3129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26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4897362" y="1606452"/>
            <a:ext cx="3113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75</a:t>
            </a:r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5290937" y="1720752"/>
            <a:ext cx="2551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0</a:t>
            </a:r>
          </a:p>
        </p:txBody>
      </p:sp>
      <p:sp>
        <p:nvSpPr>
          <p:cNvPr id="74766" name="Oval 14"/>
          <p:cNvSpPr>
            <a:spLocks noChangeArrowheads="1"/>
          </p:cNvSpPr>
          <p:nvPr/>
        </p:nvSpPr>
        <p:spPr bwMode="auto">
          <a:xfrm>
            <a:off x="3768329" y="1914496"/>
            <a:ext cx="288131" cy="226219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80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>
            <a:off x="1921808" y="1338592"/>
            <a:ext cx="3080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800" b="1" kern="1200" dirty="0">
                <a:latin typeface="Gabriola" panose="04040605051002020D02" pitchFamily="82" charset="0"/>
                <a:ea typeface="+mn-ea"/>
                <a:cs typeface="+mn-cs"/>
              </a:rPr>
              <a:t>S</a:t>
            </a:r>
          </a:p>
        </p:txBody>
      </p:sp>
      <p:sp>
        <p:nvSpPr>
          <p:cNvPr id="74768" name="Text Box 16"/>
          <p:cNvSpPr txBox="1">
            <a:spLocks noChangeArrowheads="1"/>
          </p:cNvSpPr>
          <p:nvPr/>
        </p:nvSpPr>
        <p:spPr bwMode="auto">
          <a:xfrm>
            <a:off x="6368771" y="1388239"/>
            <a:ext cx="15243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kern="1200" dirty="0">
                <a:solidFill>
                  <a:srgbClr val="3333CC"/>
                </a:solidFill>
                <a:latin typeface="Gabriola" panose="04040605051002020D02" pitchFamily="82" charset="0"/>
                <a:ea typeface="+mn-ea"/>
                <a:cs typeface="+mn-cs"/>
              </a:rPr>
              <a:t>select pivot value</a:t>
            </a:r>
          </a:p>
        </p:txBody>
      </p:sp>
      <p:sp>
        <p:nvSpPr>
          <p:cNvPr id="74769" name="Oval 17"/>
          <p:cNvSpPr>
            <a:spLocks noChangeArrowheads="1"/>
          </p:cNvSpPr>
          <p:nvPr/>
        </p:nvSpPr>
        <p:spPr bwMode="auto">
          <a:xfrm>
            <a:off x="2286000" y="2444904"/>
            <a:ext cx="1485900" cy="6286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320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2340038" y="2578002"/>
            <a:ext cx="2824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13</a:t>
            </a:r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5535629" y="2635152"/>
            <a:ext cx="2920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81</a:t>
            </a:r>
          </a:p>
        </p:txBody>
      </p:sp>
      <p:sp>
        <p:nvSpPr>
          <p:cNvPr id="74772" name="Text Box 20"/>
          <p:cNvSpPr txBox="1">
            <a:spLocks noChangeArrowheads="1"/>
          </p:cNvSpPr>
          <p:nvPr/>
        </p:nvSpPr>
        <p:spPr bwMode="auto">
          <a:xfrm>
            <a:off x="4782261" y="2692302"/>
            <a:ext cx="3129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92</a:t>
            </a:r>
          </a:p>
        </p:txBody>
      </p:sp>
      <p:sp>
        <p:nvSpPr>
          <p:cNvPr id="74773" name="Text Box 21"/>
          <p:cNvSpPr txBox="1">
            <a:spLocks noChangeArrowheads="1"/>
          </p:cNvSpPr>
          <p:nvPr/>
        </p:nvSpPr>
        <p:spPr bwMode="auto">
          <a:xfrm>
            <a:off x="2896311" y="2520852"/>
            <a:ext cx="3129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 dirty="0">
                <a:latin typeface="Gabriola" panose="04040605051002020D02" pitchFamily="82" charset="0"/>
                <a:ea typeface="+mn-ea"/>
                <a:cs typeface="+mn-cs"/>
              </a:rPr>
              <a:t>43</a:t>
            </a:r>
          </a:p>
        </p:txBody>
      </p:sp>
      <p:sp>
        <p:nvSpPr>
          <p:cNvPr id="74774" name="Text Box 22"/>
          <p:cNvSpPr txBox="1">
            <a:spLocks noChangeArrowheads="1"/>
          </p:cNvSpPr>
          <p:nvPr/>
        </p:nvSpPr>
        <p:spPr bwMode="auto">
          <a:xfrm>
            <a:off x="4042081" y="2544665"/>
            <a:ext cx="3145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 dirty="0">
                <a:latin typeface="Gabriola" panose="04040605051002020D02" pitchFamily="82" charset="0"/>
                <a:ea typeface="+mn-ea"/>
                <a:cs typeface="+mn-cs"/>
              </a:rPr>
              <a:t>65</a:t>
            </a:r>
          </a:p>
        </p:txBody>
      </p:sp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3311588" y="2463702"/>
            <a:ext cx="2824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31</a:t>
            </a:r>
          </a:p>
        </p:txBody>
      </p:sp>
      <p:sp>
        <p:nvSpPr>
          <p:cNvPr id="74776" name="Text Box 24"/>
          <p:cNvSpPr txBox="1">
            <a:spLocks noChangeArrowheads="1"/>
          </p:cNvSpPr>
          <p:nvPr/>
        </p:nvSpPr>
        <p:spPr bwMode="auto">
          <a:xfrm>
            <a:off x="3125712" y="2749452"/>
            <a:ext cx="3113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57</a:t>
            </a:r>
          </a:p>
        </p:txBody>
      </p:sp>
      <p:sp>
        <p:nvSpPr>
          <p:cNvPr id="74777" name="Text Box 25"/>
          <p:cNvSpPr txBox="1">
            <a:spLocks noChangeArrowheads="1"/>
          </p:cNvSpPr>
          <p:nvPr/>
        </p:nvSpPr>
        <p:spPr bwMode="auto">
          <a:xfrm>
            <a:off x="2667711" y="2749452"/>
            <a:ext cx="3129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26</a:t>
            </a:r>
          </a:p>
        </p:txBody>
      </p:sp>
      <p:sp>
        <p:nvSpPr>
          <p:cNvPr id="74778" name="Text Box 26"/>
          <p:cNvSpPr txBox="1">
            <a:spLocks noChangeArrowheads="1"/>
          </p:cNvSpPr>
          <p:nvPr/>
        </p:nvSpPr>
        <p:spPr bwMode="auto">
          <a:xfrm>
            <a:off x="5183112" y="2463702"/>
            <a:ext cx="3113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75</a:t>
            </a:r>
          </a:p>
        </p:txBody>
      </p:sp>
      <p:sp>
        <p:nvSpPr>
          <p:cNvPr id="74779" name="Text Box 27"/>
          <p:cNvSpPr txBox="1">
            <a:spLocks noChangeArrowheads="1"/>
          </p:cNvSpPr>
          <p:nvPr/>
        </p:nvSpPr>
        <p:spPr bwMode="auto">
          <a:xfrm>
            <a:off x="2662037" y="2406552"/>
            <a:ext cx="2551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0</a:t>
            </a:r>
          </a:p>
        </p:txBody>
      </p:sp>
      <p:sp>
        <p:nvSpPr>
          <p:cNvPr id="74780" name="Oval 28"/>
          <p:cNvSpPr>
            <a:spLocks noChangeArrowheads="1"/>
          </p:cNvSpPr>
          <p:nvPr/>
        </p:nvSpPr>
        <p:spPr bwMode="auto">
          <a:xfrm>
            <a:off x="4057651" y="2608920"/>
            <a:ext cx="288131" cy="22621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80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4781" name="Text Box 29"/>
          <p:cNvSpPr txBox="1">
            <a:spLocks noChangeArrowheads="1"/>
          </p:cNvSpPr>
          <p:nvPr/>
        </p:nvSpPr>
        <p:spPr bwMode="auto">
          <a:xfrm>
            <a:off x="1988703" y="2210277"/>
            <a:ext cx="362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800" b="1" kern="1200" dirty="0">
                <a:latin typeface="Gabriola" panose="04040605051002020D02" pitchFamily="82" charset="0"/>
                <a:ea typeface="+mn-ea"/>
                <a:cs typeface="+mn-cs"/>
              </a:rPr>
              <a:t>S</a:t>
            </a:r>
            <a:r>
              <a:rPr lang="en-US" altLang="en-US" sz="2800" b="1" kern="1200" baseline="-25000" dirty="0">
                <a:latin typeface="Gabriola" panose="04040605051002020D02" pitchFamily="82" charset="0"/>
                <a:ea typeface="+mn-ea"/>
                <a:cs typeface="+mn-cs"/>
              </a:rPr>
              <a:t>1</a:t>
            </a:r>
            <a:endParaRPr lang="en-US" altLang="en-US" sz="2800" b="1" kern="1200" dirty="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4782" name="Oval 30"/>
          <p:cNvSpPr>
            <a:spLocks noChangeArrowheads="1"/>
          </p:cNvSpPr>
          <p:nvPr/>
        </p:nvSpPr>
        <p:spPr bwMode="auto">
          <a:xfrm>
            <a:off x="4572000" y="2457450"/>
            <a:ext cx="1485900" cy="628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80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4783" name="Text Box 31"/>
          <p:cNvSpPr txBox="1">
            <a:spLocks noChangeArrowheads="1"/>
          </p:cNvSpPr>
          <p:nvPr/>
        </p:nvSpPr>
        <p:spPr bwMode="auto">
          <a:xfrm>
            <a:off x="4276274" y="2216736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800" b="1" kern="1200" dirty="0">
                <a:latin typeface="Gabriola" panose="04040605051002020D02" pitchFamily="82" charset="0"/>
                <a:ea typeface="+mn-ea"/>
                <a:cs typeface="+mn-cs"/>
              </a:rPr>
              <a:t>S</a:t>
            </a:r>
            <a:r>
              <a:rPr lang="en-US" altLang="en-US" sz="2800" b="1" kern="1200" baseline="-25000" dirty="0">
                <a:latin typeface="Gabriola" panose="04040605051002020D02" pitchFamily="82" charset="0"/>
                <a:ea typeface="+mn-ea"/>
                <a:cs typeface="+mn-cs"/>
              </a:rPr>
              <a:t>2</a:t>
            </a:r>
            <a:endParaRPr lang="en-US" altLang="en-US" sz="2800" b="1" kern="1200" dirty="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4784" name="Text Box 32"/>
          <p:cNvSpPr txBox="1">
            <a:spLocks noChangeArrowheads="1"/>
          </p:cNvSpPr>
          <p:nvPr/>
        </p:nvSpPr>
        <p:spPr bwMode="auto">
          <a:xfrm>
            <a:off x="6504357" y="2222910"/>
            <a:ext cx="9989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kern="1200" dirty="0">
                <a:solidFill>
                  <a:srgbClr val="3333CC"/>
                </a:solidFill>
                <a:latin typeface="Gabriola" panose="04040605051002020D02" pitchFamily="82" charset="0"/>
                <a:ea typeface="+mn-ea"/>
                <a:cs typeface="+mn-cs"/>
              </a:rPr>
              <a:t>partition S</a:t>
            </a:r>
          </a:p>
        </p:txBody>
      </p:sp>
      <p:sp>
        <p:nvSpPr>
          <p:cNvPr id="74785" name="Oval 33"/>
          <p:cNvSpPr>
            <a:spLocks noChangeArrowheads="1"/>
          </p:cNvSpPr>
          <p:nvPr/>
        </p:nvSpPr>
        <p:spPr bwMode="auto">
          <a:xfrm>
            <a:off x="2057400" y="3551605"/>
            <a:ext cx="1733550" cy="2857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80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4786" name="Text Box 34"/>
          <p:cNvSpPr txBox="1">
            <a:spLocks noChangeArrowheads="1"/>
          </p:cNvSpPr>
          <p:nvPr/>
        </p:nvSpPr>
        <p:spPr bwMode="auto">
          <a:xfrm>
            <a:off x="2368613" y="3515024"/>
            <a:ext cx="2824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13</a:t>
            </a:r>
          </a:p>
        </p:txBody>
      </p:sp>
      <p:sp>
        <p:nvSpPr>
          <p:cNvPr id="74787" name="Text Box 35"/>
          <p:cNvSpPr txBox="1">
            <a:spLocks noChangeArrowheads="1"/>
          </p:cNvSpPr>
          <p:nvPr/>
        </p:nvSpPr>
        <p:spPr bwMode="auto">
          <a:xfrm>
            <a:off x="3039186" y="3515024"/>
            <a:ext cx="3129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43</a:t>
            </a:r>
          </a:p>
        </p:txBody>
      </p:sp>
      <p:sp>
        <p:nvSpPr>
          <p:cNvPr id="74788" name="Text Box 36"/>
          <p:cNvSpPr txBox="1">
            <a:spLocks noChangeArrowheads="1"/>
          </p:cNvSpPr>
          <p:nvPr/>
        </p:nvSpPr>
        <p:spPr bwMode="auto">
          <a:xfrm>
            <a:off x="2816288" y="3515024"/>
            <a:ext cx="2824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31</a:t>
            </a:r>
          </a:p>
        </p:txBody>
      </p:sp>
      <p:sp>
        <p:nvSpPr>
          <p:cNvPr id="74789" name="Text Box 37"/>
          <p:cNvSpPr txBox="1">
            <a:spLocks noChangeArrowheads="1"/>
          </p:cNvSpPr>
          <p:nvPr/>
        </p:nvSpPr>
        <p:spPr bwMode="auto">
          <a:xfrm>
            <a:off x="3268587" y="3515024"/>
            <a:ext cx="3113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57</a:t>
            </a:r>
          </a:p>
        </p:txBody>
      </p:sp>
      <p:sp>
        <p:nvSpPr>
          <p:cNvPr id="74790" name="Text Box 38"/>
          <p:cNvSpPr txBox="1">
            <a:spLocks noChangeArrowheads="1"/>
          </p:cNvSpPr>
          <p:nvPr/>
        </p:nvSpPr>
        <p:spPr bwMode="auto">
          <a:xfrm>
            <a:off x="2572461" y="3515024"/>
            <a:ext cx="3129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26</a:t>
            </a:r>
          </a:p>
        </p:txBody>
      </p:sp>
      <p:sp>
        <p:nvSpPr>
          <p:cNvPr id="74791" name="Text Box 39"/>
          <p:cNvSpPr txBox="1">
            <a:spLocks noChangeArrowheads="1"/>
          </p:cNvSpPr>
          <p:nvPr/>
        </p:nvSpPr>
        <p:spPr bwMode="auto">
          <a:xfrm>
            <a:off x="2188168" y="3515024"/>
            <a:ext cx="2551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0</a:t>
            </a:r>
          </a:p>
        </p:txBody>
      </p:sp>
      <p:sp>
        <p:nvSpPr>
          <p:cNvPr id="74792" name="Text Box 40"/>
          <p:cNvSpPr txBox="1">
            <a:spLocks noChangeArrowheads="1"/>
          </p:cNvSpPr>
          <p:nvPr/>
        </p:nvSpPr>
        <p:spPr bwMode="auto">
          <a:xfrm>
            <a:off x="1909490" y="3084514"/>
            <a:ext cx="362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800" b="1" kern="1200" dirty="0">
                <a:latin typeface="Gabriola" panose="04040605051002020D02" pitchFamily="82" charset="0"/>
                <a:ea typeface="+mn-ea"/>
                <a:cs typeface="+mn-cs"/>
              </a:rPr>
              <a:t>S</a:t>
            </a:r>
            <a:r>
              <a:rPr lang="en-US" altLang="en-US" sz="2800" b="1" kern="1200" baseline="-25000" dirty="0">
                <a:latin typeface="Gabriola" panose="04040605051002020D02" pitchFamily="82" charset="0"/>
                <a:ea typeface="+mn-ea"/>
                <a:cs typeface="+mn-cs"/>
              </a:rPr>
              <a:t>1</a:t>
            </a:r>
            <a:endParaRPr lang="en-US" altLang="en-US" sz="2800" b="1" kern="1200" dirty="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4793" name="Text Box 41"/>
          <p:cNvSpPr txBox="1">
            <a:spLocks noChangeArrowheads="1"/>
          </p:cNvSpPr>
          <p:nvPr/>
        </p:nvSpPr>
        <p:spPr bwMode="auto">
          <a:xfrm>
            <a:off x="4983179" y="3515024"/>
            <a:ext cx="2920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81</a:t>
            </a:r>
          </a:p>
        </p:txBody>
      </p:sp>
      <p:sp>
        <p:nvSpPr>
          <p:cNvPr id="74794" name="Text Box 42"/>
          <p:cNvSpPr txBox="1">
            <a:spLocks noChangeArrowheads="1"/>
          </p:cNvSpPr>
          <p:nvPr/>
        </p:nvSpPr>
        <p:spPr bwMode="auto">
          <a:xfrm>
            <a:off x="5258511" y="3515024"/>
            <a:ext cx="3129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92</a:t>
            </a:r>
          </a:p>
        </p:txBody>
      </p:sp>
      <p:sp>
        <p:nvSpPr>
          <p:cNvPr id="74795" name="Text Box 43"/>
          <p:cNvSpPr txBox="1">
            <a:spLocks noChangeArrowheads="1"/>
          </p:cNvSpPr>
          <p:nvPr/>
        </p:nvSpPr>
        <p:spPr bwMode="auto">
          <a:xfrm>
            <a:off x="4687812" y="3515024"/>
            <a:ext cx="3113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75</a:t>
            </a:r>
          </a:p>
        </p:txBody>
      </p:sp>
      <p:sp>
        <p:nvSpPr>
          <p:cNvPr id="74796" name="Oval 44"/>
          <p:cNvSpPr>
            <a:spLocks noChangeArrowheads="1"/>
          </p:cNvSpPr>
          <p:nvPr/>
        </p:nvSpPr>
        <p:spPr bwMode="auto">
          <a:xfrm>
            <a:off x="4533900" y="3515886"/>
            <a:ext cx="1200150" cy="342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80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4797" name="Text Box 45"/>
          <p:cNvSpPr txBox="1">
            <a:spLocks noChangeArrowheads="1"/>
          </p:cNvSpPr>
          <p:nvPr/>
        </p:nvSpPr>
        <p:spPr bwMode="auto">
          <a:xfrm>
            <a:off x="4001600" y="3516215"/>
            <a:ext cx="3145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65</a:t>
            </a:r>
          </a:p>
        </p:txBody>
      </p:sp>
      <p:sp>
        <p:nvSpPr>
          <p:cNvPr id="74798" name="Oval 46"/>
          <p:cNvSpPr>
            <a:spLocks noChangeArrowheads="1"/>
          </p:cNvSpPr>
          <p:nvPr/>
        </p:nvSpPr>
        <p:spPr bwMode="auto">
          <a:xfrm>
            <a:off x="4017169" y="3543300"/>
            <a:ext cx="288131" cy="22621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80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4799" name="Text Box 47"/>
          <p:cNvSpPr txBox="1">
            <a:spLocks noChangeArrowheads="1"/>
          </p:cNvSpPr>
          <p:nvPr/>
        </p:nvSpPr>
        <p:spPr bwMode="auto">
          <a:xfrm>
            <a:off x="4237166" y="3104615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800" b="1" kern="1200" dirty="0">
                <a:latin typeface="Gabriola" panose="04040605051002020D02" pitchFamily="82" charset="0"/>
                <a:ea typeface="+mn-ea"/>
                <a:cs typeface="+mn-cs"/>
              </a:rPr>
              <a:t>S</a:t>
            </a:r>
            <a:r>
              <a:rPr lang="en-US" altLang="en-US" sz="2800" b="1" kern="1200" baseline="-25000" dirty="0">
                <a:latin typeface="Gabriola" panose="04040605051002020D02" pitchFamily="82" charset="0"/>
                <a:ea typeface="+mn-ea"/>
                <a:cs typeface="+mn-cs"/>
              </a:rPr>
              <a:t>2</a:t>
            </a:r>
            <a:endParaRPr lang="en-US" altLang="en-US" sz="2800" b="1" kern="1200" dirty="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4800" name="Text Box 48"/>
          <p:cNvSpPr txBox="1">
            <a:spLocks noChangeArrowheads="1"/>
          </p:cNvSpPr>
          <p:nvPr/>
        </p:nvSpPr>
        <p:spPr bwMode="auto">
          <a:xfrm>
            <a:off x="6337923" y="2956858"/>
            <a:ext cx="15552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kern="1200" dirty="0" err="1">
                <a:solidFill>
                  <a:srgbClr val="3333CC"/>
                </a:solidFill>
                <a:latin typeface="Gabriola" panose="04040605051002020D02" pitchFamily="82" charset="0"/>
                <a:ea typeface="+mn-ea"/>
                <a:cs typeface="+mn-cs"/>
              </a:rPr>
              <a:t>QuickSort</a:t>
            </a:r>
            <a:r>
              <a:rPr lang="en-US" altLang="en-US" sz="2000" b="1" kern="1200" dirty="0">
                <a:solidFill>
                  <a:srgbClr val="3333CC"/>
                </a:solidFill>
                <a:latin typeface="Gabriola" panose="04040605051002020D02" pitchFamily="82" charset="0"/>
                <a:ea typeface="+mn-ea"/>
                <a:cs typeface="+mn-cs"/>
              </a:rPr>
              <a:t>(S</a:t>
            </a:r>
            <a:r>
              <a:rPr lang="en-US" altLang="en-US" sz="2000" b="1" kern="1200" baseline="-25000" dirty="0">
                <a:solidFill>
                  <a:srgbClr val="3333CC"/>
                </a:solidFill>
                <a:latin typeface="Gabriola" panose="04040605051002020D02" pitchFamily="82" charset="0"/>
                <a:ea typeface="+mn-ea"/>
                <a:cs typeface="+mn-cs"/>
              </a:rPr>
              <a:t>1</a:t>
            </a:r>
            <a:r>
              <a:rPr lang="en-US" altLang="en-US" sz="2000" b="1" kern="1200" dirty="0">
                <a:solidFill>
                  <a:srgbClr val="3333CC"/>
                </a:solidFill>
                <a:latin typeface="Gabriola" panose="04040605051002020D02" pitchFamily="82" charset="0"/>
                <a:ea typeface="+mn-ea"/>
                <a:cs typeface="+mn-cs"/>
              </a:rPr>
              <a:t>) and</a:t>
            </a:r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kern="1200" dirty="0" err="1">
                <a:solidFill>
                  <a:srgbClr val="3333CC"/>
                </a:solidFill>
                <a:latin typeface="Gabriola" panose="04040605051002020D02" pitchFamily="82" charset="0"/>
                <a:ea typeface="+mn-ea"/>
                <a:cs typeface="+mn-cs"/>
              </a:rPr>
              <a:t>QuickSort</a:t>
            </a:r>
            <a:r>
              <a:rPr lang="en-US" altLang="en-US" sz="2000" b="1" kern="1200" dirty="0">
                <a:solidFill>
                  <a:srgbClr val="3333CC"/>
                </a:solidFill>
                <a:latin typeface="Gabriola" panose="04040605051002020D02" pitchFamily="82" charset="0"/>
                <a:ea typeface="+mn-ea"/>
                <a:cs typeface="+mn-cs"/>
              </a:rPr>
              <a:t>(S</a:t>
            </a:r>
            <a:r>
              <a:rPr lang="en-US" altLang="en-US" sz="2000" b="1" kern="1200" baseline="-25000" dirty="0">
                <a:solidFill>
                  <a:srgbClr val="3333CC"/>
                </a:solidFill>
                <a:latin typeface="Gabriola" panose="04040605051002020D02" pitchFamily="82" charset="0"/>
                <a:ea typeface="+mn-ea"/>
                <a:cs typeface="+mn-cs"/>
              </a:rPr>
              <a:t>2</a:t>
            </a:r>
            <a:r>
              <a:rPr lang="en-US" altLang="en-US" sz="2000" b="1" kern="1200" dirty="0">
                <a:solidFill>
                  <a:srgbClr val="3333CC"/>
                </a:solidFill>
                <a:latin typeface="Gabriola" panose="04040605051002020D02" pitchFamily="82" charset="0"/>
                <a:ea typeface="+mn-ea"/>
                <a:cs typeface="+mn-cs"/>
              </a:rPr>
              <a:t>)</a:t>
            </a:r>
          </a:p>
        </p:txBody>
      </p:sp>
      <p:sp>
        <p:nvSpPr>
          <p:cNvPr id="74801" name="Oval 49"/>
          <p:cNvSpPr>
            <a:spLocks noChangeArrowheads="1"/>
          </p:cNvSpPr>
          <p:nvPr/>
        </p:nvSpPr>
        <p:spPr bwMode="auto">
          <a:xfrm>
            <a:off x="2514600" y="4283840"/>
            <a:ext cx="2762250" cy="2857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80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4802" name="Text Box 50"/>
          <p:cNvSpPr txBox="1">
            <a:spLocks noChangeArrowheads="1"/>
          </p:cNvSpPr>
          <p:nvPr/>
        </p:nvSpPr>
        <p:spPr bwMode="auto">
          <a:xfrm>
            <a:off x="2825813" y="4257974"/>
            <a:ext cx="2824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13</a:t>
            </a:r>
          </a:p>
        </p:txBody>
      </p:sp>
      <p:sp>
        <p:nvSpPr>
          <p:cNvPr id="74803" name="Text Box 51"/>
          <p:cNvSpPr txBox="1">
            <a:spLocks noChangeArrowheads="1"/>
          </p:cNvSpPr>
          <p:nvPr/>
        </p:nvSpPr>
        <p:spPr bwMode="auto">
          <a:xfrm>
            <a:off x="3496386" y="4257974"/>
            <a:ext cx="3129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43</a:t>
            </a:r>
          </a:p>
        </p:txBody>
      </p:sp>
      <p:sp>
        <p:nvSpPr>
          <p:cNvPr id="74804" name="Text Box 52"/>
          <p:cNvSpPr txBox="1">
            <a:spLocks noChangeArrowheads="1"/>
          </p:cNvSpPr>
          <p:nvPr/>
        </p:nvSpPr>
        <p:spPr bwMode="auto">
          <a:xfrm>
            <a:off x="3273488" y="4257974"/>
            <a:ext cx="2824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31</a:t>
            </a:r>
          </a:p>
        </p:txBody>
      </p:sp>
      <p:sp>
        <p:nvSpPr>
          <p:cNvPr id="74805" name="Text Box 53"/>
          <p:cNvSpPr txBox="1">
            <a:spLocks noChangeArrowheads="1"/>
          </p:cNvSpPr>
          <p:nvPr/>
        </p:nvSpPr>
        <p:spPr bwMode="auto">
          <a:xfrm>
            <a:off x="3725787" y="4257974"/>
            <a:ext cx="3113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57</a:t>
            </a:r>
          </a:p>
        </p:txBody>
      </p:sp>
      <p:sp>
        <p:nvSpPr>
          <p:cNvPr id="74806" name="Text Box 54"/>
          <p:cNvSpPr txBox="1">
            <a:spLocks noChangeArrowheads="1"/>
          </p:cNvSpPr>
          <p:nvPr/>
        </p:nvSpPr>
        <p:spPr bwMode="auto">
          <a:xfrm>
            <a:off x="3029661" y="4257974"/>
            <a:ext cx="3129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26</a:t>
            </a:r>
          </a:p>
        </p:txBody>
      </p:sp>
      <p:sp>
        <p:nvSpPr>
          <p:cNvPr id="74807" name="Text Box 55"/>
          <p:cNvSpPr txBox="1">
            <a:spLocks noChangeArrowheads="1"/>
          </p:cNvSpPr>
          <p:nvPr/>
        </p:nvSpPr>
        <p:spPr bwMode="auto">
          <a:xfrm>
            <a:off x="2645368" y="4257974"/>
            <a:ext cx="2551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0</a:t>
            </a:r>
          </a:p>
        </p:txBody>
      </p:sp>
      <p:sp>
        <p:nvSpPr>
          <p:cNvPr id="74808" name="Text Box 56"/>
          <p:cNvSpPr txBox="1">
            <a:spLocks noChangeArrowheads="1"/>
          </p:cNvSpPr>
          <p:nvPr/>
        </p:nvSpPr>
        <p:spPr bwMode="auto">
          <a:xfrm>
            <a:off x="4000409" y="4257974"/>
            <a:ext cx="3145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65</a:t>
            </a:r>
          </a:p>
        </p:txBody>
      </p:sp>
      <p:sp>
        <p:nvSpPr>
          <p:cNvPr id="74809" name="Text Box 57"/>
          <p:cNvSpPr txBox="1">
            <a:spLocks noChangeArrowheads="1"/>
          </p:cNvSpPr>
          <p:nvPr/>
        </p:nvSpPr>
        <p:spPr bwMode="auto">
          <a:xfrm>
            <a:off x="4592654" y="4257974"/>
            <a:ext cx="2920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81</a:t>
            </a:r>
          </a:p>
        </p:txBody>
      </p:sp>
      <p:sp>
        <p:nvSpPr>
          <p:cNvPr id="74810" name="Text Box 58"/>
          <p:cNvSpPr txBox="1">
            <a:spLocks noChangeArrowheads="1"/>
          </p:cNvSpPr>
          <p:nvPr/>
        </p:nvSpPr>
        <p:spPr bwMode="auto">
          <a:xfrm>
            <a:off x="4867986" y="4257974"/>
            <a:ext cx="3129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92</a:t>
            </a:r>
          </a:p>
        </p:txBody>
      </p:sp>
      <p:sp>
        <p:nvSpPr>
          <p:cNvPr id="74811" name="Text Box 59"/>
          <p:cNvSpPr txBox="1">
            <a:spLocks noChangeArrowheads="1"/>
          </p:cNvSpPr>
          <p:nvPr/>
        </p:nvSpPr>
        <p:spPr bwMode="auto">
          <a:xfrm>
            <a:off x="4297287" y="4257974"/>
            <a:ext cx="3113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75</a:t>
            </a:r>
          </a:p>
        </p:txBody>
      </p:sp>
      <p:sp>
        <p:nvSpPr>
          <p:cNvPr id="74812" name="Text Box 60"/>
          <p:cNvSpPr txBox="1">
            <a:spLocks noChangeArrowheads="1"/>
          </p:cNvSpPr>
          <p:nvPr/>
        </p:nvSpPr>
        <p:spPr bwMode="auto">
          <a:xfrm>
            <a:off x="2170649" y="4081792"/>
            <a:ext cx="3080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800" b="1" kern="1200" dirty="0">
                <a:latin typeface="Gabriola" panose="04040605051002020D02" pitchFamily="82" charset="0"/>
                <a:ea typeface="+mn-ea"/>
                <a:cs typeface="+mn-cs"/>
              </a:rPr>
              <a:t>S</a:t>
            </a:r>
          </a:p>
        </p:txBody>
      </p:sp>
      <p:sp>
        <p:nvSpPr>
          <p:cNvPr id="74813" name="Text Box 61"/>
          <p:cNvSpPr txBox="1">
            <a:spLocks noChangeArrowheads="1"/>
          </p:cNvSpPr>
          <p:nvPr/>
        </p:nvSpPr>
        <p:spPr bwMode="auto">
          <a:xfrm>
            <a:off x="6368379" y="4196924"/>
            <a:ext cx="14943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kern="1200" dirty="0" smtClean="0">
                <a:solidFill>
                  <a:srgbClr val="3333CC"/>
                </a:solidFill>
                <a:latin typeface="Gabriola" panose="04040605051002020D02" pitchFamily="82" charset="0"/>
                <a:ea typeface="+mn-ea"/>
                <a:cs typeface="+mn-cs"/>
              </a:rPr>
              <a:t>Voila!  S is sorted</a:t>
            </a:r>
            <a:endParaRPr lang="en-US" altLang="en-US" sz="2000" b="1" kern="1200" dirty="0">
              <a:solidFill>
                <a:srgbClr val="3333CC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4815" name="Freeform 63"/>
          <p:cNvSpPr>
            <a:spLocks/>
          </p:cNvSpPr>
          <p:nvPr/>
        </p:nvSpPr>
        <p:spPr bwMode="auto">
          <a:xfrm>
            <a:off x="4051698" y="1600201"/>
            <a:ext cx="2234803" cy="297656"/>
          </a:xfrm>
          <a:custGeom>
            <a:avLst/>
            <a:gdLst>
              <a:gd name="T0" fmla="*/ 1877 w 1877"/>
              <a:gd name="T1" fmla="*/ 0 h 250"/>
              <a:gd name="T2" fmla="*/ 600 w 1877"/>
              <a:gd name="T3" fmla="*/ 79 h 250"/>
              <a:gd name="T4" fmla="*/ 0 w 1877"/>
              <a:gd name="T5" fmla="*/ 25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7" h="250">
                <a:moveTo>
                  <a:pt x="1877" y="0"/>
                </a:moveTo>
                <a:cubicBezTo>
                  <a:pt x="1664" y="13"/>
                  <a:pt x="913" y="37"/>
                  <a:pt x="600" y="79"/>
                </a:cubicBezTo>
                <a:cubicBezTo>
                  <a:pt x="287" y="121"/>
                  <a:pt x="125" y="215"/>
                  <a:pt x="0" y="250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80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4816" name="AutoShape 64"/>
          <p:cNvSpPr>
            <a:spLocks noChangeArrowheads="1"/>
          </p:cNvSpPr>
          <p:nvPr/>
        </p:nvSpPr>
        <p:spPr bwMode="auto">
          <a:xfrm>
            <a:off x="6814656" y="1897857"/>
            <a:ext cx="285750" cy="285750"/>
          </a:xfrm>
          <a:prstGeom prst="downArrow">
            <a:avLst>
              <a:gd name="adj1" fmla="val 50000"/>
              <a:gd name="adj2" fmla="val 35833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80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4817" name="AutoShape 65"/>
          <p:cNvSpPr>
            <a:spLocks noChangeArrowheads="1"/>
          </p:cNvSpPr>
          <p:nvPr/>
        </p:nvSpPr>
        <p:spPr bwMode="auto">
          <a:xfrm>
            <a:off x="6832900" y="2685754"/>
            <a:ext cx="285750" cy="285750"/>
          </a:xfrm>
          <a:prstGeom prst="downArrow">
            <a:avLst>
              <a:gd name="adj1" fmla="val 50000"/>
              <a:gd name="adj2" fmla="val 35833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80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4818" name="AutoShape 66"/>
          <p:cNvSpPr>
            <a:spLocks noChangeArrowheads="1"/>
          </p:cNvSpPr>
          <p:nvPr/>
        </p:nvSpPr>
        <p:spPr bwMode="auto">
          <a:xfrm>
            <a:off x="6886575" y="3822801"/>
            <a:ext cx="285750" cy="285750"/>
          </a:xfrm>
          <a:prstGeom prst="downArrow">
            <a:avLst>
              <a:gd name="adj1" fmla="val 50000"/>
              <a:gd name="adj2" fmla="val 35833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80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42254" y="236122"/>
            <a:ext cx="524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Quick Sort – Four Easy Steps!</a:t>
            </a:r>
            <a:endParaRPr lang="en-US" sz="40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918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7" name="Rectangle 1027"/>
          <p:cNvSpPr>
            <a:spLocks noGrp="1" noChangeArrowheads="1"/>
          </p:cNvSpPr>
          <p:nvPr>
            <p:ph idx="4294967295"/>
          </p:nvPr>
        </p:nvSpPr>
        <p:spPr>
          <a:xfrm>
            <a:off x="877229" y="832624"/>
            <a:ext cx="7263161" cy="356839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Gabriola" panose="04040605051002020D02" pitchFamily="82" charset="0"/>
              </a:rPr>
              <a:t>Follows the </a:t>
            </a:r>
            <a:r>
              <a:rPr lang="en-US" b="1" dirty="0">
                <a:solidFill>
                  <a:srgbClr val="CC3300"/>
                </a:solidFill>
                <a:latin typeface="Gabriola" panose="04040605051002020D02" pitchFamily="82" charset="0"/>
              </a:rPr>
              <a:t>divide-and-conquer</a:t>
            </a:r>
            <a:r>
              <a:rPr lang="en-US" dirty="0">
                <a:latin typeface="Gabriola" panose="04040605051002020D02" pitchFamily="82" charset="0"/>
              </a:rPr>
              <a:t> paradigm.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CC3300"/>
                </a:solidFill>
                <a:latin typeface="Gabriola" panose="04040605051002020D02" pitchFamily="82" charset="0"/>
              </a:rPr>
              <a:t>Divide:</a:t>
            </a:r>
            <a:r>
              <a:rPr lang="en-US" dirty="0">
                <a:solidFill>
                  <a:srgbClr val="CC3300"/>
                </a:solidFill>
                <a:latin typeface="Gabriola" panose="04040605051002020D02" pitchFamily="82" charset="0"/>
              </a:rPr>
              <a:t> </a:t>
            </a:r>
            <a:r>
              <a:rPr lang="en-US" dirty="0">
                <a:solidFill>
                  <a:schemeClr val="hlink"/>
                </a:solidFill>
                <a:latin typeface="Gabriola" panose="04040605051002020D02" pitchFamily="82" charset="0"/>
              </a:rPr>
              <a:t>Partition</a:t>
            </a:r>
            <a:r>
              <a:rPr lang="en-US" dirty="0">
                <a:latin typeface="Gabriola" panose="04040605051002020D02" pitchFamily="82" charset="0"/>
              </a:rPr>
              <a:t> (separate) the array A[p..r] into two (possibly empty) </a:t>
            </a:r>
            <a:r>
              <a:rPr lang="en-US" dirty="0" err="1">
                <a:latin typeface="Gabriola" panose="04040605051002020D02" pitchFamily="82" charset="0"/>
              </a:rPr>
              <a:t>subarrays</a:t>
            </a:r>
            <a:r>
              <a:rPr lang="en-US" dirty="0">
                <a:latin typeface="Gabriola" panose="04040605051002020D02" pitchFamily="82" charset="0"/>
              </a:rPr>
              <a:t> A[p..q–1] and A[q+1..r].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Gabriola" panose="04040605051002020D02" pitchFamily="82" charset="0"/>
              </a:rPr>
              <a:t>Each element in </a:t>
            </a:r>
            <a:r>
              <a:rPr lang="en-US" sz="1800" dirty="0">
                <a:solidFill>
                  <a:schemeClr val="hlink"/>
                </a:solidFill>
                <a:latin typeface="Gabriola" panose="04040605051002020D02" pitchFamily="82" charset="0"/>
              </a:rPr>
              <a:t>A[p..q–1] </a:t>
            </a:r>
            <a:r>
              <a:rPr lang="en-US" sz="1800" dirty="0">
                <a:solidFill>
                  <a:schemeClr val="hlink"/>
                </a:solidFill>
                <a:latin typeface="Gabriola" panose="04040605051002020D02" pitchFamily="82" charset="0"/>
                <a:sym typeface="Symbol" pitchFamily="18" charset="2"/>
              </a:rPr>
              <a:t>&lt; A[q]</a:t>
            </a:r>
            <a:r>
              <a:rPr lang="en-US" sz="1800" dirty="0">
                <a:latin typeface="Gabriola" panose="04040605051002020D02" pitchFamily="82" charset="0"/>
                <a:sym typeface="Symbol" pitchFamily="18" charset="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hlink"/>
                </a:solidFill>
                <a:latin typeface="Gabriola" panose="04040605051002020D02" pitchFamily="82" charset="0"/>
                <a:sym typeface="Symbol" pitchFamily="18" charset="2"/>
              </a:rPr>
              <a:t>A[q] &lt;</a:t>
            </a:r>
            <a:r>
              <a:rPr lang="en-US" sz="1800" dirty="0">
                <a:latin typeface="Gabriola" panose="04040605051002020D02" pitchFamily="82" charset="0"/>
                <a:sym typeface="Symbol" pitchFamily="18" charset="2"/>
              </a:rPr>
              <a:t> each element in </a:t>
            </a:r>
            <a:r>
              <a:rPr lang="en-US" sz="1800" dirty="0">
                <a:solidFill>
                  <a:schemeClr val="hlink"/>
                </a:solidFill>
                <a:latin typeface="Gabriola" panose="04040605051002020D02" pitchFamily="82" charset="0"/>
              </a:rPr>
              <a:t>A[q+1..r]</a:t>
            </a:r>
            <a:r>
              <a:rPr lang="en-US" sz="1800" dirty="0">
                <a:latin typeface="Gabriola" panose="04040605051002020D02" pitchFamily="82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Gabriola" panose="04040605051002020D02" pitchFamily="82" charset="0"/>
                <a:sym typeface="Symbol" pitchFamily="18" charset="2"/>
              </a:rPr>
              <a:t>Index q is computed as part of the partitioning procedure.</a:t>
            </a:r>
            <a:endParaRPr lang="en-US" sz="700" dirty="0">
              <a:latin typeface="Gabriola" panose="04040605051002020D02" pitchFamily="82" charset="0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CC3300"/>
                </a:solidFill>
                <a:latin typeface="Gabriola" panose="04040605051002020D02" pitchFamily="82" charset="0"/>
              </a:rPr>
              <a:t>Conquer:</a:t>
            </a:r>
            <a:r>
              <a:rPr lang="en-US" dirty="0">
                <a:latin typeface="Gabriola" panose="04040605051002020D02" pitchFamily="82" charset="0"/>
              </a:rPr>
              <a:t>  Sort the two </a:t>
            </a:r>
            <a:r>
              <a:rPr lang="en-US" dirty="0" err="1">
                <a:latin typeface="Gabriola" panose="04040605051002020D02" pitchFamily="82" charset="0"/>
              </a:rPr>
              <a:t>subarrays</a:t>
            </a:r>
            <a:r>
              <a:rPr lang="en-US" dirty="0">
                <a:latin typeface="Gabriola" panose="04040605051002020D02" pitchFamily="82" charset="0"/>
              </a:rPr>
              <a:t> by recursive calls to </a:t>
            </a:r>
            <a:r>
              <a:rPr lang="en-US" dirty="0" err="1">
                <a:latin typeface="Gabriola" panose="04040605051002020D02" pitchFamily="82" charset="0"/>
              </a:rPr>
              <a:t>quicksort</a:t>
            </a:r>
            <a:r>
              <a:rPr lang="en-US" dirty="0">
                <a:latin typeface="Gabriola" panose="04040605051002020D02" pitchFamily="82" charset="0"/>
              </a:rPr>
              <a:t>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800" dirty="0">
              <a:latin typeface="Gabriola" panose="04040605051002020D02" pitchFamily="82" charset="0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CC3300"/>
                </a:solidFill>
                <a:latin typeface="Gabriola" panose="04040605051002020D02" pitchFamily="82" charset="0"/>
              </a:rPr>
              <a:t>Combine:</a:t>
            </a:r>
            <a:r>
              <a:rPr lang="en-US" dirty="0">
                <a:latin typeface="Gabriola" panose="04040605051002020D02" pitchFamily="82" charset="0"/>
              </a:rPr>
              <a:t> The </a:t>
            </a:r>
            <a:r>
              <a:rPr lang="en-US" dirty="0" err="1">
                <a:latin typeface="Gabriola" panose="04040605051002020D02" pitchFamily="82" charset="0"/>
              </a:rPr>
              <a:t>subarrays</a:t>
            </a:r>
            <a:r>
              <a:rPr lang="en-US" dirty="0">
                <a:latin typeface="Gabriola" panose="04040605051002020D02" pitchFamily="82" charset="0"/>
              </a:rPr>
              <a:t> are sorted in place –  no work is needed to combine them.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CC3300"/>
                </a:solidFill>
                <a:latin typeface="Gabriola" panose="04040605051002020D02" pitchFamily="82" charset="0"/>
              </a:rPr>
              <a:t>How do the divide and combine steps of </a:t>
            </a:r>
            <a:r>
              <a:rPr lang="en-US" dirty="0" err="1">
                <a:solidFill>
                  <a:srgbClr val="CC3300"/>
                </a:solidFill>
                <a:latin typeface="Gabriola" panose="04040605051002020D02" pitchFamily="82" charset="0"/>
              </a:rPr>
              <a:t>quicksort</a:t>
            </a:r>
            <a:r>
              <a:rPr lang="en-US" dirty="0">
                <a:solidFill>
                  <a:srgbClr val="CC3300"/>
                </a:solidFill>
                <a:latin typeface="Gabriola" panose="04040605051002020D02" pitchFamily="82" charset="0"/>
              </a:rPr>
              <a:t> compare with those of merge sort?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2254" y="236122"/>
            <a:ext cx="524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Quick Sort – Design</a:t>
            </a:r>
            <a:endParaRPr lang="en-US" sz="40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08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5" name="Text Box 3"/>
          <p:cNvSpPr txBox="1">
            <a:spLocks noChangeArrowheads="1"/>
          </p:cNvSpPr>
          <p:nvPr/>
        </p:nvSpPr>
        <p:spPr bwMode="auto">
          <a:xfrm>
            <a:off x="1943100" y="1085851"/>
            <a:ext cx="2231060" cy="1323439"/>
          </a:xfrm>
          <a:prstGeom prst="rect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</a:tabLst>
            </a:pPr>
            <a:r>
              <a:rPr lang="en-US" sz="1600" b="1" u="sng" kern="1200" dirty="0" err="1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Quicksort</a:t>
            </a:r>
            <a:r>
              <a:rPr lang="en-US" sz="1600" b="1" u="sng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(A, p, r)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</a:tabLst>
            </a:pPr>
            <a:r>
              <a:rPr lang="en-US" sz="16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	if p &lt; r then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</a:tabLst>
            </a:pPr>
            <a:r>
              <a:rPr lang="en-US" sz="16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		q </a:t>
            </a:r>
            <a:r>
              <a:rPr lang="en-US" sz="1600" b="1" kern="1200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= </a:t>
            </a:r>
            <a:r>
              <a:rPr lang="en-US" sz="16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Partition(A, p, r);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</a:tabLst>
            </a:pPr>
            <a:r>
              <a:rPr lang="en-US" sz="16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		</a:t>
            </a:r>
            <a:r>
              <a:rPr lang="en-US" sz="1600" b="1" kern="1200" dirty="0" err="1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Quicksort</a:t>
            </a:r>
            <a:r>
              <a:rPr lang="en-US" sz="16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(A, p, q – 1);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</a:tabLst>
            </a:pPr>
            <a:r>
              <a:rPr lang="en-US" sz="16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		</a:t>
            </a:r>
            <a:r>
              <a:rPr lang="en-US" sz="1600" b="1" kern="1200" dirty="0" err="1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Quicksort</a:t>
            </a:r>
            <a:r>
              <a:rPr lang="en-US" sz="16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(A, q + 1, r)</a:t>
            </a:r>
          </a:p>
        </p:txBody>
      </p:sp>
      <p:sp>
        <p:nvSpPr>
          <p:cNvPr id="443396" name="Text Box 4"/>
          <p:cNvSpPr txBox="1">
            <a:spLocks noChangeArrowheads="1"/>
          </p:cNvSpPr>
          <p:nvPr/>
        </p:nvSpPr>
        <p:spPr bwMode="auto">
          <a:xfrm>
            <a:off x="5372101" y="1371600"/>
            <a:ext cx="1888017" cy="2062103"/>
          </a:xfrm>
          <a:prstGeom prst="rect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600" b="1" u="sng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Partition(A, p, r)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6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	x, </a:t>
            </a:r>
            <a:r>
              <a:rPr lang="en-US" sz="1600" b="1" kern="1200" dirty="0" err="1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i</a:t>
            </a:r>
            <a:r>
              <a:rPr lang="en-US" sz="16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 </a:t>
            </a:r>
            <a:r>
              <a:rPr lang="en-US" sz="1600" b="1" kern="1200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= </a:t>
            </a:r>
            <a:r>
              <a:rPr lang="en-US" sz="16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A[r], p – 1;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6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	for </a:t>
            </a:r>
            <a:r>
              <a:rPr lang="en-US" sz="1600" b="1" kern="1200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j= </a:t>
            </a:r>
            <a:r>
              <a:rPr lang="en-US" sz="16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p to r – 1 do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6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		</a:t>
            </a:r>
            <a:r>
              <a:rPr lang="en-US" sz="16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if A[j]    x then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6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			</a:t>
            </a:r>
            <a:r>
              <a:rPr lang="en-US" sz="1600" b="1" kern="1200" dirty="0" err="1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i</a:t>
            </a:r>
            <a:r>
              <a:rPr lang="en-US" sz="1600" b="1" kern="1200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= </a:t>
            </a:r>
            <a:r>
              <a:rPr lang="en-US" sz="1600" b="1" kern="1200" dirty="0" err="1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i</a:t>
            </a:r>
            <a:r>
              <a:rPr lang="en-US" sz="16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 + 1;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6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               	A[</a:t>
            </a:r>
            <a:r>
              <a:rPr lang="en-US" sz="1600" b="1" kern="1200" dirty="0" err="1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i</a:t>
            </a:r>
            <a:r>
              <a:rPr lang="en-US" sz="16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]  A[j]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6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	A[</a:t>
            </a:r>
            <a:r>
              <a:rPr lang="en-US" sz="1600" b="1" kern="1200" dirty="0" err="1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i</a:t>
            </a:r>
            <a:r>
              <a:rPr lang="en-US" sz="16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 + 1]  A[r];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6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	return </a:t>
            </a:r>
            <a:r>
              <a:rPr lang="en-US" sz="1600" b="1" kern="1200" dirty="0" err="1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i</a:t>
            </a:r>
            <a:r>
              <a:rPr lang="en-US" sz="16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 + 1</a:t>
            </a:r>
          </a:p>
        </p:txBody>
      </p:sp>
      <p:sp>
        <p:nvSpPr>
          <p:cNvPr id="443397" name="Line 5"/>
          <p:cNvSpPr>
            <a:spLocks noChangeShapeType="1"/>
          </p:cNvSpPr>
          <p:nvPr/>
        </p:nvSpPr>
        <p:spPr bwMode="auto">
          <a:xfrm>
            <a:off x="1358504" y="2987279"/>
            <a:ext cx="132040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43398" name="Line 6"/>
          <p:cNvSpPr>
            <a:spLocks noChangeShapeType="1"/>
          </p:cNvSpPr>
          <p:nvPr/>
        </p:nvSpPr>
        <p:spPr bwMode="auto">
          <a:xfrm>
            <a:off x="1358504" y="2987279"/>
            <a:ext cx="0" cy="216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43399" name="Line 7"/>
          <p:cNvSpPr>
            <a:spLocks noChangeShapeType="1"/>
          </p:cNvSpPr>
          <p:nvPr/>
        </p:nvSpPr>
        <p:spPr bwMode="auto">
          <a:xfrm>
            <a:off x="1622822" y="2983707"/>
            <a:ext cx="0" cy="216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43400" name="Line 8"/>
          <p:cNvSpPr>
            <a:spLocks noChangeShapeType="1"/>
          </p:cNvSpPr>
          <p:nvPr/>
        </p:nvSpPr>
        <p:spPr bwMode="auto">
          <a:xfrm>
            <a:off x="1887141" y="3001566"/>
            <a:ext cx="0" cy="216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43401" name="Line 9"/>
          <p:cNvSpPr>
            <a:spLocks noChangeShapeType="1"/>
          </p:cNvSpPr>
          <p:nvPr/>
        </p:nvSpPr>
        <p:spPr bwMode="auto">
          <a:xfrm>
            <a:off x="2151460" y="2987279"/>
            <a:ext cx="0" cy="216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43402" name="Line 10"/>
          <p:cNvSpPr>
            <a:spLocks noChangeShapeType="1"/>
          </p:cNvSpPr>
          <p:nvPr/>
        </p:nvSpPr>
        <p:spPr bwMode="auto">
          <a:xfrm>
            <a:off x="2415779" y="2994423"/>
            <a:ext cx="0" cy="216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43403" name="Line 11"/>
          <p:cNvSpPr>
            <a:spLocks noChangeShapeType="1"/>
          </p:cNvSpPr>
          <p:nvPr/>
        </p:nvSpPr>
        <p:spPr bwMode="auto">
          <a:xfrm>
            <a:off x="2680097" y="2990850"/>
            <a:ext cx="0" cy="216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43404" name="Line 12"/>
          <p:cNvSpPr>
            <a:spLocks noChangeShapeType="1"/>
          </p:cNvSpPr>
          <p:nvPr/>
        </p:nvSpPr>
        <p:spPr bwMode="auto">
          <a:xfrm flipV="1">
            <a:off x="1354931" y="3208735"/>
            <a:ext cx="1320404" cy="107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43405" name="Text Box 13"/>
          <p:cNvSpPr txBox="1">
            <a:spLocks noChangeArrowheads="1"/>
          </p:cNvSpPr>
          <p:nvPr/>
        </p:nvSpPr>
        <p:spPr bwMode="auto">
          <a:xfrm>
            <a:off x="2425304" y="2952750"/>
            <a:ext cx="29206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b="1" kern="1200">
                <a:latin typeface="Arial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443406" name="AutoShape 14"/>
          <p:cNvSpPr>
            <a:spLocks/>
          </p:cNvSpPr>
          <p:nvPr/>
        </p:nvSpPr>
        <p:spPr bwMode="auto">
          <a:xfrm rot="5400000">
            <a:off x="1941909" y="2219326"/>
            <a:ext cx="151210" cy="1341834"/>
          </a:xfrm>
          <a:prstGeom prst="leftBrace">
            <a:avLst>
              <a:gd name="adj1" fmla="val 739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43407" name="Text Box 15"/>
          <p:cNvSpPr txBox="1">
            <a:spLocks noChangeArrowheads="1"/>
          </p:cNvSpPr>
          <p:nvPr/>
        </p:nvSpPr>
        <p:spPr bwMode="auto">
          <a:xfrm>
            <a:off x="1657350" y="2520554"/>
            <a:ext cx="58221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b="1" kern="1200" dirty="0">
                <a:latin typeface="Gabriola" panose="04040605051002020D02" pitchFamily="82" charset="0"/>
                <a:ea typeface="+mn-ea"/>
                <a:cs typeface="+mn-cs"/>
              </a:rPr>
              <a:t>A[</a:t>
            </a:r>
            <a:r>
              <a:rPr lang="en-US" sz="1500" b="1" kern="1200" dirty="0" err="1">
                <a:latin typeface="Gabriola" panose="04040605051002020D02" pitchFamily="82" charset="0"/>
                <a:ea typeface="+mn-ea"/>
                <a:cs typeface="+mn-cs"/>
              </a:rPr>
              <a:t>p..r</a:t>
            </a:r>
            <a:r>
              <a:rPr lang="en-US" sz="1500" b="1" kern="1200" dirty="0">
                <a:latin typeface="Gabriola" panose="04040605051002020D02" pitchFamily="82" charset="0"/>
                <a:ea typeface="+mn-ea"/>
                <a:cs typeface="+mn-cs"/>
              </a:rPr>
              <a:t>]</a:t>
            </a:r>
          </a:p>
        </p:txBody>
      </p:sp>
      <p:sp>
        <p:nvSpPr>
          <p:cNvPr id="443408" name="Line 16"/>
          <p:cNvSpPr>
            <a:spLocks noChangeShapeType="1"/>
          </p:cNvSpPr>
          <p:nvPr/>
        </p:nvSpPr>
        <p:spPr bwMode="auto">
          <a:xfrm>
            <a:off x="3142060" y="3835004"/>
            <a:ext cx="132040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43409" name="Line 17"/>
          <p:cNvSpPr>
            <a:spLocks noChangeShapeType="1"/>
          </p:cNvSpPr>
          <p:nvPr/>
        </p:nvSpPr>
        <p:spPr bwMode="auto">
          <a:xfrm>
            <a:off x="3142060" y="3845719"/>
            <a:ext cx="0" cy="216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43410" name="Line 18"/>
          <p:cNvSpPr>
            <a:spLocks noChangeShapeType="1"/>
          </p:cNvSpPr>
          <p:nvPr/>
        </p:nvSpPr>
        <p:spPr bwMode="auto">
          <a:xfrm>
            <a:off x="3406379" y="3842148"/>
            <a:ext cx="0" cy="216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43411" name="Line 19"/>
          <p:cNvSpPr>
            <a:spLocks noChangeShapeType="1"/>
          </p:cNvSpPr>
          <p:nvPr/>
        </p:nvSpPr>
        <p:spPr bwMode="auto">
          <a:xfrm>
            <a:off x="3670697" y="3838575"/>
            <a:ext cx="0" cy="216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43412" name="Line 20"/>
          <p:cNvSpPr>
            <a:spLocks noChangeShapeType="1"/>
          </p:cNvSpPr>
          <p:nvPr/>
        </p:nvSpPr>
        <p:spPr bwMode="auto">
          <a:xfrm>
            <a:off x="3935016" y="3835004"/>
            <a:ext cx="0" cy="216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43413" name="Line 21"/>
          <p:cNvSpPr>
            <a:spLocks noChangeShapeType="1"/>
          </p:cNvSpPr>
          <p:nvPr/>
        </p:nvSpPr>
        <p:spPr bwMode="auto">
          <a:xfrm>
            <a:off x="4199335" y="3842148"/>
            <a:ext cx="0" cy="216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43414" name="Line 22"/>
          <p:cNvSpPr>
            <a:spLocks noChangeShapeType="1"/>
          </p:cNvSpPr>
          <p:nvPr/>
        </p:nvSpPr>
        <p:spPr bwMode="auto">
          <a:xfrm>
            <a:off x="4463654" y="3838575"/>
            <a:ext cx="0" cy="216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43415" name="Line 23"/>
          <p:cNvSpPr>
            <a:spLocks noChangeShapeType="1"/>
          </p:cNvSpPr>
          <p:nvPr/>
        </p:nvSpPr>
        <p:spPr bwMode="auto">
          <a:xfrm>
            <a:off x="3149204" y="4067175"/>
            <a:ext cx="132040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43416" name="AutoShape 24"/>
          <p:cNvSpPr>
            <a:spLocks/>
          </p:cNvSpPr>
          <p:nvPr/>
        </p:nvSpPr>
        <p:spPr bwMode="auto">
          <a:xfrm rot="5400000">
            <a:off x="3314105" y="3478411"/>
            <a:ext cx="161925" cy="529828"/>
          </a:xfrm>
          <a:prstGeom prst="leftBrace">
            <a:avLst>
              <a:gd name="adj1" fmla="val 272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43417" name="Text Box 25"/>
          <p:cNvSpPr txBox="1">
            <a:spLocks noChangeArrowheads="1"/>
          </p:cNvSpPr>
          <p:nvPr/>
        </p:nvSpPr>
        <p:spPr bwMode="auto">
          <a:xfrm>
            <a:off x="2840831" y="3368279"/>
            <a:ext cx="808235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b="1" kern="1200" dirty="0">
                <a:latin typeface="Gabriola" panose="04040605051002020D02" pitchFamily="82" charset="0"/>
                <a:ea typeface="+mn-ea"/>
                <a:cs typeface="+mn-cs"/>
              </a:rPr>
              <a:t>A[</a:t>
            </a:r>
            <a:r>
              <a:rPr lang="en-US" sz="1500" b="1" kern="1200" dirty="0" err="1">
                <a:latin typeface="Gabriola" panose="04040605051002020D02" pitchFamily="82" charset="0"/>
                <a:ea typeface="+mn-ea"/>
                <a:cs typeface="+mn-cs"/>
              </a:rPr>
              <a:t>p..q</a:t>
            </a:r>
            <a:r>
              <a:rPr lang="en-US" sz="1500" b="1" kern="1200" dirty="0">
                <a:latin typeface="Gabriola" panose="04040605051002020D02" pitchFamily="82" charset="0"/>
                <a:ea typeface="+mn-ea"/>
                <a:cs typeface="+mn-cs"/>
              </a:rPr>
              <a:t> – 1]</a:t>
            </a:r>
          </a:p>
        </p:txBody>
      </p:sp>
      <p:sp>
        <p:nvSpPr>
          <p:cNvPr id="443418" name="AutoShape 26"/>
          <p:cNvSpPr>
            <a:spLocks/>
          </p:cNvSpPr>
          <p:nvPr/>
        </p:nvSpPr>
        <p:spPr bwMode="auto">
          <a:xfrm rot="5400000">
            <a:off x="4095155" y="3474839"/>
            <a:ext cx="183356" cy="529829"/>
          </a:xfrm>
          <a:prstGeom prst="leftBrace">
            <a:avLst>
              <a:gd name="adj1" fmla="val 240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43419" name="Text Box 27"/>
          <p:cNvSpPr txBox="1">
            <a:spLocks noChangeArrowheads="1"/>
          </p:cNvSpPr>
          <p:nvPr/>
        </p:nvSpPr>
        <p:spPr bwMode="auto">
          <a:xfrm>
            <a:off x="3844529" y="3375423"/>
            <a:ext cx="69442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b="1" kern="1200" dirty="0">
                <a:latin typeface="Gabriola" panose="04040605051002020D02" pitchFamily="82" charset="0"/>
                <a:ea typeface="+mn-ea"/>
                <a:cs typeface="+mn-cs"/>
              </a:rPr>
              <a:t>A[q+1..r]</a:t>
            </a:r>
          </a:p>
        </p:txBody>
      </p:sp>
      <p:sp>
        <p:nvSpPr>
          <p:cNvPr id="443420" name="AutoShape 28"/>
          <p:cNvSpPr>
            <a:spLocks/>
          </p:cNvSpPr>
          <p:nvPr/>
        </p:nvSpPr>
        <p:spPr bwMode="auto">
          <a:xfrm rot="16200000" flipV="1">
            <a:off x="3331964" y="3914179"/>
            <a:ext cx="161925" cy="529829"/>
          </a:xfrm>
          <a:prstGeom prst="leftBrace">
            <a:avLst>
              <a:gd name="adj1" fmla="val 272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43421" name="AutoShape 29"/>
          <p:cNvSpPr>
            <a:spLocks/>
          </p:cNvSpPr>
          <p:nvPr/>
        </p:nvSpPr>
        <p:spPr bwMode="auto">
          <a:xfrm rot="16200000" flipV="1">
            <a:off x="4129088" y="3894535"/>
            <a:ext cx="140494" cy="540544"/>
          </a:xfrm>
          <a:prstGeom prst="leftBrace">
            <a:avLst>
              <a:gd name="adj1" fmla="val 3206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43422" name="Text Box 30"/>
          <p:cNvSpPr txBox="1">
            <a:spLocks noChangeArrowheads="1"/>
          </p:cNvSpPr>
          <p:nvPr/>
        </p:nvSpPr>
        <p:spPr bwMode="auto">
          <a:xfrm>
            <a:off x="3217069" y="4235054"/>
            <a:ext cx="38985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b="1" kern="1200">
                <a:latin typeface="Gabriola" panose="04040605051002020D02" pitchFamily="82" charset="0"/>
                <a:ea typeface="+mn-ea"/>
                <a:cs typeface="+mn-cs"/>
                <a:sym typeface="Symbol" pitchFamily="18" charset="2"/>
              </a:rPr>
              <a:t> 5</a:t>
            </a:r>
            <a:endParaRPr lang="en-US" sz="150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443423" name="Text Box 31"/>
          <p:cNvSpPr txBox="1">
            <a:spLocks noChangeArrowheads="1"/>
          </p:cNvSpPr>
          <p:nvPr/>
        </p:nvSpPr>
        <p:spPr bwMode="auto">
          <a:xfrm>
            <a:off x="4005263" y="4236244"/>
            <a:ext cx="38824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b="1" kern="1200" dirty="0">
                <a:latin typeface="Gabriola" panose="04040605051002020D02" pitchFamily="82" charset="0"/>
                <a:ea typeface="+mn-ea"/>
                <a:cs typeface="+mn-cs"/>
                <a:sym typeface="Symbol" pitchFamily="18" charset="2"/>
              </a:rPr>
              <a:t> 5</a:t>
            </a:r>
          </a:p>
        </p:txBody>
      </p:sp>
      <p:sp>
        <p:nvSpPr>
          <p:cNvPr id="443424" name="Text Box 32"/>
          <p:cNvSpPr txBox="1">
            <a:spLocks noChangeArrowheads="1"/>
          </p:cNvSpPr>
          <p:nvPr/>
        </p:nvSpPr>
        <p:spPr bwMode="auto">
          <a:xfrm>
            <a:off x="1551385" y="3718322"/>
            <a:ext cx="655949" cy="30008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350" b="1" kern="1200" dirty="0">
                <a:latin typeface="Gabriola" panose="04040605051002020D02" pitchFamily="82" charset="0"/>
                <a:ea typeface="+mn-ea"/>
                <a:cs typeface="+mn-cs"/>
              </a:rPr>
              <a:t>Partition</a:t>
            </a:r>
          </a:p>
        </p:txBody>
      </p:sp>
      <p:sp>
        <p:nvSpPr>
          <p:cNvPr id="443425" name="AutoShape 33"/>
          <p:cNvSpPr>
            <a:spLocks noChangeArrowheads="1"/>
          </p:cNvSpPr>
          <p:nvPr/>
        </p:nvSpPr>
        <p:spPr bwMode="auto">
          <a:xfrm rot="41457">
            <a:off x="2582466" y="3743326"/>
            <a:ext cx="385763" cy="364331"/>
          </a:xfrm>
          <a:prstGeom prst="notchedRightArrow">
            <a:avLst>
              <a:gd name="adj1" fmla="val 50000"/>
              <a:gd name="adj2" fmla="val 26471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43426" name="AutoShape 34"/>
          <p:cNvSpPr>
            <a:spLocks noChangeArrowheads="1"/>
          </p:cNvSpPr>
          <p:nvPr/>
        </p:nvSpPr>
        <p:spPr bwMode="auto">
          <a:xfrm rot="5415885">
            <a:off x="1819276" y="3262313"/>
            <a:ext cx="385763" cy="364331"/>
          </a:xfrm>
          <a:prstGeom prst="notchedRightArrow">
            <a:avLst>
              <a:gd name="adj1" fmla="val 50000"/>
              <a:gd name="adj2" fmla="val 26471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43427" name="Text Box 35"/>
          <p:cNvSpPr txBox="1">
            <a:spLocks noChangeArrowheads="1"/>
          </p:cNvSpPr>
          <p:nvPr/>
        </p:nvSpPr>
        <p:spPr bwMode="auto">
          <a:xfrm>
            <a:off x="3696891" y="3802857"/>
            <a:ext cx="29206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b="1" kern="1200">
                <a:latin typeface="Arial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42254" y="236122"/>
            <a:ext cx="524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Quick Sort – Pseudocode</a:t>
            </a:r>
            <a:endParaRPr lang="en-US" sz="40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057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1450"/>
            <a:ext cx="7119938" cy="6858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88451" name="Text Box 3"/>
          <p:cNvSpPr txBox="1">
            <a:spLocks noChangeArrowheads="1"/>
          </p:cNvSpPr>
          <p:nvPr/>
        </p:nvSpPr>
        <p:spPr bwMode="auto">
          <a:xfrm>
            <a:off x="1211793" y="926321"/>
            <a:ext cx="6623795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	p                                    r</a:t>
            </a:r>
            <a:endParaRPr lang="en-US" sz="1500" b="1" u="sng" kern="1200" dirty="0">
              <a:solidFill>
                <a:srgbClr val="CC0000"/>
              </a:solidFill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2400" b="1" u="sng" kern="1200" dirty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initially:</a:t>
            </a:r>
            <a:r>
              <a:rPr lang="en-US" sz="2400" b="1" kern="1200" dirty="0">
                <a:latin typeface="Gabriola" panose="04040605051002020D02" pitchFamily="82" charset="0"/>
                <a:ea typeface="+mn-ea"/>
                <a:cs typeface="+mn-cs"/>
              </a:rPr>
              <a:t>                   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2  5  8  3  9  4  1  7  10  </a:t>
            </a:r>
            <a:r>
              <a:rPr lang="en-US" sz="1500" b="1" kern="1200" dirty="0">
                <a:latin typeface="Arial" pitchFamily="34" charset="0"/>
                <a:ea typeface="+mn-ea"/>
                <a:cs typeface="+mn-cs"/>
              </a:rPr>
              <a:t>6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  </a:t>
            </a:r>
            <a:r>
              <a:rPr lang="en-US" sz="1800" b="1" u="sng" kern="1200" dirty="0">
                <a:solidFill>
                  <a:srgbClr val="C30000"/>
                </a:solidFill>
                <a:latin typeface="Gabriola" panose="04040605051002020D02" pitchFamily="82" charset="0"/>
                <a:ea typeface="+mn-ea"/>
                <a:cs typeface="+mn-cs"/>
              </a:rPr>
              <a:t>note:</a:t>
            </a:r>
            <a:r>
              <a:rPr lang="en-US" sz="1800" kern="1200" dirty="0">
                <a:solidFill>
                  <a:srgbClr val="C30000"/>
                </a:solidFill>
                <a:latin typeface="Gabriola" panose="04040605051002020D02" pitchFamily="82" charset="0"/>
                <a:ea typeface="+mn-ea"/>
                <a:cs typeface="+mn-cs"/>
              </a:rPr>
              <a:t> pivot (x) = 6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                      </a:t>
            </a:r>
            <a:r>
              <a:rPr lang="en-US" sz="1500" kern="1200" dirty="0" smtClean="0"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500" kern="1200" dirty="0" err="1" smtClean="0">
                <a:latin typeface="Arial" pitchFamily="34" charset="0"/>
                <a:ea typeface="+mn-ea"/>
                <a:cs typeface="+mn-cs"/>
              </a:rPr>
              <a:t>i</a:t>
            </a:r>
            <a:r>
              <a:rPr lang="en-US" sz="1500" kern="1200" dirty="0" smtClean="0">
                <a:latin typeface="Arial" pitchFamily="34" charset="0"/>
                <a:ea typeface="+mn-ea"/>
                <a:cs typeface="+mn-cs"/>
              </a:rPr>
              <a:t>  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j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endParaRPr lang="en-US" sz="1200" kern="1200" dirty="0"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2000" b="1" u="sng" kern="1200" dirty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next iteration: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	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2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5  8  3  9  4  1  7  10  </a:t>
            </a:r>
            <a:r>
              <a:rPr lang="en-US" sz="1500" b="1" kern="1200" dirty="0">
                <a:latin typeface="Arial" pitchFamily="34" charset="0"/>
                <a:ea typeface="+mn-ea"/>
                <a:cs typeface="+mn-cs"/>
              </a:rPr>
              <a:t>6</a:t>
            </a:r>
            <a:endParaRPr lang="en-US" sz="1500" kern="1200" dirty="0"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                         </a:t>
            </a:r>
            <a:r>
              <a:rPr lang="en-US" sz="1500" kern="1200" dirty="0" err="1">
                <a:latin typeface="Arial" pitchFamily="34" charset="0"/>
                <a:ea typeface="+mn-ea"/>
                <a:cs typeface="+mn-cs"/>
              </a:rPr>
              <a:t>i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</a:t>
            </a:r>
            <a:r>
              <a:rPr lang="en-US" sz="1500" kern="1200" dirty="0" smtClean="0">
                <a:latin typeface="Arial" pitchFamily="34" charset="0"/>
                <a:ea typeface="+mn-ea"/>
                <a:cs typeface="+mn-cs"/>
              </a:rPr>
              <a:t>j</a:t>
            </a:r>
            <a:endParaRPr lang="en-US" sz="1500" kern="1200" dirty="0"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endParaRPr lang="en-US" sz="1200" kern="1200" dirty="0"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2000" b="1" u="sng" kern="1200" dirty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next iteration: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	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2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5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8  3  9  4  1  7  10  </a:t>
            </a:r>
            <a:r>
              <a:rPr lang="en-US" sz="1500" b="1" kern="1200" dirty="0">
                <a:latin typeface="Arial" pitchFamily="34" charset="0"/>
                <a:ea typeface="+mn-ea"/>
                <a:cs typeface="+mn-cs"/>
              </a:rPr>
              <a:t>6</a:t>
            </a:r>
            <a:endParaRPr lang="en-US" sz="1500" kern="1200" dirty="0"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                             </a:t>
            </a:r>
            <a:r>
              <a:rPr lang="en-US" sz="1500" kern="1200" dirty="0" err="1">
                <a:latin typeface="Arial" pitchFamily="34" charset="0"/>
                <a:ea typeface="+mn-ea"/>
                <a:cs typeface="+mn-cs"/>
              </a:rPr>
              <a:t>i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j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endParaRPr lang="en-US" sz="1200" kern="1200" dirty="0"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2000" b="1" u="sng" kern="1200" dirty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next iteration: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	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2  5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rgbClr val="817F3F"/>
                </a:solidFill>
                <a:latin typeface="Arial" pitchFamily="34" charset="0"/>
                <a:ea typeface="+mn-ea"/>
                <a:cs typeface="+mn-cs"/>
              </a:rPr>
              <a:t> 8  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3  9  4  1  7  10  </a:t>
            </a:r>
            <a:r>
              <a:rPr lang="en-US" sz="1500" b="1" kern="1200" dirty="0">
                <a:latin typeface="Arial" pitchFamily="34" charset="0"/>
                <a:ea typeface="+mn-ea"/>
                <a:cs typeface="+mn-cs"/>
              </a:rPr>
              <a:t>6</a:t>
            </a:r>
            <a:endParaRPr lang="en-US" sz="1500" kern="1200" dirty="0"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                             </a:t>
            </a:r>
            <a:r>
              <a:rPr lang="en-US" sz="1500" kern="1200" dirty="0" err="1">
                <a:latin typeface="Arial" pitchFamily="34" charset="0"/>
                <a:ea typeface="+mn-ea"/>
                <a:cs typeface="+mn-cs"/>
              </a:rPr>
              <a:t>i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j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endParaRPr lang="en-US" sz="1200" kern="1200" dirty="0"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2000" b="1" u="sng" kern="1200" dirty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next iteration: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	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2  5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3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</a:t>
            </a:r>
            <a:r>
              <a:rPr lang="en-US" sz="1500" kern="1200" dirty="0">
                <a:solidFill>
                  <a:srgbClr val="817F3F"/>
                </a:solidFill>
                <a:latin typeface="Arial" pitchFamily="34" charset="0"/>
                <a:ea typeface="+mn-ea"/>
                <a:cs typeface="+mn-cs"/>
              </a:rPr>
              <a:t>8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9  4  1  7  10  </a:t>
            </a:r>
            <a:r>
              <a:rPr lang="en-US" sz="1500" b="1" kern="1200" dirty="0">
                <a:latin typeface="Arial" pitchFamily="34" charset="0"/>
                <a:ea typeface="+mn-ea"/>
                <a:cs typeface="+mn-cs"/>
              </a:rPr>
              <a:t>6</a:t>
            </a:r>
            <a:endParaRPr lang="en-US" sz="1500" kern="1200" dirty="0"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                                 </a:t>
            </a:r>
            <a:r>
              <a:rPr lang="en-US" sz="1500" kern="1200" dirty="0" err="1">
                <a:latin typeface="Arial" pitchFamily="34" charset="0"/>
                <a:ea typeface="+mn-ea"/>
                <a:cs typeface="+mn-cs"/>
              </a:rPr>
              <a:t>i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</a:t>
            </a:r>
            <a:r>
              <a:rPr lang="en-US" sz="1500" kern="1200" dirty="0" smtClean="0">
                <a:latin typeface="Arial" pitchFamily="34" charset="0"/>
                <a:ea typeface="+mn-ea"/>
                <a:cs typeface="+mn-cs"/>
              </a:rPr>
              <a:t>j</a:t>
            </a:r>
            <a:endParaRPr lang="en-US" sz="1500" kern="1200" dirty="0"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endParaRPr lang="en-US" sz="1500" kern="1200" dirty="0"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endParaRPr lang="en-US" sz="1500" kern="1200" dirty="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88453" name="Text Box 5"/>
          <p:cNvSpPr txBox="1">
            <a:spLocks noChangeArrowheads="1"/>
          </p:cNvSpPr>
          <p:nvPr/>
        </p:nvSpPr>
        <p:spPr bwMode="auto">
          <a:xfrm>
            <a:off x="5715001" y="2057400"/>
            <a:ext cx="1828706" cy="193899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500" u="sng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Partition(A, p, r)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	x, </a:t>
            </a:r>
            <a:r>
              <a:rPr lang="en-US" sz="1500" kern="1200" dirty="0" err="1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i</a:t>
            </a: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  := A[r], p – 1;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	</a:t>
            </a:r>
            <a:r>
              <a:rPr lang="en-US" sz="15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for</a:t>
            </a: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 j := p </a:t>
            </a:r>
            <a:r>
              <a:rPr lang="en-US" sz="15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to </a:t>
            </a: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r – 1 </a:t>
            </a:r>
            <a:r>
              <a:rPr lang="en-US" sz="15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do</a:t>
            </a:r>
            <a:endParaRPr lang="en-US" sz="1500" kern="1200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		</a:t>
            </a:r>
            <a:r>
              <a:rPr lang="en-US" sz="15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if</a:t>
            </a: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 A[j]    x </a:t>
            </a:r>
            <a:r>
              <a:rPr lang="en-US" sz="15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then</a:t>
            </a:r>
            <a:endParaRPr lang="en-US" sz="1500" kern="1200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  <a:sym typeface="Symbol" pitchFamily="18" charset="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			</a:t>
            </a:r>
            <a:r>
              <a:rPr lang="en-US" sz="1500" kern="1200" dirty="0" err="1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i</a:t>
            </a: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 := </a:t>
            </a:r>
            <a:r>
              <a:rPr lang="en-US" sz="1500" kern="1200" dirty="0" err="1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i</a:t>
            </a: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 + 1;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               	A[</a:t>
            </a:r>
            <a:r>
              <a:rPr lang="en-US" sz="1500" kern="1200" dirty="0" err="1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i</a:t>
            </a: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]  A[j]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	A[</a:t>
            </a:r>
            <a:r>
              <a:rPr lang="en-US" sz="1500" kern="1200" dirty="0" err="1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i</a:t>
            </a: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 + 1]  A[r];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	</a:t>
            </a:r>
            <a:r>
              <a:rPr lang="en-US" sz="15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return</a:t>
            </a: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 </a:t>
            </a:r>
            <a:r>
              <a:rPr lang="en-US" sz="1500" kern="1200" dirty="0" err="1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i</a:t>
            </a: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 + 1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42254" y="236122"/>
            <a:ext cx="524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Quick Sort – Example</a:t>
            </a:r>
            <a:endParaRPr lang="en-US" sz="40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400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Outline [Module 2 (Part 2)]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78537"/>
            <a:ext cx="5434984" cy="3680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3250" indent="-457200">
              <a:buFont typeface="+mj-lt"/>
              <a:buAutoNum type="arabicPeriod"/>
            </a:pPr>
            <a:r>
              <a:rPr lang="en-US" sz="2400" b="1" u="sng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Divide and Conquer 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(DAC) Approach: General Method.</a:t>
            </a:r>
          </a:p>
          <a:p>
            <a:pPr marL="60325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Master’s Method to solve the recurrence relations</a:t>
            </a:r>
          </a:p>
          <a:p>
            <a:pPr marL="60325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Sorting</a:t>
            </a:r>
          </a:p>
          <a:p>
            <a:pPr lvl="1"/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Merge Sort</a:t>
            </a:r>
          </a:p>
          <a:p>
            <a:pPr lvl="1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Quick Sort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marL="60325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2"/>
                </a:solidFill>
                <a:latin typeface="Gabriola" panose="04040605051002020D02" pitchFamily="82" charset="0"/>
              </a:rPr>
              <a:t>Searching</a:t>
            </a:r>
          </a:p>
          <a:p>
            <a:pPr lvl="1"/>
            <a:r>
              <a:rPr lang="en-US" sz="2400" b="1" dirty="0" smtClean="0">
                <a:solidFill>
                  <a:schemeClr val="bg2"/>
                </a:solidFill>
                <a:latin typeface="Gabriola" panose="04040605051002020D02" pitchFamily="82" charset="0"/>
              </a:rPr>
              <a:t>Binary Search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07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5" name="Text Box 3"/>
          <p:cNvSpPr txBox="1">
            <a:spLocks noChangeArrowheads="1"/>
          </p:cNvSpPr>
          <p:nvPr/>
        </p:nvSpPr>
        <p:spPr bwMode="auto">
          <a:xfrm>
            <a:off x="1485900" y="1143001"/>
            <a:ext cx="4045018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2000" b="1" u="sng" kern="1200" dirty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next iteration: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	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2  5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3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</a:t>
            </a:r>
            <a:r>
              <a:rPr lang="en-US" sz="1500" kern="1200" dirty="0">
                <a:solidFill>
                  <a:srgbClr val="817F3F"/>
                </a:solidFill>
                <a:latin typeface="Arial" pitchFamily="34" charset="0"/>
                <a:ea typeface="+mn-ea"/>
                <a:cs typeface="+mn-cs"/>
              </a:rPr>
              <a:t>8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9  4  1  7  10  </a:t>
            </a:r>
            <a:r>
              <a:rPr lang="en-US" sz="1500" b="1" kern="1200" dirty="0">
                <a:latin typeface="Arial" pitchFamily="34" charset="0"/>
                <a:ea typeface="+mn-ea"/>
                <a:cs typeface="+mn-cs"/>
              </a:rPr>
              <a:t>6</a:t>
            </a:r>
            <a:endParaRPr lang="en-US" sz="1500" kern="1200" dirty="0"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                                 </a:t>
            </a:r>
            <a:r>
              <a:rPr lang="en-US" sz="1500" kern="1200" dirty="0" err="1">
                <a:latin typeface="Arial" pitchFamily="34" charset="0"/>
                <a:ea typeface="+mn-ea"/>
                <a:cs typeface="+mn-cs"/>
              </a:rPr>
              <a:t>i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j</a:t>
            </a:r>
            <a:endParaRPr lang="en-US" sz="1050" kern="1200" dirty="0"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2000" b="1" u="sng" kern="1200" dirty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next iteration: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	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2  5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3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</a:t>
            </a:r>
            <a:r>
              <a:rPr lang="en-US" sz="1500" kern="1200" dirty="0">
                <a:solidFill>
                  <a:srgbClr val="817F3F"/>
                </a:solidFill>
                <a:latin typeface="Arial" pitchFamily="34" charset="0"/>
                <a:ea typeface="+mn-ea"/>
                <a:cs typeface="+mn-cs"/>
              </a:rPr>
              <a:t>8  9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4  1  7  10  </a:t>
            </a:r>
            <a:r>
              <a:rPr lang="en-US" sz="1500" b="1" kern="1200" dirty="0">
                <a:latin typeface="Arial" pitchFamily="34" charset="0"/>
                <a:ea typeface="+mn-ea"/>
                <a:cs typeface="+mn-cs"/>
              </a:rPr>
              <a:t>6</a:t>
            </a:r>
            <a:endParaRPr lang="en-US" sz="1500" kern="1200" dirty="0"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                                  </a:t>
            </a:r>
            <a:r>
              <a:rPr lang="en-US" sz="1500" kern="1200" dirty="0" err="1">
                <a:latin typeface="Arial" pitchFamily="34" charset="0"/>
                <a:ea typeface="+mn-ea"/>
                <a:cs typeface="+mn-cs"/>
              </a:rPr>
              <a:t>i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   j</a:t>
            </a:r>
            <a:endParaRPr lang="en-US" sz="1050" kern="1200" dirty="0"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2000" b="1" u="sng" kern="1200" dirty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next iteration: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	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2  5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3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4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rgbClr val="817F3F"/>
                </a:solidFill>
                <a:latin typeface="Arial" pitchFamily="34" charset="0"/>
                <a:ea typeface="+mn-ea"/>
                <a:cs typeface="+mn-cs"/>
              </a:rPr>
              <a:t>9  8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1  7  10  </a:t>
            </a:r>
            <a:r>
              <a:rPr lang="en-US" sz="1500" b="1" kern="1200" dirty="0">
                <a:latin typeface="Arial" pitchFamily="34" charset="0"/>
                <a:ea typeface="+mn-ea"/>
                <a:cs typeface="+mn-cs"/>
              </a:rPr>
              <a:t>6</a:t>
            </a:r>
            <a:endParaRPr lang="en-US" sz="1500" kern="1200" dirty="0"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                                      </a:t>
            </a:r>
            <a:r>
              <a:rPr lang="en-US" sz="1500" kern="1200" dirty="0" err="1">
                <a:latin typeface="Arial" pitchFamily="34" charset="0"/>
                <a:ea typeface="+mn-ea"/>
                <a:cs typeface="+mn-cs"/>
              </a:rPr>
              <a:t>i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   j</a:t>
            </a:r>
            <a:endParaRPr lang="en-US" sz="1050" kern="1200" dirty="0"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2000" b="1" u="sng" kern="1200" dirty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next iteration: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	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2  5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3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4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1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</a:t>
            </a:r>
            <a:r>
              <a:rPr lang="en-US" sz="1500" kern="1200" dirty="0">
                <a:solidFill>
                  <a:srgbClr val="817F3F"/>
                </a:solidFill>
                <a:latin typeface="Arial" pitchFamily="34" charset="0"/>
                <a:ea typeface="+mn-ea"/>
                <a:cs typeface="+mn-cs"/>
              </a:rPr>
              <a:t>8  9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7  10  </a:t>
            </a:r>
            <a:r>
              <a:rPr lang="en-US" sz="1500" b="1" kern="1200" dirty="0">
                <a:latin typeface="Arial" pitchFamily="34" charset="0"/>
                <a:ea typeface="+mn-ea"/>
                <a:cs typeface="+mn-cs"/>
              </a:rPr>
              <a:t>6</a:t>
            </a:r>
            <a:endParaRPr lang="en-US" sz="1500" kern="1200" dirty="0"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                                          </a:t>
            </a:r>
            <a:r>
              <a:rPr lang="en-US" sz="1500" kern="1200" dirty="0" err="1">
                <a:latin typeface="Arial" pitchFamily="34" charset="0"/>
                <a:ea typeface="+mn-ea"/>
                <a:cs typeface="+mn-cs"/>
              </a:rPr>
              <a:t>i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   j</a:t>
            </a:r>
            <a:endParaRPr lang="en-US" sz="1050" kern="1200" dirty="0"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2000" b="1" u="sng" kern="1200" dirty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next iteration: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	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2  5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3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4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1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</a:t>
            </a:r>
            <a:r>
              <a:rPr lang="en-US" sz="1500" kern="1200" dirty="0">
                <a:solidFill>
                  <a:srgbClr val="817F3F"/>
                </a:solidFill>
                <a:latin typeface="Arial" pitchFamily="34" charset="0"/>
                <a:ea typeface="+mn-ea"/>
                <a:cs typeface="+mn-cs"/>
              </a:rPr>
              <a:t>8  9  7  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10  </a:t>
            </a:r>
            <a:r>
              <a:rPr lang="en-US" sz="1500" b="1" kern="1200" dirty="0">
                <a:latin typeface="Arial" pitchFamily="34" charset="0"/>
                <a:ea typeface="+mn-ea"/>
                <a:cs typeface="+mn-cs"/>
              </a:rPr>
              <a:t>6</a:t>
            </a:r>
            <a:endParaRPr lang="en-US" sz="1500" kern="1200" dirty="0"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                                          </a:t>
            </a:r>
            <a:r>
              <a:rPr lang="en-US" sz="1500" kern="1200" dirty="0" err="1">
                <a:latin typeface="Arial" pitchFamily="34" charset="0"/>
                <a:ea typeface="+mn-ea"/>
                <a:cs typeface="+mn-cs"/>
              </a:rPr>
              <a:t>i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        j</a:t>
            </a:r>
            <a:endParaRPr lang="en-US" sz="1050" kern="1200" dirty="0"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2000" b="1" u="sng" kern="1200" dirty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next iteration: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	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2  5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3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4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1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</a:t>
            </a:r>
            <a:r>
              <a:rPr lang="en-US" sz="1500" kern="1200" dirty="0">
                <a:solidFill>
                  <a:srgbClr val="817F3F"/>
                </a:solidFill>
                <a:latin typeface="Arial" pitchFamily="34" charset="0"/>
                <a:ea typeface="+mn-ea"/>
                <a:cs typeface="+mn-cs"/>
              </a:rPr>
              <a:t>8  9  7  10  </a:t>
            </a:r>
            <a:r>
              <a:rPr lang="en-US" sz="1500" b="1" kern="1200" dirty="0">
                <a:latin typeface="Arial" pitchFamily="34" charset="0"/>
                <a:ea typeface="+mn-ea"/>
                <a:cs typeface="+mn-cs"/>
              </a:rPr>
              <a:t>6</a:t>
            </a:r>
            <a:endParaRPr lang="en-US" sz="1500" kern="1200" dirty="0"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                                          </a:t>
            </a:r>
            <a:r>
              <a:rPr lang="en-US" sz="1500" kern="1200" dirty="0" err="1">
                <a:latin typeface="Arial" pitchFamily="34" charset="0"/>
                <a:ea typeface="+mn-ea"/>
                <a:cs typeface="+mn-cs"/>
              </a:rPr>
              <a:t>i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             j</a:t>
            </a:r>
            <a:endParaRPr lang="en-US" sz="1050" kern="1200" dirty="0">
              <a:latin typeface="Arial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2000" b="1" u="sng" kern="1200" dirty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after final swap: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</a:t>
            </a:r>
            <a:r>
              <a:rPr lang="en-US" sz="1500" kern="1200" dirty="0" smtClean="0">
                <a:latin typeface="Arial" pitchFamily="34" charset="0"/>
                <a:ea typeface="+mn-ea"/>
                <a:cs typeface="+mn-cs"/>
              </a:rPr>
              <a:t>	</a:t>
            </a:r>
            <a:r>
              <a:rPr lang="en-US" sz="1500" kern="1200" dirty="0" smtClean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2  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5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3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4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rgbClr val="CC0000"/>
                </a:solidFill>
                <a:latin typeface="Arial" pitchFamily="34" charset="0"/>
                <a:ea typeface="+mn-ea"/>
                <a:cs typeface="+mn-cs"/>
              </a:rPr>
              <a:t>1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</a:t>
            </a:r>
            <a:r>
              <a:rPr lang="en-US" sz="1500" b="1" kern="1200" dirty="0">
                <a:latin typeface="Arial" pitchFamily="34" charset="0"/>
                <a:ea typeface="+mn-ea"/>
                <a:cs typeface="+mn-cs"/>
              </a:rPr>
              <a:t>6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</a:t>
            </a:r>
            <a:r>
              <a:rPr lang="en-US" sz="1500" kern="1200" dirty="0">
                <a:solidFill>
                  <a:srgbClr val="817F3F"/>
                </a:solidFill>
                <a:latin typeface="Arial" pitchFamily="34" charset="0"/>
                <a:ea typeface="+mn-ea"/>
                <a:cs typeface="+mn-cs"/>
              </a:rPr>
              <a:t>9  7  10  8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1709738" algn="l"/>
              </a:tabLst>
            </a:pP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                                          </a:t>
            </a:r>
            <a:r>
              <a:rPr lang="en-US" sz="1500" kern="1200" dirty="0" err="1">
                <a:latin typeface="Arial" pitchFamily="34" charset="0"/>
                <a:ea typeface="+mn-ea"/>
                <a:cs typeface="+mn-cs"/>
              </a:rPr>
              <a:t>i</a:t>
            </a:r>
            <a:r>
              <a:rPr lang="en-US" sz="1500" kern="1200" dirty="0">
                <a:latin typeface="Arial" pitchFamily="34" charset="0"/>
                <a:ea typeface="+mn-ea"/>
                <a:cs typeface="+mn-cs"/>
              </a:rPr>
              <a:t>                     j</a:t>
            </a:r>
          </a:p>
        </p:txBody>
      </p:sp>
      <p:sp>
        <p:nvSpPr>
          <p:cNvPr id="489476" name="Text Box 4"/>
          <p:cNvSpPr txBox="1">
            <a:spLocks noChangeArrowheads="1"/>
          </p:cNvSpPr>
          <p:nvPr/>
        </p:nvSpPr>
        <p:spPr bwMode="auto">
          <a:xfrm>
            <a:off x="5831682" y="2050256"/>
            <a:ext cx="1828706" cy="193899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500" u="sng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Partition(A, p, r)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	x, </a:t>
            </a:r>
            <a:r>
              <a:rPr lang="en-US" sz="1500" kern="1200" dirty="0" err="1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i</a:t>
            </a: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  := A[r], p – 1;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	</a:t>
            </a:r>
            <a:r>
              <a:rPr lang="en-US" sz="15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for</a:t>
            </a: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 j := p </a:t>
            </a:r>
            <a:r>
              <a:rPr lang="en-US" sz="15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to </a:t>
            </a: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r – 1 </a:t>
            </a:r>
            <a:r>
              <a:rPr lang="en-US" sz="15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do</a:t>
            </a:r>
            <a:endParaRPr lang="en-US" sz="1500" kern="1200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		</a:t>
            </a:r>
            <a:r>
              <a:rPr lang="en-US" sz="15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if</a:t>
            </a: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 A[j]    x </a:t>
            </a:r>
            <a:r>
              <a:rPr lang="en-US" sz="15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then</a:t>
            </a:r>
            <a:endParaRPr lang="en-US" sz="1500" kern="1200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  <a:sym typeface="Symbol" pitchFamily="18" charset="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			</a:t>
            </a:r>
            <a:r>
              <a:rPr lang="en-US" sz="1500" kern="1200" dirty="0" err="1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i</a:t>
            </a: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 := </a:t>
            </a:r>
            <a:r>
              <a:rPr lang="en-US" sz="1500" kern="1200" dirty="0" err="1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i</a:t>
            </a: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 + 1;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               	A[</a:t>
            </a:r>
            <a:r>
              <a:rPr lang="en-US" sz="1500" kern="1200" dirty="0" err="1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i</a:t>
            </a: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]  A[j]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	A[</a:t>
            </a:r>
            <a:r>
              <a:rPr lang="en-US" sz="1500" kern="1200" dirty="0" err="1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i</a:t>
            </a: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 + 1]  A[r];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	</a:t>
            </a:r>
            <a:r>
              <a:rPr lang="en-US" sz="15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return</a:t>
            </a: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 </a:t>
            </a:r>
            <a:r>
              <a:rPr lang="en-US" sz="1500" kern="1200" dirty="0" err="1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i</a:t>
            </a:r>
            <a:r>
              <a:rPr lang="en-US" sz="1500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itchFamily="18" charset="2"/>
              </a:rPr>
              <a:t> + 1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5900" y="228688"/>
            <a:ext cx="6074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Quick Sort – Example (Continued …)</a:t>
            </a:r>
            <a:endParaRPr lang="en-US" sz="40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059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2029" y="1200150"/>
            <a:ext cx="6423104" cy="3314700"/>
          </a:xfrm>
        </p:spPr>
        <p:txBody>
          <a:bodyPr/>
          <a:lstStyle/>
          <a:p>
            <a:r>
              <a:rPr lang="en-US" sz="2400" b="1" dirty="0" err="1">
                <a:solidFill>
                  <a:schemeClr val="accent2"/>
                </a:solidFill>
                <a:latin typeface="Gabriola" panose="04040605051002020D02" pitchFamily="82" charset="0"/>
                <a:sym typeface="Symbol" pitchFamily="18" charset="2"/>
              </a:rPr>
              <a:t>PartitionTime</a:t>
            </a:r>
            <a:r>
              <a:rPr lang="en-US" sz="2400" b="1" dirty="0">
                <a:solidFill>
                  <a:schemeClr val="accent2"/>
                </a:solidFill>
                <a:latin typeface="Gabriola" panose="04040605051002020D02" pitchFamily="82" charset="0"/>
                <a:sym typeface="Symbol" pitchFamily="18" charset="2"/>
              </a:rPr>
              <a:t>(n</a:t>
            </a:r>
            <a:r>
              <a:rPr lang="en-US" b="1" dirty="0">
                <a:solidFill>
                  <a:schemeClr val="accent2"/>
                </a:solidFill>
                <a:latin typeface="Gabriola" panose="04040605051002020D02" pitchFamily="82" charset="0"/>
                <a:sym typeface="Symbol" pitchFamily="18" charset="2"/>
              </a:rPr>
              <a:t>) </a:t>
            </a:r>
            <a:r>
              <a:rPr lang="en-US" b="1" dirty="0">
                <a:latin typeface="Gabriola" panose="04040605051002020D02" pitchFamily="82" charset="0"/>
                <a:sym typeface="Symbol" pitchFamily="18" charset="2"/>
              </a:rPr>
              <a:t>is given by the number of iterations in the for loop.</a:t>
            </a:r>
          </a:p>
          <a:p>
            <a:r>
              <a:rPr lang="en-US" b="1" dirty="0">
                <a:solidFill>
                  <a:srgbClr val="CC3300"/>
                </a:solidFill>
                <a:latin typeface="Gabriola" panose="04040605051002020D02" pitchFamily="82" charset="0"/>
                <a:sym typeface="Symbol" pitchFamily="18" charset="2"/>
              </a:rPr>
              <a:t>(n) </a:t>
            </a:r>
            <a:r>
              <a:rPr lang="en-US" b="1" dirty="0">
                <a:latin typeface="Gabriola" panose="04040605051002020D02" pitchFamily="82" charset="0"/>
                <a:sym typeface="Symbol" pitchFamily="18" charset="2"/>
              </a:rPr>
              <a:t>:  n = r – p + 1.</a:t>
            </a:r>
            <a:endParaRPr lang="en-US" b="1" dirty="0">
              <a:latin typeface="Gabriola" panose="04040605051002020D02" pitchFamily="82" charset="0"/>
            </a:endParaRPr>
          </a:p>
        </p:txBody>
      </p:sp>
      <p:sp>
        <p:nvSpPr>
          <p:cNvPr id="435204" name="Text Box 4"/>
          <p:cNvSpPr txBox="1">
            <a:spLocks noChangeArrowheads="1"/>
          </p:cNvSpPr>
          <p:nvPr/>
        </p:nvSpPr>
        <p:spPr bwMode="auto">
          <a:xfrm>
            <a:off x="5180207" y="2263698"/>
            <a:ext cx="1880002" cy="2062103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600" b="1" u="sng" kern="1200" dirty="0">
                <a:solidFill>
                  <a:schemeClr val="tx1"/>
                </a:solidFill>
                <a:latin typeface="Gabriola" panose="04040605051002020D02" pitchFamily="82" charset="0"/>
              </a:rPr>
              <a:t>Partition(A, p, r)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600" b="1" kern="1200" dirty="0">
                <a:solidFill>
                  <a:schemeClr val="tx1"/>
                </a:solidFill>
                <a:latin typeface="Gabriola" panose="04040605051002020D02" pitchFamily="82" charset="0"/>
              </a:rPr>
              <a:t>	x, </a:t>
            </a:r>
            <a:r>
              <a:rPr lang="en-US" sz="1600" b="1" kern="1200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sz="1600" b="1" kern="1200" dirty="0">
                <a:solidFill>
                  <a:schemeClr val="tx1"/>
                </a:solidFill>
                <a:latin typeface="Gabriola" panose="04040605051002020D02" pitchFamily="82" charset="0"/>
              </a:rPr>
              <a:t>  := A[r], p – 1;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600" b="1" kern="1200" dirty="0">
                <a:solidFill>
                  <a:schemeClr val="tx1"/>
                </a:solidFill>
                <a:latin typeface="Gabriola" panose="04040605051002020D02" pitchFamily="82" charset="0"/>
              </a:rPr>
              <a:t>	for j := p to r – 1 do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600" b="1" kern="1200" dirty="0">
                <a:solidFill>
                  <a:schemeClr val="tx1"/>
                </a:solidFill>
                <a:latin typeface="Gabriola" panose="04040605051002020D02" pitchFamily="82" charset="0"/>
              </a:rPr>
              <a:t>		</a:t>
            </a:r>
            <a:r>
              <a:rPr lang="en-US" sz="1600" b="1" kern="1200" dirty="0">
                <a:solidFill>
                  <a:schemeClr val="tx1"/>
                </a:solidFill>
                <a:latin typeface="Gabriola" panose="04040605051002020D02" pitchFamily="82" charset="0"/>
                <a:sym typeface="Symbol" pitchFamily="18" charset="2"/>
              </a:rPr>
              <a:t>if A[j]    x then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600" b="1" kern="1200" dirty="0">
                <a:solidFill>
                  <a:schemeClr val="tx1"/>
                </a:solidFill>
                <a:latin typeface="Gabriola" panose="04040605051002020D02" pitchFamily="82" charset="0"/>
                <a:sym typeface="Symbol" pitchFamily="18" charset="2"/>
              </a:rPr>
              <a:t>			</a:t>
            </a:r>
            <a:r>
              <a:rPr lang="en-US" sz="1600" b="1" kern="1200" dirty="0" err="1">
                <a:solidFill>
                  <a:schemeClr val="tx1"/>
                </a:solidFill>
                <a:latin typeface="Gabriola" panose="04040605051002020D02" pitchFamily="82" charset="0"/>
                <a:sym typeface="Symbol" pitchFamily="18" charset="2"/>
              </a:rPr>
              <a:t>i</a:t>
            </a:r>
            <a:r>
              <a:rPr lang="en-US" sz="1600" b="1" kern="1200" dirty="0">
                <a:solidFill>
                  <a:schemeClr val="tx1"/>
                </a:solidFill>
                <a:latin typeface="Gabriola" panose="04040605051002020D02" pitchFamily="82" charset="0"/>
                <a:sym typeface="Symbol" pitchFamily="18" charset="2"/>
              </a:rPr>
              <a:t> := </a:t>
            </a:r>
            <a:r>
              <a:rPr lang="en-US" sz="1600" b="1" kern="1200" dirty="0" err="1">
                <a:solidFill>
                  <a:schemeClr val="tx1"/>
                </a:solidFill>
                <a:latin typeface="Gabriola" panose="04040605051002020D02" pitchFamily="82" charset="0"/>
                <a:sym typeface="Symbol" pitchFamily="18" charset="2"/>
              </a:rPr>
              <a:t>i</a:t>
            </a:r>
            <a:r>
              <a:rPr lang="en-US" sz="1600" b="1" kern="1200" dirty="0">
                <a:solidFill>
                  <a:schemeClr val="tx1"/>
                </a:solidFill>
                <a:latin typeface="Gabriola" panose="04040605051002020D02" pitchFamily="82" charset="0"/>
                <a:sym typeface="Symbol" pitchFamily="18" charset="2"/>
              </a:rPr>
              <a:t> + 1;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600" b="1" kern="1200" dirty="0">
                <a:solidFill>
                  <a:schemeClr val="tx1"/>
                </a:solidFill>
                <a:latin typeface="Gabriola" panose="04040605051002020D02" pitchFamily="82" charset="0"/>
                <a:sym typeface="Symbol" pitchFamily="18" charset="2"/>
              </a:rPr>
              <a:t>               	A[</a:t>
            </a:r>
            <a:r>
              <a:rPr lang="en-US" sz="1600" b="1" kern="1200" dirty="0" err="1">
                <a:solidFill>
                  <a:schemeClr val="tx1"/>
                </a:solidFill>
                <a:latin typeface="Gabriola" panose="04040605051002020D02" pitchFamily="82" charset="0"/>
                <a:sym typeface="Symbol" pitchFamily="18" charset="2"/>
              </a:rPr>
              <a:t>i</a:t>
            </a:r>
            <a:r>
              <a:rPr lang="en-US" sz="1600" b="1" kern="1200" dirty="0">
                <a:solidFill>
                  <a:schemeClr val="tx1"/>
                </a:solidFill>
                <a:latin typeface="Gabriola" panose="04040605051002020D02" pitchFamily="82" charset="0"/>
                <a:sym typeface="Symbol" pitchFamily="18" charset="2"/>
              </a:rPr>
              <a:t>]  A[j]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600" b="1" kern="1200" dirty="0">
                <a:solidFill>
                  <a:schemeClr val="tx1"/>
                </a:solidFill>
                <a:latin typeface="Gabriola" panose="04040605051002020D02" pitchFamily="82" charset="0"/>
                <a:sym typeface="Symbol" pitchFamily="18" charset="2"/>
              </a:rPr>
              <a:t>	A[</a:t>
            </a:r>
            <a:r>
              <a:rPr lang="en-US" sz="1600" b="1" kern="1200" dirty="0" err="1">
                <a:solidFill>
                  <a:schemeClr val="tx1"/>
                </a:solidFill>
                <a:latin typeface="Gabriola" panose="04040605051002020D02" pitchFamily="82" charset="0"/>
                <a:sym typeface="Symbol" pitchFamily="18" charset="2"/>
              </a:rPr>
              <a:t>i</a:t>
            </a:r>
            <a:r>
              <a:rPr lang="en-US" sz="1600" b="1" kern="1200" dirty="0">
                <a:solidFill>
                  <a:schemeClr val="tx1"/>
                </a:solidFill>
                <a:latin typeface="Gabriola" panose="04040605051002020D02" pitchFamily="82" charset="0"/>
                <a:sym typeface="Symbol" pitchFamily="18" charset="2"/>
              </a:rPr>
              <a:t> + 1]  A[r];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46472" algn="l"/>
                <a:tab pos="682229" algn="l"/>
                <a:tab pos="1028700" algn="l"/>
                <a:tab pos="1331119" algn="l"/>
              </a:tabLst>
            </a:pPr>
            <a:r>
              <a:rPr lang="en-US" sz="1600" b="1" kern="1200" dirty="0">
                <a:solidFill>
                  <a:schemeClr val="tx1"/>
                </a:solidFill>
                <a:latin typeface="Gabriola" panose="04040605051002020D02" pitchFamily="82" charset="0"/>
                <a:sym typeface="Symbol" pitchFamily="18" charset="2"/>
              </a:rPr>
              <a:t>	return </a:t>
            </a:r>
            <a:r>
              <a:rPr lang="en-US" sz="1600" b="1" kern="1200" dirty="0" err="1">
                <a:solidFill>
                  <a:schemeClr val="tx1"/>
                </a:solidFill>
                <a:latin typeface="Gabriola" panose="04040605051002020D02" pitchFamily="82" charset="0"/>
                <a:sym typeface="Symbol" pitchFamily="18" charset="2"/>
              </a:rPr>
              <a:t>i</a:t>
            </a:r>
            <a:r>
              <a:rPr lang="en-US" sz="1600" b="1" kern="1200" dirty="0">
                <a:solidFill>
                  <a:schemeClr val="tx1"/>
                </a:solidFill>
                <a:latin typeface="Gabriola" panose="04040605051002020D02" pitchFamily="82" charset="0"/>
                <a:sym typeface="Symbol" pitchFamily="18" charset="2"/>
              </a:rPr>
              <a:t> + 1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5899" y="228688"/>
            <a:ext cx="5574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Complexity of Partition Algorithm </a:t>
            </a:r>
            <a:endParaRPr lang="en-US" sz="40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35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46770" y="1200150"/>
            <a:ext cx="7278029" cy="3314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latin typeface="Gabriola" panose="04040605051002020D02" pitchFamily="82" charset="0"/>
              </a:rPr>
              <a:t>A key step in the </a:t>
            </a:r>
            <a:r>
              <a:rPr lang="en-US" sz="2400" b="1" dirty="0" err="1">
                <a:latin typeface="Gabriola" panose="04040605051002020D02" pitchFamily="82" charset="0"/>
              </a:rPr>
              <a:t>Quicksort</a:t>
            </a:r>
            <a:r>
              <a:rPr lang="en-US" sz="2400" b="1" dirty="0">
                <a:latin typeface="Gabriola" panose="04040605051002020D02" pitchFamily="82" charset="0"/>
              </a:rPr>
              <a:t> algorithm is </a:t>
            </a:r>
            <a:r>
              <a:rPr lang="en-US" sz="2400" b="1" dirty="0">
                <a:solidFill>
                  <a:schemeClr val="accent6"/>
                </a:solidFill>
                <a:latin typeface="Gabriola" panose="04040605051002020D02" pitchFamily="82" charset="0"/>
              </a:rPr>
              <a:t>partitioning</a:t>
            </a:r>
            <a:r>
              <a:rPr lang="en-US" sz="2400" b="1" dirty="0">
                <a:latin typeface="Gabriola" panose="04040605051002020D02" pitchFamily="82" charset="0"/>
              </a:rPr>
              <a:t> the array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Gabriola" panose="04040605051002020D02" pitchFamily="82" charset="0"/>
              </a:rPr>
              <a:t>We choose some (any) number</a:t>
            </a:r>
            <a:r>
              <a:rPr lang="en-US" sz="2400" b="1" dirty="0">
                <a:solidFill>
                  <a:srgbClr val="FFFF99"/>
                </a:solidFill>
                <a:latin typeface="Gabriola" panose="04040605051002020D02" pitchFamily="82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Gabriola" panose="04040605051002020D02" pitchFamily="82" charset="0"/>
              </a:rPr>
              <a:t>p</a:t>
            </a:r>
            <a:r>
              <a:rPr lang="en-US" sz="2400" b="1" dirty="0">
                <a:solidFill>
                  <a:srgbClr val="FFFF99"/>
                </a:solidFill>
                <a:latin typeface="Gabriola" panose="04040605051002020D02" pitchFamily="82" charset="0"/>
              </a:rPr>
              <a:t> </a:t>
            </a:r>
            <a:r>
              <a:rPr lang="en-US" sz="2400" b="1" dirty="0">
                <a:latin typeface="Gabriola" panose="04040605051002020D02" pitchFamily="82" charset="0"/>
              </a:rPr>
              <a:t>in the array to use as a </a:t>
            </a:r>
            <a:r>
              <a:rPr lang="en-US" sz="2400" b="1" dirty="0">
                <a:solidFill>
                  <a:schemeClr val="accent6"/>
                </a:solidFill>
                <a:latin typeface="Gabriola" panose="04040605051002020D02" pitchFamily="82" charset="0"/>
              </a:rPr>
              <a:t>pivot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Gabriola" panose="04040605051002020D02" pitchFamily="82" charset="0"/>
              </a:rPr>
              <a:t>We </a:t>
            </a:r>
            <a:r>
              <a:rPr lang="en-US" sz="2400" b="1" dirty="0">
                <a:solidFill>
                  <a:schemeClr val="accent6"/>
                </a:solidFill>
                <a:latin typeface="Gabriola" panose="04040605051002020D02" pitchFamily="82" charset="0"/>
              </a:rPr>
              <a:t>partition</a:t>
            </a:r>
            <a:r>
              <a:rPr lang="en-US" sz="2400" b="1" dirty="0">
                <a:latin typeface="Gabriola" panose="04040605051002020D02" pitchFamily="82" charset="0"/>
              </a:rPr>
              <a:t> the array into three parts: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1771650" y="3429000"/>
            <a:ext cx="5486400" cy="228600"/>
            <a:chOff x="528" y="2592"/>
            <a:chExt cx="4608" cy="192"/>
          </a:xfrm>
        </p:grpSpPr>
        <p:sp>
          <p:nvSpPr>
            <p:cNvPr id="15365" name="Rectangle 5"/>
            <p:cNvSpPr>
              <a:spLocks noChangeArrowheads="1"/>
            </p:cNvSpPr>
            <p:nvPr/>
          </p:nvSpPr>
          <p:spPr bwMode="auto">
            <a:xfrm>
              <a:off x="528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720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912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68" name="Rectangle 8"/>
            <p:cNvSpPr>
              <a:spLocks noChangeArrowheads="1"/>
            </p:cNvSpPr>
            <p:nvPr/>
          </p:nvSpPr>
          <p:spPr bwMode="auto">
            <a:xfrm>
              <a:off x="1104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/>
          </p:nvSpPr>
          <p:spPr bwMode="auto">
            <a:xfrm>
              <a:off x="1296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/>
          </p:nvSpPr>
          <p:spPr bwMode="auto">
            <a:xfrm>
              <a:off x="1488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/>
          </p:nvSpPr>
          <p:spPr bwMode="auto">
            <a:xfrm>
              <a:off x="1680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72" name="Rectangle 12"/>
            <p:cNvSpPr>
              <a:spLocks noChangeArrowheads="1"/>
            </p:cNvSpPr>
            <p:nvPr/>
          </p:nvSpPr>
          <p:spPr bwMode="auto">
            <a:xfrm>
              <a:off x="1872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/>
          </p:nvSpPr>
          <p:spPr bwMode="auto">
            <a:xfrm>
              <a:off x="2064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sz="1600" b="1" kern="1200" dirty="0">
                  <a:solidFill>
                    <a:srgbClr val="C3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p</a:t>
              </a:r>
              <a:endParaRPr lang="en-US" b="1" kern="1200" dirty="0">
                <a:solidFill>
                  <a:srgbClr val="C3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/>
          </p:nvSpPr>
          <p:spPr bwMode="auto">
            <a:xfrm>
              <a:off x="2256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/>
          </p:nvSpPr>
          <p:spPr bwMode="auto">
            <a:xfrm>
              <a:off x="2448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76" name="Rectangle 16"/>
            <p:cNvSpPr>
              <a:spLocks noChangeArrowheads="1"/>
            </p:cNvSpPr>
            <p:nvPr/>
          </p:nvSpPr>
          <p:spPr bwMode="auto">
            <a:xfrm>
              <a:off x="2640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77" name="Rectangle 17"/>
            <p:cNvSpPr>
              <a:spLocks noChangeArrowheads="1"/>
            </p:cNvSpPr>
            <p:nvPr/>
          </p:nvSpPr>
          <p:spPr bwMode="auto">
            <a:xfrm>
              <a:off x="2832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78" name="Rectangle 18"/>
            <p:cNvSpPr>
              <a:spLocks noChangeArrowheads="1"/>
            </p:cNvSpPr>
            <p:nvPr/>
          </p:nvSpPr>
          <p:spPr bwMode="auto">
            <a:xfrm>
              <a:off x="3024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79" name="Rectangle 19"/>
            <p:cNvSpPr>
              <a:spLocks noChangeArrowheads="1"/>
            </p:cNvSpPr>
            <p:nvPr/>
          </p:nvSpPr>
          <p:spPr bwMode="auto">
            <a:xfrm>
              <a:off x="3216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80" name="Rectangle 20"/>
            <p:cNvSpPr>
              <a:spLocks noChangeArrowheads="1"/>
            </p:cNvSpPr>
            <p:nvPr/>
          </p:nvSpPr>
          <p:spPr bwMode="auto">
            <a:xfrm>
              <a:off x="3408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81" name="Rectangle 21"/>
            <p:cNvSpPr>
              <a:spLocks noChangeArrowheads="1"/>
            </p:cNvSpPr>
            <p:nvPr/>
          </p:nvSpPr>
          <p:spPr bwMode="auto">
            <a:xfrm>
              <a:off x="3600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82" name="Rectangle 22"/>
            <p:cNvSpPr>
              <a:spLocks noChangeArrowheads="1"/>
            </p:cNvSpPr>
            <p:nvPr/>
          </p:nvSpPr>
          <p:spPr bwMode="auto">
            <a:xfrm>
              <a:off x="3792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83" name="Rectangle 23"/>
            <p:cNvSpPr>
              <a:spLocks noChangeArrowheads="1"/>
            </p:cNvSpPr>
            <p:nvPr/>
          </p:nvSpPr>
          <p:spPr bwMode="auto">
            <a:xfrm>
              <a:off x="3984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84" name="Rectangle 24"/>
            <p:cNvSpPr>
              <a:spLocks noChangeArrowheads="1"/>
            </p:cNvSpPr>
            <p:nvPr/>
          </p:nvSpPr>
          <p:spPr bwMode="auto">
            <a:xfrm>
              <a:off x="4176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85" name="Rectangle 25"/>
            <p:cNvSpPr>
              <a:spLocks noChangeArrowheads="1"/>
            </p:cNvSpPr>
            <p:nvPr/>
          </p:nvSpPr>
          <p:spPr bwMode="auto">
            <a:xfrm>
              <a:off x="4368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86" name="Rectangle 26"/>
            <p:cNvSpPr>
              <a:spLocks noChangeArrowheads="1"/>
            </p:cNvSpPr>
            <p:nvPr/>
          </p:nvSpPr>
          <p:spPr bwMode="auto">
            <a:xfrm>
              <a:off x="4560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87" name="Rectangle 27"/>
            <p:cNvSpPr>
              <a:spLocks noChangeArrowheads="1"/>
            </p:cNvSpPr>
            <p:nvPr/>
          </p:nvSpPr>
          <p:spPr bwMode="auto">
            <a:xfrm>
              <a:off x="4752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88" name="Rectangle 28"/>
            <p:cNvSpPr>
              <a:spLocks noChangeArrowheads="1"/>
            </p:cNvSpPr>
            <p:nvPr/>
          </p:nvSpPr>
          <p:spPr bwMode="auto">
            <a:xfrm>
              <a:off x="4944" y="2592"/>
              <a:ext cx="192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1771650" y="3714747"/>
            <a:ext cx="1771650" cy="548878"/>
            <a:chOff x="528" y="2832"/>
            <a:chExt cx="1488" cy="461"/>
          </a:xfrm>
        </p:grpSpPr>
        <p:sp>
          <p:nvSpPr>
            <p:cNvPr id="15390" name="AutoShape 30"/>
            <p:cNvSpPr>
              <a:spLocks/>
            </p:cNvSpPr>
            <p:nvPr/>
          </p:nvSpPr>
          <p:spPr bwMode="auto">
            <a:xfrm rot="-5400000">
              <a:off x="1176" y="2184"/>
              <a:ext cx="192" cy="1488"/>
            </a:xfrm>
            <a:prstGeom prst="leftBrace">
              <a:avLst>
                <a:gd name="adj1" fmla="val 64583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93" name="Text Box 33"/>
            <p:cNvSpPr txBox="1">
              <a:spLocks noChangeArrowheads="1"/>
            </p:cNvSpPr>
            <p:nvPr/>
          </p:nvSpPr>
          <p:spPr bwMode="auto">
            <a:xfrm>
              <a:off x="864" y="3034"/>
              <a:ext cx="1104" cy="259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b="1" kern="1200" dirty="0">
                  <a:latin typeface="Gabriola" panose="04040605051002020D02" pitchFamily="82" charset="0"/>
                  <a:ea typeface="+mn-ea"/>
                  <a:cs typeface="+mn-cs"/>
                </a:rPr>
                <a:t>numbers less than </a:t>
              </a:r>
              <a:r>
                <a:rPr lang="en-US" b="1" kern="1200" dirty="0">
                  <a:solidFill>
                    <a:srgbClr val="C3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p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3829050" y="3714746"/>
            <a:ext cx="3429000" cy="536972"/>
            <a:chOff x="2256" y="2832"/>
            <a:chExt cx="2880" cy="451"/>
          </a:xfrm>
        </p:grpSpPr>
        <p:sp>
          <p:nvSpPr>
            <p:cNvPr id="15391" name="AutoShape 31"/>
            <p:cNvSpPr>
              <a:spLocks/>
            </p:cNvSpPr>
            <p:nvPr/>
          </p:nvSpPr>
          <p:spPr bwMode="auto">
            <a:xfrm rot="-5400000">
              <a:off x="3600" y="1488"/>
              <a:ext cx="192" cy="288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94" name="Text Box 34"/>
            <p:cNvSpPr txBox="1">
              <a:spLocks noChangeArrowheads="1"/>
            </p:cNvSpPr>
            <p:nvPr/>
          </p:nvSpPr>
          <p:spPr bwMode="auto">
            <a:xfrm>
              <a:off x="2880" y="3024"/>
              <a:ext cx="1776" cy="259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b="1" kern="1200" dirty="0">
                  <a:latin typeface="Gabriola" panose="04040605051002020D02" pitchFamily="82" charset="0"/>
                  <a:ea typeface="+mn-ea"/>
                  <a:cs typeface="+mn-cs"/>
                </a:rPr>
                <a:t>numbers greater than or equal to </a:t>
              </a:r>
              <a:r>
                <a:rPr lang="en-US" b="1" kern="1200" dirty="0">
                  <a:solidFill>
                    <a:srgbClr val="C3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p</a:t>
              </a:r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3486150" y="3714756"/>
            <a:ext cx="400050" cy="478633"/>
            <a:chOff x="1968" y="2832"/>
            <a:chExt cx="336" cy="402"/>
          </a:xfrm>
        </p:grpSpPr>
        <p:sp>
          <p:nvSpPr>
            <p:cNvPr id="15392" name="AutoShape 32"/>
            <p:cNvSpPr>
              <a:spLocks/>
            </p:cNvSpPr>
            <p:nvPr/>
          </p:nvSpPr>
          <p:spPr bwMode="auto">
            <a:xfrm rot="-5400000">
              <a:off x="2040" y="2856"/>
              <a:ext cx="192" cy="144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1968" y="2976"/>
              <a:ext cx="336" cy="25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sz="1350" kern="1200" dirty="0">
                  <a:solidFill>
                    <a:srgbClr val="FFFF99"/>
                  </a:solidFill>
                  <a:latin typeface="Verdana" pitchFamily="34" charset="0"/>
                  <a:ea typeface="+mn-ea"/>
                  <a:cs typeface="+mn-cs"/>
                </a:rPr>
                <a:t> </a:t>
              </a:r>
              <a:r>
                <a:rPr lang="en-US" b="1" kern="1200" dirty="0">
                  <a:solidFill>
                    <a:srgbClr val="C3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p</a:t>
              </a:r>
              <a:r>
                <a:rPr lang="en-US" sz="1350" kern="1200" dirty="0">
                  <a:solidFill>
                    <a:srgbClr val="FFFF99"/>
                  </a:solidFill>
                  <a:latin typeface="Verdana" pitchFamily="34" charset="0"/>
                  <a:ea typeface="+mn-ea"/>
                  <a:cs typeface="+mn-cs"/>
                </a:rPr>
                <a:t> </a:t>
              </a:r>
              <a:endParaRPr lang="en-US" sz="1350" i="1" kern="1200" dirty="0"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340841" y="229132"/>
            <a:ext cx="5574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Partitioning in Quick Sort</a:t>
            </a:r>
            <a:endParaRPr lang="en-US" sz="40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228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90638" y="999427"/>
            <a:ext cx="6202982" cy="35433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Gabriola" panose="04040605051002020D02" pitchFamily="82" charset="0"/>
              </a:rPr>
              <a:t>Suppose</a:t>
            </a:r>
            <a:r>
              <a:rPr lang="en-US" sz="2400" b="1" dirty="0">
                <a:latin typeface="Gabriola" panose="04040605051002020D02" pitchFamily="82" charset="0"/>
              </a:rPr>
              <a:t> each partition operation divides the array almost exactly in half</a:t>
            </a:r>
          </a:p>
          <a:p>
            <a:r>
              <a:rPr lang="en-US" sz="2400" b="1" dirty="0">
                <a:latin typeface="Gabriola" panose="04040605051002020D02" pitchFamily="82" charset="0"/>
              </a:rPr>
              <a:t>Then the depth of the recursion in </a:t>
            </a:r>
            <a:r>
              <a:rPr lang="en-US" sz="2400" b="1" dirty="0">
                <a:solidFill>
                  <a:schemeClr val="accent2"/>
                </a:solidFill>
                <a:latin typeface="Gabriola" panose="04040605051002020D02" pitchFamily="82" charset="0"/>
              </a:rPr>
              <a:t>log</a:t>
            </a:r>
            <a:r>
              <a:rPr lang="en-US" sz="2400" b="1" baseline="-25000" dirty="0">
                <a:solidFill>
                  <a:schemeClr val="accent2"/>
                </a:solidFill>
                <a:latin typeface="Gabriola" panose="04040605051002020D02" pitchFamily="82" charset="0"/>
              </a:rPr>
              <a:t>2</a:t>
            </a:r>
            <a:r>
              <a:rPr lang="en-US" sz="2400" b="1" dirty="0">
                <a:solidFill>
                  <a:schemeClr val="accent2"/>
                </a:solidFill>
                <a:latin typeface="Gabriola" panose="04040605051002020D02" pitchFamily="82" charset="0"/>
              </a:rPr>
              <a:t>n</a:t>
            </a:r>
          </a:p>
          <a:p>
            <a:pPr lvl="1"/>
            <a:r>
              <a:rPr lang="en-US" sz="2400" b="1" dirty="0">
                <a:latin typeface="Gabriola" panose="04040605051002020D02" pitchFamily="82" charset="0"/>
              </a:rPr>
              <a:t>Because that’s how many times we can halve </a:t>
            </a:r>
            <a:r>
              <a:rPr lang="en-US" sz="2400" b="1" dirty="0">
                <a:solidFill>
                  <a:schemeClr val="accent2"/>
                </a:solidFill>
                <a:latin typeface="Gabriola" panose="04040605051002020D02" pitchFamily="82" charset="0"/>
              </a:rPr>
              <a:t>n</a:t>
            </a:r>
          </a:p>
          <a:p>
            <a:r>
              <a:rPr lang="en-US" sz="2400" b="1" dirty="0" smtClean="0">
                <a:latin typeface="Gabriola" panose="04040605051002020D02" pitchFamily="82" charset="0"/>
              </a:rPr>
              <a:t>We </a:t>
            </a:r>
            <a:r>
              <a:rPr lang="en-US" sz="2400" b="1" dirty="0">
                <a:latin typeface="Gabriola" panose="04040605051002020D02" pitchFamily="82" charset="0"/>
              </a:rPr>
              <a:t>note that</a:t>
            </a:r>
          </a:p>
          <a:p>
            <a:pPr lvl="1"/>
            <a:r>
              <a:rPr lang="en-US" sz="2400" b="1" dirty="0">
                <a:latin typeface="Gabriola" panose="04040605051002020D02" pitchFamily="82" charset="0"/>
              </a:rPr>
              <a:t>Each partition is linear over its </a:t>
            </a:r>
            <a:r>
              <a:rPr lang="en-US" sz="2400" b="1" dirty="0" err="1">
                <a:latin typeface="Gabriola" panose="04040605051002020D02" pitchFamily="82" charset="0"/>
              </a:rPr>
              <a:t>subarray</a:t>
            </a:r>
            <a:endParaRPr lang="en-US" sz="2400" b="1" dirty="0">
              <a:latin typeface="Gabriola" panose="04040605051002020D02" pitchFamily="82" charset="0"/>
            </a:endParaRPr>
          </a:p>
          <a:p>
            <a:pPr lvl="1"/>
            <a:r>
              <a:rPr lang="en-US" sz="2400" b="1" dirty="0">
                <a:latin typeface="Gabriola" panose="04040605051002020D02" pitchFamily="82" charset="0"/>
              </a:rPr>
              <a:t>All the partitions at one level cover the array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0841" y="229132"/>
            <a:ext cx="6085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Analysis of Quick Sort – Best Case</a:t>
            </a:r>
            <a:endParaRPr lang="en-US" sz="40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591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1771650" y="1543050"/>
            <a:ext cx="5486400" cy="228600"/>
            <a:chOff x="528" y="1296"/>
            <a:chExt cx="4608" cy="192"/>
          </a:xfrm>
        </p:grpSpPr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528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34" name="Rectangle 6"/>
            <p:cNvSpPr>
              <a:spLocks noChangeArrowheads="1"/>
            </p:cNvSpPr>
            <p:nvPr/>
          </p:nvSpPr>
          <p:spPr bwMode="auto">
            <a:xfrm>
              <a:off x="720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35" name="Rectangle 7"/>
            <p:cNvSpPr>
              <a:spLocks noChangeArrowheads="1"/>
            </p:cNvSpPr>
            <p:nvPr/>
          </p:nvSpPr>
          <p:spPr bwMode="auto">
            <a:xfrm>
              <a:off x="912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1104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37" name="Rectangle 9"/>
            <p:cNvSpPr>
              <a:spLocks noChangeArrowheads="1"/>
            </p:cNvSpPr>
            <p:nvPr/>
          </p:nvSpPr>
          <p:spPr bwMode="auto">
            <a:xfrm>
              <a:off x="1296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38" name="Rectangle 10"/>
            <p:cNvSpPr>
              <a:spLocks noChangeArrowheads="1"/>
            </p:cNvSpPr>
            <p:nvPr/>
          </p:nvSpPr>
          <p:spPr bwMode="auto">
            <a:xfrm>
              <a:off x="1488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39" name="Rectangle 11"/>
            <p:cNvSpPr>
              <a:spLocks noChangeArrowheads="1"/>
            </p:cNvSpPr>
            <p:nvPr/>
          </p:nvSpPr>
          <p:spPr bwMode="auto">
            <a:xfrm>
              <a:off x="1680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1872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41" name="Rectangle 13"/>
            <p:cNvSpPr>
              <a:spLocks noChangeArrowheads="1"/>
            </p:cNvSpPr>
            <p:nvPr/>
          </p:nvSpPr>
          <p:spPr bwMode="auto">
            <a:xfrm>
              <a:off x="2064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2542" name="Rectangle 14"/>
            <p:cNvSpPr>
              <a:spLocks noChangeArrowheads="1"/>
            </p:cNvSpPr>
            <p:nvPr/>
          </p:nvSpPr>
          <p:spPr bwMode="auto">
            <a:xfrm>
              <a:off x="2256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43" name="Rectangle 15"/>
            <p:cNvSpPr>
              <a:spLocks noChangeArrowheads="1"/>
            </p:cNvSpPr>
            <p:nvPr/>
          </p:nvSpPr>
          <p:spPr bwMode="auto">
            <a:xfrm>
              <a:off x="2448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44" name="Rectangle 16"/>
            <p:cNvSpPr>
              <a:spLocks noChangeArrowheads="1"/>
            </p:cNvSpPr>
            <p:nvPr/>
          </p:nvSpPr>
          <p:spPr bwMode="auto">
            <a:xfrm>
              <a:off x="2640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45" name="Rectangle 17"/>
            <p:cNvSpPr>
              <a:spLocks noChangeArrowheads="1"/>
            </p:cNvSpPr>
            <p:nvPr/>
          </p:nvSpPr>
          <p:spPr bwMode="auto">
            <a:xfrm>
              <a:off x="2832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46" name="Rectangle 18"/>
            <p:cNvSpPr>
              <a:spLocks noChangeArrowheads="1"/>
            </p:cNvSpPr>
            <p:nvPr/>
          </p:nvSpPr>
          <p:spPr bwMode="auto">
            <a:xfrm>
              <a:off x="3024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47" name="Rectangle 19"/>
            <p:cNvSpPr>
              <a:spLocks noChangeArrowheads="1"/>
            </p:cNvSpPr>
            <p:nvPr/>
          </p:nvSpPr>
          <p:spPr bwMode="auto">
            <a:xfrm>
              <a:off x="3216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48" name="Rectangle 20"/>
            <p:cNvSpPr>
              <a:spLocks noChangeArrowheads="1"/>
            </p:cNvSpPr>
            <p:nvPr/>
          </p:nvSpPr>
          <p:spPr bwMode="auto">
            <a:xfrm>
              <a:off x="3408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49" name="Rectangle 21"/>
            <p:cNvSpPr>
              <a:spLocks noChangeArrowheads="1"/>
            </p:cNvSpPr>
            <p:nvPr/>
          </p:nvSpPr>
          <p:spPr bwMode="auto">
            <a:xfrm>
              <a:off x="3600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50" name="Rectangle 22"/>
            <p:cNvSpPr>
              <a:spLocks noChangeArrowheads="1"/>
            </p:cNvSpPr>
            <p:nvPr/>
          </p:nvSpPr>
          <p:spPr bwMode="auto">
            <a:xfrm>
              <a:off x="3792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51" name="Rectangle 23"/>
            <p:cNvSpPr>
              <a:spLocks noChangeArrowheads="1"/>
            </p:cNvSpPr>
            <p:nvPr/>
          </p:nvSpPr>
          <p:spPr bwMode="auto">
            <a:xfrm>
              <a:off x="3984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52" name="Rectangle 24"/>
            <p:cNvSpPr>
              <a:spLocks noChangeArrowheads="1"/>
            </p:cNvSpPr>
            <p:nvPr/>
          </p:nvSpPr>
          <p:spPr bwMode="auto">
            <a:xfrm>
              <a:off x="4176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53" name="Rectangle 25"/>
            <p:cNvSpPr>
              <a:spLocks noChangeArrowheads="1"/>
            </p:cNvSpPr>
            <p:nvPr/>
          </p:nvSpPr>
          <p:spPr bwMode="auto">
            <a:xfrm>
              <a:off x="4368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54" name="Rectangle 26"/>
            <p:cNvSpPr>
              <a:spLocks noChangeArrowheads="1"/>
            </p:cNvSpPr>
            <p:nvPr/>
          </p:nvSpPr>
          <p:spPr bwMode="auto">
            <a:xfrm>
              <a:off x="4560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55" name="Rectangle 27"/>
            <p:cNvSpPr>
              <a:spLocks noChangeArrowheads="1"/>
            </p:cNvSpPr>
            <p:nvPr/>
          </p:nvSpPr>
          <p:spPr bwMode="auto">
            <a:xfrm>
              <a:off x="4752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56" name="Rectangle 28"/>
            <p:cNvSpPr>
              <a:spLocks noChangeArrowheads="1"/>
            </p:cNvSpPr>
            <p:nvPr/>
          </p:nvSpPr>
          <p:spPr bwMode="auto">
            <a:xfrm>
              <a:off x="4944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Group 102"/>
          <p:cNvGrpSpPr>
            <a:grpSpLocks/>
          </p:cNvGrpSpPr>
          <p:nvPr/>
        </p:nvGrpSpPr>
        <p:grpSpPr bwMode="auto">
          <a:xfrm>
            <a:off x="1714500" y="2457450"/>
            <a:ext cx="5543550" cy="228600"/>
            <a:chOff x="480" y="2064"/>
            <a:chExt cx="4656" cy="192"/>
          </a:xfrm>
        </p:grpSpPr>
        <p:sp>
          <p:nvSpPr>
            <p:cNvPr id="22557" name="Rectangle 29"/>
            <p:cNvSpPr>
              <a:spLocks noChangeArrowheads="1"/>
            </p:cNvSpPr>
            <p:nvPr/>
          </p:nvSpPr>
          <p:spPr bwMode="auto">
            <a:xfrm>
              <a:off x="2832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58" name="Rectangle 30"/>
            <p:cNvSpPr>
              <a:spLocks noChangeArrowheads="1"/>
            </p:cNvSpPr>
            <p:nvPr/>
          </p:nvSpPr>
          <p:spPr bwMode="auto">
            <a:xfrm>
              <a:off x="3024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59" name="Rectangle 31"/>
            <p:cNvSpPr>
              <a:spLocks noChangeArrowheads="1"/>
            </p:cNvSpPr>
            <p:nvPr/>
          </p:nvSpPr>
          <p:spPr bwMode="auto">
            <a:xfrm>
              <a:off x="3216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60" name="Rectangle 32"/>
            <p:cNvSpPr>
              <a:spLocks noChangeArrowheads="1"/>
            </p:cNvSpPr>
            <p:nvPr/>
          </p:nvSpPr>
          <p:spPr bwMode="auto">
            <a:xfrm>
              <a:off x="3408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61" name="Rectangle 33"/>
            <p:cNvSpPr>
              <a:spLocks noChangeArrowheads="1"/>
            </p:cNvSpPr>
            <p:nvPr/>
          </p:nvSpPr>
          <p:spPr bwMode="auto">
            <a:xfrm>
              <a:off x="3600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62" name="Rectangle 34"/>
            <p:cNvSpPr>
              <a:spLocks noChangeArrowheads="1"/>
            </p:cNvSpPr>
            <p:nvPr/>
          </p:nvSpPr>
          <p:spPr bwMode="auto">
            <a:xfrm>
              <a:off x="3792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63" name="Rectangle 35"/>
            <p:cNvSpPr>
              <a:spLocks noChangeArrowheads="1"/>
            </p:cNvSpPr>
            <p:nvPr/>
          </p:nvSpPr>
          <p:spPr bwMode="auto">
            <a:xfrm>
              <a:off x="3984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64" name="Rectangle 36"/>
            <p:cNvSpPr>
              <a:spLocks noChangeArrowheads="1"/>
            </p:cNvSpPr>
            <p:nvPr/>
          </p:nvSpPr>
          <p:spPr bwMode="auto">
            <a:xfrm>
              <a:off x="4176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65" name="Rectangle 37"/>
            <p:cNvSpPr>
              <a:spLocks noChangeArrowheads="1"/>
            </p:cNvSpPr>
            <p:nvPr/>
          </p:nvSpPr>
          <p:spPr bwMode="auto">
            <a:xfrm>
              <a:off x="4368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66" name="Rectangle 38"/>
            <p:cNvSpPr>
              <a:spLocks noChangeArrowheads="1"/>
            </p:cNvSpPr>
            <p:nvPr/>
          </p:nvSpPr>
          <p:spPr bwMode="auto">
            <a:xfrm>
              <a:off x="4560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67" name="Rectangle 39"/>
            <p:cNvSpPr>
              <a:spLocks noChangeArrowheads="1"/>
            </p:cNvSpPr>
            <p:nvPr/>
          </p:nvSpPr>
          <p:spPr bwMode="auto">
            <a:xfrm>
              <a:off x="4752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68" name="Rectangle 40"/>
            <p:cNvSpPr>
              <a:spLocks noChangeArrowheads="1"/>
            </p:cNvSpPr>
            <p:nvPr/>
          </p:nvSpPr>
          <p:spPr bwMode="auto">
            <a:xfrm>
              <a:off x="4944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69" name="Rectangle 41"/>
            <p:cNvSpPr>
              <a:spLocks noChangeArrowheads="1"/>
            </p:cNvSpPr>
            <p:nvPr/>
          </p:nvSpPr>
          <p:spPr bwMode="auto">
            <a:xfrm>
              <a:off x="480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70" name="Rectangle 42"/>
            <p:cNvSpPr>
              <a:spLocks noChangeArrowheads="1"/>
            </p:cNvSpPr>
            <p:nvPr/>
          </p:nvSpPr>
          <p:spPr bwMode="auto">
            <a:xfrm>
              <a:off x="672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71" name="Rectangle 43"/>
            <p:cNvSpPr>
              <a:spLocks noChangeArrowheads="1"/>
            </p:cNvSpPr>
            <p:nvPr/>
          </p:nvSpPr>
          <p:spPr bwMode="auto">
            <a:xfrm>
              <a:off x="864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72" name="Rectangle 44"/>
            <p:cNvSpPr>
              <a:spLocks noChangeArrowheads="1"/>
            </p:cNvSpPr>
            <p:nvPr/>
          </p:nvSpPr>
          <p:spPr bwMode="auto">
            <a:xfrm>
              <a:off x="1056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73" name="Rectangle 45"/>
            <p:cNvSpPr>
              <a:spLocks noChangeArrowheads="1"/>
            </p:cNvSpPr>
            <p:nvPr/>
          </p:nvSpPr>
          <p:spPr bwMode="auto">
            <a:xfrm>
              <a:off x="1248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74" name="Rectangle 46"/>
            <p:cNvSpPr>
              <a:spLocks noChangeArrowheads="1"/>
            </p:cNvSpPr>
            <p:nvPr/>
          </p:nvSpPr>
          <p:spPr bwMode="auto">
            <a:xfrm>
              <a:off x="1440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75" name="Rectangle 47"/>
            <p:cNvSpPr>
              <a:spLocks noChangeArrowheads="1"/>
            </p:cNvSpPr>
            <p:nvPr/>
          </p:nvSpPr>
          <p:spPr bwMode="auto">
            <a:xfrm>
              <a:off x="1632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76" name="Rectangle 48"/>
            <p:cNvSpPr>
              <a:spLocks noChangeArrowheads="1"/>
            </p:cNvSpPr>
            <p:nvPr/>
          </p:nvSpPr>
          <p:spPr bwMode="auto">
            <a:xfrm>
              <a:off x="1824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77" name="Rectangle 49"/>
            <p:cNvSpPr>
              <a:spLocks noChangeArrowheads="1"/>
            </p:cNvSpPr>
            <p:nvPr/>
          </p:nvSpPr>
          <p:spPr bwMode="auto">
            <a:xfrm>
              <a:off x="2016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78" name="Rectangle 50"/>
            <p:cNvSpPr>
              <a:spLocks noChangeArrowheads="1"/>
            </p:cNvSpPr>
            <p:nvPr/>
          </p:nvSpPr>
          <p:spPr bwMode="auto">
            <a:xfrm>
              <a:off x="2208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79" name="Rectangle 51"/>
            <p:cNvSpPr>
              <a:spLocks noChangeArrowheads="1"/>
            </p:cNvSpPr>
            <p:nvPr/>
          </p:nvSpPr>
          <p:spPr bwMode="auto">
            <a:xfrm>
              <a:off x="2400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80" name="Rectangle 52"/>
            <p:cNvSpPr>
              <a:spLocks noChangeArrowheads="1"/>
            </p:cNvSpPr>
            <p:nvPr/>
          </p:nvSpPr>
          <p:spPr bwMode="auto">
            <a:xfrm>
              <a:off x="2592" y="206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" name="Group 103"/>
          <p:cNvGrpSpPr>
            <a:grpSpLocks/>
          </p:cNvGrpSpPr>
          <p:nvPr/>
        </p:nvGrpSpPr>
        <p:grpSpPr bwMode="auto">
          <a:xfrm>
            <a:off x="1657350" y="3314700"/>
            <a:ext cx="5657850" cy="228600"/>
            <a:chOff x="432" y="2784"/>
            <a:chExt cx="4752" cy="192"/>
          </a:xfrm>
        </p:grpSpPr>
        <p:sp>
          <p:nvSpPr>
            <p:cNvPr id="22581" name="Rectangle 53"/>
            <p:cNvSpPr>
              <a:spLocks noChangeArrowheads="1"/>
            </p:cNvSpPr>
            <p:nvPr/>
          </p:nvSpPr>
          <p:spPr bwMode="auto">
            <a:xfrm>
              <a:off x="432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82" name="Rectangle 54"/>
            <p:cNvSpPr>
              <a:spLocks noChangeArrowheads="1"/>
            </p:cNvSpPr>
            <p:nvPr/>
          </p:nvSpPr>
          <p:spPr bwMode="auto">
            <a:xfrm>
              <a:off x="624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83" name="Rectangle 55"/>
            <p:cNvSpPr>
              <a:spLocks noChangeArrowheads="1"/>
            </p:cNvSpPr>
            <p:nvPr/>
          </p:nvSpPr>
          <p:spPr bwMode="auto">
            <a:xfrm>
              <a:off x="816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84" name="Rectangle 56"/>
            <p:cNvSpPr>
              <a:spLocks noChangeArrowheads="1"/>
            </p:cNvSpPr>
            <p:nvPr/>
          </p:nvSpPr>
          <p:spPr bwMode="auto">
            <a:xfrm>
              <a:off x="1008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85" name="Rectangle 57"/>
            <p:cNvSpPr>
              <a:spLocks noChangeArrowheads="1"/>
            </p:cNvSpPr>
            <p:nvPr/>
          </p:nvSpPr>
          <p:spPr bwMode="auto">
            <a:xfrm>
              <a:off x="1200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86" name="Rectangle 58"/>
            <p:cNvSpPr>
              <a:spLocks noChangeArrowheads="1"/>
            </p:cNvSpPr>
            <p:nvPr/>
          </p:nvSpPr>
          <p:spPr bwMode="auto">
            <a:xfrm>
              <a:off x="1392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87" name="Rectangle 59"/>
            <p:cNvSpPr>
              <a:spLocks noChangeArrowheads="1"/>
            </p:cNvSpPr>
            <p:nvPr/>
          </p:nvSpPr>
          <p:spPr bwMode="auto">
            <a:xfrm>
              <a:off x="1632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88" name="Rectangle 60"/>
            <p:cNvSpPr>
              <a:spLocks noChangeArrowheads="1"/>
            </p:cNvSpPr>
            <p:nvPr/>
          </p:nvSpPr>
          <p:spPr bwMode="auto">
            <a:xfrm>
              <a:off x="1824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89" name="Rectangle 61"/>
            <p:cNvSpPr>
              <a:spLocks noChangeArrowheads="1"/>
            </p:cNvSpPr>
            <p:nvPr/>
          </p:nvSpPr>
          <p:spPr bwMode="auto">
            <a:xfrm>
              <a:off x="2016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90" name="Rectangle 62"/>
            <p:cNvSpPr>
              <a:spLocks noChangeArrowheads="1"/>
            </p:cNvSpPr>
            <p:nvPr/>
          </p:nvSpPr>
          <p:spPr bwMode="auto">
            <a:xfrm>
              <a:off x="2208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91" name="Rectangle 63"/>
            <p:cNvSpPr>
              <a:spLocks noChangeArrowheads="1"/>
            </p:cNvSpPr>
            <p:nvPr/>
          </p:nvSpPr>
          <p:spPr bwMode="auto">
            <a:xfrm>
              <a:off x="2400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92" name="Rectangle 64"/>
            <p:cNvSpPr>
              <a:spLocks noChangeArrowheads="1"/>
            </p:cNvSpPr>
            <p:nvPr/>
          </p:nvSpPr>
          <p:spPr bwMode="auto">
            <a:xfrm>
              <a:off x="2592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93" name="Rectangle 65"/>
            <p:cNvSpPr>
              <a:spLocks noChangeArrowheads="1"/>
            </p:cNvSpPr>
            <p:nvPr/>
          </p:nvSpPr>
          <p:spPr bwMode="auto">
            <a:xfrm>
              <a:off x="2832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94" name="Rectangle 66"/>
            <p:cNvSpPr>
              <a:spLocks noChangeArrowheads="1"/>
            </p:cNvSpPr>
            <p:nvPr/>
          </p:nvSpPr>
          <p:spPr bwMode="auto">
            <a:xfrm>
              <a:off x="3024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95" name="Rectangle 67"/>
            <p:cNvSpPr>
              <a:spLocks noChangeArrowheads="1"/>
            </p:cNvSpPr>
            <p:nvPr/>
          </p:nvSpPr>
          <p:spPr bwMode="auto">
            <a:xfrm>
              <a:off x="3216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96" name="Rectangle 68"/>
            <p:cNvSpPr>
              <a:spLocks noChangeArrowheads="1"/>
            </p:cNvSpPr>
            <p:nvPr/>
          </p:nvSpPr>
          <p:spPr bwMode="auto">
            <a:xfrm>
              <a:off x="3408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97" name="Rectangle 69"/>
            <p:cNvSpPr>
              <a:spLocks noChangeArrowheads="1"/>
            </p:cNvSpPr>
            <p:nvPr/>
          </p:nvSpPr>
          <p:spPr bwMode="auto">
            <a:xfrm>
              <a:off x="3600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98" name="Rectangle 70"/>
            <p:cNvSpPr>
              <a:spLocks noChangeArrowheads="1"/>
            </p:cNvSpPr>
            <p:nvPr/>
          </p:nvSpPr>
          <p:spPr bwMode="auto">
            <a:xfrm>
              <a:off x="3792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599" name="Rectangle 71"/>
            <p:cNvSpPr>
              <a:spLocks noChangeArrowheads="1"/>
            </p:cNvSpPr>
            <p:nvPr/>
          </p:nvSpPr>
          <p:spPr bwMode="auto">
            <a:xfrm>
              <a:off x="4032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00" name="Rectangle 72"/>
            <p:cNvSpPr>
              <a:spLocks noChangeArrowheads="1"/>
            </p:cNvSpPr>
            <p:nvPr/>
          </p:nvSpPr>
          <p:spPr bwMode="auto">
            <a:xfrm>
              <a:off x="4224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01" name="Rectangle 73"/>
            <p:cNvSpPr>
              <a:spLocks noChangeArrowheads="1"/>
            </p:cNvSpPr>
            <p:nvPr/>
          </p:nvSpPr>
          <p:spPr bwMode="auto">
            <a:xfrm>
              <a:off x="4416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02" name="Rectangle 74"/>
            <p:cNvSpPr>
              <a:spLocks noChangeArrowheads="1"/>
            </p:cNvSpPr>
            <p:nvPr/>
          </p:nvSpPr>
          <p:spPr bwMode="auto">
            <a:xfrm>
              <a:off x="4608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03" name="Rectangle 75"/>
            <p:cNvSpPr>
              <a:spLocks noChangeArrowheads="1"/>
            </p:cNvSpPr>
            <p:nvPr/>
          </p:nvSpPr>
          <p:spPr bwMode="auto">
            <a:xfrm>
              <a:off x="4800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04" name="Rectangle 76"/>
            <p:cNvSpPr>
              <a:spLocks noChangeArrowheads="1"/>
            </p:cNvSpPr>
            <p:nvPr/>
          </p:nvSpPr>
          <p:spPr bwMode="auto">
            <a:xfrm>
              <a:off x="4992" y="2784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1543050" y="4114800"/>
            <a:ext cx="5886450" cy="228600"/>
            <a:chOff x="336" y="3456"/>
            <a:chExt cx="4944" cy="192"/>
          </a:xfrm>
        </p:grpSpPr>
        <p:sp>
          <p:nvSpPr>
            <p:cNvPr id="22605" name="Rectangle 77"/>
            <p:cNvSpPr>
              <a:spLocks noChangeArrowheads="1"/>
            </p:cNvSpPr>
            <p:nvPr/>
          </p:nvSpPr>
          <p:spPr bwMode="auto">
            <a:xfrm>
              <a:off x="336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06" name="Rectangle 78"/>
            <p:cNvSpPr>
              <a:spLocks noChangeArrowheads="1"/>
            </p:cNvSpPr>
            <p:nvPr/>
          </p:nvSpPr>
          <p:spPr bwMode="auto">
            <a:xfrm>
              <a:off x="528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07" name="Rectangle 79"/>
            <p:cNvSpPr>
              <a:spLocks noChangeArrowheads="1"/>
            </p:cNvSpPr>
            <p:nvPr/>
          </p:nvSpPr>
          <p:spPr bwMode="auto">
            <a:xfrm>
              <a:off x="720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08" name="Rectangle 80"/>
            <p:cNvSpPr>
              <a:spLocks noChangeArrowheads="1"/>
            </p:cNvSpPr>
            <p:nvPr/>
          </p:nvSpPr>
          <p:spPr bwMode="auto">
            <a:xfrm>
              <a:off x="960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09" name="Rectangle 81"/>
            <p:cNvSpPr>
              <a:spLocks noChangeArrowheads="1"/>
            </p:cNvSpPr>
            <p:nvPr/>
          </p:nvSpPr>
          <p:spPr bwMode="auto">
            <a:xfrm>
              <a:off x="1152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10" name="Rectangle 82"/>
            <p:cNvSpPr>
              <a:spLocks noChangeArrowheads="1"/>
            </p:cNvSpPr>
            <p:nvPr/>
          </p:nvSpPr>
          <p:spPr bwMode="auto">
            <a:xfrm>
              <a:off x="1344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11" name="Rectangle 83"/>
            <p:cNvSpPr>
              <a:spLocks noChangeArrowheads="1"/>
            </p:cNvSpPr>
            <p:nvPr/>
          </p:nvSpPr>
          <p:spPr bwMode="auto">
            <a:xfrm>
              <a:off x="1584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12" name="Rectangle 84"/>
            <p:cNvSpPr>
              <a:spLocks noChangeArrowheads="1"/>
            </p:cNvSpPr>
            <p:nvPr/>
          </p:nvSpPr>
          <p:spPr bwMode="auto">
            <a:xfrm>
              <a:off x="1776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13" name="Rectangle 85"/>
            <p:cNvSpPr>
              <a:spLocks noChangeArrowheads="1"/>
            </p:cNvSpPr>
            <p:nvPr/>
          </p:nvSpPr>
          <p:spPr bwMode="auto">
            <a:xfrm>
              <a:off x="1968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14" name="Rectangle 86"/>
            <p:cNvSpPr>
              <a:spLocks noChangeArrowheads="1"/>
            </p:cNvSpPr>
            <p:nvPr/>
          </p:nvSpPr>
          <p:spPr bwMode="auto">
            <a:xfrm>
              <a:off x="2208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15" name="Rectangle 87"/>
            <p:cNvSpPr>
              <a:spLocks noChangeArrowheads="1"/>
            </p:cNvSpPr>
            <p:nvPr/>
          </p:nvSpPr>
          <p:spPr bwMode="auto">
            <a:xfrm>
              <a:off x="2400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16" name="Rectangle 88"/>
            <p:cNvSpPr>
              <a:spLocks noChangeArrowheads="1"/>
            </p:cNvSpPr>
            <p:nvPr/>
          </p:nvSpPr>
          <p:spPr bwMode="auto">
            <a:xfrm>
              <a:off x="2592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17" name="Rectangle 89"/>
            <p:cNvSpPr>
              <a:spLocks noChangeArrowheads="1"/>
            </p:cNvSpPr>
            <p:nvPr/>
          </p:nvSpPr>
          <p:spPr bwMode="auto">
            <a:xfrm>
              <a:off x="2832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18" name="Rectangle 90"/>
            <p:cNvSpPr>
              <a:spLocks noChangeArrowheads="1"/>
            </p:cNvSpPr>
            <p:nvPr/>
          </p:nvSpPr>
          <p:spPr bwMode="auto">
            <a:xfrm>
              <a:off x="3024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19" name="Rectangle 91"/>
            <p:cNvSpPr>
              <a:spLocks noChangeArrowheads="1"/>
            </p:cNvSpPr>
            <p:nvPr/>
          </p:nvSpPr>
          <p:spPr bwMode="auto">
            <a:xfrm>
              <a:off x="3216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20" name="Rectangle 92"/>
            <p:cNvSpPr>
              <a:spLocks noChangeArrowheads="1"/>
            </p:cNvSpPr>
            <p:nvPr/>
          </p:nvSpPr>
          <p:spPr bwMode="auto">
            <a:xfrm>
              <a:off x="3456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21" name="Rectangle 93"/>
            <p:cNvSpPr>
              <a:spLocks noChangeArrowheads="1"/>
            </p:cNvSpPr>
            <p:nvPr/>
          </p:nvSpPr>
          <p:spPr bwMode="auto">
            <a:xfrm>
              <a:off x="3648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22" name="Rectangle 94"/>
            <p:cNvSpPr>
              <a:spLocks noChangeArrowheads="1"/>
            </p:cNvSpPr>
            <p:nvPr/>
          </p:nvSpPr>
          <p:spPr bwMode="auto">
            <a:xfrm>
              <a:off x="3840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23" name="Rectangle 95"/>
            <p:cNvSpPr>
              <a:spLocks noChangeArrowheads="1"/>
            </p:cNvSpPr>
            <p:nvPr/>
          </p:nvSpPr>
          <p:spPr bwMode="auto">
            <a:xfrm>
              <a:off x="4080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24" name="Rectangle 96"/>
            <p:cNvSpPr>
              <a:spLocks noChangeArrowheads="1"/>
            </p:cNvSpPr>
            <p:nvPr/>
          </p:nvSpPr>
          <p:spPr bwMode="auto">
            <a:xfrm>
              <a:off x="4272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25" name="Rectangle 97"/>
            <p:cNvSpPr>
              <a:spLocks noChangeArrowheads="1"/>
            </p:cNvSpPr>
            <p:nvPr/>
          </p:nvSpPr>
          <p:spPr bwMode="auto">
            <a:xfrm>
              <a:off x="4464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26" name="Rectangle 98"/>
            <p:cNvSpPr>
              <a:spLocks noChangeArrowheads="1"/>
            </p:cNvSpPr>
            <p:nvPr/>
          </p:nvSpPr>
          <p:spPr bwMode="auto">
            <a:xfrm>
              <a:off x="4704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27" name="Rectangle 99"/>
            <p:cNvSpPr>
              <a:spLocks noChangeArrowheads="1"/>
            </p:cNvSpPr>
            <p:nvPr/>
          </p:nvSpPr>
          <p:spPr bwMode="auto">
            <a:xfrm>
              <a:off x="4896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2628" name="Rectangle 100"/>
            <p:cNvSpPr>
              <a:spLocks noChangeArrowheads="1"/>
            </p:cNvSpPr>
            <p:nvPr/>
          </p:nvSpPr>
          <p:spPr bwMode="auto">
            <a:xfrm>
              <a:off x="5088" y="34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1471914" y="263664"/>
            <a:ext cx="6085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Partitioning at various levels</a:t>
            </a:r>
            <a:endParaRPr lang="en-US" sz="40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718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7756" y="1125809"/>
            <a:ext cx="7664605" cy="33147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Gabriola" panose="04040605051002020D02" pitchFamily="82" charset="0"/>
              </a:rPr>
              <a:t>We </a:t>
            </a:r>
            <a:r>
              <a:rPr lang="en-US" sz="2400" b="1" dirty="0">
                <a:latin typeface="Gabriola" panose="04040605051002020D02" pitchFamily="82" charset="0"/>
              </a:rPr>
              <a:t>cut the array size in half each time</a:t>
            </a:r>
          </a:p>
          <a:p>
            <a:r>
              <a:rPr lang="en-US" sz="2400" b="1" dirty="0">
                <a:latin typeface="Gabriola" panose="04040605051002020D02" pitchFamily="82" charset="0"/>
              </a:rPr>
              <a:t>So the depth of the recursion in </a:t>
            </a:r>
            <a:r>
              <a:rPr lang="en-US" sz="2400" b="1" dirty="0">
                <a:solidFill>
                  <a:schemeClr val="accent2"/>
                </a:solidFill>
                <a:latin typeface="Gabriola" panose="04040605051002020D02" pitchFamily="82" charset="0"/>
              </a:rPr>
              <a:t>log</a:t>
            </a:r>
            <a:r>
              <a:rPr lang="en-US" sz="2400" b="1" baseline="-25000" dirty="0">
                <a:solidFill>
                  <a:schemeClr val="accent2"/>
                </a:solidFill>
                <a:latin typeface="Gabriola" panose="04040605051002020D02" pitchFamily="82" charset="0"/>
              </a:rPr>
              <a:t>2</a:t>
            </a:r>
            <a:r>
              <a:rPr lang="en-US" sz="2400" b="1" dirty="0">
                <a:solidFill>
                  <a:schemeClr val="accent2"/>
                </a:solidFill>
                <a:latin typeface="Gabriola" panose="04040605051002020D02" pitchFamily="82" charset="0"/>
              </a:rPr>
              <a:t>n</a:t>
            </a:r>
          </a:p>
          <a:p>
            <a:r>
              <a:rPr lang="en-US" sz="2400" b="1" dirty="0">
                <a:latin typeface="Gabriola" panose="04040605051002020D02" pitchFamily="82" charset="0"/>
              </a:rPr>
              <a:t> At each level of the recursion, all the partitions at that level do work that is linear in </a:t>
            </a:r>
            <a:r>
              <a:rPr lang="en-US" sz="2400" b="1" dirty="0">
                <a:solidFill>
                  <a:schemeClr val="accent2"/>
                </a:solidFill>
                <a:latin typeface="Gabriola" panose="04040605051002020D02" pitchFamily="82" charset="0"/>
              </a:rPr>
              <a:t>n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Gabriola" panose="04040605051002020D02" pitchFamily="82" charset="0"/>
              </a:rPr>
              <a:t>O(log</a:t>
            </a:r>
            <a:r>
              <a:rPr lang="en-US" sz="2400" b="1" baseline="-25000" dirty="0">
                <a:solidFill>
                  <a:schemeClr val="accent2"/>
                </a:solidFill>
                <a:latin typeface="Gabriola" panose="04040605051002020D02" pitchFamily="82" charset="0"/>
              </a:rPr>
              <a:t>2</a:t>
            </a:r>
            <a:r>
              <a:rPr lang="en-US" sz="2400" b="1" dirty="0">
                <a:solidFill>
                  <a:schemeClr val="accent2"/>
                </a:solidFill>
                <a:latin typeface="Gabriola" panose="04040605051002020D02" pitchFamily="82" charset="0"/>
              </a:rPr>
              <a:t>n) * O(n) = O(n log</a:t>
            </a:r>
            <a:r>
              <a:rPr lang="en-US" sz="2400" b="1" baseline="-25000" dirty="0">
                <a:solidFill>
                  <a:schemeClr val="accent2"/>
                </a:solidFill>
                <a:latin typeface="Gabriola" panose="04040605051002020D02" pitchFamily="82" charset="0"/>
              </a:rPr>
              <a:t>2</a:t>
            </a:r>
            <a:r>
              <a:rPr lang="en-US" sz="2400" b="1" dirty="0">
                <a:solidFill>
                  <a:schemeClr val="accent2"/>
                </a:solidFill>
                <a:latin typeface="Gabriola" panose="04040605051002020D02" pitchFamily="82" charset="0"/>
              </a:rPr>
              <a:t>n) </a:t>
            </a:r>
          </a:p>
          <a:p>
            <a:r>
              <a:rPr lang="en-US" sz="2400" b="1" dirty="0">
                <a:latin typeface="Gabriola" panose="04040605051002020D02" pitchFamily="82" charset="0"/>
              </a:rPr>
              <a:t>Hence in the </a:t>
            </a:r>
            <a:r>
              <a:rPr lang="en-US" sz="2400" b="1" dirty="0" smtClean="0">
                <a:latin typeface="Gabriola" panose="04040605051002020D02" pitchFamily="82" charset="0"/>
              </a:rPr>
              <a:t>best case</a:t>
            </a:r>
            <a:r>
              <a:rPr lang="en-US" sz="2400" b="1" dirty="0">
                <a:latin typeface="Gabriola" panose="04040605051002020D02" pitchFamily="82" charset="0"/>
              </a:rPr>
              <a:t>, </a:t>
            </a:r>
            <a:r>
              <a:rPr lang="en-US" sz="2400" b="1" dirty="0" err="1">
                <a:latin typeface="Gabriola" panose="04040605051002020D02" pitchFamily="82" charset="0"/>
              </a:rPr>
              <a:t>quicksort</a:t>
            </a:r>
            <a:r>
              <a:rPr lang="en-US" sz="2400" b="1" dirty="0">
                <a:latin typeface="Gabriola" panose="04040605051002020D02" pitchFamily="82" charset="0"/>
              </a:rPr>
              <a:t> has time complexity</a:t>
            </a:r>
            <a:r>
              <a:rPr lang="en-US" sz="2400" b="1" dirty="0">
                <a:solidFill>
                  <a:schemeClr val="accent2"/>
                </a:solidFill>
                <a:latin typeface="Gabriola" panose="04040605051002020D02" pitchFamily="82" charset="0"/>
              </a:rPr>
              <a:t> O(n log</a:t>
            </a:r>
            <a:r>
              <a:rPr lang="en-US" sz="2400" b="1" baseline="-25000" dirty="0">
                <a:solidFill>
                  <a:schemeClr val="accent2"/>
                </a:solidFill>
                <a:latin typeface="Gabriola" panose="04040605051002020D02" pitchFamily="82" charset="0"/>
              </a:rPr>
              <a:t>2</a:t>
            </a:r>
            <a:r>
              <a:rPr lang="en-US" sz="2400" b="1" dirty="0">
                <a:solidFill>
                  <a:schemeClr val="accent2"/>
                </a:solidFill>
                <a:latin typeface="Gabriola" panose="04040605051002020D02" pitchFamily="82" charset="0"/>
              </a:rPr>
              <a:t>n)</a:t>
            </a:r>
          </a:p>
          <a:p>
            <a:r>
              <a:rPr lang="en-US" sz="2400" b="1" dirty="0">
                <a:latin typeface="Gabriola" panose="04040605051002020D02" pitchFamily="82" charset="0"/>
              </a:rPr>
              <a:t>What about the worst case?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0841" y="229132"/>
            <a:ext cx="6085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Quick Sort – Best Case Analysis</a:t>
            </a:r>
            <a:endParaRPr lang="en-US" sz="40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765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33347" y="1066335"/>
            <a:ext cx="7047570" cy="3669216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Gabriola" panose="04040605051002020D02" pitchFamily="82" charset="0"/>
              </a:rPr>
              <a:t>In the worst case, partitioning always divides the size</a:t>
            </a:r>
            <a:r>
              <a:rPr lang="en-US" sz="2400" b="1" dirty="0">
                <a:solidFill>
                  <a:srgbClr val="FFFF99"/>
                </a:solidFill>
                <a:latin typeface="Gabriola" panose="04040605051002020D02" pitchFamily="82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Gabriola" panose="04040605051002020D02" pitchFamily="82" charset="0"/>
              </a:rPr>
              <a:t>n</a:t>
            </a:r>
            <a:r>
              <a:rPr lang="en-US" sz="2400" b="1" dirty="0">
                <a:solidFill>
                  <a:srgbClr val="FFFF99"/>
                </a:solidFill>
                <a:latin typeface="Gabriola" panose="04040605051002020D02" pitchFamily="82" charset="0"/>
              </a:rPr>
              <a:t> </a:t>
            </a:r>
            <a:r>
              <a:rPr lang="en-US" sz="2400" b="1" dirty="0">
                <a:latin typeface="Gabriola" panose="04040605051002020D02" pitchFamily="82" charset="0"/>
              </a:rPr>
              <a:t>array into these three parts:</a:t>
            </a:r>
          </a:p>
          <a:p>
            <a:pPr lvl="1"/>
            <a:r>
              <a:rPr lang="en-US" sz="2400" b="1" dirty="0">
                <a:latin typeface="Gabriola" panose="04040605051002020D02" pitchFamily="82" charset="0"/>
              </a:rPr>
              <a:t>A length one part, containing the pivot itself</a:t>
            </a:r>
          </a:p>
          <a:p>
            <a:pPr lvl="1"/>
            <a:r>
              <a:rPr lang="en-US" sz="2400" b="1" dirty="0">
                <a:latin typeface="Gabriola" panose="04040605051002020D02" pitchFamily="82" charset="0"/>
              </a:rPr>
              <a:t>A length zero part, and</a:t>
            </a:r>
          </a:p>
          <a:p>
            <a:pPr lvl="1"/>
            <a:r>
              <a:rPr lang="en-US" sz="2400" b="1" dirty="0">
                <a:latin typeface="Gabriola" panose="04040605051002020D02" pitchFamily="82" charset="0"/>
              </a:rPr>
              <a:t>A length</a:t>
            </a:r>
            <a:r>
              <a:rPr lang="en-US" sz="2400" b="1" dirty="0">
                <a:solidFill>
                  <a:srgbClr val="FFFF99"/>
                </a:solidFill>
                <a:latin typeface="Gabriola" panose="04040605051002020D02" pitchFamily="82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Gabriola" panose="04040605051002020D02" pitchFamily="82" charset="0"/>
              </a:rPr>
              <a:t>n-1</a:t>
            </a:r>
            <a:r>
              <a:rPr lang="en-US" sz="2400" b="1" dirty="0">
                <a:solidFill>
                  <a:srgbClr val="FFFF99"/>
                </a:solidFill>
                <a:latin typeface="Gabriola" panose="04040605051002020D02" pitchFamily="82" charset="0"/>
              </a:rPr>
              <a:t> </a:t>
            </a:r>
            <a:r>
              <a:rPr lang="en-US" sz="2400" b="1" dirty="0">
                <a:latin typeface="Gabriola" panose="04040605051002020D02" pitchFamily="82" charset="0"/>
              </a:rPr>
              <a:t>part, containing everything else</a:t>
            </a:r>
          </a:p>
          <a:p>
            <a:r>
              <a:rPr lang="en-US" sz="2400" b="1" dirty="0">
                <a:latin typeface="Gabriola" panose="04040605051002020D02" pitchFamily="82" charset="0"/>
              </a:rPr>
              <a:t>We don’t recur on the zero-length part</a:t>
            </a:r>
          </a:p>
          <a:p>
            <a:r>
              <a:rPr lang="en-US" sz="2400" b="1" dirty="0">
                <a:latin typeface="Gabriola" panose="04040605051002020D02" pitchFamily="82" charset="0"/>
              </a:rPr>
              <a:t>Recurring on the length</a:t>
            </a:r>
            <a:r>
              <a:rPr lang="en-US" sz="2400" b="1" dirty="0">
                <a:solidFill>
                  <a:srgbClr val="FFFF99"/>
                </a:solidFill>
                <a:latin typeface="Gabriola" panose="04040605051002020D02" pitchFamily="82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Gabriola" panose="04040605051002020D02" pitchFamily="82" charset="0"/>
              </a:rPr>
              <a:t>n-1</a:t>
            </a:r>
            <a:r>
              <a:rPr lang="en-US" sz="2400" b="1" dirty="0">
                <a:solidFill>
                  <a:srgbClr val="FFFF99"/>
                </a:solidFill>
                <a:latin typeface="Gabriola" panose="04040605051002020D02" pitchFamily="82" charset="0"/>
              </a:rPr>
              <a:t> </a:t>
            </a:r>
            <a:r>
              <a:rPr lang="en-US" sz="2400" b="1" dirty="0">
                <a:latin typeface="Gabriola" panose="04040605051002020D02" pitchFamily="82" charset="0"/>
              </a:rPr>
              <a:t>part requires (in the worst case) recurring to depth </a:t>
            </a:r>
            <a:r>
              <a:rPr lang="en-US" sz="2400" b="1" dirty="0">
                <a:solidFill>
                  <a:srgbClr val="FFFF99"/>
                </a:solidFill>
                <a:latin typeface="Gabriola" panose="04040605051002020D02" pitchFamily="82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Gabriola" panose="04040605051002020D02" pitchFamily="82" charset="0"/>
              </a:rPr>
              <a:t>n-1</a:t>
            </a:r>
            <a:r>
              <a:rPr lang="en-US" sz="2400" b="1" dirty="0">
                <a:solidFill>
                  <a:srgbClr val="FFFF99"/>
                </a:solidFill>
                <a:latin typeface="Gabriola" panose="04040605051002020D02" pitchFamily="82" charset="0"/>
              </a:rPr>
              <a:t> </a:t>
            </a:r>
            <a:endParaRPr lang="en-US" sz="2400" b="1" dirty="0">
              <a:latin typeface="Gabriola" panose="04040605051002020D02" pitchFamily="82" charset="0"/>
            </a:endParaRPr>
          </a:p>
          <a:p>
            <a:endParaRPr lang="en-US" sz="2400" b="1" dirty="0">
              <a:latin typeface="Gabriola" panose="04040605051002020D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0841" y="229132"/>
            <a:ext cx="6085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Quick Sort – Worst Case Analysis</a:t>
            </a:r>
            <a:endParaRPr lang="en-US" sz="40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670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3"/>
          <p:cNvGrpSpPr>
            <a:grpSpLocks/>
          </p:cNvGrpSpPr>
          <p:nvPr/>
        </p:nvGrpSpPr>
        <p:grpSpPr bwMode="auto">
          <a:xfrm>
            <a:off x="1885950" y="1371600"/>
            <a:ext cx="5486400" cy="228600"/>
            <a:chOff x="624" y="1296"/>
            <a:chExt cx="4608" cy="192"/>
          </a:xfrm>
        </p:grpSpPr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624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816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1008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33" name="Rectangle 9"/>
            <p:cNvSpPr>
              <a:spLocks noChangeArrowheads="1"/>
            </p:cNvSpPr>
            <p:nvPr/>
          </p:nvSpPr>
          <p:spPr bwMode="auto">
            <a:xfrm>
              <a:off x="1200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34" name="Rectangle 10"/>
            <p:cNvSpPr>
              <a:spLocks noChangeArrowheads="1"/>
            </p:cNvSpPr>
            <p:nvPr/>
          </p:nvSpPr>
          <p:spPr bwMode="auto">
            <a:xfrm>
              <a:off x="1392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1584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36" name="Rectangle 12"/>
            <p:cNvSpPr>
              <a:spLocks noChangeArrowheads="1"/>
            </p:cNvSpPr>
            <p:nvPr/>
          </p:nvSpPr>
          <p:spPr bwMode="auto">
            <a:xfrm>
              <a:off x="1776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37" name="Rectangle 13"/>
            <p:cNvSpPr>
              <a:spLocks noChangeArrowheads="1"/>
            </p:cNvSpPr>
            <p:nvPr/>
          </p:nvSpPr>
          <p:spPr bwMode="auto">
            <a:xfrm>
              <a:off x="1968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2160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2352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2544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2736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42" name="Rectangle 18"/>
            <p:cNvSpPr>
              <a:spLocks noChangeArrowheads="1"/>
            </p:cNvSpPr>
            <p:nvPr/>
          </p:nvSpPr>
          <p:spPr bwMode="auto">
            <a:xfrm>
              <a:off x="2928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3120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3312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45" name="Rectangle 21"/>
            <p:cNvSpPr>
              <a:spLocks noChangeArrowheads="1"/>
            </p:cNvSpPr>
            <p:nvPr/>
          </p:nvSpPr>
          <p:spPr bwMode="auto">
            <a:xfrm>
              <a:off x="3504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46" name="Rectangle 22"/>
            <p:cNvSpPr>
              <a:spLocks noChangeArrowheads="1"/>
            </p:cNvSpPr>
            <p:nvPr/>
          </p:nvSpPr>
          <p:spPr bwMode="auto">
            <a:xfrm>
              <a:off x="3696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3888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4080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4272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4464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4656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52" name="Rectangle 28"/>
            <p:cNvSpPr>
              <a:spLocks noChangeArrowheads="1"/>
            </p:cNvSpPr>
            <p:nvPr/>
          </p:nvSpPr>
          <p:spPr bwMode="auto">
            <a:xfrm>
              <a:off x="4848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53" name="Rectangle 29"/>
            <p:cNvSpPr>
              <a:spLocks noChangeArrowheads="1"/>
            </p:cNvSpPr>
            <p:nvPr/>
          </p:nvSpPr>
          <p:spPr bwMode="auto">
            <a:xfrm>
              <a:off x="5040" y="129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Group 174"/>
          <p:cNvGrpSpPr>
            <a:grpSpLocks/>
          </p:cNvGrpSpPr>
          <p:nvPr/>
        </p:nvGrpSpPr>
        <p:grpSpPr bwMode="auto">
          <a:xfrm>
            <a:off x="1828800" y="1885950"/>
            <a:ext cx="5543550" cy="228600"/>
            <a:chOff x="576" y="1776"/>
            <a:chExt cx="4656" cy="192"/>
          </a:xfrm>
        </p:grpSpPr>
        <p:sp>
          <p:nvSpPr>
            <p:cNvPr id="26654" name="Rectangle 30"/>
            <p:cNvSpPr>
              <a:spLocks noChangeArrowheads="1"/>
            </p:cNvSpPr>
            <p:nvPr/>
          </p:nvSpPr>
          <p:spPr bwMode="auto">
            <a:xfrm>
              <a:off x="576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55" name="Rectangle 31"/>
            <p:cNvSpPr>
              <a:spLocks noChangeArrowheads="1"/>
            </p:cNvSpPr>
            <p:nvPr/>
          </p:nvSpPr>
          <p:spPr bwMode="auto">
            <a:xfrm>
              <a:off x="816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56" name="Rectangle 32"/>
            <p:cNvSpPr>
              <a:spLocks noChangeArrowheads="1"/>
            </p:cNvSpPr>
            <p:nvPr/>
          </p:nvSpPr>
          <p:spPr bwMode="auto">
            <a:xfrm>
              <a:off x="1008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57" name="Rectangle 33"/>
            <p:cNvSpPr>
              <a:spLocks noChangeArrowheads="1"/>
            </p:cNvSpPr>
            <p:nvPr/>
          </p:nvSpPr>
          <p:spPr bwMode="auto">
            <a:xfrm>
              <a:off x="1200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58" name="Rectangle 34"/>
            <p:cNvSpPr>
              <a:spLocks noChangeArrowheads="1"/>
            </p:cNvSpPr>
            <p:nvPr/>
          </p:nvSpPr>
          <p:spPr bwMode="auto">
            <a:xfrm>
              <a:off x="1392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59" name="Rectangle 35"/>
            <p:cNvSpPr>
              <a:spLocks noChangeArrowheads="1"/>
            </p:cNvSpPr>
            <p:nvPr/>
          </p:nvSpPr>
          <p:spPr bwMode="auto">
            <a:xfrm>
              <a:off x="1584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60" name="Rectangle 36"/>
            <p:cNvSpPr>
              <a:spLocks noChangeArrowheads="1"/>
            </p:cNvSpPr>
            <p:nvPr/>
          </p:nvSpPr>
          <p:spPr bwMode="auto">
            <a:xfrm>
              <a:off x="1776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61" name="Rectangle 37"/>
            <p:cNvSpPr>
              <a:spLocks noChangeArrowheads="1"/>
            </p:cNvSpPr>
            <p:nvPr/>
          </p:nvSpPr>
          <p:spPr bwMode="auto">
            <a:xfrm>
              <a:off x="1968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62" name="Rectangle 38"/>
            <p:cNvSpPr>
              <a:spLocks noChangeArrowheads="1"/>
            </p:cNvSpPr>
            <p:nvPr/>
          </p:nvSpPr>
          <p:spPr bwMode="auto">
            <a:xfrm>
              <a:off x="2160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6663" name="Rectangle 39"/>
            <p:cNvSpPr>
              <a:spLocks noChangeArrowheads="1"/>
            </p:cNvSpPr>
            <p:nvPr/>
          </p:nvSpPr>
          <p:spPr bwMode="auto">
            <a:xfrm>
              <a:off x="2352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64" name="Rectangle 40"/>
            <p:cNvSpPr>
              <a:spLocks noChangeArrowheads="1"/>
            </p:cNvSpPr>
            <p:nvPr/>
          </p:nvSpPr>
          <p:spPr bwMode="auto">
            <a:xfrm>
              <a:off x="2544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65" name="Rectangle 41"/>
            <p:cNvSpPr>
              <a:spLocks noChangeArrowheads="1"/>
            </p:cNvSpPr>
            <p:nvPr/>
          </p:nvSpPr>
          <p:spPr bwMode="auto">
            <a:xfrm>
              <a:off x="2736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66" name="Rectangle 42"/>
            <p:cNvSpPr>
              <a:spLocks noChangeArrowheads="1"/>
            </p:cNvSpPr>
            <p:nvPr/>
          </p:nvSpPr>
          <p:spPr bwMode="auto">
            <a:xfrm>
              <a:off x="2928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67" name="Rectangle 43"/>
            <p:cNvSpPr>
              <a:spLocks noChangeArrowheads="1"/>
            </p:cNvSpPr>
            <p:nvPr/>
          </p:nvSpPr>
          <p:spPr bwMode="auto">
            <a:xfrm>
              <a:off x="3120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68" name="Rectangle 44"/>
            <p:cNvSpPr>
              <a:spLocks noChangeArrowheads="1"/>
            </p:cNvSpPr>
            <p:nvPr/>
          </p:nvSpPr>
          <p:spPr bwMode="auto">
            <a:xfrm>
              <a:off x="3312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69" name="Rectangle 45"/>
            <p:cNvSpPr>
              <a:spLocks noChangeArrowheads="1"/>
            </p:cNvSpPr>
            <p:nvPr/>
          </p:nvSpPr>
          <p:spPr bwMode="auto">
            <a:xfrm>
              <a:off x="3504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70" name="Rectangle 46"/>
            <p:cNvSpPr>
              <a:spLocks noChangeArrowheads="1"/>
            </p:cNvSpPr>
            <p:nvPr/>
          </p:nvSpPr>
          <p:spPr bwMode="auto">
            <a:xfrm>
              <a:off x="3696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71" name="Rectangle 47"/>
            <p:cNvSpPr>
              <a:spLocks noChangeArrowheads="1"/>
            </p:cNvSpPr>
            <p:nvPr/>
          </p:nvSpPr>
          <p:spPr bwMode="auto">
            <a:xfrm>
              <a:off x="3888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72" name="Rectangle 48"/>
            <p:cNvSpPr>
              <a:spLocks noChangeArrowheads="1"/>
            </p:cNvSpPr>
            <p:nvPr/>
          </p:nvSpPr>
          <p:spPr bwMode="auto">
            <a:xfrm>
              <a:off x="4080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73" name="Rectangle 49"/>
            <p:cNvSpPr>
              <a:spLocks noChangeArrowheads="1"/>
            </p:cNvSpPr>
            <p:nvPr/>
          </p:nvSpPr>
          <p:spPr bwMode="auto">
            <a:xfrm>
              <a:off x="4272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74" name="Rectangle 50"/>
            <p:cNvSpPr>
              <a:spLocks noChangeArrowheads="1"/>
            </p:cNvSpPr>
            <p:nvPr/>
          </p:nvSpPr>
          <p:spPr bwMode="auto">
            <a:xfrm>
              <a:off x="4464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75" name="Rectangle 51"/>
            <p:cNvSpPr>
              <a:spLocks noChangeArrowheads="1"/>
            </p:cNvSpPr>
            <p:nvPr/>
          </p:nvSpPr>
          <p:spPr bwMode="auto">
            <a:xfrm>
              <a:off x="4656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76" name="Rectangle 52"/>
            <p:cNvSpPr>
              <a:spLocks noChangeArrowheads="1"/>
            </p:cNvSpPr>
            <p:nvPr/>
          </p:nvSpPr>
          <p:spPr bwMode="auto">
            <a:xfrm>
              <a:off x="4848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77" name="Rectangle 53"/>
            <p:cNvSpPr>
              <a:spLocks noChangeArrowheads="1"/>
            </p:cNvSpPr>
            <p:nvPr/>
          </p:nvSpPr>
          <p:spPr bwMode="auto">
            <a:xfrm>
              <a:off x="5040" y="177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" name="Group 175"/>
          <p:cNvGrpSpPr>
            <a:grpSpLocks/>
          </p:cNvGrpSpPr>
          <p:nvPr/>
        </p:nvGrpSpPr>
        <p:grpSpPr bwMode="auto">
          <a:xfrm>
            <a:off x="1771650" y="2400300"/>
            <a:ext cx="5600700" cy="228600"/>
            <a:chOff x="528" y="2256"/>
            <a:chExt cx="4704" cy="192"/>
          </a:xfrm>
        </p:grpSpPr>
        <p:sp>
          <p:nvSpPr>
            <p:cNvPr id="26678" name="Rectangle 54"/>
            <p:cNvSpPr>
              <a:spLocks noChangeArrowheads="1"/>
            </p:cNvSpPr>
            <p:nvPr/>
          </p:nvSpPr>
          <p:spPr bwMode="auto">
            <a:xfrm>
              <a:off x="528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79" name="Rectangle 55"/>
            <p:cNvSpPr>
              <a:spLocks noChangeArrowheads="1"/>
            </p:cNvSpPr>
            <p:nvPr/>
          </p:nvSpPr>
          <p:spPr bwMode="auto">
            <a:xfrm>
              <a:off x="768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80" name="Rectangle 56"/>
            <p:cNvSpPr>
              <a:spLocks noChangeArrowheads="1"/>
            </p:cNvSpPr>
            <p:nvPr/>
          </p:nvSpPr>
          <p:spPr bwMode="auto">
            <a:xfrm>
              <a:off x="1008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81" name="Rectangle 57"/>
            <p:cNvSpPr>
              <a:spLocks noChangeArrowheads="1"/>
            </p:cNvSpPr>
            <p:nvPr/>
          </p:nvSpPr>
          <p:spPr bwMode="auto">
            <a:xfrm>
              <a:off x="1200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82" name="Rectangle 58"/>
            <p:cNvSpPr>
              <a:spLocks noChangeArrowheads="1"/>
            </p:cNvSpPr>
            <p:nvPr/>
          </p:nvSpPr>
          <p:spPr bwMode="auto">
            <a:xfrm>
              <a:off x="1392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83" name="Rectangle 59"/>
            <p:cNvSpPr>
              <a:spLocks noChangeArrowheads="1"/>
            </p:cNvSpPr>
            <p:nvPr/>
          </p:nvSpPr>
          <p:spPr bwMode="auto">
            <a:xfrm>
              <a:off x="1584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84" name="Rectangle 60"/>
            <p:cNvSpPr>
              <a:spLocks noChangeArrowheads="1"/>
            </p:cNvSpPr>
            <p:nvPr/>
          </p:nvSpPr>
          <p:spPr bwMode="auto">
            <a:xfrm>
              <a:off x="1776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85" name="Rectangle 61"/>
            <p:cNvSpPr>
              <a:spLocks noChangeArrowheads="1"/>
            </p:cNvSpPr>
            <p:nvPr/>
          </p:nvSpPr>
          <p:spPr bwMode="auto">
            <a:xfrm>
              <a:off x="1968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86" name="Rectangle 62"/>
            <p:cNvSpPr>
              <a:spLocks noChangeArrowheads="1"/>
            </p:cNvSpPr>
            <p:nvPr/>
          </p:nvSpPr>
          <p:spPr bwMode="auto">
            <a:xfrm>
              <a:off x="2160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6687" name="Rectangle 63"/>
            <p:cNvSpPr>
              <a:spLocks noChangeArrowheads="1"/>
            </p:cNvSpPr>
            <p:nvPr/>
          </p:nvSpPr>
          <p:spPr bwMode="auto">
            <a:xfrm>
              <a:off x="2352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88" name="Rectangle 64"/>
            <p:cNvSpPr>
              <a:spLocks noChangeArrowheads="1"/>
            </p:cNvSpPr>
            <p:nvPr/>
          </p:nvSpPr>
          <p:spPr bwMode="auto">
            <a:xfrm>
              <a:off x="2544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89" name="Rectangle 65"/>
            <p:cNvSpPr>
              <a:spLocks noChangeArrowheads="1"/>
            </p:cNvSpPr>
            <p:nvPr/>
          </p:nvSpPr>
          <p:spPr bwMode="auto">
            <a:xfrm>
              <a:off x="2736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90" name="Rectangle 66"/>
            <p:cNvSpPr>
              <a:spLocks noChangeArrowheads="1"/>
            </p:cNvSpPr>
            <p:nvPr/>
          </p:nvSpPr>
          <p:spPr bwMode="auto">
            <a:xfrm>
              <a:off x="2928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91" name="Rectangle 67"/>
            <p:cNvSpPr>
              <a:spLocks noChangeArrowheads="1"/>
            </p:cNvSpPr>
            <p:nvPr/>
          </p:nvSpPr>
          <p:spPr bwMode="auto">
            <a:xfrm>
              <a:off x="3120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92" name="Rectangle 68"/>
            <p:cNvSpPr>
              <a:spLocks noChangeArrowheads="1"/>
            </p:cNvSpPr>
            <p:nvPr/>
          </p:nvSpPr>
          <p:spPr bwMode="auto">
            <a:xfrm>
              <a:off x="3312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93" name="Rectangle 69"/>
            <p:cNvSpPr>
              <a:spLocks noChangeArrowheads="1"/>
            </p:cNvSpPr>
            <p:nvPr/>
          </p:nvSpPr>
          <p:spPr bwMode="auto">
            <a:xfrm>
              <a:off x="3504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94" name="Rectangle 70"/>
            <p:cNvSpPr>
              <a:spLocks noChangeArrowheads="1"/>
            </p:cNvSpPr>
            <p:nvPr/>
          </p:nvSpPr>
          <p:spPr bwMode="auto">
            <a:xfrm>
              <a:off x="3696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95" name="Rectangle 71"/>
            <p:cNvSpPr>
              <a:spLocks noChangeArrowheads="1"/>
            </p:cNvSpPr>
            <p:nvPr/>
          </p:nvSpPr>
          <p:spPr bwMode="auto">
            <a:xfrm>
              <a:off x="3888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96" name="Rectangle 72"/>
            <p:cNvSpPr>
              <a:spLocks noChangeArrowheads="1"/>
            </p:cNvSpPr>
            <p:nvPr/>
          </p:nvSpPr>
          <p:spPr bwMode="auto">
            <a:xfrm>
              <a:off x="4080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97" name="Rectangle 73"/>
            <p:cNvSpPr>
              <a:spLocks noChangeArrowheads="1"/>
            </p:cNvSpPr>
            <p:nvPr/>
          </p:nvSpPr>
          <p:spPr bwMode="auto">
            <a:xfrm>
              <a:off x="4272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98" name="Rectangle 74"/>
            <p:cNvSpPr>
              <a:spLocks noChangeArrowheads="1"/>
            </p:cNvSpPr>
            <p:nvPr/>
          </p:nvSpPr>
          <p:spPr bwMode="auto">
            <a:xfrm>
              <a:off x="4464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699" name="Rectangle 75"/>
            <p:cNvSpPr>
              <a:spLocks noChangeArrowheads="1"/>
            </p:cNvSpPr>
            <p:nvPr/>
          </p:nvSpPr>
          <p:spPr bwMode="auto">
            <a:xfrm>
              <a:off x="4656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00" name="Rectangle 76"/>
            <p:cNvSpPr>
              <a:spLocks noChangeArrowheads="1"/>
            </p:cNvSpPr>
            <p:nvPr/>
          </p:nvSpPr>
          <p:spPr bwMode="auto">
            <a:xfrm>
              <a:off x="4848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01" name="Rectangle 77"/>
            <p:cNvSpPr>
              <a:spLocks noChangeArrowheads="1"/>
            </p:cNvSpPr>
            <p:nvPr/>
          </p:nvSpPr>
          <p:spPr bwMode="auto">
            <a:xfrm>
              <a:off x="5040" y="225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" name="Group 176"/>
          <p:cNvGrpSpPr>
            <a:grpSpLocks/>
          </p:cNvGrpSpPr>
          <p:nvPr/>
        </p:nvGrpSpPr>
        <p:grpSpPr bwMode="auto">
          <a:xfrm>
            <a:off x="1714500" y="2914650"/>
            <a:ext cx="5657850" cy="228600"/>
            <a:chOff x="480" y="2736"/>
            <a:chExt cx="4752" cy="192"/>
          </a:xfrm>
        </p:grpSpPr>
        <p:sp>
          <p:nvSpPr>
            <p:cNvPr id="26725" name="Rectangle 101"/>
            <p:cNvSpPr>
              <a:spLocks noChangeArrowheads="1"/>
            </p:cNvSpPr>
            <p:nvPr/>
          </p:nvSpPr>
          <p:spPr bwMode="auto">
            <a:xfrm>
              <a:off x="480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26" name="Rectangle 102"/>
            <p:cNvSpPr>
              <a:spLocks noChangeArrowheads="1"/>
            </p:cNvSpPr>
            <p:nvPr/>
          </p:nvSpPr>
          <p:spPr bwMode="auto">
            <a:xfrm>
              <a:off x="720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27" name="Rectangle 103"/>
            <p:cNvSpPr>
              <a:spLocks noChangeArrowheads="1"/>
            </p:cNvSpPr>
            <p:nvPr/>
          </p:nvSpPr>
          <p:spPr bwMode="auto">
            <a:xfrm>
              <a:off x="960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28" name="Rectangle 104"/>
            <p:cNvSpPr>
              <a:spLocks noChangeArrowheads="1"/>
            </p:cNvSpPr>
            <p:nvPr/>
          </p:nvSpPr>
          <p:spPr bwMode="auto">
            <a:xfrm>
              <a:off x="1200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29" name="Rectangle 105"/>
            <p:cNvSpPr>
              <a:spLocks noChangeArrowheads="1"/>
            </p:cNvSpPr>
            <p:nvPr/>
          </p:nvSpPr>
          <p:spPr bwMode="auto">
            <a:xfrm>
              <a:off x="1392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30" name="Rectangle 106"/>
            <p:cNvSpPr>
              <a:spLocks noChangeArrowheads="1"/>
            </p:cNvSpPr>
            <p:nvPr/>
          </p:nvSpPr>
          <p:spPr bwMode="auto">
            <a:xfrm>
              <a:off x="1584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31" name="Rectangle 107"/>
            <p:cNvSpPr>
              <a:spLocks noChangeArrowheads="1"/>
            </p:cNvSpPr>
            <p:nvPr/>
          </p:nvSpPr>
          <p:spPr bwMode="auto">
            <a:xfrm>
              <a:off x="1776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32" name="Rectangle 108"/>
            <p:cNvSpPr>
              <a:spLocks noChangeArrowheads="1"/>
            </p:cNvSpPr>
            <p:nvPr/>
          </p:nvSpPr>
          <p:spPr bwMode="auto">
            <a:xfrm>
              <a:off x="1968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33" name="Rectangle 109"/>
            <p:cNvSpPr>
              <a:spLocks noChangeArrowheads="1"/>
            </p:cNvSpPr>
            <p:nvPr/>
          </p:nvSpPr>
          <p:spPr bwMode="auto">
            <a:xfrm>
              <a:off x="2160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6734" name="Rectangle 110"/>
            <p:cNvSpPr>
              <a:spLocks noChangeArrowheads="1"/>
            </p:cNvSpPr>
            <p:nvPr/>
          </p:nvSpPr>
          <p:spPr bwMode="auto">
            <a:xfrm>
              <a:off x="2352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35" name="Rectangle 111"/>
            <p:cNvSpPr>
              <a:spLocks noChangeArrowheads="1"/>
            </p:cNvSpPr>
            <p:nvPr/>
          </p:nvSpPr>
          <p:spPr bwMode="auto">
            <a:xfrm>
              <a:off x="2544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36" name="Rectangle 112"/>
            <p:cNvSpPr>
              <a:spLocks noChangeArrowheads="1"/>
            </p:cNvSpPr>
            <p:nvPr/>
          </p:nvSpPr>
          <p:spPr bwMode="auto">
            <a:xfrm>
              <a:off x="2736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37" name="Rectangle 113"/>
            <p:cNvSpPr>
              <a:spLocks noChangeArrowheads="1"/>
            </p:cNvSpPr>
            <p:nvPr/>
          </p:nvSpPr>
          <p:spPr bwMode="auto">
            <a:xfrm>
              <a:off x="2928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38" name="Rectangle 114"/>
            <p:cNvSpPr>
              <a:spLocks noChangeArrowheads="1"/>
            </p:cNvSpPr>
            <p:nvPr/>
          </p:nvSpPr>
          <p:spPr bwMode="auto">
            <a:xfrm>
              <a:off x="3120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39" name="Rectangle 115"/>
            <p:cNvSpPr>
              <a:spLocks noChangeArrowheads="1"/>
            </p:cNvSpPr>
            <p:nvPr/>
          </p:nvSpPr>
          <p:spPr bwMode="auto">
            <a:xfrm>
              <a:off x="3312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40" name="Rectangle 116"/>
            <p:cNvSpPr>
              <a:spLocks noChangeArrowheads="1"/>
            </p:cNvSpPr>
            <p:nvPr/>
          </p:nvSpPr>
          <p:spPr bwMode="auto">
            <a:xfrm>
              <a:off x="3504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41" name="Rectangle 117"/>
            <p:cNvSpPr>
              <a:spLocks noChangeArrowheads="1"/>
            </p:cNvSpPr>
            <p:nvPr/>
          </p:nvSpPr>
          <p:spPr bwMode="auto">
            <a:xfrm>
              <a:off x="3696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42" name="Rectangle 118"/>
            <p:cNvSpPr>
              <a:spLocks noChangeArrowheads="1"/>
            </p:cNvSpPr>
            <p:nvPr/>
          </p:nvSpPr>
          <p:spPr bwMode="auto">
            <a:xfrm>
              <a:off x="3888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43" name="Rectangle 119"/>
            <p:cNvSpPr>
              <a:spLocks noChangeArrowheads="1"/>
            </p:cNvSpPr>
            <p:nvPr/>
          </p:nvSpPr>
          <p:spPr bwMode="auto">
            <a:xfrm>
              <a:off x="4080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44" name="Rectangle 120"/>
            <p:cNvSpPr>
              <a:spLocks noChangeArrowheads="1"/>
            </p:cNvSpPr>
            <p:nvPr/>
          </p:nvSpPr>
          <p:spPr bwMode="auto">
            <a:xfrm>
              <a:off x="4272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45" name="Rectangle 121"/>
            <p:cNvSpPr>
              <a:spLocks noChangeArrowheads="1"/>
            </p:cNvSpPr>
            <p:nvPr/>
          </p:nvSpPr>
          <p:spPr bwMode="auto">
            <a:xfrm>
              <a:off x="4464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46" name="Rectangle 122"/>
            <p:cNvSpPr>
              <a:spLocks noChangeArrowheads="1"/>
            </p:cNvSpPr>
            <p:nvPr/>
          </p:nvSpPr>
          <p:spPr bwMode="auto">
            <a:xfrm>
              <a:off x="4656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47" name="Rectangle 123"/>
            <p:cNvSpPr>
              <a:spLocks noChangeArrowheads="1"/>
            </p:cNvSpPr>
            <p:nvPr/>
          </p:nvSpPr>
          <p:spPr bwMode="auto">
            <a:xfrm>
              <a:off x="4848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748" name="Rectangle 124"/>
            <p:cNvSpPr>
              <a:spLocks noChangeArrowheads="1"/>
            </p:cNvSpPr>
            <p:nvPr/>
          </p:nvSpPr>
          <p:spPr bwMode="auto">
            <a:xfrm>
              <a:off x="5040" y="273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" name="Group 252"/>
          <p:cNvGrpSpPr>
            <a:grpSpLocks/>
          </p:cNvGrpSpPr>
          <p:nvPr/>
        </p:nvGrpSpPr>
        <p:grpSpPr bwMode="auto">
          <a:xfrm>
            <a:off x="1714500" y="3429000"/>
            <a:ext cx="5715000" cy="228600"/>
            <a:chOff x="480" y="3216"/>
            <a:chExt cx="4800" cy="192"/>
          </a:xfrm>
        </p:grpSpPr>
        <p:sp>
          <p:nvSpPr>
            <p:cNvPr id="26804" name="Rectangle 180"/>
            <p:cNvSpPr>
              <a:spLocks noChangeArrowheads="1"/>
            </p:cNvSpPr>
            <p:nvPr/>
          </p:nvSpPr>
          <p:spPr bwMode="auto">
            <a:xfrm>
              <a:off x="480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05" name="Rectangle 181"/>
            <p:cNvSpPr>
              <a:spLocks noChangeArrowheads="1"/>
            </p:cNvSpPr>
            <p:nvPr/>
          </p:nvSpPr>
          <p:spPr bwMode="auto">
            <a:xfrm>
              <a:off x="720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06" name="Rectangle 182"/>
            <p:cNvSpPr>
              <a:spLocks noChangeArrowheads="1"/>
            </p:cNvSpPr>
            <p:nvPr/>
          </p:nvSpPr>
          <p:spPr bwMode="auto">
            <a:xfrm>
              <a:off x="960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07" name="Rectangle 183"/>
            <p:cNvSpPr>
              <a:spLocks noChangeArrowheads="1"/>
            </p:cNvSpPr>
            <p:nvPr/>
          </p:nvSpPr>
          <p:spPr bwMode="auto">
            <a:xfrm>
              <a:off x="1200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08" name="Rectangle 184"/>
            <p:cNvSpPr>
              <a:spLocks noChangeArrowheads="1"/>
            </p:cNvSpPr>
            <p:nvPr/>
          </p:nvSpPr>
          <p:spPr bwMode="auto">
            <a:xfrm>
              <a:off x="1392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09" name="Rectangle 185"/>
            <p:cNvSpPr>
              <a:spLocks noChangeArrowheads="1"/>
            </p:cNvSpPr>
            <p:nvPr/>
          </p:nvSpPr>
          <p:spPr bwMode="auto">
            <a:xfrm>
              <a:off x="1584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10" name="Rectangle 186"/>
            <p:cNvSpPr>
              <a:spLocks noChangeArrowheads="1"/>
            </p:cNvSpPr>
            <p:nvPr/>
          </p:nvSpPr>
          <p:spPr bwMode="auto">
            <a:xfrm>
              <a:off x="1776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11" name="Rectangle 187"/>
            <p:cNvSpPr>
              <a:spLocks noChangeArrowheads="1"/>
            </p:cNvSpPr>
            <p:nvPr/>
          </p:nvSpPr>
          <p:spPr bwMode="auto">
            <a:xfrm>
              <a:off x="1968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12" name="Rectangle 188"/>
            <p:cNvSpPr>
              <a:spLocks noChangeArrowheads="1"/>
            </p:cNvSpPr>
            <p:nvPr/>
          </p:nvSpPr>
          <p:spPr bwMode="auto">
            <a:xfrm>
              <a:off x="2160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6813" name="Rectangle 189"/>
            <p:cNvSpPr>
              <a:spLocks noChangeArrowheads="1"/>
            </p:cNvSpPr>
            <p:nvPr/>
          </p:nvSpPr>
          <p:spPr bwMode="auto">
            <a:xfrm>
              <a:off x="2352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14" name="Rectangle 190"/>
            <p:cNvSpPr>
              <a:spLocks noChangeArrowheads="1"/>
            </p:cNvSpPr>
            <p:nvPr/>
          </p:nvSpPr>
          <p:spPr bwMode="auto">
            <a:xfrm>
              <a:off x="2544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15" name="Rectangle 191"/>
            <p:cNvSpPr>
              <a:spLocks noChangeArrowheads="1"/>
            </p:cNvSpPr>
            <p:nvPr/>
          </p:nvSpPr>
          <p:spPr bwMode="auto">
            <a:xfrm>
              <a:off x="2736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16" name="Rectangle 192"/>
            <p:cNvSpPr>
              <a:spLocks noChangeArrowheads="1"/>
            </p:cNvSpPr>
            <p:nvPr/>
          </p:nvSpPr>
          <p:spPr bwMode="auto">
            <a:xfrm>
              <a:off x="2928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17" name="Rectangle 193"/>
            <p:cNvSpPr>
              <a:spLocks noChangeArrowheads="1"/>
            </p:cNvSpPr>
            <p:nvPr/>
          </p:nvSpPr>
          <p:spPr bwMode="auto">
            <a:xfrm>
              <a:off x="3120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18" name="Rectangle 194"/>
            <p:cNvSpPr>
              <a:spLocks noChangeArrowheads="1"/>
            </p:cNvSpPr>
            <p:nvPr/>
          </p:nvSpPr>
          <p:spPr bwMode="auto">
            <a:xfrm>
              <a:off x="3312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19" name="Rectangle 195"/>
            <p:cNvSpPr>
              <a:spLocks noChangeArrowheads="1"/>
            </p:cNvSpPr>
            <p:nvPr/>
          </p:nvSpPr>
          <p:spPr bwMode="auto">
            <a:xfrm>
              <a:off x="3504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20" name="Rectangle 196"/>
            <p:cNvSpPr>
              <a:spLocks noChangeArrowheads="1"/>
            </p:cNvSpPr>
            <p:nvPr/>
          </p:nvSpPr>
          <p:spPr bwMode="auto">
            <a:xfrm>
              <a:off x="3696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21" name="Rectangle 197"/>
            <p:cNvSpPr>
              <a:spLocks noChangeArrowheads="1"/>
            </p:cNvSpPr>
            <p:nvPr/>
          </p:nvSpPr>
          <p:spPr bwMode="auto">
            <a:xfrm>
              <a:off x="3888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22" name="Rectangle 198"/>
            <p:cNvSpPr>
              <a:spLocks noChangeArrowheads="1"/>
            </p:cNvSpPr>
            <p:nvPr/>
          </p:nvSpPr>
          <p:spPr bwMode="auto">
            <a:xfrm>
              <a:off x="4080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23" name="Rectangle 199"/>
            <p:cNvSpPr>
              <a:spLocks noChangeArrowheads="1"/>
            </p:cNvSpPr>
            <p:nvPr/>
          </p:nvSpPr>
          <p:spPr bwMode="auto">
            <a:xfrm>
              <a:off x="4272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24" name="Rectangle 200"/>
            <p:cNvSpPr>
              <a:spLocks noChangeArrowheads="1"/>
            </p:cNvSpPr>
            <p:nvPr/>
          </p:nvSpPr>
          <p:spPr bwMode="auto">
            <a:xfrm>
              <a:off x="4464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25" name="Rectangle 201"/>
            <p:cNvSpPr>
              <a:spLocks noChangeArrowheads="1"/>
            </p:cNvSpPr>
            <p:nvPr/>
          </p:nvSpPr>
          <p:spPr bwMode="auto">
            <a:xfrm>
              <a:off x="4656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26" name="Rectangle 202"/>
            <p:cNvSpPr>
              <a:spLocks noChangeArrowheads="1"/>
            </p:cNvSpPr>
            <p:nvPr/>
          </p:nvSpPr>
          <p:spPr bwMode="auto">
            <a:xfrm>
              <a:off x="4848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27" name="Rectangle 203"/>
            <p:cNvSpPr>
              <a:spLocks noChangeArrowheads="1"/>
            </p:cNvSpPr>
            <p:nvPr/>
          </p:nvSpPr>
          <p:spPr bwMode="auto">
            <a:xfrm>
              <a:off x="5088" y="3216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7" name="Group 253"/>
          <p:cNvGrpSpPr>
            <a:grpSpLocks/>
          </p:cNvGrpSpPr>
          <p:nvPr/>
        </p:nvGrpSpPr>
        <p:grpSpPr bwMode="auto">
          <a:xfrm>
            <a:off x="1714500" y="3943350"/>
            <a:ext cx="5772150" cy="228600"/>
            <a:chOff x="480" y="3648"/>
            <a:chExt cx="4848" cy="192"/>
          </a:xfrm>
        </p:grpSpPr>
        <p:sp>
          <p:nvSpPr>
            <p:cNvPr id="26828" name="Rectangle 204"/>
            <p:cNvSpPr>
              <a:spLocks noChangeArrowheads="1"/>
            </p:cNvSpPr>
            <p:nvPr/>
          </p:nvSpPr>
          <p:spPr bwMode="auto">
            <a:xfrm>
              <a:off x="480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29" name="Rectangle 205"/>
            <p:cNvSpPr>
              <a:spLocks noChangeArrowheads="1"/>
            </p:cNvSpPr>
            <p:nvPr/>
          </p:nvSpPr>
          <p:spPr bwMode="auto">
            <a:xfrm>
              <a:off x="720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30" name="Rectangle 206"/>
            <p:cNvSpPr>
              <a:spLocks noChangeArrowheads="1"/>
            </p:cNvSpPr>
            <p:nvPr/>
          </p:nvSpPr>
          <p:spPr bwMode="auto">
            <a:xfrm>
              <a:off x="960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31" name="Rectangle 207"/>
            <p:cNvSpPr>
              <a:spLocks noChangeArrowheads="1"/>
            </p:cNvSpPr>
            <p:nvPr/>
          </p:nvSpPr>
          <p:spPr bwMode="auto">
            <a:xfrm>
              <a:off x="1200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32" name="Rectangle 208"/>
            <p:cNvSpPr>
              <a:spLocks noChangeArrowheads="1"/>
            </p:cNvSpPr>
            <p:nvPr/>
          </p:nvSpPr>
          <p:spPr bwMode="auto">
            <a:xfrm>
              <a:off x="1392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33" name="Rectangle 209"/>
            <p:cNvSpPr>
              <a:spLocks noChangeArrowheads="1"/>
            </p:cNvSpPr>
            <p:nvPr/>
          </p:nvSpPr>
          <p:spPr bwMode="auto">
            <a:xfrm>
              <a:off x="1584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34" name="Rectangle 210"/>
            <p:cNvSpPr>
              <a:spLocks noChangeArrowheads="1"/>
            </p:cNvSpPr>
            <p:nvPr/>
          </p:nvSpPr>
          <p:spPr bwMode="auto">
            <a:xfrm>
              <a:off x="1776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35" name="Rectangle 211"/>
            <p:cNvSpPr>
              <a:spLocks noChangeArrowheads="1"/>
            </p:cNvSpPr>
            <p:nvPr/>
          </p:nvSpPr>
          <p:spPr bwMode="auto">
            <a:xfrm>
              <a:off x="1968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36" name="Rectangle 212"/>
            <p:cNvSpPr>
              <a:spLocks noChangeArrowheads="1"/>
            </p:cNvSpPr>
            <p:nvPr/>
          </p:nvSpPr>
          <p:spPr bwMode="auto">
            <a:xfrm>
              <a:off x="2160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6837" name="Rectangle 213"/>
            <p:cNvSpPr>
              <a:spLocks noChangeArrowheads="1"/>
            </p:cNvSpPr>
            <p:nvPr/>
          </p:nvSpPr>
          <p:spPr bwMode="auto">
            <a:xfrm>
              <a:off x="2352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38" name="Rectangle 214"/>
            <p:cNvSpPr>
              <a:spLocks noChangeArrowheads="1"/>
            </p:cNvSpPr>
            <p:nvPr/>
          </p:nvSpPr>
          <p:spPr bwMode="auto">
            <a:xfrm>
              <a:off x="2544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39" name="Rectangle 215"/>
            <p:cNvSpPr>
              <a:spLocks noChangeArrowheads="1"/>
            </p:cNvSpPr>
            <p:nvPr/>
          </p:nvSpPr>
          <p:spPr bwMode="auto">
            <a:xfrm>
              <a:off x="2736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40" name="Rectangle 216"/>
            <p:cNvSpPr>
              <a:spLocks noChangeArrowheads="1"/>
            </p:cNvSpPr>
            <p:nvPr/>
          </p:nvSpPr>
          <p:spPr bwMode="auto">
            <a:xfrm>
              <a:off x="2928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41" name="Rectangle 217"/>
            <p:cNvSpPr>
              <a:spLocks noChangeArrowheads="1"/>
            </p:cNvSpPr>
            <p:nvPr/>
          </p:nvSpPr>
          <p:spPr bwMode="auto">
            <a:xfrm>
              <a:off x="3120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42" name="Rectangle 218"/>
            <p:cNvSpPr>
              <a:spLocks noChangeArrowheads="1"/>
            </p:cNvSpPr>
            <p:nvPr/>
          </p:nvSpPr>
          <p:spPr bwMode="auto">
            <a:xfrm>
              <a:off x="3312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43" name="Rectangle 219"/>
            <p:cNvSpPr>
              <a:spLocks noChangeArrowheads="1"/>
            </p:cNvSpPr>
            <p:nvPr/>
          </p:nvSpPr>
          <p:spPr bwMode="auto">
            <a:xfrm>
              <a:off x="3504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44" name="Rectangle 220"/>
            <p:cNvSpPr>
              <a:spLocks noChangeArrowheads="1"/>
            </p:cNvSpPr>
            <p:nvPr/>
          </p:nvSpPr>
          <p:spPr bwMode="auto">
            <a:xfrm>
              <a:off x="3696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45" name="Rectangle 221"/>
            <p:cNvSpPr>
              <a:spLocks noChangeArrowheads="1"/>
            </p:cNvSpPr>
            <p:nvPr/>
          </p:nvSpPr>
          <p:spPr bwMode="auto">
            <a:xfrm>
              <a:off x="3888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46" name="Rectangle 222"/>
            <p:cNvSpPr>
              <a:spLocks noChangeArrowheads="1"/>
            </p:cNvSpPr>
            <p:nvPr/>
          </p:nvSpPr>
          <p:spPr bwMode="auto">
            <a:xfrm>
              <a:off x="4080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47" name="Rectangle 223"/>
            <p:cNvSpPr>
              <a:spLocks noChangeArrowheads="1"/>
            </p:cNvSpPr>
            <p:nvPr/>
          </p:nvSpPr>
          <p:spPr bwMode="auto">
            <a:xfrm>
              <a:off x="4272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48" name="Rectangle 224"/>
            <p:cNvSpPr>
              <a:spLocks noChangeArrowheads="1"/>
            </p:cNvSpPr>
            <p:nvPr/>
          </p:nvSpPr>
          <p:spPr bwMode="auto">
            <a:xfrm>
              <a:off x="4464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49" name="Rectangle 225"/>
            <p:cNvSpPr>
              <a:spLocks noChangeArrowheads="1"/>
            </p:cNvSpPr>
            <p:nvPr/>
          </p:nvSpPr>
          <p:spPr bwMode="auto">
            <a:xfrm>
              <a:off x="4656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50" name="Rectangle 226"/>
            <p:cNvSpPr>
              <a:spLocks noChangeArrowheads="1"/>
            </p:cNvSpPr>
            <p:nvPr/>
          </p:nvSpPr>
          <p:spPr bwMode="auto">
            <a:xfrm>
              <a:off x="4896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51" name="Rectangle 227"/>
            <p:cNvSpPr>
              <a:spLocks noChangeArrowheads="1"/>
            </p:cNvSpPr>
            <p:nvPr/>
          </p:nvSpPr>
          <p:spPr bwMode="auto">
            <a:xfrm>
              <a:off x="5136" y="3648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8" name="Group 254"/>
          <p:cNvGrpSpPr>
            <a:grpSpLocks/>
          </p:cNvGrpSpPr>
          <p:nvPr/>
        </p:nvGrpSpPr>
        <p:grpSpPr bwMode="auto">
          <a:xfrm>
            <a:off x="1600200" y="4457700"/>
            <a:ext cx="5829300" cy="228600"/>
            <a:chOff x="384" y="4032"/>
            <a:chExt cx="4896" cy="192"/>
          </a:xfrm>
        </p:grpSpPr>
        <p:sp>
          <p:nvSpPr>
            <p:cNvPr id="26852" name="Rectangle 228"/>
            <p:cNvSpPr>
              <a:spLocks noChangeArrowheads="1"/>
            </p:cNvSpPr>
            <p:nvPr/>
          </p:nvSpPr>
          <p:spPr bwMode="auto">
            <a:xfrm>
              <a:off x="384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53" name="Rectangle 229"/>
            <p:cNvSpPr>
              <a:spLocks noChangeArrowheads="1"/>
            </p:cNvSpPr>
            <p:nvPr/>
          </p:nvSpPr>
          <p:spPr bwMode="auto">
            <a:xfrm>
              <a:off x="624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54" name="Rectangle 230"/>
            <p:cNvSpPr>
              <a:spLocks noChangeArrowheads="1"/>
            </p:cNvSpPr>
            <p:nvPr/>
          </p:nvSpPr>
          <p:spPr bwMode="auto">
            <a:xfrm>
              <a:off x="864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55" name="Rectangle 231"/>
            <p:cNvSpPr>
              <a:spLocks noChangeArrowheads="1"/>
            </p:cNvSpPr>
            <p:nvPr/>
          </p:nvSpPr>
          <p:spPr bwMode="auto">
            <a:xfrm>
              <a:off x="1104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56" name="Rectangle 232"/>
            <p:cNvSpPr>
              <a:spLocks noChangeArrowheads="1"/>
            </p:cNvSpPr>
            <p:nvPr/>
          </p:nvSpPr>
          <p:spPr bwMode="auto">
            <a:xfrm>
              <a:off x="1344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57" name="Rectangle 233"/>
            <p:cNvSpPr>
              <a:spLocks noChangeArrowheads="1"/>
            </p:cNvSpPr>
            <p:nvPr/>
          </p:nvSpPr>
          <p:spPr bwMode="auto">
            <a:xfrm>
              <a:off x="1536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58" name="Rectangle 234"/>
            <p:cNvSpPr>
              <a:spLocks noChangeArrowheads="1"/>
            </p:cNvSpPr>
            <p:nvPr/>
          </p:nvSpPr>
          <p:spPr bwMode="auto">
            <a:xfrm>
              <a:off x="1728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59" name="Rectangle 235"/>
            <p:cNvSpPr>
              <a:spLocks noChangeArrowheads="1"/>
            </p:cNvSpPr>
            <p:nvPr/>
          </p:nvSpPr>
          <p:spPr bwMode="auto">
            <a:xfrm>
              <a:off x="1920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60" name="Rectangle 236"/>
            <p:cNvSpPr>
              <a:spLocks noChangeArrowheads="1"/>
            </p:cNvSpPr>
            <p:nvPr/>
          </p:nvSpPr>
          <p:spPr bwMode="auto">
            <a:xfrm>
              <a:off x="2112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6861" name="Rectangle 237"/>
            <p:cNvSpPr>
              <a:spLocks noChangeArrowheads="1"/>
            </p:cNvSpPr>
            <p:nvPr/>
          </p:nvSpPr>
          <p:spPr bwMode="auto">
            <a:xfrm>
              <a:off x="2304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62" name="Rectangle 238"/>
            <p:cNvSpPr>
              <a:spLocks noChangeArrowheads="1"/>
            </p:cNvSpPr>
            <p:nvPr/>
          </p:nvSpPr>
          <p:spPr bwMode="auto">
            <a:xfrm>
              <a:off x="2496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63" name="Rectangle 239"/>
            <p:cNvSpPr>
              <a:spLocks noChangeArrowheads="1"/>
            </p:cNvSpPr>
            <p:nvPr/>
          </p:nvSpPr>
          <p:spPr bwMode="auto">
            <a:xfrm>
              <a:off x="2688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64" name="Rectangle 240"/>
            <p:cNvSpPr>
              <a:spLocks noChangeArrowheads="1"/>
            </p:cNvSpPr>
            <p:nvPr/>
          </p:nvSpPr>
          <p:spPr bwMode="auto">
            <a:xfrm>
              <a:off x="2880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65" name="Rectangle 241"/>
            <p:cNvSpPr>
              <a:spLocks noChangeArrowheads="1"/>
            </p:cNvSpPr>
            <p:nvPr/>
          </p:nvSpPr>
          <p:spPr bwMode="auto">
            <a:xfrm>
              <a:off x="3072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66" name="Rectangle 242"/>
            <p:cNvSpPr>
              <a:spLocks noChangeArrowheads="1"/>
            </p:cNvSpPr>
            <p:nvPr/>
          </p:nvSpPr>
          <p:spPr bwMode="auto">
            <a:xfrm>
              <a:off x="3264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67" name="Rectangle 243"/>
            <p:cNvSpPr>
              <a:spLocks noChangeArrowheads="1"/>
            </p:cNvSpPr>
            <p:nvPr/>
          </p:nvSpPr>
          <p:spPr bwMode="auto">
            <a:xfrm>
              <a:off x="3456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68" name="Rectangle 244"/>
            <p:cNvSpPr>
              <a:spLocks noChangeArrowheads="1"/>
            </p:cNvSpPr>
            <p:nvPr/>
          </p:nvSpPr>
          <p:spPr bwMode="auto">
            <a:xfrm>
              <a:off x="3648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69" name="Rectangle 245"/>
            <p:cNvSpPr>
              <a:spLocks noChangeArrowheads="1"/>
            </p:cNvSpPr>
            <p:nvPr/>
          </p:nvSpPr>
          <p:spPr bwMode="auto">
            <a:xfrm>
              <a:off x="3840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70" name="Rectangle 246"/>
            <p:cNvSpPr>
              <a:spLocks noChangeArrowheads="1"/>
            </p:cNvSpPr>
            <p:nvPr/>
          </p:nvSpPr>
          <p:spPr bwMode="auto">
            <a:xfrm>
              <a:off x="4032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71" name="Rectangle 247"/>
            <p:cNvSpPr>
              <a:spLocks noChangeArrowheads="1"/>
            </p:cNvSpPr>
            <p:nvPr/>
          </p:nvSpPr>
          <p:spPr bwMode="auto">
            <a:xfrm>
              <a:off x="4224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72" name="Rectangle 248"/>
            <p:cNvSpPr>
              <a:spLocks noChangeArrowheads="1"/>
            </p:cNvSpPr>
            <p:nvPr/>
          </p:nvSpPr>
          <p:spPr bwMode="auto">
            <a:xfrm>
              <a:off x="4416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73" name="Rectangle 249"/>
            <p:cNvSpPr>
              <a:spLocks noChangeArrowheads="1"/>
            </p:cNvSpPr>
            <p:nvPr/>
          </p:nvSpPr>
          <p:spPr bwMode="auto">
            <a:xfrm>
              <a:off x="4608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74" name="Rectangle 250"/>
            <p:cNvSpPr>
              <a:spLocks noChangeArrowheads="1"/>
            </p:cNvSpPr>
            <p:nvPr/>
          </p:nvSpPr>
          <p:spPr bwMode="auto">
            <a:xfrm>
              <a:off x="4848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6875" name="Rectangle 251"/>
            <p:cNvSpPr>
              <a:spLocks noChangeArrowheads="1"/>
            </p:cNvSpPr>
            <p:nvPr/>
          </p:nvSpPr>
          <p:spPr bwMode="auto">
            <a:xfrm>
              <a:off x="5088" y="4032"/>
              <a:ext cx="192" cy="192"/>
            </a:xfrm>
            <a:prstGeom prst="rect">
              <a:avLst/>
            </a:prstGeom>
            <a:solidFill>
              <a:srgbClr val="3366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1471915" y="263664"/>
            <a:ext cx="5055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Worst Case Partitioning</a:t>
            </a:r>
            <a:endParaRPr lang="en-US" sz="40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043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33347" y="971550"/>
            <a:ext cx="6950926" cy="3914542"/>
          </a:xfrm>
        </p:spPr>
        <p:txBody>
          <a:bodyPr>
            <a:noAutofit/>
          </a:bodyPr>
          <a:lstStyle/>
          <a:p>
            <a:r>
              <a:rPr lang="en-US" b="1" dirty="0">
                <a:latin typeface="Gabriola" panose="04040605051002020D02" pitchFamily="82" charset="0"/>
              </a:rPr>
              <a:t>In the worst case, recursion may be </a:t>
            </a:r>
            <a:r>
              <a:rPr lang="en-US" b="1" dirty="0">
                <a:solidFill>
                  <a:schemeClr val="accent2"/>
                </a:solidFill>
                <a:latin typeface="Gabriola" panose="04040605051002020D02" pitchFamily="82" charset="0"/>
              </a:rPr>
              <a:t>n</a:t>
            </a:r>
            <a:r>
              <a:rPr lang="en-US" b="1" dirty="0">
                <a:latin typeface="Gabriola" panose="04040605051002020D02" pitchFamily="82" charset="0"/>
              </a:rPr>
              <a:t> levels deep (for an array of size </a:t>
            </a:r>
            <a:r>
              <a:rPr lang="en-US" b="1" dirty="0">
                <a:solidFill>
                  <a:schemeClr val="accent2"/>
                </a:solidFill>
                <a:latin typeface="Gabriola" panose="04040605051002020D02" pitchFamily="82" charset="0"/>
              </a:rPr>
              <a:t>n</a:t>
            </a:r>
            <a:r>
              <a:rPr lang="en-US" b="1" dirty="0">
                <a:latin typeface="Gabriola" panose="04040605051002020D02" pitchFamily="82" charset="0"/>
              </a:rPr>
              <a:t>)</a:t>
            </a:r>
          </a:p>
          <a:p>
            <a:r>
              <a:rPr lang="en-US" b="1" dirty="0">
                <a:latin typeface="Gabriola" panose="04040605051002020D02" pitchFamily="82" charset="0"/>
              </a:rPr>
              <a:t>But the partitioning work done at each level is still</a:t>
            </a:r>
            <a:r>
              <a:rPr lang="en-US" b="1" dirty="0">
                <a:solidFill>
                  <a:schemeClr val="accent2"/>
                </a:solidFill>
                <a:latin typeface="Gabriola" panose="04040605051002020D02" pitchFamily="82" charset="0"/>
              </a:rPr>
              <a:t> n</a:t>
            </a:r>
          </a:p>
          <a:p>
            <a:r>
              <a:rPr lang="en-US" b="1" dirty="0">
                <a:solidFill>
                  <a:schemeClr val="accent2"/>
                </a:solidFill>
                <a:latin typeface="Gabriola" panose="04040605051002020D02" pitchFamily="82" charset="0"/>
              </a:rPr>
              <a:t>O(n) * O(n) = O(n</a:t>
            </a:r>
            <a:r>
              <a:rPr lang="en-US" b="1" baseline="30000" dirty="0">
                <a:solidFill>
                  <a:schemeClr val="accent2"/>
                </a:solidFill>
                <a:latin typeface="Gabriola" panose="04040605051002020D02" pitchFamily="82" charset="0"/>
              </a:rPr>
              <a:t>2</a:t>
            </a:r>
            <a:r>
              <a:rPr lang="en-US" b="1" dirty="0">
                <a:solidFill>
                  <a:schemeClr val="accent2"/>
                </a:solidFill>
                <a:latin typeface="Gabriola" panose="04040605051002020D02" pitchFamily="82" charset="0"/>
              </a:rPr>
              <a:t>)</a:t>
            </a:r>
          </a:p>
          <a:p>
            <a:r>
              <a:rPr lang="en-US" b="1" dirty="0">
                <a:latin typeface="Gabriola" panose="04040605051002020D02" pitchFamily="82" charset="0"/>
              </a:rPr>
              <a:t>So worst case for </a:t>
            </a:r>
            <a:r>
              <a:rPr lang="en-US" b="1" dirty="0" err="1">
                <a:latin typeface="Gabriola" panose="04040605051002020D02" pitchFamily="82" charset="0"/>
              </a:rPr>
              <a:t>Quicksort</a:t>
            </a:r>
            <a:r>
              <a:rPr lang="en-US" b="1" dirty="0">
                <a:latin typeface="Gabriola" panose="04040605051002020D02" pitchFamily="82" charset="0"/>
              </a:rPr>
              <a:t> is</a:t>
            </a:r>
            <a:r>
              <a:rPr lang="en-US" b="1" dirty="0">
                <a:solidFill>
                  <a:srgbClr val="FFFF99"/>
                </a:solidFill>
                <a:latin typeface="Gabriola" panose="04040605051002020D02" pitchFamily="82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Gabriola" panose="04040605051002020D02" pitchFamily="82" charset="0"/>
              </a:rPr>
              <a:t>O(n</a:t>
            </a:r>
            <a:r>
              <a:rPr lang="en-US" b="1" baseline="30000" dirty="0">
                <a:solidFill>
                  <a:schemeClr val="accent2"/>
                </a:solidFill>
                <a:latin typeface="Gabriola" panose="04040605051002020D02" pitchFamily="82" charset="0"/>
              </a:rPr>
              <a:t>2</a:t>
            </a:r>
            <a:r>
              <a:rPr lang="en-US" b="1" dirty="0">
                <a:solidFill>
                  <a:schemeClr val="accent2"/>
                </a:solidFill>
                <a:latin typeface="Gabriola" panose="04040605051002020D02" pitchFamily="82" charset="0"/>
              </a:rPr>
              <a:t>)</a:t>
            </a:r>
          </a:p>
          <a:p>
            <a:r>
              <a:rPr lang="en-US" b="1" dirty="0">
                <a:latin typeface="Gabriola" panose="04040605051002020D02" pitchFamily="82" charset="0"/>
              </a:rPr>
              <a:t>When does this happen?</a:t>
            </a:r>
          </a:p>
          <a:p>
            <a:pPr lvl="1"/>
            <a:r>
              <a:rPr lang="en-US" b="1" dirty="0">
                <a:latin typeface="Gabriola" panose="04040605051002020D02" pitchFamily="82" charset="0"/>
              </a:rPr>
              <a:t>There are many arrangements that </a:t>
            </a:r>
            <a:r>
              <a:rPr lang="en-US" b="1" i="1" dirty="0">
                <a:latin typeface="Gabriola" panose="04040605051002020D02" pitchFamily="82" charset="0"/>
              </a:rPr>
              <a:t>could</a:t>
            </a:r>
            <a:r>
              <a:rPr lang="en-US" b="1" dirty="0">
                <a:latin typeface="Gabriola" panose="04040605051002020D02" pitchFamily="82" charset="0"/>
              </a:rPr>
              <a:t> make this happen</a:t>
            </a:r>
          </a:p>
          <a:p>
            <a:pPr lvl="1"/>
            <a:r>
              <a:rPr lang="en-US" b="1" dirty="0">
                <a:latin typeface="Gabriola" panose="04040605051002020D02" pitchFamily="82" charset="0"/>
              </a:rPr>
              <a:t>Here are two common cases:</a:t>
            </a:r>
          </a:p>
          <a:p>
            <a:pPr lvl="2"/>
            <a:r>
              <a:rPr lang="en-US" b="1" dirty="0">
                <a:latin typeface="Gabriola" panose="04040605051002020D02" pitchFamily="82" charset="0"/>
              </a:rPr>
              <a:t>When the array is already sorted</a:t>
            </a:r>
          </a:p>
          <a:p>
            <a:pPr lvl="2"/>
            <a:r>
              <a:rPr lang="en-US" b="1" dirty="0">
                <a:latin typeface="Gabriola" panose="04040605051002020D02" pitchFamily="82" charset="0"/>
              </a:rPr>
              <a:t>When the array is </a:t>
            </a:r>
            <a:r>
              <a:rPr lang="en-US" b="1" i="1" dirty="0">
                <a:latin typeface="Gabriola" panose="04040605051002020D02" pitchFamily="82" charset="0"/>
              </a:rPr>
              <a:t>inversely</a:t>
            </a:r>
            <a:r>
              <a:rPr lang="en-US" b="1" dirty="0">
                <a:latin typeface="Gabriola" panose="04040605051002020D02" pitchFamily="82" charset="0"/>
              </a:rPr>
              <a:t> sorted (sorted in the opposite order)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1915" y="263664"/>
            <a:ext cx="5055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Worst Case of Quick Sort</a:t>
            </a:r>
            <a:endParaRPr lang="en-US" sz="40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096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9956" y="1189928"/>
            <a:ext cx="6406491" cy="34290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Gabriola" panose="04040605051002020D02" pitchFamily="82" charset="0"/>
              </a:rPr>
              <a:t>If the array is sorted to begin with, </a:t>
            </a:r>
            <a:r>
              <a:rPr lang="en-US" sz="2400" b="1" dirty="0" err="1">
                <a:latin typeface="Gabriola" panose="04040605051002020D02" pitchFamily="82" charset="0"/>
              </a:rPr>
              <a:t>Quicksort</a:t>
            </a:r>
            <a:r>
              <a:rPr lang="en-US" sz="2400" b="1" dirty="0">
                <a:latin typeface="Gabriola" panose="04040605051002020D02" pitchFamily="82" charset="0"/>
              </a:rPr>
              <a:t> is terrible: </a:t>
            </a:r>
            <a:r>
              <a:rPr lang="en-US" sz="2400" b="1" dirty="0">
                <a:solidFill>
                  <a:schemeClr val="accent2"/>
                </a:solidFill>
                <a:latin typeface="Gabriola" panose="04040605051002020D02" pitchFamily="82" charset="0"/>
              </a:rPr>
              <a:t>O(n</a:t>
            </a:r>
            <a:r>
              <a:rPr lang="en-US" sz="2400" b="1" baseline="30000" dirty="0">
                <a:solidFill>
                  <a:schemeClr val="accent2"/>
                </a:solidFill>
                <a:latin typeface="Gabriola" panose="04040605051002020D02" pitchFamily="82" charset="0"/>
              </a:rPr>
              <a:t>2</a:t>
            </a:r>
            <a:r>
              <a:rPr lang="en-US" sz="2400" b="1" dirty="0">
                <a:solidFill>
                  <a:schemeClr val="accent2"/>
                </a:solidFill>
                <a:latin typeface="Gabriola" panose="04040605051002020D02" pitchFamily="82" charset="0"/>
              </a:rPr>
              <a:t>)</a:t>
            </a:r>
          </a:p>
          <a:p>
            <a:r>
              <a:rPr lang="en-US" sz="2400" b="1" dirty="0">
                <a:latin typeface="Gabriola" panose="04040605051002020D02" pitchFamily="82" charset="0"/>
              </a:rPr>
              <a:t>It is possible to construct other bad cases</a:t>
            </a:r>
          </a:p>
          <a:p>
            <a:r>
              <a:rPr lang="en-US" sz="2400" b="1" dirty="0">
                <a:latin typeface="Gabriola" panose="04040605051002020D02" pitchFamily="82" charset="0"/>
              </a:rPr>
              <a:t>However, </a:t>
            </a:r>
            <a:r>
              <a:rPr lang="en-US" sz="2400" b="1" dirty="0" err="1">
                <a:latin typeface="Gabriola" panose="04040605051002020D02" pitchFamily="82" charset="0"/>
              </a:rPr>
              <a:t>Quicksort</a:t>
            </a:r>
            <a:r>
              <a:rPr lang="en-US" sz="2400" b="1" dirty="0">
                <a:latin typeface="Gabriola" panose="04040605051002020D02" pitchFamily="82" charset="0"/>
              </a:rPr>
              <a:t> is usually </a:t>
            </a:r>
            <a:r>
              <a:rPr lang="en-US" sz="2400" b="1" dirty="0">
                <a:solidFill>
                  <a:schemeClr val="accent2"/>
                </a:solidFill>
                <a:latin typeface="Gabriola" panose="04040605051002020D02" pitchFamily="82" charset="0"/>
              </a:rPr>
              <a:t>O(n log</a:t>
            </a:r>
            <a:r>
              <a:rPr lang="en-US" sz="2400" b="1" baseline="-25000" dirty="0">
                <a:solidFill>
                  <a:schemeClr val="accent2"/>
                </a:solidFill>
                <a:latin typeface="Gabriola" panose="04040605051002020D02" pitchFamily="82" charset="0"/>
              </a:rPr>
              <a:t>2</a:t>
            </a:r>
            <a:r>
              <a:rPr lang="en-US" sz="2400" b="1" dirty="0">
                <a:solidFill>
                  <a:schemeClr val="accent2"/>
                </a:solidFill>
                <a:latin typeface="Gabriola" panose="04040605051002020D02" pitchFamily="82" charset="0"/>
              </a:rPr>
              <a:t>n)</a:t>
            </a:r>
          </a:p>
          <a:p>
            <a:r>
              <a:rPr lang="en-US" sz="2400" b="1" dirty="0">
                <a:latin typeface="Gabriola" panose="04040605051002020D02" pitchFamily="82" charset="0"/>
              </a:rPr>
              <a:t>The constants are so good that </a:t>
            </a:r>
            <a:r>
              <a:rPr lang="en-US" sz="2400" b="1" dirty="0" err="1">
                <a:latin typeface="Gabriola" panose="04040605051002020D02" pitchFamily="82" charset="0"/>
              </a:rPr>
              <a:t>Quicksort</a:t>
            </a:r>
            <a:r>
              <a:rPr lang="en-US" sz="2400" b="1" dirty="0">
                <a:latin typeface="Gabriola" panose="04040605051002020D02" pitchFamily="82" charset="0"/>
              </a:rPr>
              <a:t> is generally the </a:t>
            </a:r>
            <a:r>
              <a:rPr lang="en-US" sz="2400" b="1" dirty="0" smtClean="0">
                <a:latin typeface="Gabriola" panose="04040605051002020D02" pitchFamily="82" charset="0"/>
              </a:rPr>
              <a:t>faster algorithm.</a:t>
            </a:r>
            <a:endParaRPr lang="en-US" sz="2400" b="1" dirty="0">
              <a:latin typeface="Gabriola" panose="04040605051002020D02" pitchFamily="82" charset="0"/>
            </a:endParaRPr>
          </a:p>
          <a:p>
            <a:r>
              <a:rPr lang="en-US" sz="2400" b="1" dirty="0">
                <a:latin typeface="Gabriola" panose="04040605051002020D02" pitchFamily="82" charset="0"/>
              </a:rPr>
              <a:t>Most real-world sorting is done </a:t>
            </a:r>
            <a:r>
              <a:rPr lang="en-US" sz="2400" b="1" dirty="0" smtClean="0">
                <a:latin typeface="Gabriola" panose="04040605051002020D02" pitchFamily="82" charset="0"/>
              </a:rPr>
              <a:t>by Quicksort</a:t>
            </a:r>
            <a:endParaRPr lang="en-US" sz="2400" b="1" dirty="0">
              <a:latin typeface="Gabriola" panose="04040605051002020D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1915" y="263664"/>
            <a:ext cx="5055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Typical Case of Quick Sort</a:t>
            </a:r>
            <a:endParaRPr lang="en-US" sz="40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964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808074" y="1006231"/>
            <a:ext cx="780899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Gabriola" panose="04040605051002020D02" pitchFamily="82" charset="0"/>
              </a:rPr>
              <a:t>Divide</a:t>
            </a:r>
            <a:r>
              <a:rPr lang="en-US" altLang="en-US" sz="2400" dirty="0">
                <a:latin typeface="Gabriola" panose="04040605051002020D02" pitchFamily="82" charset="0"/>
              </a:rPr>
              <a:t> the problem into a number of sub-problems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>
                <a:latin typeface="Gabriola" panose="04040605051002020D02" pitchFamily="82" charset="0"/>
              </a:rPr>
              <a:t>	Similar </a:t>
            </a:r>
            <a:r>
              <a:rPr lang="en-US" altLang="en-US" sz="2000" dirty="0">
                <a:latin typeface="Gabriola" panose="04040605051002020D02" pitchFamily="82" charset="0"/>
              </a:rPr>
              <a:t>sub-problems of smaller size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Gabriola" panose="04040605051002020D02" pitchFamily="82" charset="0"/>
              </a:rPr>
              <a:t>Conquer</a:t>
            </a:r>
            <a:r>
              <a:rPr lang="en-US" altLang="en-US" sz="2400" dirty="0">
                <a:latin typeface="Gabriola" panose="04040605051002020D02" pitchFamily="82" charset="0"/>
              </a:rPr>
              <a:t> the sub-problems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>
                <a:latin typeface="Gabriola" panose="04040605051002020D02" pitchFamily="82" charset="0"/>
              </a:rPr>
              <a:t>	Solve </a:t>
            </a:r>
            <a:r>
              <a:rPr lang="en-US" altLang="en-US" sz="2000" dirty="0">
                <a:latin typeface="Gabriola" panose="04040605051002020D02" pitchFamily="82" charset="0"/>
              </a:rPr>
              <a:t>the sub-problems </a:t>
            </a:r>
            <a:r>
              <a:rPr lang="en-US" altLang="en-US" sz="2000" u="sng" dirty="0">
                <a:latin typeface="Gabriola" panose="04040605051002020D02" pitchFamily="82" charset="0"/>
              </a:rPr>
              <a:t>recursively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>
                <a:latin typeface="Gabriola" panose="04040605051002020D02" pitchFamily="82" charset="0"/>
              </a:rPr>
              <a:t>	Sub-problem </a:t>
            </a:r>
            <a:r>
              <a:rPr lang="en-US" altLang="en-US" sz="2000" dirty="0">
                <a:latin typeface="Gabriola" panose="04040605051002020D02" pitchFamily="82" charset="0"/>
              </a:rPr>
              <a:t>size small enough </a:t>
            </a:r>
            <a:r>
              <a:rPr lang="en-US" altLang="en-US" sz="2000" dirty="0">
                <a:latin typeface="Gabriola" panose="04040605051002020D02" pitchFamily="82" charset="0"/>
                <a:sym typeface="Symbol" panose="05050102010706020507" pitchFamily="18" charset="2"/>
              </a:rPr>
              <a:t> solve the problems in straightforward manner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Gabriola" panose="04040605051002020D02" pitchFamily="82" charset="0"/>
              </a:rPr>
              <a:t>Combine</a:t>
            </a:r>
            <a:r>
              <a:rPr lang="en-US" altLang="en-US" sz="2400" dirty="0">
                <a:latin typeface="Gabriola" panose="04040605051002020D02" pitchFamily="82" charset="0"/>
              </a:rPr>
              <a:t> the solutions of the sub-problems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>
                <a:latin typeface="Gabriola" panose="04040605051002020D02" pitchFamily="82" charset="0"/>
              </a:rPr>
              <a:t>	Obtain </a:t>
            </a:r>
            <a:r>
              <a:rPr lang="en-US" altLang="en-US" sz="2000" dirty="0">
                <a:latin typeface="Gabriola" panose="04040605051002020D02" pitchFamily="82" charset="0"/>
              </a:rPr>
              <a:t>the solution for the original problem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2977" y="201061"/>
            <a:ext cx="5344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Divide and Conquer (Recap)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0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9864" y="1363701"/>
            <a:ext cx="7396975" cy="3314700"/>
          </a:xfrm>
        </p:spPr>
        <p:txBody>
          <a:bodyPr/>
          <a:lstStyle/>
          <a:p>
            <a:r>
              <a:rPr lang="en-US" sz="2400" b="1" dirty="0" smtClean="0">
                <a:latin typeface="Gabriola" panose="04040605051002020D02" pitchFamily="82" charset="0"/>
              </a:rPr>
              <a:t>For very small arrays (N</a:t>
            </a:r>
            <a:r>
              <a:rPr lang="en-US" altLang="zh-CN" sz="2400" b="1" dirty="0" smtClean="0">
                <a:latin typeface="Gabriola" panose="04040605051002020D02" pitchFamily="82" charset="0"/>
                <a:ea typeface="宋体" pitchFamily="2" charset="-122"/>
              </a:rPr>
              <a:t>&lt;= 20), </a:t>
            </a:r>
            <a:r>
              <a:rPr lang="en-US" altLang="zh-CN" sz="2400" b="1" dirty="0" err="1" smtClean="0">
                <a:latin typeface="Gabriola" panose="04040605051002020D02" pitchFamily="82" charset="0"/>
                <a:ea typeface="宋体" pitchFamily="2" charset="-122"/>
              </a:rPr>
              <a:t>quicksort</a:t>
            </a:r>
            <a:r>
              <a:rPr lang="en-US" altLang="zh-CN" sz="2400" b="1" dirty="0" smtClean="0">
                <a:latin typeface="Gabriola" panose="04040605051002020D02" pitchFamily="82" charset="0"/>
                <a:ea typeface="宋体" pitchFamily="2" charset="-122"/>
              </a:rPr>
              <a:t> does not perform as well as insertion sort</a:t>
            </a:r>
          </a:p>
          <a:p>
            <a:r>
              <a:rPr lang="en-US" altLang="zh-CN" sz="2400" b="1" dirty="0" smtClean="0">
                <a:latin typeface="Gabriola" panose="04040605051002020D02" pitchFamily="82" charset="0"/>
                <a:ea typeface="宋体" pitchFamily="2" charset="-122"/>
              </a:rPr>
              <a:t>A good cutoff range is N=10</a:t>
            </a:r>
          </a:p>
          <a:p>
            <a:r>
              <a:rPr lang="en-US" altLang="zh-CN" sz="2400" b="1" dirty="0" smtClean="0">
                <a:latin typeface="Gabriola" panose="04040605051002020D02" pitchFamily="82" charset="0"/>
                <a:ea typeface="宋体" pitchFamily="2" charset="-122"/>
              </a:rPr>
              <a:t>Switching to insertion sort for small arrays can save about 15% in the running time</a:t>
            </a:r>
            <a:endParaRPr lang="en-US" sz="2400" b="1" dirty="0" smtClean="0">
              <a:latin typeface="Gabriola" panose="04040605051002020D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1915" y="263664"/>
            <a:ext cx="5479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Quick Sort for Small Arrays</a:t>
            </a:r>
            <a:endParaRPr lang="en-US" sz="40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198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8214" y="1103505"/>
            <a:ext cx="7173952" cy="3513099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Gabriola" panose="04040605051002020D02" pitchFamily="82" charset="0"/>
              </a:rPr>
              <a:t>Both run in O(n </a:t>
            </a:r>
            <a:r>
              <a:rPr lang="en-US" sz="2400" b="1" dirty="0" err="1" smtClean="0">
                <a:latin typeface="Gabriola" panose="04040605051002020D02" pitchFamily="82" charset="0"/>
              </a:rPr>
              <a:t>lgn</a:t>
            </a:r>
            <a:r>
              <a:rPr lang="en-US" sz="2400" b="1" dirty="0" smtClean="0">
                <a:latin typeface="Gabriola" panose="04040605051002020D02" pitchFamily="82" charset="0"/>
              </a:rPr>
              <a:t>)</a:t>
            </a:r>
          </a:p>
          <a:p>
            <a:pPr lvl="1"/>
            <a:r>
              <a:rPr lang="en-US" sz="2400" b="1" dirty="0" err="1" smtClean="0">
                <a:latin typeface="Gabriola" panose="04040605051002020D02" pitchFamily="82" charset="0"/>
              </a:rPr>
              <a:t>Mergesort</a:t>
            </a:r>
            <a:r>
              <a:rPr lang="en-US" sz="2400" b="1" dirty="0" smtClean="0">
                <a:latin typeface="Gabriola" panose="04040605051002020D02" pitchFamily="82" charset="0"/>
              </a:rPr>
              <a:t> – always.</a:t>
            </a:r>
          </a:p>
          <a:p>
            <a:pPr lvl="1"/>
            <a:r>
              <a:rPr lang="en-US" sz="2400" b="1" dirty="0" err="1" smtClean="0">
                <a:latin typeface="Gabriola" panose="04040605051002020D02" pitchFamily="82" charset="0"/>
              </a:rPr>
              <a:t>Quicksort</a:t>
            </a:r>
            <a:r>
              <a:rPr lang="en-US" sz="2400" b="1" dirty="0" smtClean="0">
                <a:latin typeface="Gabriola" panose="04040605051002020D02" pitchFamily="82" charset="0"/>
              </a:rPr>
              <a:t> – on average</a:t>
            </a:r>
          </a:p>
          <a:p>
            <a:r>
              <a:rPr lang="en-US" sz="2400" b="1" dirty="0" smtClean="0">
                <a:latin typeface="Gabriola" panose="04040605051002020D02" pitchFamily="82" charset="0"/>
              </a:rPr>
              <a:t>Compared with </a:t>
            </a:r>
            <a:r>
              <a:rPr lang="en-US" sz="2400" b="1" dirty="0" err="1" smtClean="0">
                <a:latin typeface="Gabriola" panose="04040605051002020D02" pitchFamily="82" charset="0"/>
              </a:rPr>
              <a:t>Quicksort</a:t>
            </a:r>
            <a:r>
              <a:rPr lang="en-US" sz="2400" b="1" dirty="0" smtClean="0">
                <a:latin typeface="Gabriola" panose="04040605051002020D02" pitchFamily="82" charset="0"/>
              </a:rPr>
              <a:t>, </a:t>
            </a:r>
            <a:r>
              <a:rPr lang="en-US" sz="2400" b="1" dirty="0" err="1" smtClean="0">
                <a:latin typeface="Gabriola" panose="04040605051002020D02" pitchFamily="82" charset="0"/>
              </a:rPr>
              <a:t>Mergesort</a:t>
            </a:r>
            <a:r>
              <a:rPr lang="en-US" sz="2400" b="1" dirty="0" smtClean="0">
                <a:latin typeface="Gabriola" panose="04040605051002020D02" pitchFamily="82" charset="0"/>
              </a:rPr>
              <a:t> has less number of comparisons but larger number of moving elements</a:t>
            </a:r>
          </a:p>
          <a:p>
            <a:r>
              <a:rPr lang="en-US" sz="2400" b="1" dirty="0" smtClean="0">
                <a:latin typeface="Gabriola" panose="04040605051002020D02" pitchFamily="82" charset="0"/>
              </a:rPr>
              <a:t>In Java, an element comparison is expensive but moving elements is cheap.  Therefore, </a:t>
            </a:r>
            <a:r>
              <a:rPr lang="en-US" sz="2400" b="1" dirty="0" err="1" smtClean="0">
                <a:latin typeface="Gabriola" panose="04040605051002020D02" pitchFamily="82" charset="0"/>
              </a:rPr>
              <a:t>Mergesort</a:t>
            </a:r>
            <a:r>
              <a:rPr lang="en-US" sz="2400" b="1" dirty="0" smtClean="0">
                <a:latin typeface="Gabriola" panose="04040605051002020D02" pitchFamily="82" charset="0"/>
              </a:rPr>
              <a:t> is used in the standard Java library for generic sorting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1915" y="263664"/>
            <a:ext cx="5055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latin typeface="Gabriola" panose="04040605051002020D02" pitchFamily="82" charset="0"/>
              </a:rPr>
              <a:t>Mergesort</a:t>
            </a:r>
            <a:r>
              <a:rPr lang="en-US" sz="4000" b="1" dirty="0" smtClean="0">
                <a:latin typeface="Gabriola" panose="04040605051002020D02" pitchFamily="82" charset="0"/>
              </a:rPr>
              <a:t> vs Quicksort</a:t>
            </a:r>
            <a:endParaRPr lang="en-US" sz="40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1405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59005" y="1237320"/>
            <a:ext cx="7924800" cy="3314700"/>
          </a:xfrm>
        </p:spPr>
        <p:txBody>
          <a:bodyPr/>
          <a:lstStyle/>
          <a:p>
            <a:r>
              <a:rPr lang="en-US" sz="2400" b="1" dirty="0" smtClean="0">
                <a:latin typeface="Gabriola" panose="04040605051002020D02" pitchFamily="82" charset="0"/>
              </a:rPr>
              <a:t>In C++</a:t>
            </a:r>
            <a:r>
              <a:rPr lang="en-US" sz="2400" b="1" dirty="0" smtClean="0">
                <a:latin typeface="Gabriola" panose="04040605051002020D02" pitchFamily="82" charset="0"/>
                <a:ea typeface="宋体" pitchFamily="2" charset="-122"/>
              </a:rPr>
              <a:t>,</a:t>
            </a:r>
            <a:r>
              <a:rPr lang="en-US" altLang="zh-CN" sz="2400" b="1" dirty="0" smtClean="0">
                <a:latin typeface="Gabriola" panose="04040605051002020D02" pitchFamily="82" charset="0"/>
                <a:ea typeface="宋体" pitchFamily="2" charset="-122"/>
              </a:rPr>
              <a:t> copying objects can be expensive while comparing objects often is relatively cheap.  Therefore, </a:t>
            </a:r>
            <a:r>
              <a:rPr lang="en-US" altLang="zh-CN" sz="2400" b="1" dirty="0" err="1" smtClean="0">
                <a:latin typeface="Gabriola" panose="04040605051002020D02" pitchFamily="82" charset="0"/>
                <a:ea typeface="宋体" pitchFamily="2" charset="-122"/>
              </a:rPr>
              <a:t>quicksort</a:t>
            </a:r>
            <a:r>
              <a:rPr lang="en-US" altLang="zh-CN" sz="2400" b="1" dirty="0" smtClean="0">
                <a:latin typeface="Gabriola" panose="04040605051002020D02" pitchFamily="82" charset="0"/>
                <a:ea typeface="宋体" pitchFamily="2" charset="-122"/>
              </a:rPr>
              <a:t> is the sorting routine commonly used in C++ libraries</a:t>
            </a:r>
          </a:p>
          <a:p>
            <a:pPr>
              <a:buFont typeface="Monotype Sorts" pitchFamily="2" charset="2"/>
              <a:buNone/>
            </a:pPr>
            <a:endParaRPr lang="en-US" altLang="zh-CN" b="1" dirty="0">
              <a:latin typeface="Gabriola" panose="04040605051002020D02" pitchFamily="82" charset="0"/>
              <a:ea typeface="宋体" pitchFamily="2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Gabriola" panose="04040605051002020D02" pitchFamily="82" charset="0"/>
                <a:ea typeface="宋体" pitchFamily="2" charset="-122"/>
              </a:rPr>
              <a:t>Note these last two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Gabriola" panose="04040605051002020D02" pitchFamily="82" charset="0"/>
                <a:ea typeface="宋体" pitchFamily="2" charset="-122"/>
              </a:rPr>
              <a:t>rules</a:t>
            </a:r>
            <a:r>
              <a:rPr lang="en-US" altLang="zh-CN" sz="2400" b="1" dirty="0" smtClean="0">
                <a:solidFill>
                  <a:srgbClr val="FF0000"/>
                </a:solidFill>
                <a:latin typeface="Gabriola" panose="04040605051002020D02" pitchFamily="82" charset="0"/>
                <a:ea typeface="宋体" pitchFamily="2" charset="-122"/>
              </a:rPr>
              <a:t> are not really language specific, but rather how the language is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Gabriola" panose="04040605051002020D02" pitchFamily="82" charset="0"/>
                <a:ea typeface="宋体" pitchFamily="2" charset="-122"/>
              </a:rPr>
              <a:t>typically</a:t>
            </a:r>
            <a:r>
              <a:rPr lang="en-US" altLang="zh-CN" sz="2400" b="1" dirty="0" smtClean="0">
                <a:solidFill>
                  <a:srgbClr val="FF0000"/>
                </a:solidFill>
                <a:latin typeface="Gabriola" panose="04040605051002020D02" pitchFamily="82" charset="0"/>
                <a:ea typeface="宋体" pitchFamily="2" charset="-122"/>
              </a:rPr>
              <a:t> used.</a:t>
            </a:r>
            <a:endParaRPr lang="zh-CN" altLang="en-US" sz="2400" b="1" dirty="0" smtClean="0">
              <a:solidFill>
                <a:srgbClr val="FF0000"/>
              </a:solidFill>
              <a:latin typeface="Gabriola" panose="04040605051002020D02" pitchFamily="82" charset="0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1915" y="263664"/>
            <a:ext cx="5055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latin typeface="Gabriola" panose="04040605051002020D02" pitchFamily="82" charset="0"/>
              </a:rPr>
              <a:t>Mergesort</a:t>
            </a:r>
            <a:r>
              <a:rPr lang="en-US" sz="4000" b="1" dirty="0" smtClean="0">
                <a:latin typeface="Gabriola" panose="04040605051002020D02" pitchFamily="82" charset="0"/>
              </a:rPr>
              <a:t> vs Quicksort</a:t>
            </a:r>
            <a:endParaRPr lang="en-US" sz="40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7252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 bwMode="auto">
              <a:xfrm>
                <a:off x="1167160" y="877228"/>
                <a:ext cx="3620430" cy="40887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DA0808"/>
                  </a:buClr>
                  <a:buSzPct val="80000"/>
                  <a:buFont typeface="Wingdings" pitchFamily="2" charset="2"/>
                  <a:buChar char="l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DA0808"/>
                  </a:buClr>
                  <a:buSzPct val="70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DA0808"/>
                  </a:buClr>
                  <a:buSzPct val="65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DA0808"/>
                  </a:buClr>
                  <a:buSzPct val="60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DA0808"/>
                  </a:buClr>
                  <a:buSzPct val="40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DA0808"/>
                  </a:buClr>
                  <a:buSzPct val="40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DA0808"/>
                  </a:buClr>
                  <a:buSzPct val="40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DA0808"/>
                  </a:buClr>
                  <a:buSzPct val="40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DA0808"/>
                  </a:buClr>
                  <a:buSzPct val="40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DA0808"/>
                  </a:buClr>
                  <a:buSzPct val="80000"/>
                  <a:buFont typeface="Wingdings" pitchFamily="2" charset="2"/>
                  <a:buChar char="l"/>
                  <a:tabLst/>
                  <a:defRPr/>
                </a:pPr>
                <a:r>
                  <a:rPr kumimoji="0" lang="en-US" sz="2000" b="1" i="0" u="sng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briola" panose="04040605051002020D02" pitchFamily="82" charset="0"/>
                  </a:rPr>
                  <a:t>Insertion Sort</a:t>
                </a:r>
              </a:p>
              <a:p>
                <a:pPr lvl="1"/>
                <a:r>
                  <a:rPr lang="en-US" sz="1800" b="1" dirty="0" smtClean="0">
                    <a:solidFill>
                      <a:srgbClr val="000000"/>
                    </a:solidFill>
                    <a:latin typeface="Gabriola" panose="04040605051002020D02" pitchFamily="82" charset="0"/>
                  </a:rPr>
                  <a:t>Best</a:t>
                </a: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briola" panose="04040605051002020D02" pitchFamily="82" charset="0"/>
                  </a:rPr>
                  <a:t> Case: T(n) =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briola" panose="04040605051002020D02" pitchFamily="82" charset="0"/>
                </a:endParaRPr>
              </a:p>
              <a:p>
                <a:pPr lvl="1"/>
                <a:r>
                  <a:rPr lang="en-US" sz="1800" b="1" dirty="0" smtClean="0">
                    <a:solidFill>
                      <a:srgbClr val="000000"/>
                    </a:solidFill>
                    <a:latin typeface="Gabriola" panose="04040605051002020D02" pitchFamily="82" charset="0"/>
                  </a:rPr>
                  <a:t>Worst Case: T(n) =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1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briola" panose="04040605051002020D02" pitchFamily="82" charset="0"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DA0808"/>
                  </a:buClr>
                  <a:buSzPct val="70000"/>
                  <a:buFont typeface="Wingdings" pitchFamily="2" charset="2"/>
                  <a:buChar char="l"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briola" panose="04040605051002020D02" pitchFamily="82" charset="0"/>
                  </a:rPr>
                  <a:t>In-place</a:t>
                </a:r>
              </a:p>
              <a:p>
                <a:pPr lvl="0">
                  <a:defRPr/>
                </a:pPr>
                <a:r>
                  <a:rPr lang="en-US" sz="2000" b="1" u="sng" dirty="0" smtClean="0">
                    <a:solidFill>
                      <a:srgbClr val="000000"/>
                    </a:solidFill>
                    <a:latin typeface="Gabriola" panose="04040605051002020D02" pitchFamily="82" charset="0"/>
                  </a:rPr>
                  <a:t>Bubble Sort</a:t>
                </a:r>
              </a:p>
              <a:p>
                <a:pPr lvl="1">
                  <a:defRPr/>
                </a:pPr>
                <a:r>
                  <a:rPr lang="en-US" sz="1800" b="1" dirty="0" smtClean="0">
                    <a:solidFill>
                      <a:srgbClr val="000000"/>
                    </a:solidFill>
                    <a:latin typeface="Gabriola" panose="04040605051002020D02" pitchFamily="82" charset="0"/>
                  </a:rPr>
                  <a:t>Best Case: T(n</a:t>
                </a:r>
                <a:r>
                  <a:rPr lang="en-US" sz="1800" b="1" dirty="0">
                    <a:solidFill>
                      <a:srgbClr val="000000"/>
                    </a:solidFill>
                    <a:latin typeface="Gabriola" panose="04040605051002020D02" pitchFamily="82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sz="1800" b="1" dirty="0" smtClean="0">
                  <a:solidFill>
                    <a:srgbClr val="000000"/>
                  </a:solidFill>
                  <a:latin typeface="Gabriola" panose="04040605051002020D02" pitchFamily="82" charset="0"/>
                </a:endParaRPr>
              </a:p>
              <a:p>
                <a:pPr lvl="1">
                  <a:defRPr/>
                </a:pPr>
                <a:r>
                  <a:rPr lang="en-US" sz="1800" b="1" dirty="0" smtClean="0">
                    <a:solidFill>
                      <a:srgbClr val="000000"/>
                    </a:solidFill>
                    <a:latin typeface="Gabriola" panose="04040605051002020D02" pitchFamily="82" charset="0"/>
                  </a:rPr>
                  <a:t>Worst </a:t>
                </a:r>
                <a:r>
                  <a:rPr lang="en-US" sz="1800" b="1" dirty="0">
                    <a:solidFill>
                      <a:srgbClr val="000000"/>
                    </a:solidFill>
                    <a:latin typeface="Gabriola" panose="04040605051002020D02" pitchFamily="82" charset="0"/>
                  </a:rPr>
                  <a:t>Case: T(n) =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n-US" sz="1800" b="1" dirty="0">
                  <a:solidFill>
                    <a:srgbClr val="000000"/>
                  </a:solidFill>
                  <a:latin typeface="Gabriola" panose="04040605051002020D02" pitchFamily="82" charset="0"/>
                </a:endParaRPr>
              </a:p>
              <a:p>
                <a:pPr lvl="1">
                  <a:defRPr/>
                </a:pPr>
                <a:r>
                  <a:rPr lang="en-US" sz="1800" b="1" dirty="0" smtClean="0">
                    <a:solidFill>
                      <a:srgbClr val="000000"/>
                    </a:solidFill>
                    <a:latin typeface="Gabriola" panose="04040605051002020D02" pitchFamily="82" charset="0"/>
                  </a:rPr>
                  <a:t>In-place</a:t>
                </a:r>
                <a:endPara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briola" panose="04040605051002020D02" pitchFamily="82" charset="0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DA0808"/>
                  </a:buClr>
                  <a:buSzPct val="80000"/>
                  <a:buFont typeface="Wingdings" pitchFamily="2" charset="2"/>
                  <a:buChar char="l"/>
                  <a:tabLst/>
                  <a:defRPr/>
                </a:pPr>
                <a:r>
                  <a:rPr kumimoji="0" lang="en-US" sz="2000" b="1" i="0" u="sng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briola" panose="04040605051002020D02" pitchFamily="82" charset="0"/>
                  </a:rPr>
                  <a:t>Selection Sort</a:t>
                </a:r>
              </a:p>
              <a:p>
                <a:pPr marL="742950" lvl="2" indent="-342900">
                  <a:buSzPct val="80000"/>
                </a:pPr>
                <a:r>
                  <a:rPr lang="en-US" sz="1800" b="1" dirty="0">
                    <a:solidFill>
                      <a:srgbClr val="000000"/>
                    </a:solidFill>
                    <a:latin typeface="Gabriola" panose="04040605051002020D02" pitchFamily="82" charset="0"/>
                  </a:rPr>
                  <a:t>Best Case: T(n) =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briola" panose="04040605051002020D02" pitchFamily="82" charset="0"/>
                </a:endParaRPr>
              </a:p>
              <a:p>
                <a:pPr marL="742950" lvl="2" indent="-342900">
                  <a:buSzPct val="80000"/>
                </a:pPr>
                <a:r>
                  <a:rPr lang="en-US" sz="1800" b="1" dirty="0" smtClean="0">
                    <a:solidFill>
                      <a:srgbClr val="000000"/>
                    </a:solidFill>
                    <a:latin typeface="Gabriola" panose="04040605051002020D02" pitchFamily="82" charset="0"/>
                  </a:rPr>
                  <a:t>Worst </a:t>
                </a:r>
                <a:r>
                  <a:rPr lang="en-US" sz="1800" b="1" dirty="0">
                    <a:solidFill>
                      <a:srgbClr val="000000"/>
                    </a:solidFill>
                    <a:latin typeface="Gabriola" panose="04040605051002020D02" pitchFamily="82" charset="0"/>
                  </a:rPr>
                  <a:t>Case: T(n) =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briola" panose="04040605051002020D02" pitchFamily="82" charset="0"/>
                </a:endParaRPr>
              </a:p>
              <a:p>
                <a:pPr marL="742950" lvl="2" indent="-342900">
                  <a:buSzPct val="80000"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briola" panose="04040605051002020D02" pitchFamily="82" charset="0"/>
                  </a:rPr>
                  <a:t>In-place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7160" y="877228"/>
                <a:ext cx="3620430" cy="4088781"/>
              </a:xfrm>
              <a:prstGeom prst="rect">
                <a:avLst/>
              </a:prstGeom>
              <a:blipFill>
                <a:blip r:embed="rId2"/>
                <a:stretch>
                  <a:fillRect l="-673" t="-894" b="-56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28839" y="871135"/>
                <a:ext cx="3308195" cy="2806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DA0808"/>
                  </a:buClr>
                  <a:buSzPct val="80000"/>
                  <a:buFont typeface="Wingdings" pitchFamily="2" charset="2"/>
                  <a:buChar char="l"/>
                  <a:defRPr/>
                </a:pPr>
                <a:r>
                  <a:rPr lang="en-US" sz="2000" b="1" u="sng" dirty="0" smtClean="0">
                    <a:latin typeface="Gabriola" panose="04040605051002020D02" pitchFamily="82" charset="0"/>
                  </a:rPr>
                  <a:t>Merge Sort</a:t>
                </a:r>
              </a:p>
              <a:p>
                <a:pPr marL="742950" lvl="2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DA0808"/>
                  </a:buClr>
                  <a:buSzPct val="80000"/>
                  <a:buFont typeface="Wingdings" pitchFamily="2" charset="2"/>
                  <a:buChar char="l"/>
                  <a:defRPr/>
                </a:pPr>
                <a:r>
                  <a:rPr lang="en-US" sz="1800" b="1" dirty="0" smtClean="0">
                    <a:latin typeface="Gabriola" panose="04040605051002020D02" pitchFamily="82" charset="0"/>
                  </a:rPr>
                  <a:t>Best Case: T(n</a:t>
                </a:r>
                <a:r>
                  <a:rPr lang="en-US" sz="1800" b="1" dirty="0">
                    <a:latin typeface="Gabriola" panose="04040605051002020D02" pitchFamily="82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en-US" sz="1800" b="1" dirty="0" smtClean="0">
                    <a:latin typeface="Gabriola" panose="04040605051002020D02" pitchFamily="82" charset="0"/>
                  </a:rPr>
                  <a:t>(n </a:t>
                </a:r>
                <a:r>
                  <a:rPr lang="en-US" sz="1800" b="1" dirty="0" err="1" smtClean="0">
                    <a:latin typeface="Gabriola" panose="04040605051002020D02" pitchFamily="82" charset="0"/>
                  </a:rPr>
                  <a:t>lg</a:t>
                </a:r>
                <a:r>
                  <a:rPr lang="en-US" sz="1800" b="1" dirty="0" smtClean="0">
                    <a:latin typeface="Gabriola" panose="04040605051002020D02" pitchFamily="82" charset="0"/>
                  </a:rPr>
                  <a:t>(n))</a:t>
                </a:r>
              </a:p>
              <a:p>
                <a:pPr marL="742950" lvl="2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DA0808"/>
                  </a:buClr>
                  <a:buSzPct val="80000"/>
                  <a:buFont typeface="Wingdings" pitchFamily="2" charset="2"/>
                  <a:buChar char="l"/>
                  <a:defRPr/>
                </a:pPr>
                <a:r>
                  <a:rPr lang="en-US" sz="1800" b="1" dirty="0" smtClean="0">
                    <a:latin typeface="Gabriola" panose="04040605051002020D02" pitchFamily="82" charset="0"/>
                  </a:rPr>
                  <a:t>Worst Case: </a:t>
                </a:r>
                <a:r>
                  <a:rPr lang="en-US" sz="1800" b="1" dirty="0">
                    <a:latin typeface="Gabriola" panose="04040605051002020D02" pitchFamily="82" charset="0"/>
                  </a:rPr>
                  <a:t>T(n) =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en-US" sz="1800" b="1" dirty="0">
                    <a:latin typeface="Gabriola" panose="04040605051002020D02" pitchFamily="82" charset="0"/>
                  </a:rPr>
                  <a:t>(n </a:t>
                </a:r>
                <a:r>
                  <a:rPr lang="en-US" sz="1800" b="1" dirty="0" err="1">
                    <a:latin typeface="Gabriola" panose="04040605051002020D02" pitchFamily="82" charset="0"/>
                  </a:rPr>
                  <a:t>lg</a:t>
                </a:r>
                <a:r>
                  <a:rPr lang="en-US" sz="1800" b="1" dirty="0">
                    <a:latin typeface="Gabriola" panose="04040605051002020D02" pitchFamily="82" charset="0"/>
                  </a:rPr>
                  <a:t>(n</a:t>
                </a:r>
                <a:r>
                  <a:rPr lang="en-US" sz="1800" b="1" dirty="0" smtClean="0">
                    <a:latin typeface="Gabriola" panose="04040605051002020D02" pitchFamily="82" charset="0"/>
                  </a:rPr>
                  <a:t>))</a:t>
                </a:r>
              </a:p>
              <a:p>
                <a:pPr marL="742950" lvl="2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DA0808"/>
                  </a:buClr>
                  <a:buSzPct val="80000"/>
                  <a:buFont typeface="Wingdings" pitchFamily="2" charset="2"/>
                  <a:buChar char="l"/>
                  <a:defRPr/>
                </a:pPr>
                <a:r>
                  <a:rPr lang="en-US" sz="1800" b="1" dirty="0" smtClean="0">
                    <a:latin typeface="Gabriola" panose="04040605051002020D02" pitchFamily="82" charset="0"/>
                  </a:rPr>
                  <a:t>Not in-place</a:t>
                </a:r>
              </a:p>
              <a:p>
                <a:pPr marL="342900" lvl="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DA0808"/>
                  </a:buClr>
                  <a:buSzPct val="80000"/>
                  <a:buFont typeface="Wingdings" pitchFamily="2" charset="2"/>
                  <a:buChar char="l"/>
                  <a:defRPr/>
                </a:pPr>
                <a:r>
                  <a:rPr lang="en-US" sz="2000" b="1" u="sng" dirty="0" smtClean="0">
                    <a:latin typeface="Gabriola" panose="04040605051002020D02" pitchFamily="82" charset="0"/>
                  </a:rPr>
                  <a:t>Quick Sort</a:t>
                </a:r>
              </a:p>
              <a:p>
                <a:pPr marL="742950" lvl="2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DA0808"/>
                  </a:buClr>
                  <a:buSzPct val="80000"/>
                  <a:buFont typeface="Wingdings" pitchFamily="2" charset="2"/>
                  <a:buChar char="l"/>
                  <a:defRPr/>
                </a:pPr>
                <a:r>
                  <a:rPr lang="en-US" sz="1800" b="1" dirty="0" smtClean="0">
                    <a:latin typeface="Gabriola" panose="04040605051002020D02" pitchFamily="82" charset="0"/>
                  </a:rPr>
                  <a:t>Best Case: </a:t>
                </a:r>
                <a:r>
                  <a:rPr lang="en-US" sz="1800" b="1" dirty="0">
                    <a:latin typeface="Gabriola" panose="04040605051002020D02" pitchFamily="82" charset="0"/>
                  </a:rPr>
                  <a:t>T(n) =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en-US" sz="1800" b="1" dirty="0" smtClean="0">
                    <a:latin typeface="Gabriola" panose="04040605051002020D02" pitchFamily="82" charset="0"/>
                  </a:rPr>
                  <a:t>(</a:t>
                </a:r>
                <a:r>
                  <a:rPr lang="en-US" sz="1800" b="1" dirty="0">
                    <a:latin typeface="Gabriola" panose="04040605051002020D02" pitchFamily="82" charset="0"/>
                  </a:rPr>
                  <a:t>n </a:t>
                </a:r>
                <a:r>
                  <a:rPr lang="en-US" sz="1800" b="1" dirty="0" err="1">
                    <a:latin typeface="Gabriola" panose="04040605051002020D02" pitchFamily="82" charset="0"/>
                  </a:rPr>
                  <a:t>lg</a:t>
                </a:r>
                <a:r>
                  <a:rPr lang="en-US" sz="1800" b="1" dirty="0">
                    <a:latin typeface="Gabriola" panose="04040605051002020D02" pitchFamily="82" charset="0"/>
                  </a:rPr>
                  <a:t>(n</a:t>
                </a:r>
                <a:r>
                  <a:rPr lang="en-US" sz="1800" b="1" dirty="0" smtClean="0">
                    <a:latin typeface="Gabriola" panose="04040605051002020D02" pitchFamily="82" charset="0"/>
                  </a:rPr>
                  <a:t>))</a:t>
                </a:r>
              </a:p>
              <a:p>
                <a:pPr marL="742950" lvl="2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DA0808"/>
                  </a:buClr>
                  <a:buSzPct val="80000"/>
                  <a:buFont typeface="Wingdings" pitchFamily="2" charset="2"/>
                  <a:buChar char="l"/>
                  <a:defRPr/>
                </a:pPr>
                <a:r>
                  <a:rPr lang="en-US" sz="1800" b="1" dirty="0" smtClean="0">
                    <a:latin typeface="Gabriola" panose="04040605051002020D02" pitchFamily="82" charset="0"/>
                  </a:rPr>
                  <a:t>Worst Case: T(n) =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n-US" sz="1800" b="1" dirty="0" smtClean="0">
                  <a:latin typeface="Gabriola" panose="04040605051002020D02" pitchFamily="82" charset="0"/>
                  <a:ea typeface="Cambria Math" panose="02040503050406030204" pitchFamily="18" charset="0"/>
                </a:endParaRPr>
              </a:p>
              <a:p>
                <a:pPr marL="742950" lvl="2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DA0808"/>
                  </a:buClr>
                  <a:buSzPct val="80000"/>
                  <a:buFont typeface="Wingdings" pitchFamily="2" charset="2"/>
                  <a:buChar char="l"/>
                  <a:defRPr/>
                </a:pPr>
                <a:r>
                  <a:rPr lang="en-US" sz="1800" b="1" dirty="0" smtClean="0">
                    <a:latin typeface="Gabriola" panose="04040605051002020D02" pitchFamily="82" charset="0"/>
                  </a:rPr>
                  <a:t>In-Place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839" y="871135"/>
                <a:ext cx="3308195" cy="2806602"/>
              </a:xfrm>
              <a:prstGeom prst="rect">
                <a:avLst/>
              </a:prstGeom>
              <a:blipFill>
                <a:blip r:embed="rId3"/>
                <a:stretch>
                  <a:fillRect l="-738" t="-1304" b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925397" y="94897"/>
            <a:ext cx="5858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Gabriola" panose="04040605051002020D02" pitchFamily="82" charset="0"/>
              </a:rPr>
              <a:t>Comparison of Sorting Techniques</a:t>
            </a:r>
            <a:endParaRPr lang="en-US" sz="36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841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 txBox="1">
            <a:spLocks noGrp="1"/>
          </p:cNvSpPr>
          <p:nvPr>
            <p:ph type="title" idx="4294967295"/>
          </p:nvPr>
        </p:nvSpPr>
        <p:spPr>
          <a:xfrm>
            <a:off x="4334905" y="162058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Recap</a:t>
            </a:r>
            <a:endParaRPr sz="4800" b="1" dirty="0">
              <a:solidFill>
                <a:schemeClr val="tx2">
                  <a:lumMod val="1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76" name="Google Shape;476;p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7"/>
          <p:cNvSpPr txBox="1">
            <a:spLocks noGrp="1"/>
          </p:cNvSpPr>
          <p:nvPr>
            <p:ph type="ctrTitle" idx="4294967295"/>
          </p:nvPr>
        </p:nvSpPr>
        <p:spPr>
          <a:xfrm rot="20301971">
            <a:off x="2429934" y="1904892"/>
            <a:ext cx="6593700" cy="2720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 smtClean="0">
                <a:solidFill>
                  <a:srgbClr val="FF0000"/>
                </a:solidFill>
                <a:latin typeface="Gabriola" panose="04040605051002020D02" pitchFamily="82" charset="0"/>
              </a:rPr>
              <a:t>Thank You</a:t>
            </a:r>
            <a:endParaRPr sz="96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616" name="Google Shape;616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Content Placeholder 2"/>
          <p:cNvSpPr>
            <a:spLocks noGrp="1"/>
          </p:cNvSpPr>
          <p:nvPr>
            <p:ph idx="4294967295"/>
          </p:nvPr>
        </p:nvSpPr>
        <p:spPr>
          <a:xfrm>
            <a:off x="992372" y="1200150"/>
            <a:ext cx="7301023" cy="3394075"/>
          </a:xfrm>
        </p:spPr>
        <p:txBody>
          <a:bodyPr/>
          <a:lstStyle/>
          <a:p>
            <a:r>
              <a:rPr lang="en-US" altLang="en-US" sz="2100" b="1" dirty="0">
                <a:latin typeface="Gabriola" panose="04040605051002020D02" pitchFamily="82" charset="0"/>
              </a:rPr>
              <a:t>Let T(n) be </a:t>
            </a:r>
            <a:r>
              <a:rPr lang="en-US" altLang="en-US" sz="2100" b="1" u="sng" dirty="0">
                <a:latin typeface="Gabriola" panose="04040605051002020D02" pitchFamily="82" charset="0"/>
              </a:rPr>
              <a:t>a monotonically increasing</a:t>
            </a:r>
            <a:r>
              <a:rPr lang="en-US" altLang="en-US" sz="2100" b="1" dirty="0">
                <a:latin typeface="Gabriola" panose="04040605051002020D02" pitchFamily="82" charset="0"/>
              </a:rPr>
              <a:t> function that satisfies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100" b="1" dirty="0">
                <a:latin typeface="Gabriola" panose="04040605051002020D02" pitchFamily="82" charset="0"/>
              </a:rPr>
              <a:t>                    T(n) = a T(n/b) + f(n)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100" b="1" dirty="0">
                <a:latin typeface="Gabriola" panose="04040605051002020D02" pitchFamily="82" charset="0"/>
              </a:rPr>
              <a:t>                    T(1) = c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100" b="1" dirty="0">
                <a:latin typeface="Gabriola" panose="04040605051002020D02" pitchFamily="82" charset="0"/>
              </a:rPr>
              <a:t>	where a </a:t>
            </a:r>
            <a:r>
              <a:rPr lang="en-US" altLang="en-US" sz="2100" b="1" dirty="0">
                <a:latin typeface="Gabriola" panose="04040605051002020D02" pitchFamily="82" charset="0"/>
                <a:sym typeface="Symbol" panose="05050102010706020507" pitchFamily="18" charset="2"/>
              </a:rPr>
              <a:t> </a:t>
            </a:r>
            <a:r>
              <a:rPr lang="en-US" altLang="en-US" sz="2100" b="1" dirty="0">
                <a:latin typeface="Gabriola" panose="04040605051002020D02" pitchFamily="82" charset="0"/>
              </a:rPr>
              <a:t>1, b</a:t>
            </a:r>
            <a:r>
              <a:rPr lang="en-US" altLang="en-US" sz="2100" b="1" dirty="0">
                <a:latin typeface="Gabriola" panose="04040605051002020D02" pitchFamily="82" charset="0"/>
                <a:sym typeface="Symbol" panose="05050102010706020507" pitchFamily="18" charset="2"/>
              </a:rPr>
              <a:t>  </a:t>
            </a:r>
            <a:r>
              <a:rPr lang="en-US" altLang="en-US" sz="2100" b="1" dirty="0">
                <a:latin typeface="Gabriola" panose="04040605051002020D02" pitchFamily="82" charset="0"/>
              </a:rPr>
              <a:t>2, c&gt;0.  </a:t>
            </a:r>
            <a:endParaRPr lang="en-US" altLang="en-US" sz="2100" b="1" dirty="0" smtClean="0">
              <a:latin typeface="Gabriola" panose="04040605051002020D02" pitchFamily="82" charset="0"/>
            </a:endParaRPr>
          </a:p>
          <a:p>
            <a:r>
              <a:rPr lang="en-US" altLang="en-US" sz="2100" b="1" dirty="0" smtClean="0">
                <a:latin typeface="Gabriola" panose="04040605051002020D02" pitchFamily="82" charset="0"/>
              </a:rPr>
              <a:t>If </a:t>
            </a:r>
            <a:r>
              <a:rPr lang="en-US" altLang="en-US" sz="2100" b="1" dirty="0">
                <a:latin typeface="Gabriola" panose="04040605051002020D02" pitchFamily="82" charset="0"/>
              </a:rPr>
              <a:t>f(n) is </a:t>
            </a:r>
            <a:r>
              <a:rPr lang="en-US" altLang="en-US" sz="2100" b="1" dirty="0">
                <a:latin typeface="Gabriola" panose="04040605051002020D02" pitchFamily="82" charset="0"/>
                <a:sym typeface="Symbol" panose="05050102010706020507" pitchFamily="18" charset="2"/>
              </a:rPr>
              <a:t></a:t>
            </a:r>
            <a:r>
              <a:rPr lang="en-US" altLang="en-US" sz="2100" b="1" dirty="0">
                <a:latin typeface="Gabriola" panose="04040605051002020D02" pitchFamily="82" charset="0"/>
              </a:rPr>
              <a:t>(</a:t>
            </a:r>
            <a:r>
              <a:rPr lang="en-US" altLang="en-US" sz="2100" b="1" dirty="0" err="1">
                <a:latin typeface="Gabriola" panose="04040605051002020D02" pitchFamily="82" charset="0"/>
              </a:rPr>
              <a:t>n</a:t>
            </a:r>
            <a:r>
              <a:rPr lang="en-US" altLang="en-US" sz="2100" b="1" baseline="30000" dirty="0" err="1">
                <a:latin typeface="Gabriola" panose="04040605051002020D02" pitchFamily="82" charset="0"/>
              </a:rPr>
              <a:t>d</a:t>
            </a:r>
            <a:r>
              <a:rPr lang="en-US" altLang="en-US" sz="2100" b="1" dirty="0">
                <a:latin typeface="Gabriola" panose="04040605051002020D02" pitchFamily="82" charset="0"/>
              </a:rPr>
              <a:t>) where d</a:t>
            </a:r>
            <a:r>
              <a:rPr lang="en-US" altLang="en-US" sz="2100" b="1" dirty="0">
                <a:latin typeface="Gabriola" panose="04040605051002020D02" pitchFamily="82" charset="0"/>
                <a:sym typeface="Symbol" panose="05050102010706020507" pitchFamily="18" charset="2"/>
              </a:rPr>
              <a:t>  </a:t>
            </a:r>
            <a:r>
              <a:rPr lang="en-US" altLang="en-US" sz="2100" b="1" dirty="0">
                <a:latin typeface="Gabriola" panose="04040605051002020D02" pitchFamily="82" charset="0"/>
              </a:rPr>
              <a:t>0 then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b="1" dirty="0" smtClean="0">
              <a:latin typeface="Gabriola" panose="04040605051002020D02" pitchFamily="82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022893"/>
              </p:ext>
            </p:extLst>
          </p:nvPr>
        </p:nvGraphicFramePr>
        <p:xfrm>
          <a:off x="2565991" y="3429000"/>
          <a:ext cx="4577759" cy="102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8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sz="1800" b="1" dirty="0">
                        <a:latin typeface="Gabriola" panose="04040605051002020D02" pitchFamily="82" charset="0"/>
                      </a:endParaRPr>
                    </a:p>
                  </a:txBody>
                  <a:tcPr marL="68583" marR="68583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tx1"/>
                        </a:solidFill>
                        <a:latin typeface="Gabriola" panose="04040605051002020D02" pitchFamily="82" charset="0"/>
                      </a:endParaRPr>
                    </a:p>
                  </a:txBody>
                  <a:tcPr marL="68583" marR="68583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Gabriola" panose="04040605051002020D02" pitchFamily="82" charset="0"/>
                        </a:rPr>
                        <a:t>if a &lt;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Gabriola" panose="04040605051002020D02" pitchFamily="82" charset="0"/>
                        </a:rPr>
                        <a:t>b</a:t>
                      </a:r>
                      <a:r>
                        <a:rPr lang="en-US" sz="1800" b="1" baseline="30000" dirty="0" err="1" smtClean="0">
                          <a:solidFill>
                            <a:schemeClr val="tx1"/>
                          </a:solidFill>
                          <a:latin typeface="Gabriola" panose="04040605051002020D02" pitchFamily="82" charset="0"/>
                        </a:rPr>
                        <a:t>d</a:t>
                      </a:r>
                      <a:endParaRPr lang="en-US" sz="1800" b="1" baseline="30000" dirty="0">
                        <a:solidFill>
                          <a:schemeClr val="tx1"/>
                        </a:solidFill>
                        <a:latin typeface="Gabriola" panose="04040605051002020D02" pitchFamily="82" charset="0"/>
                      </a:endParaRPr>
                    </a:p>
                  </a:txBody>
                  <a:tcPr marL="68583" marR="68583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abriola" panose="04040605051002020D02" pitchFamily="82" charset="0"/>
                          <a:ea typeface="+mn-ea"/>
                          <a:cs typeface="+mn-cs"/>
                        </a:rPr>
                        <a:t>T(n)</a:t>
                      </a:r>
                      <a:r>
                        <a:rPr lang="en-US" sz="1800" b="1" dirty="0" smtClean="0">
                          <a:latin typeface="Gabriola" panose="04040605051002020D02" pitchFamily="82" charset="0"/>
                        </a:rPr>
                        <a:t> =</a:t>
                      </a:r>
                      <a:endParaRPr lang="en-US" sz="1800" b="1" dirty="0">
                        <a:latin typeface="Gabriola" panose="04040605051002020D02" pitchFamily="82" charset="0"/>
                      </a:endParaRPr>
                    </a:p>
                  </a:txBody>
                  <a:tcPr marL="68583" marR="68583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chemeClr val="tx1"/>
                        </a:solidFill>
                        <a:latin typeface="Gabriola" panose="04040605051002020D02" pitchFamily="82" charset="0"/>
                      </a:endParaRPr>
                    </a:p>
                  </a:txBody>
                  <a:tcPr marL="68583" marR="68583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Gabriola" panose="04040605051002020D02" pitchFamily="82" charset="0"/>
                        </a:rPr>
                        <a:t>If a =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Gabriola" panose="04040605051002020D02" pitchFamily="82" charset="0"/>
                        </a:rPr>
                        <a:t>b</a:t>
                      </a:r>
                      <a:r>
                        <a:rPr lang="en-US" sz="1800" b="1" baseline="30000" dirty="0" err="1" smtClean="0">
                          <a:solidFill>
                            <a:schemeClr val="tx1"/>
                          </a:solidFill>
                          <a:latin typeface="Gabriola" panose="04040605051002020D02" pitchFamily="82" charset="0"/>
                        </a:rPr>
                        <a:t>d</a:t>
                      </a:r>
                      <a:endParaRPr lang="en-US" sz="1800" b="1" baseline="30000" dirty="0" smtClean="0">
                        <a:solidFill>
                          <a:schemeClr val="tx1"/>
                        </a:solidFill>
                        <a:latin typeface="Gabriola" panose="04040605051002020D02" pitchFamily="82" charset="0"/>
                      </a:endParaRPr>
                    </a:p>
                  </a:txBody>
                  <a:tcPr marL="68583" marR="68583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800" b="1" dirty="0">
                        <a:latin typeface="Gabriola" panose="04040605051002020D02" pitchFamily="82" charset="0"/>
                      </a:endParaRPr>
                    </a:p>
                  </a:txBody>
                  <a:tcPr marL="68583" marR="68583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chemeClr val="tx1"/>
                        </a:solidFill>
                        <a:latin typeface="Gabriola" panose="04040605051002020D02" pitchFamily="82" charset="0"/>
                      </a:endParaRPr>
                    </a:p>
                  </a:txBody>
                  <a:tcPr marL="68583" marR="68583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Gabriola" panose="04040605051002020D02" pitchFamily="82" charset="0"/>
                        </a:rPr>
                        <a:t>if 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abriola" panose="04040605051002020D02" pitchFamily="82" charset="0"/>
                          <a:ea typeface="+mn-ea"/>
                          <a:cs typeface="+mn-cs"/>
                          <a:sym typeface="Symbol"/>
                        </a:rPr>
                        <a:t>a &gt; </a:t>
                      </a: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abriola" panose="04040605051002020D02" pitchFamily="82" charset="0"/>
                          <a:ea typeface="+mn-ea"/>
                          <a:cs typeface="+mn-cs"/>
                          <a:sym typeface="Symbol"/>
                        </a:rPr>
                        <a:t>b</a:t>
                      </a:r>
                      <a:r>
                        <a:rPr kumimoji="0" lang="en-US" sz="1800" b="1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abriola" panose="04040605051002020D02" pitchFamily="82" charset="0"/>
                          <a:ea typeface="+mn-ea"/>
                          <a:cs typeface="+mn-cs"/>
                          <a:sym typeface="Symbol"/>
                        </a:rPr>
                        <a:t>d</a:t>
                      </a:r>
                      <a:endParaRPr lang="en-US" sz="1800" b="1" baseline="30000" dirty="0" smtClean="0">
                        <a:solidFill>
                          <a:schemeClr val="tx1"/>
                        </a:solidFill>
                        <a:latin typeface="Gabriola" panose="04040605051002020D02" pitchFamily="82" charset="0"/>
                      </a:endParaRPr>
                    </a:p>
                  </a:txBody>
                  <a:tcPr marL="68583" marR="68583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3943350" y="3429000"/>
            <a:ext cx="285750" cy="9144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350" kern="120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1026" name="Object 26"/>
          <p:cNvGraphicFramePr>
            <a:graphicFrameLocks noChangeAspect="1"/>
          </p:cNvGraphicFramePr>
          <p:nvPr/>
        </p:nvGraphicFramePr>
        <p:xfrm>
          <a:off x="4457700" y="4171950"/>
          <a:ext cx="856060" cy="291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Formula" r:id="rId3" imgW="576720" imgH="196920" progId="Equation.Ribbit">
                  <p:embed/>
                </p:oleObj>
              </mc:Choice>
              <mc:Fallback>
                <p:oleObj name="Formula" r:id="rId3" imgW="576720" imgH="196920" progId="Equation.Ribbit">
                  <p:embed/>
                  <p:pic>
                    <p:nvPicPr>
                      <p:cNvPr id="102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4171950"/>
                        <a:ext cx="856060" cy="2917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27"/>
          <p:cNvGraphicFramePr>
            <a:graphicFrameLocks noChangeAspect="1"/>
          </p:cNvGraphicFramePr>
          <p:nvPr/>
        </p:nvGraphicFramePr>
        <p:xfrm>
          <a:off x="4443412" y="3771900"/>
          <a:ext cx="1042988" cy="291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Formula" r:id="rId5" imgW="702360" imgH="196920" progId="Equation.Ribbit">
                  <p:embed/>
                </p:oleObj>
              </mc:Choice>
              <mc:Fallback>
                <p:oleObj name="Formula" r:id="rId5" imgW="702360" imgH="196920" progId="Equation.Ribbit">
                  <p:embed/>
                  <p:pic>
                    <p:nvPicPr>
                      <p:cNvPr id="102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3412" y="3771900"/>
                        <a:ext cx="1042988" cy="2917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28"/>
          <p:cNvGraphicFramePr>
            <a:graphicFrameLocks noChangeAspect="1"/>
          </p:cNvGraphicFramePr>
          <p:nvPr/>
        </p:nvGraphicFramePr>
        <p:xfrm>
          <a:off x="4419600" y="3365898"/>
          <a:ext cx="552450" cy="291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Formula" r:id="rId7" imgW="371160" imgH="196920" progId="Equation.Ribbit">
                  <p:embed/>
                </p:oleObj>
              </mc:Choice>
              <mc:Fallback>
                <p:oleObj name="Formula" r:id="rId7" imgW="371160" imgH="196920" progId="Equation.Ribbit">
                  <p:embed/>
                  <p:pic>
                    <p:nvPicPr>
                      <p:cNvPr id="102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365898"/>
                        <a:ext cx="552450" cy="291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42977" y="201061"/>
            <a:ext cx="5713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Master’s Method (Master Theorem)</a:t>
            </a:r>
            <a:endParaRPr lang="en-US" sz="4000" b="1" dirty="0"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788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30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964019" y="1306475"/>
                <a:ext cx="7301023" cy="2889841"/>
              </a:xfrm>
            </p:spPr>
            <p:txBody>
              <a:bodyPr/>
              <a:lstStyle/>
              <a:p>
                <a:r>
                  <a:rPr lang="en-US" altLang="en-US" sz="2100" b="1" dirty="0" smtClean="0">
                    <a:latin typeface="Gabriola" panose="04040605051002020D02" pitchFamily="82" charset="0"/>
                  </a:rPr>
                  <a:t>You </a:t>
                </a:r>
                <a:r>
                  <a:rPr lang="en-US" altLang="en-US" sz="2100" b="1" u="sng" dirty="0">
                    <a:latin typeface="Gabriola" panose="04040605051002020D02" pitchFamily="82" charset="0"/>
                  </a:rPr>
                  <a:t>cannot</a:t>
                </a:r>
                <a:r>
                  <a:rPr lang="en-US" altLang="en-US" sz="2100" b="1" dirty="0">
                    <a:latin typeface="Gabriola" panose="04040605051002020D02" pitchFamily="82" charset="0"/>
                  </a:rPr>
                  <a:t> use the Master Theorem if</a:t>
                </a:r>
              </a:p>
              <a:p>
                <a:pPr lvl="1"/>
                <a:r>
                  <a:rPr lang="en-US" altLang="en-US" sz="2100" b="1" dirty="0">
                    <a:latin typeface="Gabriola" panose="04040605051002020D02" pitchFamily="82" charset="0"/>
                  </a:rPr>
                  <a:t>T(n) is not monotone, e.g. T(n) = sin(x)</a:t>
                </a:r>
              </a:p>
              <a:p>
                <a:pPr lvl="1"/>
                <a:r>
                  <a:rPr lang="en-US" altLang="en-US" sz="2100" b="1" dirty="0">
                    <a:latin typeface="Gabriola" panose="04040605051002020D02" pitchFamily="82" charset="0"/>
                  </a:rPr>
                  <a:t>f(n) is not a polynomial, e.g., T(n)=2T(n/2</a:t>
                </a:r>
                <a:r>
                  <a:rPr lang="en-US" altLang="en-US" sz="2100" b="1" dirty="0" smtClean="0">
                    <a:latin typeface="Gabriola" panose="04040605051002020D02" pitchFamily="82" charset="0"/>
                  </a:rPr>
                  <a:t>)+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1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1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en-US" sz="21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altLang="en-US" sz="2100" b="1" dirty="0">
                  <a:latin typeface="Gabriola" panose="04040605051002020D02" pitchFamily="82" charset="0"/>
                </a:endParaRPr>
              </a:p>
              <a:p>
                <a:pPr lvl="1"/>
                <a:r>
                  <a:rPr lang="en-US" altLang="en-US" sz="2100" b="1" dirty="0">
                    <a:latin typeface="Gabriola" panose="04040605051002020D02" pitchFamily="82" charset="0"/>
                  </a:rPr>
                  <a:t>b cannot be expressed as a constant, e.g. </a:t>
                </a:r>
              </a:p>
              <a:p>
                <a:endParaRPr lang="en-US" altLang="en-US" sz="2100" b="1" dirty="0">
                  <a:latin typeface="Gabriola" panose="04040605051002020D02" pitchFamily="82" charset="0"/>
                </a:endParaRPr>
              </a:p>
            </p:txBody>
          </p:sp>
        </mc:Choice>
        <mc:Fallback xmlns="">
          <p:sp>
            <p:nvSpPr>
              <p:cNvPr id="103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964019" y="1306475"/>
                <a:ext cx="7301023" cy="288984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842977" y="201061"/>
            <a:ext cx="5713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Master’s Method: Pitfalls</a:t>
            </a:r>
            <a:endParaRPr lang="en-US" sz="4000" b="1" dirty="0">
              <a:latin typeface="Gabriola" panose="04040605051002020D02" pitchFamily="82" charset="0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20959"/>
              </p:ext>
            </p:extLst>
          </p:nvPr>
        </p:nvGraphicFramePr>
        <p:xfrm>
          <a:off x="3641652" y="3384697"/>
          <a:ext cx="17335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Formula" r:id="rId4" imgW="875160" imgH="176760" progId="Equation.Ribbit">
                  <p:embed/>
                </p:oleObj>
              </mc:Choice>
              <mc:Fallback>
                <p:oleObj name="Formula" r:id="rId4" imgW="875160" imgH="176760" progId="Equation.Ribbit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652" y="3384697"/>
                        <a:ext cx="17335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830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Master Theorem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78537"/>
            <a:ext cx="5434984" cy="3680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2400" b="1" dirty="0" smtClean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3 Cases!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Case –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Case – 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Case – 3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412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473994" y="1157288"/>
            <a:ext cx="20072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kern="1200" dirty="0">
                <a:latin typeface="Gabriola" panose="04040605051002020D02" pitchFamily="82" charset="0"/>
                <a:ea typeface="ＭＳ Ｐゴシック" charset="0"/>
                <a:cs typeface="+mn-cs"/>
              </a:rPr>
              <a:t>Compare </a:t>
            </a:r>
            <a:r>
              <a:rPr lang="en-US" sz="2400" kern="1200" dirty="0">
                <a:solidFill>
                  <a:srgbClr val="009999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a</a:t>
            </a:r>
            <a:r>
              <a:rPr lang="en-US" sz="2400" kern="1200" dirty="0">
                <a:latin typeface="Gabriola" panose="04040605051002020D02" pitchFamily="82" charset="0"/>
                <a:ea typeface="ＭＳ Ｐゴシック" charset="0"/>
                <a:cs typeface="+mn-cs"/>
              </a:rPr>
              <a:t> with </a:t>
            </a:r>
            <a:r>
              <a:rPr lang="en-US" sz="2400" kern="1200" dirty="0" err="1">
                <a:solidFill>
                  <a:srgbClr val="009999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b</a:t>
            </a:r>
            <a:r>
              <a:rPr lang="en-US" sz="2400" kern="1200" baseline="30000" dirty="0" err="1">
                <a:solidFill>
                  <a:srgbClr val="009999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d</a:t>
            </a:r>
            <a:r>
              <a:rPr lang="en-US" sz="2400" kern="1200" dirty="0">
                <a:latin typeface="Gabriola" panose="04040605051002020D02" pitchFamily="82" charset="0"/>
                <a:ea typeface="ＭＳ Ｐゴシック" charset="0"/>
                <a:cs typeface="+mn-cs"/>
              </a:rPr>
              <a:t>: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485901" y="1608535"/>
            <a:ext cx="6012656" cy="30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8975" indent="-2317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42875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200025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57175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30289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4861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9433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4005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 defTabSz="6858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FontTx/>
              <a:buAutoNum type="arabicPeriod"/>
              <a:defRPr/>
            </a:pPr>
            <a:r>
              <a:rPr lang="en-US" sz="2800" b="1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 If a &gt; </a:t>
            </a:r>
            <a:r>
              <a:rPr lang="en-US" sz="2800" b="1" kern="1200" dirty="0" err="1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b</a:t>
            </a:r>
            <a:r>
              <a:rPr lang="en-US" sz="2800" b="1" kern="1200" baseline="30000" dirty="0" err="1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d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</a:t>
            </a:r>
          </a:p>
          <a:p>
            <a:pPr marL="685800" lvl="1" indent="-342900" defTabSz="6858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"/>
              <a:defRPr/>
            </a:pP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log</a:t>
            </a:r>
            <a:r>
              <a:rPr lang="en-US" sz="2800" b="1" kern="1200" baseline="-250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b</a:t>
            </a:r>
            <a:r>
              <a:rPr lang="en-US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&gt; d   </a:t>
            </a:r>
          </a:p>
          <a:p>
            <a:pPr marL="685800" lvl="1" indent="-342900" defTabSz="6858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"/>
              <a:defRPr/>
            </a:pP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n</a:t>
            </a:r>
            <a:r>
              <a:rPr lang="en-US" sz="2000" b="1" kern="1200" baseline="30000" dirty="0" err="1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log</a:t>
            </a:r>
            <a:r>
              <a:rPr lang="en-US" sz="2000" b="1" kern="1200" baseline="16000" dirty="0" err="1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b</a:t>
            </a:r>
            <a:r>
              <a:rPr lang="en-US" sz="2000" b="1" kern="1200" baseline="30000" dirty="0" err="1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a</a:t>
            </a:r>
            <a:r>
              <a:rPr lang="en-US" sz="2000" b="1" kern="1200" baseline="30000" dirty="0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  </a:t>
            </a:r>
            <a:r>
              <a:rPr lang="en-US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&gt; </a:t>
            </a:r>
            <a:r>
              <a:rPr lang="en-US" sz="20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n</a:t>
            </a:r>
            <a:r>
              <a:rPr lang="en-US" sz="2000" b="1" kern="1200" baseline="30000" dirty="0" err="1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d</a:t>
            </a:r>
            <a:r>
              <a:rPr lang="en-US" sz="2000" b="1" kern="1200" baseline="30000" dirty="0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 </a:t>
            </a:r>
          </a:p>
          <a:p>
            <a:pPr marL="685800" lvl="1" indent="-342900" defTabSz="6858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"/>
              <a:defRPr/>
            </a:pP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We also know that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Times New Roman"/>
              </a:rPr>
              <a:t> f(n) 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Times New Roman"/>
                <a:sym typeface="Symbol" charset="0"/>
              </a:rPr>
              <a:t> </a:t>
            </a:r>
            <a:r>
              <a:rPr lang="el-GR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Times New Roman"/>
                <a:sym typeface="Symbol" charset="0"/>
              </a:rPr>
              <a:t>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Times New Roman"/>
              </a:rPr>
              <a:t>(</a:t>
            </a:r>
            <a:r>
              <a:rPr lang="en-US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Times New Roman"/>
              </a:rPr>
              <a:t>n</a:t>
            </a:r>
            <a:r>
              <a:rPr lang="en-US" sz="2800" b="1" kern="1200" baseline="30000" dirty="0" err="1">
                <a:solidFill>
                  <a:srgbClr val="000000"/>
                </a:solidFill>
                <a:latin typeface="Gabriola" panose="04040605051002020D02" pitchFamily="82" charset="0"/>
                <a:cs typeface="Times New Roman"/>
              </a:rPr>
              <a:t>d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Times New Roman"/>
              </a:rPr>
              <a:t>)</a:t>
            </a:r>
          </a:p>
          <a:p>
            <a:pPr marL="516731" lvl="1" indent="-173831" defTabSz="6858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FontTx/>
              <a:buChar char="•"/>
              <a:defRPr/>
            </a:pPr>
            <a:r>
              <a:rPr lang="en-US" sz="2800" b="1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f</a:t>
            </a:r>
            <a:r>
              <a:rPr lang="en-US" sz="1400" b="1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sz="2800" b="1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(n) 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grows polynomially slower than </a:t>
            </a:r>
            <a:r>
              <a:rPr lang="en-US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n</a:t>
            </a:r>
            <a:r>
              <a:rPr lang="en-US" sz="2800" b="1" kern="1200" baseline="30000" dirty="0" err="1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log</a:t>
            </a:r>
            <a:r>
              <a:rPr lang="en-US" sz="2000" b="1" kern="1200" baseline="16000" dirty="0" err="1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b</a:t>
            </a:r>
            <a:r>
              <a:rPr lang="en-US" sz="2800" b="1" kern="1200" baseline="30000" dirty="0" err="1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a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.</a:t>
            </a:r>
          </a:p>
          <a:p>
            <a:pPr marL="342900" indent="-342900" defTabSz="6858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defRPr/>
            </a:pP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	</a:t>
            </a:r>
            <a:r>
              <a:rPr lang="en-US" sz="2800" b="1" kern="1200" dirty="0">
                <a:solidFill>
                  <a:srgbClr val="CC0000"/>
                </a:solidFill>
                <a:latin typeface="Gabriola" panose="04040605051002020D02" pitchFamily="82" charset="0"/>
                <a:cs typeface="+mn-cs"/>
              </a:rPr>
              <a:t>Solution: </a:t>
            </a:r>
            <a:r>
              <a:rPr lang="en-US" sz="2800" b="1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T(n) = </a:t>
            </a:r>
            <a:r>
              <a:rPr lang="el-GR" sz="28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Times New Roman"/>
                <a:sym typeface="Symbol" charset="0"/>
              </a:rPr>
              <a:t></a:t>
            </a:r>
            <a:r>
              <a:rPr lang="en-US" sz="2800" b="1" kern="1200" dirty="0" smtClean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(</a:t>
            </a:r>
            <a:r>
              <a:rPr lang="en-US" sz="2800" b="1" kern="1200" dirty="0" err="1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n</a:t>
            </a:r>
            <a:r>
              <a:rPr lang="en-US" sz="2800" b="1" kern="1200" baseline="30000" dirty="0" err="1">
                <a:solidFill>
                  <a:srgbClr val="CC0000"/>
                </a:solidFill>
                <a:latin typeface="Gabriola" panose="04040605051002020D02" pitchFamily="82" charset="0"/>
                <a:cs typeface="ＭＳ Ｐゴシック" charset="0"/>
              </a:rPr>
              <a:t>log</a:t>
            </a:r>
            <a:r>
              <a:rPr lang="en-US" sz="2000" b="1" kern="1200" baseline="16000" dirty="0" err="1">
                <a:solidFill>
                  <a:srgbClr val="CC0000"/>
                </a:solidFill>
                <a:latin typeface="Gabriola" panose="04040605051002020D02" pitchFamily="82" charset="0"/>
                <a:cs typeface="ＭＳ Ｐゴシック" charset="0"/>
              </a:rPr>
              <a:t>b</a:t>
            </a:r>
            <a:r>
              <a:rPr lang="en-US" sz="2800" b="1" kern="1200" baseline="30000" dirty="0" err="1">
                <a:solidFill>
                  <a:srgbClr val="CC0000"/>
                </a:solidFill>
                <a:latin typeface="Gabriola" panose="04040605051002020D02" pitchFamily="82" charset="0"/>
                <a:cs typeface="ＭＳ Ｐゴシック" charset="0"/>
              </a:rPr>
              <a:t>a</a:t>
            </a:r>
            <a:r>
              <a:rPr lang="en-US" sz="2800" b="1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)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.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1485900" y="3355181"/>
            <a:ext cx="6057900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defTabSz="6858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defRPr/>
            </a:pPr>
            <a:endParaRPr lang="en-US" sz="2400" kern="1200"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42977" y="201061"/>
            <a:ext cx="5713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Master’s Method: Case </a:t>
            </a:r>
            <a:r>
              <a:rPr lang="en-US" sz="4000" b="1" dirty="0" smtClean="0">
                <a:solidFill>
                  <a:schemeClr val="accent5"/>
                </a:solidFill>
                <a:latin typeface="Gabriola" panose="04040605051002020D02" pitchFamily="82" charset="0"/>
              </a:rPr>
              <a:t>1</a:t>
            </a:r>
            <a:endParaRPr lang="en-US" sz="4000" b="1" dirty="0">
              <a:solidFill>
                <a:schemeClr val="accent5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1473994" y="1157288"/>
            <a:ext cx="20072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kern="1200" dirty="0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Compare </a:t>
            </a:r>
            <a:r>
              <a:rPr lang="en-US" sz="2400" kern="1200" dirty="0">
                <a:solidFill>
                  <a:srgbClr val="009999"/>
                </a:solidFill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400" kern="1200" dirty="0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 with </a:t>
            </a:r>
            <a:r>
              <a:rPr lang="en-US" sz="2400" kern="1200" dirty="0" err="1">
                <a:solidFill>
                  <a:srgbClr val="009999"/>
                </a:solidFill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400" kern="1200" baseline="30000" dirty="0" err="1">
                <a:solidFill>
                  <a:srgbClr val="009999"/>
                </a:solidFill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400" kern="1200" dirty="0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:</a:t>
            </a:r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1543050" y="1714501"/>
            <a:ext cx="6057900" cy="30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5763" indent="-385763" defTabSz="6858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Font typeface="+mj-lt"/>
              <a:buAutoNum type="arabicPeriod" startAt="2"/>
              <a:defRPr/>
            </a:pPr>
            <a:r>
              <a:rPr lang="en-US" sz="2800" b="1" kern="1200" dirty="0">
                <a:solidFill>
                  <a:srgbClr val="009999"/>
                </a:solidFill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 If a = </a:t>
            </a:r>
            <a:r>
              <a:rPr lang="en-US" sz="2800" b="1" kern="1200" dirty="0" err="1">
                <a:solidFill>
                  <a:srgbClr val="009999"/>
                </a:solidFill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800" b="1" kern="1200" baseline="30000" dirty="0" err="1">
                <a:solidFill>
                  <a:srgbClr val="009999"/>
                </a:solidFill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800" b="1" kern="1200" dirty="0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,</a:t>
            </a:r>
          </a:p>
          <a:p>
            <a:pPr marL="685800" lvl="1" indent="-342900" defTabSz="6858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"/>
              <a:defRPr/>
            </a:pPr>
            <a:r>
              <a:rPr lang="en-US" sz="2800" b="1" kern="1200" dirty="0" err="1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log</a:t>
            </a:r>
            <a:r>
              <a:rPr lang="en-US" sz="2800" b="1" kern="1200" baseline="-25000" dirty="0" err="1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800" b="1" kern="1200" dirty="0" err="1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800" b="1" kern="1200" dirty="0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   = d </a:t>
            </a:r>
          </a:p>
          <a:p>
            <a:pPr marL="685800" lvl="1" indent="-342900" defTabSz="6858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"/>
              <a:defRPr/>
            </a:pPr>
            <a:r>
              <a:rPr lang="en-US" sz="2800" b="1" kern="1200" dirty="0" err="1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800" b="1" kern="1200" baseline="30000" dirty="0" err="1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log</a:t>
            </a:r>
            <a:r>
              <a:rPr lang="en-US" sz="2800" b="1" kern="1200" baseline="16000" dirty="0" err="1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800" b="1" kern="1200" baseline="30000" dirty="0" err="1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800" b="1" kern="1200" baseline="30000" dirty="0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b="1" kern="1200" dirty="0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= </a:t>
            </a:r>
            <a:r>
              <a:rPr lang="en-US" sz="2800" b="1" kern="1200" dirty="0" err="1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800" b="1" kern="1200" baseline="30000" dirty="0" err="1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800" b="1" kern="1200" baseline="30000" dirty="0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b="1" kern="1200" dirty="0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  </a:t>
            </a:r>
            <a:endParaRPr lang="en-US" sz="2800" b="1" kern="1200" baseline="30000" dirty="0">
              <a:latin typeface="Gabriola" panose="04040605051002020D02" pitchFamily="82" charset="0"/>
              <a:ea typeface="ＭＳ Ｐゴシック" charset="0"/>
              <a:cs typeface="ＭＳ Ｐゴシック" charset="0"/>
            </a:endParaRPr>
          </a:p>
          <a:p>
            <a:pPr marL="685800" lvl="1" indent="-342900" defTabSz="6858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"/>
              <a:defRPr/>
            </a:pPr>
            <a:r>
              <a:rPr lang="en-US" sz="2800" b="1" kern="1200" dirty="0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We also know that</a:t>
            </a:r>
            <a:r>
              <a:rPr lang="en-US" sz="2800" b="1" kern="1200" dirty="0">
                <a:latin typeface="Gabriola" panose="04040605051002020D02" pitchFamily="82" charset="0"/>
                <a:ea typeface="ＭＳ Ｐゴシック" charset="0"/>
                <a:cs typeface="Times New Roman"/>
              </a:rPr>
              <a:t> f(n) </a:t>
            </a:r>
            <a:r>
              <a:rPr lang="en-US" sz="2800" b="1" kern="1200" dirty="0">
                <a:latin typeface="Gabriola" panose="04040605051002020D02" pitchFamily="82" charset="0"/>
                <a:ea typeface="ＭＳ Ｐゴシック" charset="0"/>
                <a:cs typeface="Times New Roman"/>
                <a:sym typeface="Symbol" charset="0"/>
              </a:rPr>
              <a:t> </a:t>
            </a:r>
            <a:r>
              <a:rPr lang="el-GR" sz="2800" b="1" kern="1200" dirty="0">
                <a:latin typeface="Gabriola" panose="04040605051002020D02" pitchFamily="82" charset="0"/>
                <a:ea typeface="ＭＳ Ｐゴシック" charset="0"/>
                <a:cs typeface="Times New Roman"/>
                <a:sym typeface="Symbol" charset="0"/>
              </a:rPr>
              <a:t></a:t>
            </a:r>
            <a:r>
              <a:rPr lang="en-US" sz="2800" b="1" kern="1200" dirty="0">
                <a:latin typeface="Gabriola" panose="04040605051002020D02" pitchFamily="82" charset="0"/>
                <a:ea typeface="ＭＳ Ｐゴシック" charset="0"/>
                <a:cs typeface="Times New Roman"/>
              </a:rPr>
              <a:t>(</a:t>
            </a:r>
            <a:r>
              <a:rPr lang="en-US" sz="2800" b="1" kern="1200" dirty="0" err="1">
                <a:latin typeface="Gabriola" panose="04040605051002020D02" pitchFamily="82" charset="0"/>
                <a:ea typeface="ＭＳ Ｐゴシック" charset="0"/>
                <a:cs typeface="Times New Roman"/>
              </a:rPr>
              <a:t>n</a:t>
            </a:r>
            <a:r>
              <a:rPr lang="en-US" sz="2800" b="1" kern="1200" baseline="30000" dirty="0" err="1">
                <a:latin typeface="Gabriola" panose="04040605051002020D02" pitchFamily="82" charset="0"/>
                <a:ea typeface="ＭＳ Ｐゴシック" charset="0"/>
                <a:cs typeface="Times New Roman"/>
              </a:rPr>
              <a:t>d</a:t>
            </a:r>
            <a:r>
              <a:rPr lang="en-US" sz="2800" b="1" kern="1200" dirty="0">
                <a:latin typeface="Gabriola" panose="04040605051002020D02" pitchFamily="82" charset="0"/>
                <a:ea typeface="ＭＳ Ｐゴシック" charset="0"/>
                <a:cs typeface="Times New Roman"/>
              </a:rPr>
              <a:t>)</a:t>
            </a:r>
            <a:endParaRPr lang="en-US" sz="2800" b="1" kern="1200" dirty="0">
              <a:latin typeface="Gabriola" panose="04040605051002020D02" pitchFamily="82" charset="0"/>
              <a:ea typeface="ＭＳ Ｐゴシック" charset="0"/>
              <a:cs typeface="+mn-cs"/>
            </a:endParaRPr>
          </a:p>
          <a:p>
            <a:pPr marL="516731" lvl="1" indent="-173831" defTabSz="6858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FontTx/>
              <a:buChar char="•"/>
              <a:defRPr/>
            </a:pPr>
            <a:r>
              <a:rPr lang="en-US" sz="2800" b="1" kern="1200" dirty="0">
                <a:solidFill>
                  <a:srgbClr val="009999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f</a:t>
            </a:r>
            <a:r>
              <a:rPr lang="en-US" b="1" kern="1200" dirty="0">
                <a:solidFill>
                  <a:srgbClr val="009999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 </a:t>
            </a:r>
            <a:r>
              <a:rPr lang="en-US" sz="2800" b="1" kern="1200" dirty="0">
                <a:solidFill>
                  <a:srgbClr val="009999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(n) </a:t>
            </a:r>
            <a:r>
              <a:rPr lang="en-US" sz="2800" b="1" kern="1200" dirty="0">
                <a:latin typeface="Gabriola" panose="04040605051002020D02" pitchFamily="82" charset="0"/>
                <a:ea typeface="ＭＳ Ｐゴシック" charset="0"/>
                <a:cs typeface="+mn-cs"/>
              </a:rPr>
              <a:t>and </a:t>
            </a:r>
            <a:r>
              <a:rPr lang="en-US" sz="2800" b="1" kern="1200" dirty="0" err="1">
                <a:solidFill>
                  <a:srgbClr val="009999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n</a:t>
            </a:r>
            <a:r>
              <a:rPr lang="en-US" sz="2800" b="1" kern="1200" baseline="30000" dirty="0" err="1">
                <a:solidFill>
                  <a:srgbClr val="009999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log</a:t>
            </a:r>
            <a:r>
              <a:rPr lang="en-US" sz="2800" b="1" kern="1200" baseline="16000" dirty="0" err="1">
                <a:solidFill>
                  <a:srgbClr val="009999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b</a:t>
            </a:r>
            <a:r>
              <a:rPr lang="en-US" sz="2800" b="1" kern="1200" baseline="30000" dirty="0" err="1">
                <a:solidFill>
                  <a:srgbClr val="009999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a</a:t>
            </a:r>
            <a:r>
              <a:rPr lang="en-US" sz="2800" b="1" kern="1200" dirty="0">
                <a:latin typeface="Gabriola" panose="04040605051002020D02" pitchFamily="82" charset="0"/>
                <a:ea typeface="ＭＳ Ｐゴシック" charset="0"/>
                <a:cs typeface="+mn-cs"/>
              </a:rPr>
              <a:t> grow at similar rates.</a:t>
            </a:r>
          </a:p>
          <a:p>
            <a:pPr marL="516731" lvl="1" indent="-173831" defTabSz="6858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defRPr/>
            </a:pPr>
            <a:r>
              <a:rPr lang="en-US" sz="2800" b="1" kern="1200" dirty="0">
                <a:solidFill>
                  <a:srgbClr val="CC0000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Solution: </a:t>
            </a:r>
            <a:r>
              <a:rPr lang="en-US" sz="2800" b="1" kern="1200" dirty="0">
                <a:solidFill>
                  <a:srgbClr val="009999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T(n) = </a:t>
            </a:r>
            <a:r>
              <a:rPr lang="el-GR" sz="2800" b="1" kern="1200" dirty="0">
                <a:latin typeface="Gabriola" panose="04040605051002020D02" pitchFamily="82" charset="0"/>
                <a:ea typeface="ＭＳ Ｐゴシック" charset="0"/>
                <a:cs typeface="Times New Roman"/>
                <a:sym typeface="Symbol" charset="0"/>
              </a:rPr>
              <a:t></a:t>
            </a:r>
            <a:r>
              <a:rPr lang="en-US" sz="2800" b="1" kern="1200" dirty="0" smtClean="0">
                <a:solidFill>
                  <a:srgbClr val="009999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( </a:t>
            </a:r>
            <a:r>
              <a:rPr lang="en-US" sz="2800" b="1" kern="1200" dirty="0">
                <a:solidFill>
                  <a:srgbClr val="009999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f(n) log n)</a:t>
            </a:r>
            <a:r>
              <a:rPr lang="en-US" sz="2800" b="1" kern="1200" dirty="0">
                <a:latin typeface="Gabriola" panose="04040605051002020D02" pitchFamily="82" charset="0"/>
                <a:ea typeface="ＭＳ Ｐゴシック" charset="0"/>
                <a:cs typeface="+mn-cs"/>
              </a:rPr>
              <a:t>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2977" y="201061"/>
            <a:ext cx="5713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Master’s Method: Case </a:t>
            </a:r>
            <a:r>
              <a:rPr lang="en-US" sz="4000" b="1" dirty="0" smtClean="0">
                <a:solidFill>
                  <a:schemeClr val="accent5"/>
                </a:solidFill>
                <a:latin typeface="Gabriola" panose="04040605051002020D02" pitchFamily="82" charset="0"/>
              </a:rPr>
              <a:t>2</a:t>
            </a:r>
            <a:endParaRPr lang="en-US" sz="4000" b="1" dirty="0">
              <a:solidFill>
                <a:schemeClr val="accent5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421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473994" y="1157288"/>
            <a:ext cx="20072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400" kern="1200" dirty="0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Compare </a:t>
            </a:r>
            <a:r>
              <a:rPr lang="en-US" sz="2400" kern="1200" dirty="0">
                <a:solidFill>
                  <a:srgbClr val="009999"/>
                </a:solidFill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400" kern="1200" dirty="0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 with </a:t>
            </a:r>
            <a:r>
              <a:rPr lang="en-US" sz="2400" kern="1200" dirty="0" err="1">
                <a:solidFill>
                  <a:srgbClr val="009999"/>
                </a:solidFill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400" kern="1200" baseline="30000" dirty="0" err="1">
                <a:solidFill>
                  <a:srgbClr val="009999"/>
                </a:solidFill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400" kern="1200" dirty="0"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: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1565673" y="1688307"/>
            <a:ext cx="6206728" cy="30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42875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200025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57175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30289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4861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9433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4005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 defTabSz="6858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Font typeface="+mj-lt"/>
              <a:buAutoNum type="arabicPeriod" startAt="3"/>
              <a:defRPr/>
            </a:pPr>
            <a:r>
              <a:rPr lang="en-US" sz="2800" b="1" kern="1200" dirty="0">
                <a:solidFill>
                  <a:srgbClr val="009999"/>
                </a:solidFill>
                <a:latin typeface="Gabriola" panose="04040605051002020D02" pitchFamily="82" charset="0"/>
                <a:cs typeface="ＭＳ Ｐゴシック" charset="0"/>
              </a:rPr>
              <a:t> If a &lt; </a:t>
            </a:r>
            <a:r>
              <a:rPr lang="en-US" sz="2800" b="1" kern="1200" dirty="0" err="1">
                <a:solidFill>
                  <a:srgbClr val="009999"/>
                </a:solidFill>
                <a:latin typeface="Gabriola" panose="04040605051002020D02" pitchFamily="82" charset="0"/>
                <a:cs typeface="ＭＳ Ｐゴシック" charset="0"/>
              </a:rPr>
              <a:t>b</a:t>
            </a:r>
            <a:r>
              <a:rPr lang="en-US" sz="2800" b="1" kern="1200" baseline="30000" dirty="0" err="1">
                <a:solidFill>
                  <a:srgbClr val="009999"/>
                </a:solidFill>
                <a:latin typeface="Gabriola" panose="04040605051002020D02" pitchFamily="82" charset="0"/>
                <a:cs typeface="ＭＳ Ｐゴシック" charset="0"/>
              </a:rPr>
              <a:t>d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,</a:t>
            </a:r>
          </a:p>
          <a:p>
            <a:pPr lvl="1" indent="-342900" defTabSz="6858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"/>
              <a:defRPr/>
            </a:pPr>
            <a:r>
              <a:rPr lang="en-US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log</a:t>
            </a:r>
            <a:r>
              <a:rPr lang="en-US" sz="2800" b="1" kern="1200" baseline="-25000" dirty="0" err="1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b</a:t>
            </a:r>
            <a:r>
              <a:rPr lang="en-US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a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 &lt; d  </a:t>
            </a:r>
          </a:p>
          <a:p>
            <a:pPr lvl="1" indent="-342900" defTabSz="6858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"/>
              <a:defRPr/>
            </a:pPr>
            <a:r>
              <a:rPr lang="en-US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n</a:t>
            </a:r>
            <a:r>
              <a:rPr lang="en-US" sz="2800" b="1" kern="1200" baseline="30000" dirty="0" err="1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log</a:t>
            </a:r>
            <a:r>
              <a:rPr lang="en-US" sz="2800" b="1" kern="1200" baseline="16000" dirty="0" err="1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b</a:t>
            </a:r>
            <a:r>
              <a:rPr lang="en-US" sz="2800" b="1" kern="1200" baseline="30000" dirty="0" err="1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a</a:t>
            </a:r>
            <a:r>
              <a:rPr lang="en-US" sz="2800" b="1" kern="1200" baseline="30000" dirty="0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  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&lt; </a:t>
            </a:r>
            <a:r>
              <a:rPr lang="en-US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n</a:t>
            </a:r>
            <a:r>
              <a:rPr lang="en-US" sz="2800" b="1" kern="1200" baseline="30000" dirty="0" err="1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d</a:t>
            </a:r>
            <a:r>
              <a:rPr lang="en-US" sz="2800" b="1" kern="1200" baseline="30000" dirty="0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 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  </a:t>
            </a:r>
            <a:endParaRPr lang="en-US" sz="2800" b="1" kern="1200" baseline="30000" dirty="0">
              <a:solidFill>
                <a:srgbClr val="000000"/>
              </a:solidFill>
              <a:latin typeface="Gabriola" panose="04040605051002020D02" pitchFamily="82" charset="0"/>
              <a:cs typeface="ＭＳ Ｐゴシック" charset="0"/>
            </a:endParaRPr>
          </a:p>
          <a:p>
            <a:pPr lvl="1" indent="-342900" defTabSz="6858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"/>
              <a:defRPr/>
            </a:pP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ＭＳ Ｐゴシック" charset="0"/>
              </a:rPr>
              <a:t>We also know that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Times New Roman"/>
              </a:rPr>
              <a:t> f(n) 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Times New Roman"/>
                <a:sym typeface="Symbol" charset="0"/>
              </a:rPr>
              <a:t> </a:t>
            </a:r>
            <a:r>
              <a:rPr lang="el-GR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Times New Roman"/>
                <a:sym typeface="Symbol" charset="0"/>
              </a:rPr>
              <a:t>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Times New Roman"/>
              </a:rPr>
              <a:t>(</a:t>
            </a:r>
            <a:r>
              <a:rPr lang="en-US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Times New Roman"/>
              </a:rPr>
              <a:t>n</a:t>
            </a:r>
            <a:r>
              <a:rPr lang="en-US" sz="2800" b="1" kern="1200" baseline="30000" dirty="0" err="1">
                <a:solidFill>
                  <a:srgbClr val="000000"/>
                </a:solidFill>
                <a:latin typeface="Gabriola" panose="04040605051002020D02" pitchFamily="82" charset="0"/>
                <a:cs typeface="Times New Roman"/>
              </a:rPr>
              <a:t>d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Times New Roman"/>
              </a:rPr>
              <a:t>)</a:t>
            </a:r>
            <a:endParaRPr lang="en-US" sz="2800" b="1" kern="1200" dirty="0">
              <a:solidFill>
                <a:srgbClr val="009999"/>
              </a:solidFill>
              <a:latin typeface="Gabriola" panose="04040605051002020D02" pitchFamily="82" charset="0"/>
              <a:cs typeface="+mn-cs"/>
            </a:endParaRPr>
          </a:p>
          <a:p>
            <a:pPr marL="0" indent="0" defTabSz="6858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defRPr/>
            </a:pPr>
            <a:r>
              <a:rPr lang="en-US" sz="2800" b="1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f (n) 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grows polynomially faster than </a:t>
            </a:r>
            <a:r>
              <a:rPr lang="en-US" sz="2800" b="1" kern="1200" dirty="0" err="1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n</a:t>
            </a:r>
            <a:r>
              <a:rPr lang="en-US" sz="2800" b="1" kern="1200" baseline="30000" dirty="0" err="1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log</a:t>
            </a:r>
            <a:r>
              <a:rPr lang="en-US" sz="2800" b="1" kern="1200" baseline="16000" dirty="0" err="1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b</a:t>
            </a:r>
            <a:r>
              <a:rPr lang="en-US" sz="2800" b="1" kern="1200" baseline="30000" dirty="0" err="1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a</a:t>
            </a: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.</a:t>
            </a:r>
          </a:p>
          <a:p>
            <a:pPr marL="342900" indent="-342900" defTabSz="6858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defRPr/>
            </a:pPr>
            <a:r>
              <a:rPr lang="en-US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	</a:t>
            </a:r>
            <a:r>
              <a:rPr lang="en-US" sz="2800" b="1" kern="1200" dirty="0">
                <a:solidFill>
                  <a:srgbClr val="CC0000"/>
                </a:solidFill>
                <a:latin typeface="Gabriola" panose="04040605051002020D02" pitchFamily="82" charset="0"/>
                <a:cs typeface="+mn-cs"/>
              </a:rPr>
              <a:t>Solution: </a:t>
            </a:r>
            <a:r>
              <a:rPr lang="en-US" sz="2800" b="1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T(n) = </a:t>
            </a:r>
            <a:r>
              <a:rPr lang="el-GR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Times New Roman"/>
                <a:sym typeface="Symbol" charset="0"/>
              </a:rPr>
              <a:t></a:t>
            </a:r>
            <a:r>
              <a:rPr lang="en-US" sz="2800" b="1" kern="1200" dirty="0" smtClean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( </a:t>
            </a:r>
            <a:r>
              <a:rPr lang="en-US" sz="2800" b="1" kern="1200" dirty="0">
                <a:solidFill>
                  <a:srgbClr val="009999"/>
                </a:solidFill>
                <a:latin typeface="Gabriola" panose="04040605051002020D02" pitchFamily="82" charset="0"/>
                <a:cs typeface="+mn-cs"/>
              </a:rPr>
              <a:t>f (n) ) = </a:t>
            </a:r>
            <a:r>
              <a:rPr lang="el-GR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Times New Roman"/>
                <a:sym typeface="Symbol" charset="0"/>
              </a:rPr>
              <a:t></a:t>
            </a:r>
            <a:r>
              <a:rPr lang="en-US" sz="2800" b="1" kern="1200" dirty="0" smtClean="0">
                <a:solidFill>
                  <a:srgbClr val="009999"/>
                </a:solidFill>
                <a:latin typeface="Gabriola" panose="04040605051002020D02" pitchFamily="82" charset="0"/>
                <a:cs typeface="ＭＳ Ｐゴシック" charset="0"/>
              </a:rPr>
              <a:t>(</a:t>
            </a:r>
            <a:r>
              <a:rPr lang="en-US" sz="2800" b="1" kern="1200" dirty="0" err="1">
                <a:solidFill>
                  <a:srgbClr val="009999"/>
                </a:solidFill>
                <a:latin typeface="Gabriola" panose="04040605051002020D02" pitchFamily="82" charset="0"/>
                <a:cs typeface="ＭＳ Ｐゴシック" charset="0"/>
              </a:rPr>
              <a:t>n</a:t>
            </a:r>
            <a:r>
              <a:rPr lang="en-US" sz="2800" b="1" kern="1200" baseline="30000" dirty="0" err="1">
                <a:solidFill>
                  <a:srgbClr val="009999"/>
                </a:solidFill>
                <a:latin typeface="Gabriola" panose="04040605051002020D02" pitchFamily="82" charset="0"/>
                <a:cs typeface="ＭＳ Ｐゴシック" charset="0"/>
              </a:rPr>
              <a:t>d</a:t>
            </a:r>
            <a:r>
              <a:rPr lang="en-US" sz="2800" b="1" kern="1200" dirty="0" smtClean="0">
                <a:solidFill>
                  <a:srgbClr val="009999"/>
                </a:solidFill>
                <a:latin typeface="Gabriola" panose="04040605051002020D02" pitchFamily="82" charset="0"/>
                <a:cs typeface="ＭＳ Ｐゴシック" charset="0"/>
              </a:rPr>
              <a:t>)</a:t>
            </a:r>
            <a:r>
              <a:rPr lang="en-US" sz="28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.</a:t>
            </a:r>
            <a:endParaRPr lang="en-US" sz="2800" b="1" kern="1200" dirty="0">
              <a:solidFill>
                <a:srgbClr val="000000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2977" y="201061"/>
            <a:ext cx="5713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Master’s Method: Case </a:t>
            </a:r>
            <a:r>
              <a:rPr lang="en-US" sz="4000" b="1" dirty="0">
                <a:solidFill>
                  <a:srgbClr val="FF0000"/>
                </a:solidFill>
                <a:latin typeface="Gabriola" panose="04040605051002020D02" pitchFamily="82" charset="0"/>
              </a:rPr>
              <a:t>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8309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A9BD2750EAC24EB70E1DF2481FFEB8" ma:contentTypeVersion="2" ma:contentTypeDescription="Create a new document." ma:contentTypeScope="" ma:versionID="a6a8f17024444c1ab20352b26fcdc8ac">
  <xsd:schema xmlns:xsd="http://www.w3.org/2001/XMLSchema" xmlns:xs="http://www.w3.org/2001/XMLSchema" xmlns:p="http://schemas.microsoft.com/office/2006/metadata/properties" xmlns:ns2="d3ad3ddf-2d0a-4bb3-9b93-e7da77996da3" targetNamespace="http://schemas.microsoft.com/office/2006/metadata/properties" ma:root="true" ma:fieldsID="fd82186439fbc82e038b348f6a489cf1" ns2:_="">
    <xsd:import namespace="d3ad3ddf-2d0a-4bb3-9b93-e7da77996d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ad3ddf-2d0a-4bb3-9b93-e7da77996d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99648D-49C4-4285-A02D-DCC464D61B7C}">
  <ds:schemaRefs>
    <ds:schemaRef ds:uri="d3ad3ddf-2d0a-4bb3-9b93-e7da77996da3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EE40E7B-BDAE-427C-A4FB-ED387A4910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0A4C3F-F004-41B9-B9B0-065E03C8AA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ad3ddf-2d0a-4bb3-9b93-e7da77996d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5304</TotalTime>
  <Words>1504</Words>
  <Application>Microsoft Office PowerPoint</Application>
  <PresentationFormat>On-screen Show (16:9)</PresentationFormat>
  <Paragraphs>372</Paragraphs>
  <Slides>35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53" baseType="lpstr">
      <vt:lpstr>Verdana</vt:lpstr>
      <vt:lpstr>Calibri</vt:lpstr>
      <vt:lpstr>Wingdings</vt:lpstr>
      <vt:lpstr>Arial</vt:lpstr>
      <vt:lpstr>Cambria Math</vt:lpstr>
      <vt:lpstr>Times New Roman</vt:lpstr>
      <vt:lpstr>Roboto Slab Regular</vt:lpstr>
      <vt:lpstr>Lato Light</vt:lpstr>
      <vt:lpstr>SimSun</vt:lpstr>
      <vt:lpstr>ＭＳ Ｐゴシック</vt:lpstr>
      <vt:lpstr>Gabriola</vt:lpstr>
      <vt:lpstr>Symbol</vt:lpstr>
      <vt:lpstr>SimSun</vt:lpstr>
      <vt:lpstr>Monotype Sorts</vt:lpstr>
      <vt:lpstr>Kent template</vt:lpstr>
      <vt:lpstr>Formula</vt:lpstr>
      <vt:lpstr>Equation</vt:lpstr>
      <vt:lpstr>VISIO</vt:lpstr>
      <vt:lpstr>Sorting and Searching – Divide and Conquer Approach</vt:lpstr>
      <vt:lpstr>Outline [Module 2 (Part 2)]</vt:lpstr>
      <vt:lpstr>PowerPoint Presentation</vt:lpstr>
      <vt:lpstr>PowerPoint Presentation</vt:lpstr>
      <vt:lpstr>PowerPoint Presentation</vt:lpstr>
      <vt:lpstr>Master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Rouf Khan</dc:creator>
  <cp:lastModifiedBy>Anmol Verma</cp:lastModifiedBy>
  <cp:revision>143</cp:revision>
  <dcterms:modified xsi:type="dcterms:W3CDTF">2021-09-17T05:30:47Z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0x010100E8A9BD2750EAC24EB70E1DF2481FFEB8</vt:lpwstr>
  </property>
</Properties>
</file>