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4"/>
  </p:sldMasterIdLst>
  <p:notesMasterIdLst>
    <p:notesMasterId r:id="rId42"/>
  </p:notesMasterIdLst>
  <p:sldIdLst>
    <p:sldId id="295" r:id="rId5"/>
    <p:sldId id="258" r:id="rId6"/>
    <p:sldId id="347" r:id="rId7"/>
    <p:sldId id="354" r:id="rId8"/>
    <p:sldId id="452" r:id="rId9"/>
    <p:sldId id="456" r:id="rId10"/>
    <p:sldId id="457" r:id="rId11"/>
    <p:sldId id="458" r:id="rId12"/>
    <p:sldId id="459" r:id="rId13"/>
    <p:sldId id="473" r:id="rId14"/>
    <p:sldId id="460" r:id="rId15"/>
    <p:sldId id="461" r:id="rId16"/>
    <p:sldId id="462" r:id="rId17"/>
    <p:sldId id="463" r:id="rId18"/>
    <p:sldId id="464" r:id="rId19"/>
    <p:sldId id="475" r:id="rId20"/>
    <p:sldId id="476" r:id="rId21"/>
    <p:sldId id="477" r:id="rId22"/>
    <p:sldId id="478" r:id="rId23"/>
    <p:sldId id="479" r:id="rId24"/>
    <p:sldId id="480" r:id="rId25"/>
    <p:sldId id="481" r:id="rId26"/>
    <p:sldId id="482" r:id="rId27"/>
    <p:sldId id="483" r:id="rId28"/>
    <p:sldId id="484" r:id="rId29"/>
    <p:sldId id="485" r:id="rId30"/>
    <p:sldId id="486" r:id="rId31"/>
    <p:sldId id="487" r:id="rId32"/>
    <p:sldId id="488" r:id="rId33"/>
    <p:sldId id="467" r:id="rId34"/>
    <p:sldId id="468" r:id="rId35"/>
    <p:sldId id="469" r:id="rId36"/>
    <p:sldId id="470" r:id="rId37"/>
    <p:sldId id="471" r:id="rId38"/>
    <p:sldId id="472" r:id="rId39"/>
    <p:sldId id="266" r:id="rId40"/>
    <p:sldId id="278"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225D28-81A1-47F6-B832-14334138A573}">
  <a:tblStyle styleId="{5E225D28-81A1-47F6-B832-14334138A57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029A7E8-3C45-47D5-81E7-23AC33BA36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08" autoAdjust="0"/>
  </p:normalViewPr>
  <p:slideViewPr>
    <p:cSldViewPr snapToGrid="0">
      <p:cViewPr varScale="1">
        <p:scale>
          <a:sx n="110" d="100"/>
          <a:sy n="110"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687954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28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226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0024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446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337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D27E53B-B96F-4676-AE2E-13DFA973D595}"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66562" name="Rectangle 2"/>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This binary tree is also complete, although you might have to squint to see it.  You see, this binary tree has no nodes at all. It is called the empty tree, and it is considered to be a complete binary tree.</a:t>
            </a:r>
          </a:p>
        </p:txBody>
      </p:sp>
      <p:sp>
        <p:nvSpPr>
          <p:cNvPr id="66563" name="Rectangle 3"/>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41328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DFAED5-EFBB-40F1-8945-03AD17EC655E}" type="slidenum">
              <a:rPr kumimoji="0" lang="en-US" altLang="en-US" sz="10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33</a:t>
            </a:fld>
            <a:endParaRPr kumimoji="0" lang="en-US" altLang="en-US" sz="10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196610" name="Rectangle 2"/>
          <p:cNvSpPr>
            <a:spLocks noGrp="1" noRot="1" noChangeAspect="1" noChangeArrowheads="1" noTextEdit="1"/>
          </p:cNvSpPr>
          <p:nvPr>
            <p:ph type="sldImg"/>
          </p:nvPr>
        </p:nvSpPr>
        <p:spPr>
          <a:xfrm>
            <a:off x="411163" y="701675"/>
            <a:ext cx="6162675" cy="3467100"/>
          </a:xfrm>
          <a:ln/>
        </p:spPr>
      </p:sp>
      <p:sp>
        <p:nvSpPr>
          <p:cNvPr id="196611" name="Rectangle 3"/>
          <p:cNvSpPr>
            <a:spLocks noGrp="1" noChangeArrowheads="1"/>
          </p:cNvSpPr>
          <p:nvPr>
            <p:ph type="body" idx="1"/>
          </p:nvPr>
        </p:nvSpPr>
        <p:spPr/>
        <p:txBody>
          <a:bodyPr/>
          <a:lstStyle/>
          <a:p>
            <a:r>
              <a:rPr lang="en-US" altLang="en-US"/>
              <a:t>Notice that a linked representation always take space that is linear in the number of elements in the tree. An array representation may take an exponential amount of space!</a:t>
            </a:r>
          </a:p>
        </p:txBody>
      </p:sp>
    </p:spTree>
    <p:extLst>
      <p:ext uri="{BB962C8B-B14F-4D97-AF65-F5344CB8AC3E}">
        <p14:creationId xmlns:p14="http://schemas.microsoft.com/office/powerpoint/2010/main" val="1512582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845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021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9"/>
            <a:ext cx="7543800" cy="9715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89447"/>
            <a:ext cx="8229600" cy="3308747"/>
          </a:xfrm>
        </p:spPr>
        <p:txBody>
          <a:bodyPr>
            <a:normAutofit/>
          </a:bodyPr>
          <a:lstStyle/>
          <a:p>
            <a:pPr lvl="0"/>
            <a:endParaRPr lang="en-US" noProof="0"/>
          </a:p>
        </p:txBody>
      </p:sp>
      <p:sp>
        <p:nvSpPr>
          <p:cNvPr id="4" name="Date Placeholder 3"/>
          <p:cNvSpPr>
            <a:spLocks noGrp="1"/>
          </p:cNvSpPr>
          <p:nvPr>
            <p:ph type="dt" sz="half" idx="10"/>
          </p:nvPr>
        </p:nvSpPr>
        <p:spPr>
          <a:xfrm>
            <a:off x="457200" y="4686300"/>
            <a:ext cx="2133600" cy="342900"/>
          </a:xfrm>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xfrm>
            <a:off x="6553200" y="4686300"/>
            <a:ext cx="2133600" cy="342900"/>
          </a:xfrm>
        </p:spPr>
        <p:txBody>
          <a:bodyPr/>
          <a:lstStyle>
            <a:lvl1pPr>
              <a:defRPr/>
            </a:lvl1pPr>
          </a:lstStyle>
          <a:p>
            <a:fld id="{26D2B1AE-E10D-4AFD-A993-B0DAC530E4AE}" type="slidenum">
              <a:rPr lang="en-US" altLang="en-US"/>
              <a:pPr/>
              <a:t>‹#›</a:t>
            </a:fld>
            <a:endParaRPr lang="en-US" altLang="en-US"/>
          </a:p>
        </p:txBody>
      </p:sp>
    </p:spTree>
    <p:extLst>
      <p:ext uri="{BB962C8B-B14F-4D97-AF65-F5344CB8AC3E}">
        <p14:creationId xmlns:p14="http://schemas.microsoft.com/office/powerpoint/2010/main" val="716291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58"/>
        <p:cNvGrpSpPr/>
        <p:nvPr/>
      </p:nvGrpSpPr>
      <p:grpSpPr>
        <a:xfrm>
          <a:off x="0" y="0"/>
          <a:ext cx="0" cy="0"/>
          <a:chOff x="0" y="0"/>
          <a:chExt cx="0" cy="0"/>
        </a:xfrm>
      </p:grpSpPr>
      <p:sp>
        <p:nvSpPr>
          <p:cNvPr id="159" name="Google Shape;159;p7"/>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7"/>
          <p:cNvGrpSpPr/>
          <p:nvPr/>
        </p:nvGrpSpPr>
        <p:grpSpPr>
          <a:xfrm>
            <a:off x="8142375" y="4477573"/>
            <a:ext cx="508851" cy="478711"/>
            <a:chOff x="5972700" y="2330200"/>
            <a:chExt cx="411625" cy="387275"/>
          </a:xfrm>
        </p:grpSpPr>
        <p:sp>
          <p:nvSpPr>
            <p:cNvPr id="174" name="Google Shape;174;p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7"/>
          <p:cNvGrpSpPr/>
          <p:nvPr/>
        </p:nvGrpSpPr>
        <p:grpSpPr>
          <a:xfrm>
            <a:off x="2139871" y="482540"/>
            <a:ext cx="398658" cy="631920"/>
            <a:chOff x="6718575" y="2318625"/>
            <a:chExt cx="256950" cy="407375"/>
          </a:xfrm>
        </p:grpSpPr>
        <p:sp>
          <p:nvSpPr>
            <p:cNvPr id="177" name="Google Shape;17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7"/>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86" name="Google Shape;186;p7"/>
          <p:cNvSpPr txBox="1">
            <a:spLocks noGrp="1"/>
          </p:cNvSpPr>
          <p:nvPr>
            <p:ph type="body" idx="1"/>
          </p:nvPr>
        </p:nvSpPr>
        <p:spPr>
          <a:xfrm>
            <a:off x="2683000"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7" name="Google Shape;187;p7"/>
          <p:cNvSpPr txBox="1">
            <a:spLocks noGrp="1"/>
          </p:cNvSpPr>
          <p:nvPr>
            <p:ph type="body" idx="2"/>
          </p:nvPr>
        </p:nvSpPr>
        <p:spPr>
          <a:xfrm>
            <a:off x="4637114"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8" name="Google Shape;188;p7"/>
          <p:cNvSpPr txBox="1">
            <a:spLocks noGrp="1"/>
          </p:cNvSpPr>
          <p:nvPr>
            <p:ph type="body" idx="3"/>
          </p:nvPr>
        </p:nvSpPr>
        <p:spPr>
          <a:xfrm>
            <a:off x="6591228"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9" name="Google Shape;189;p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11157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47DA58F0-AD53-49BF-AA90-86F4C7D342DA}" type="slidenum">
              <a:rPr lang="en-US" altLang="en-US"/>
              <a:pPr/>
              <a:t>‹#›</a:t>
            </a:fld>
            <a:endParaRPr lang="en-US" altLang="en-US"/>
          </a:p>
        </p:txBody>
      </p:sp>
    </p:spTree>
    <p:extLst>
      <p:ext uri="{BB962C8B-B14F-4D97-AF65-F5344CB8AC3E}">
        <p14:creationId xmlns:p14="http://schemas.microsoft.com/office/powerpoint/2010/main" val="115772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0838" y="910829"/>
            <a:ext cx="4038600" cy="38076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910829"/>
            <a:ext cx="4038600" cy="38076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FFA52A2D-12E7-4CC2-AABA-65797208CFAF}" type="slidenum">
              <a:rPr lang="en-US" altLang="en-US"/>
              <a:pPr/>
              <a:t>‹#›</a:t>
            </a:fld>
            <a:endParaRPr lang="en-US" altLang="en-US"/>
          </a:p>
        </p:txBody>
      </p:sp>
    </p:spTree>
    <p:extLst>
      <p:ext uri="{BB962C8B-B14F-4D97-AF65-F5344CB8AC3E}">
        <p14:creationId xmlns:p14="http://schemas.microsoft.com/office/powerpoint/2010/main" val="3558921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75010"/>
            <a:ext cx="8229600" cy="67984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910829"/>
            <a:ext cx="4038600" cy="38076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910829"/>
            <a:ext cx="4038600" cy="38076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98219"/>
            <a:ext cx="2133600" cy="242888"/>
          </a:xfrm>
        </p:spPr>
        <p:txBody>
          <a:bodyPr/>
          <a:lstStyle>
            <a:lvl1pPr>
              <a:defRPr/>
            </a:lvl1pPr>
          </a:lstStyle>
          <a:p>
            <a:endParaRPr lang="en-US" altLang="en-US"/>
          </a:p>
        </p:txBody>
      </p:sp>
      <p:sp>
        <p:nvSpPr>
          <p:cNvPr id="6" name="Slide Number Placeholder 5"/>
          <p:cNvSpPr>
            <a:spLocks noGrp="1"/>
          </p:cNvSpPr>
          <p:nvPr>
            <p:ph type="sldNum" sz="quarter" idx="11"/>
          </p:nvPr>
        </p:nvSpPr>
        <p:spPr>
          <a:xfrm>
            <a:off x="6553200" y="4798219"/>
            <a:ext cx="2133600" cy="242888"/>
          </a:xfrm>
        </p:spPr>
        <p:txBody>
          <a:bodyPr/>
          <a:lstStyle>
            <a:lvl1pPr>
              <a:defRPr/>
            </a:lvl1pPr>
          </a:lstStyle>
          <a:p>
            <a:fld id="{65781173-BF2E-4E0B-A88E-4A9B10260EB1}" type="slidenum">
              <a:rPr lang="en-US" altLang="en-US"/>
              <a:pPr/>
              <a:t>‹#›</a:t>
            </a:fld>
            <a:endParaRPr lang="en-US" altLang="en-US"/>
          </a:p>
        </p:txBody>
      </p:sp>
    </p:spTree>
    <p:extLst>
      <p:ext uri="{BB962C8B-B14F-4D97-AF65-F5344CB8AC3E}">
        <p14:creationId xmlns:p14="http://schemas.microsoft.com/office/powerpoint/2010/main" val="225788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1pPr>
            <a:lvl2pPr marL="914400" lvl="1"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2pPr>
            <a:lvl3pPr marL="1371600" lvl="2"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3pPr>
            <a:lvl4pPr marL="1828800" lvl="3"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4pPr>
            <a:lvl5pPr marL="2286000" lvl="4"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5pPr>
            <a:lvl6pPr marL="2743200" lvl="5"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6pPr>
            <a:lvl7pPr marL="3200400" lvl="6"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7pPr>
            <a:lvl8pPr marL="3657600" lvl="7"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8pPr>
            <a:lvl9pPr marL="4114800" lvl="8" indent="-355600">
              <a:spcBef>
                <a:spcPts val="1000"/>
              </a:spcBef>
              <a:spcAft>
                <a:spcPts val="1000"/>
              </a:spcAft>
              <a:buClr>
                <a:schemeClr val="dk1"/>
              </a:buClr>
              <a:buSzPts val="2000"/>
              <a:buFont typeface="Lato Light"/>
              <a:buChar char="◦"/>
              <a:defRPr sz="2000">
                <a:solidFill>
                  <a:schemeClr val="dk1"/>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1pPr>
            <a:lvl2pPr lvl="1">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2pPr>
            <a:lvl3pPr lvl="2">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3pPr>
            <a:lvl4pPr lvl="3">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4pPr>
            <a:lvl5pPr lvl="4">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5pPr>
            <a:lvl6pPr lvl="5">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6pPr>
            <a:lvl7pPr lvl="6">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7pPr>
            <a:lvl8pPr lvl="7">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8pPr>
            <a:lvl9pPr lvl="8">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Lato Light"/>
                <a:ea typeface="Lato Light"/>
                <a:cs typeface="Lato Light"/>
                <a:sym typeface="Lato Light"/>
              </a:defRPr>
            </a:lvl1pPr>
            <a:lvl2pPr lvl="1" algn="r">
              <a:buNone/>
              <a:defRPr sz="1200">
                <a:solidFill>
                  <a:schemeClr val="dk2"/>
                </a:solidFill>
                <a:latin typeface="Lato Light"/>
                <a:ea typeface="Lato Light"/>
                <a:cs typeface="Lato Light"/>
                <a:sym typeface="Lato Light"/>
              </a:defRPr>
            </a:lvl2pPr>
            <a:lvl3pPr lvl="2" algn="r">
              <a:buNone/>
              <a:defRPr sz="1200">
                <a:solidFill>
                  <a:schemeClr val="dk2"/>
                </a:solidFill>
                <a:latin typeface="Lato Light"/>
                <a:ea typeface="Lato Light"/>
                <a:cs typeface="Lato Light"/>
                <a:sym typeface="Lato Light"/>
              </a:defRPr>
            </a:lvl3pPr>
            <a:lvl4pPr lvl="3" algn="r">
              <a:buNone/>
              <a:defRPr sz="1200">
                <a:solidFill>
                  <a:schemeClr val="dk2"/>
                </a:solidFill>
                <a:latin typeface="Lato Light"/>
                <a:ea typeface="Lato Light"/>
                <a:cs typeface="Lato Light"/>
                <a:sym typeface="Lato Light"/>
              </a:defRPr>
            </a:lvl4pPr>
            <a:lvl5pPr lvl="4" algn="r">
              <a:buNone/>
              <a:defRPr sz="1200">
                <a:solidFill>
                  <a:schemeClr val="dk2"/>
                </a:solidFill>
                <a:latin typeface="Lato Light"/>
                <a:ea typeface="Lato Light"/>
                <a:cs typeface="Lato Light"/>
                <a:sym typeface="Lato Light"/>
              </a:defRPr>
            </a:lvl5pPr>
            <a:lvl6pPr lvl="5" algn="r">
              <a:buNone/>
              <a:defRPr sz="1200">
                <a:solidFill>
                  <a:schemeClr val="dk2"/>
                </a:solidFill>
                <a:latin typeface="Lato Light"/>
                <a:ea typeface="Lato Light"/>
                <a:cs typeface="Lato Light"/>
                <a:sym typeface="Lato Light"/>
              </a:defRPr>
            </a:lvl6pPr>
            <a:lvl7pPr lvl="6" algn="r">
              <a:buNone/>
              <a:defRPr sz="1200">
                <a:solidFill>
                  <a:schemeClr val="dk2"/>
                </a:solidFill>
                <a:latin typeface="Lato Light"/>
                <a:ea typeface="Lato Light"/>
                <a:cs typeface="Lato Light"/>
                <a:sym typeface="Lato Light"/>
              </a:defRPr>
            </a:lvl7pPr>
            <a:lvl8pPr lvl="7" algn="r">
              <a:buNone/>
              <a:defRPr sz="1200">
                <a:solidFill>
                  <a:schemeClr val="dk2"/>
                </a:solidFill>
                <a:latin typeface="Lato Light"/>
                <a:ea typeface="Lato Light"/>
                <a:cs typeface="Lato Light"/>
                <a:sym typeface="Lato Light"/>
              </a:defRPr>
            </a:lvl8pPr>
            <a:lvl9pPr lvl="8" algn="r">
              <a:buNone/>
              <a:defRPr sz="1200">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7" r:id="rId2"/>
    <p:sldLayoutId id="2147483659" r:id="rId3"/>
    <p:sldLayoutId id="2147483660" r:id="rId4"/>
    <p:sldLayoutId id="2147483662" r:id="rId5"/>
    <p:sldLayoutId id="2147483663" r:id="rId6"/>
    <p:sldLayoutId id="2147483664" r:id="rId7"/>
    <p:sldLayoutId id="2147483665" r:id="rId8"/>
    <p:sldLayoutId id="214748366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9.wmf"/><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8.wmf"/><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0.wmf"/><Relationship Id="rId2" Type="http://schemas.openxmlformats.org/officeDocument/2006/relationships/image" Target="../media/image11.wmf"/><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1.wmf"/><Relationship Id="rId7" Type="http://schemas.openxmlformats.org/officeDocument/2006/relationships/image" Target="../media/image8.wmf"/><Relationship Id="rId2" Type="http://schemas.openxmlformats.org/officeDocument/2006/relationships/image" Target="../media/image12.wmf"/><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1.wmf"/><Relationship Id="rId7" Type="http://schemas.openxmlformats.org/officeDocument/2006/relationships/image" Target="../media/image8.wmf"/><Relationship Id="rId2" Type="http://schemas.openxmlformats.org/officeDocument/2006/relationships/image" Target="../media/image12.wmf"/><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9.wmf"/><Relationship Id="rId9" Type="http://schemas.openxmlformats.org/officeDocument/2006/relationships/image" Target="../media/image13.wmf"/></Relationships>
</file>

<file path=ppt/slides/_rels/slide2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11.wmf"/><Relationship Id="rId7" Type="http://schemas.openxmlformats.org/officeDocument/2006/relationships/image" Target="../media/image7.wmf"/><Relationship Id="rId2" Type="http://schemas.openxmlformats.org/officeDocument/2006/relationships/image" Target="../media/image12.wmf"/><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14.wmf"/><Relationship Id="rId10" Type="http://schemas.openxmlformats.org/officeDocument/2006/relationships/image" Target="../media/image13.wmf"/><Relationship Id="rId4" Type="http://schemas.openxmlformats.org/officeDocument/2006/relationships/image" Target="../media/image9.wmf"/><Relationship Id="rId9" Type="http://schemas.openxmlformats.org/officeDocument/2006/relationships/image" Target="../media/image10.wmf"/></Relationships>
</file>

<file path=ppt/slides/_rels/slide2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11.wmf"/><Relationship Id="rId7" Type="http://schemas.openxmlformats.org/officeDocument/2006/relationships/image" Target="../media/image7.wmf"/><Relationship Id="rId2" Type="http://schemas.openxmlformats.org/officeDocument/2006/relationships/image" Target="../media/image12.wmf"/><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14.wmf"/><Relationship Id="rId10" Type="http://schemas.openxmlformats.org/officeDocument/2006/relationships/image" Target="../media/image13.wmf"/><Relationship Id="rId4" Type="http://schemas.openxmlformats.org/officeDocument/2006/relationships/image" Target="../media/image9.wmf"/><Relationship Id="rId9" Type="http://schemas.openxmlformats.org/officeDocument/2006/relationships/image" Target="../media/image10.wmf"/></Relationships>
</file>

<file path=ppt/slides/_rels/slide2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9.wmf"/><Relationship Id="rId7" Type="http://schemas.openxmlformats.org/officeDocument/2006/relationships/image" Target="../media/image8.wmf"/><Relationship Id="rId2" Type="http://schemas.openxmlformats.org/officeDocument/2006/relationships/image" Target="../media/image11.wmf"/><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14.wmf"/><Relationship Id="rId9" Type="http://schemas.openxmlformats.org/officeDocument/2006/relationships/image" Target="../media/image13.wmf"/></Relationships>
</file>

<file path=ppt/slides/_rels/slide2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536030" y="842962"/>
            <a:ext cx="4079219" cy="3346331"/>
          </a:xfrm>
          <a:prstGeom prst="rect">
            <a:avLst/>
          </a:prstGeom>
        </p:spPr>
        <p:txBody>
          <a:bodyPr spcFirstLastPara="1" wrap="square" lIns="91425" tIns="91425" rIns="91425" bIns="91425" anchor="ctr" anchorCtr="0">
            <a:noAutofit/>
          </a:bodyPr>
          <a:lstStyle/>
          <a:p>
            <a:pPr lvl="0"/>
            <a:r>
              <a:rPr lang="en-US" sz="4800" b="1" dirty="0" smtClean="0">
                <a:solidFill>
                  <a:schemeClr val="accent5">
                    <a:lumMod val="50000"/>
                  </a:schemeClr>
                </a:solidFill>
                <a:latin typeface="Gabriola" panose="04040605051002020D02" pitchFamily="82" charset="0"/>
              </a:rPr>
              <a:t>BINARY TREES!</a:t>
            </a:r>
            <a:endParaRPr sz="4800" b="1" dirty="0">
              <a:solidFill>
                <a:schemeClr val="accent5">
                  <a:lumMod val="50000"/>
                </a:schemeClr>
              </a:solidFill>
              <a:latin typeface="Gabriola" panose="04040605051002020D02" pitchFamily="82" charset="0"/>
            </a:endParaRPr>
          </a:p>
        </p:txBody>
      </p:sp>
    </p:spTree>
    <p:extLst>
      <p:ext uri="{BB962C8B-B14F-4D97-AF65-F5344CB8AC3E}">
        <p14:creationId xmlns:p14="http://schemas.microsoft.com/office/powerpoint/2010/main" val="346844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732156" y="119264"/>
            <a:ext cx="5590480" cy="583697"/>
          </a:xfrm>
        </p:spPr>
        <p:txBody>
          <a:bodyPr/>
          <a:lstStyle/>
          <a:p>
            <a:r>
              <a:rPr lang="en-US" altLang="en-US" sz="3200" b="1" dirty="0">
                <a:solidFill>
                  <a:srgbClr val="000000"/>
                </a:solidFill>
                <a:latin typeface="Gabriola" panose="04040605051002020D02" pitchFamily="82" charset="0"/>
                <a:ea typeface="Arial"/>
                <a:cs typeface="Arial"/>
              </a:rPr>
              <a:t>Fullness and Completeness</a:t>
            </a:r>
          </a:p>
        </p:txBody>
      </p:sp>
      <p:sp>
        <p:nvSpPr>
          <p:cNvPr id="17411" name="Rectangle 3"/>
          <p:cNvSpPr>
            <a:spLocks noGrp="1" noChangeArrowheads="1"/>
          </p:cNvSpPr>
          <p:nvPr>
            <p:ph type="body" idx="4294967295"/>
          </p:nvPr>
        </p:nvSpPr>
        <p:spPr>
          <a:xfrm>
            <a:off x="1215482" y="790072"/>
            <a:ext cx="6858000" cy="1113069"/>
          </a:xfrm>
        </p:spPr>
        <p:txBody>
          <a:bodyPr/>
          <a:lstStyle/>
          <a:p>
            <a:r>
              <a:rPr lang="en-US" altLang="en-US" sz="2400" b="1" dirty="0">
                <a:latin typeface="Gabriola" panose="04040605051002020D02" pitchFamily="82" charset="0"/>
              </a:rPr>
              <a:t>(In computer science) trees grow from the </a:t>
            </a:r>
            <a:r>
              <a:rPr lang="en-US" altLang="en-US" sz="2400" b="1" i="1" dirty="0">
                <a:latin typeface="Gabriola" panose="04040605051002020D02" pitchFamily="82" charset="0"/>
              </a:rPr>
              <a:t>top down</a:t>
            </a:r>
          </a:p>
          <a:p>
            <a:r>
              <a:rPr lang="en-US" altLang="en-US" sz="2400" b="1" dirty="0">
                <a:latin typeface="Gabriola" panose="04040605051002020D02" pitchFamily="82" charset="0"/>
              </a:rPr>
              <a:t>New values inserted in new leaf nodes</a:t>
            </a:r>
          </a:p>
          <a:p>
            <a:endParaRPr lang="en-US" altLang="en-US" sz="2400" b="1" dirty="0" smtClean="0">
              <a:latin typeface="Gabriola" panose="04040605051002020D02" pitchFamily="82" charset="0"/>
            </a:endParaRPr>
          </a:p>
          <a:p>
            <a:pPr>
              <a:buFont typeface="Courier New" panose="02070309020205020404" pitchFamily="49" charset="0"/>
              <a:buChar char="o"/>
            </a:pPr>
            <a:r>
              <a:rPr lang="en-US" altLang="en-US" sz="2400" b="1" kern="1200" dirty="0">
                <a:solidFill>
                  <a:sysClr val="windowText" lastClr="000000"/>
                </a:solidFill>
                <a:latin typeface="Gabriola" panose="04040605051002020D02" pitchFamily="82" charset="0"/>
                <a:ea typeface="+mn-ea"/>
                <a:cs typeface="Arial"/>
                <a:sym typeface="Arial"/>
              </a:rPr>
              <a:t>A binary tree is </a:t>
            </a:r>
            <a:r>
              <a:rPr lang="en-US" altLang="en-US" sz="2400" b="1" i="1" u="sng" kern="1200" dirty="0">
                <a:solidFill>
                  <a:sysClr val="windowText" lastClr="000000"/>
                </a:solidFill>
                <a:latin typeface="Gabriola" panose="04040605051002020D02" pitchFamily="82" charset="0"/>
                <a:ea typeface="+mn-ea"/>
                <a:cs typeface="Arial"/>
                <a:sym typeface="Arial"/>
              </a:rPr>
              <a:t>full</a:t>
            </a:r>
            <a:r>
              <a:rPr lang="en-US" altLang="en-US" sz="2400" b="1" kern="1200" dirty="0">
                <a:solidFill>
                  <a:sysClr val="windowText" lastClr="000000"/>
                </a:solidFill>
                <a:latin typeface="Gabriola" panose="04040605051002020D02" pitchFamily="82" charset="0"/>
                <a:ea typeface="+mn-ea"/>
                <a:cs typeface="Arial"/>
                <a:sym typeface="Arial"/>
              </a:rPr>
              <a:t> if all leaves are at the </a:t>
            </a:r>
            <a:r>
              <a:rPr lang="en-US" altLang="en-US" sz="2400" b="1" i="1" u="sng" kern="1200" dirty="0">
                <a:solidFill>
                  <a:sysClr val="windowText" lastClr="000000"/>
                </a:solidFill>
                <a:latin typeface="Gabriola" panose="04040605051002020D02" pitchFamily="82" charset="0"/>
                <a:ea typeface="+mn-ea"/>
                <a:cs typeface="Arial"/>
                <a:sym typeface="Arial"/>
              </a:rPr>
              <a:t>same level</a:t>
            </a:r>
          </a:p>
          <a:p>
            <a:r>
              <a:rPr lang="en-US" altLang="en-US" sz="2400" b="1" kern="1200" dirty="0">
                <a:solidFill>
                  <a:sysClr val="windowText" lastClr="000000"/>
                </a:solidFill>
                <a:latin typeface="Gabriola" panose="04040605051002020D02" pitchFamily="82" charset="0"/>
                <a:ea typeface="+mn-ea"/>
                <a:cs typeface="Arial"/>
                <a:sym typeface="Arial"/>
              </a:rPr>
              <a:t>In a full tree, every node has 0 or 2 non-null children</a:t>
            </a:r>
          </a:p>
          <a:p>
            <a:endParaRPr lang="en-US" altLang="en-US" sz="2400" b="1" dirty="0">
              <a:latin typeface="Gabriola" panose="04040605051002020D02" pitchFamily="82" charset="0"/>
            </a:endParaRPr>
          </a:p>
          <a:p>
            <a:endParaRPr lang="en-US" altLang="en-US" sz="2400" b="1" dirty="0">
              <a:latin typeface="Gabriola" panose="04040605051002020D02" pitchFamily="82" charset="0"/>
            </a:endParaRPr>
          </a:p>
        </p:txBody>
      </p:sp>
      <p:sp>
        <p:nvSpPr>
          <p:cNvPr id="4" name="Rectangle 3"/>
          <p:cNvSpPr/>
          <p:nvPr/>
        </p:nvSpPr>
        <p:spPr>
          <a:xfrm>
            <a:off x="1308410" y="2991183"/>
            <a:ext cx="5400907" cy="1791260"/>
          </a:xfrm>
          <a:prstGeom prst="rect">
            <a:avLst/>
          </a:prstGeom>
        </p:spPr>
        <p:txBody>
          <a:bodyPr wrap="square">
            <a:spAutoFit/>
          </a:bodyPr>
          <a:lstStyle/>
          <a:p>
            <a:pPr marL="342900" marR="0" lvl="0" indent="-342900" defTabSz="914400" eaLnBrk="1" fontAlgn="base" latinLnBrk="0" hangingPunct="1">
              <a:lnSpc>
                <a:spcPct val="100000"/>
              </a:lnSpc>
              <a:spcBef>
                <a:spcPct val="20000"/>
              </a:spcBef>
              <a:spcAft>
                <a:spcPct val="0"/>
              </a:spcAft>
              <a:buClrTx/>
              <a:buSzTx/>
              <a:buFont typeface="Courier New" panose="02070309020205020404" pitchFamily="49" charset="0"/>
              <a:buChar char="o"/>
              <a:tabLst/>
              <a:defRPr/>
            </a:pPr>
            <a:endParaRPr kumimoji="0" lang="en-US" altLang="en-US" sz="2400" b="1" i="0" u="none" strike="noStrike" kern="1200" cap="none" spc="0" normalizeH="0" baseline="0" noProof="0" dirty="0" smtClean="0">
              <a:ln>
                <a:noFill/>
              </a:ln>
              <a:solidFill>
                <a:sysClr val="windowText" lastClr="000000"/>
              </a:solidFill>
              <a:effectLst/>
              <a:uLnTx/>
              <a:uFillTx/>
              <a:latin typeface="Gabriola" panose="04040605051002020D02" pitchFamily="82" charset="0"/>
              <a:ea typeface="+mn-ea"/>
            </a:endParaRPr>
          </a:p>
          <a:p>
            <a:pPr marL="342900" marR="0" lvl="0" indent="-342900" defTabSz="914400" eaLnBrk="1" fontAlgn="base" latinLnBrk="0" hangingPunct="1">
              <a:lnSpc>
                <a:spcPct val="100000"/>
              </a:lnSpc>
              <a:spcBef>
                <a:spcPct val="20000"/>
              </a:spcBef>
              <a:spcAft>
                <a:spcPct val="0"/>
              </a:spcAft>
              <a:buClrTx/>
              <a:buSzTx/>
              <a:buFont typeface="Courier New" panose="02070309020205020404" pitchFamily="49" charset="0"/>
              <a:buChar char="o"/>
              <a:tabLst/>
              <a:defRPr/>
            </a:pPr>
            <a:r>
              <a:rPr kumimoji="0" lang="en-US" altLang="en-US" sz="2400" b="1" i="0" u="none" strike="noStrike" kern="1200" cap="none" spc="0" normalizeH="0" baseline="0" noProof="0" dirty="0" smtClean="0">
                <a:ln>
                  <a:noFill/>
                </a:ln>
                <a:solidFill>
                  <a:sysClr val="windowText" lastClr="000000"/>
                </a:solidFill>
                <a:effectLst/>
                <a:uLnTx/>
                <a:uFillTx/>
                <a:latin typeface="Gabriola" panose="04040605051002020D02" pitchFamily="82" charset="0"/>
                <a:ea typeface="+mn-ea"/>
              </a:rPr>
              <a:t>A binary tree is </a:t>
            </a:r>
            <a:r>
              <a:rPr kumimoji="0" lang="en-US" altLang="en-US" sz="2400" b="1" i="1" u="sng" strike="noStrike" kern="1200" cap="none" spc="0" normalizeH="0" baseline="0" noProof="0" dirty="0" smtClean="0">
                <a:ln>
                  <a:noFill/>
                </a:ln>
                <a:solidFill>
                  <a:sysClr val="windowText" lastClr="000000"/>
                </a:solidFill>
                <a:effectLst/>
                <a:uLnTx/>
                <a:uFillTx/>
                <a:latin typeface="Gabriola" panose="04040605051002020D02" pitchFamily="82" charset="0"/>
                <a:ea typeface="+mn-ea"/>
              </a:rPr>
              <a:t>complete</a:t>
            </a:r>
            <a:r>
              <a:rPr kumimoji="0" lang="en-US" altLang="en-US" sz="2400" b="1" i="0" u="none" strike="noStrike" kern="1200" cap="none" spc="0" normalizeH="0" baseline="0" noProof="0" dirty="0" smtClean="0">
                <a:ln>
                  <a:noFill/>
                </a:ln>
                <a:solidFill>
                  <a:sysClr val="windowText" lastClr="000000"/>
                </a:solidFill>
                <a:effectLst/>
                <a:uLnTx/>
                <a:uFillTx/>
                <a:latin typeface="Gabriola" panose="04040605051002020D02" pitchFamily="82" charset="0"/>
                <a:ea typeface="+mn-ea"/>
              </a:rPr>
              <a:t> if:</a:t>
            </a:r>
          </a:p>
          <a:p>
            <a:pPr marL="685800" marR="0" lvl="1" indent="-342900" defTabSz="914400" eaLnBrk="1" fontAlgn="base" latinLnBrk="0" hangingPunct="1">
              <a:lnSpc>
                <a:spcPct val="100000"/>
              </a:lnSpc>
              <a:spcBef>
                <a:spcPct val="20000"/>
              </a:spcBef>
              <a:spcAft>
                <a:spcPct val="0"/>
              </a:spcAft>
              <a:buClrTx/>
              <a:buSzTx/>
              <a:buFont typeface="Courier New" panose="02070309020205020404" pitchFamily="49" charset="0"/>
              <a:buChar char="o"/>
              <a:tabLst/>
              <a:defRPr/>
            </a:pPr>
            <a:r>
              <a:rPr kumimoji="0" lang="en-US" altLang="en-US" sz="2400" b="1" i="0" u="none" strike="noStrike" kern="1200" cap="none" spc="0" normalizeH="0" baseline="0" noProof="0" dirty="0" smtClean="0">
                <a:ln>
                  <a:noFill/>
                </a:ln>
                <a:solidFill>
                  <a:sysClr val="windowText" lastClr="000000"/>
                </a:solidFill>
                <a:effectLst/>
                <a:uLnTx/>
                <a:uFillTx/>
                <a:latin typeface="Gabriola" panose="04040605051002020D02" pitchFamily="82" charset="0"/>
                <a:ea typeface="+mn-ea"/>
              </a:rPr>
              <a:t>All leaves are at level </a:t>
            </a:r>
            <a:r>
              <a:rPr kumimoji="0" lang="en-US" altLang="en-US" sz="2400" b="1" i="1" u="none" strike="noStrike" kern="1200" cap="none" spc="0" normalizeH="0" baseline="0" noProof="0" dirty="0" smtClean="0">
                <a:ln>
                  <a:noFill/>
                </a:ln>
                <a:solidFill>
                  <a:sysClr val="windowText" lastClr="000000"/>
                </a:solidFill>
                <a:effectLst/>
                <a:uLnTx/>
                <a:uFillTx/>
                <a:latin typeface="Gabriola" panose="04040605051002020D02" pitchFamily="82" charset="0"/>
                <a:ea typeface="+mn-ea"/>
              </a:rPr>
              <a:t>h</a:t>
            </a:r>
            <a:r>
              <a:rPr kumimoji="0" lang="en-US" altLang="en-US" sz="2400" b="1" i="0" u="none" strike="noStrike" kern="1200" cap="none" spc="0" normalizeH="0" baseline="0" noProof="0" dirty="0" smtClean="0">
                <a:ln>
                  <a:noFill/>
                </a:ln>
                <a:solidFill>
                  <a:sysClr val="windowText" lastClr="000000"/>
                </a:solidFill>
                <a:effectLst/>
                <a:uLnTx/>
                <a:uFillTx/>
                <a:latin typeface="Gabriola" panose="04040605051002020D02" pitchFamily="82" charset="0"/>
                <a:ea typeface="+mn-ea"/>
              </a:rPr>
              <a:t> or level </a:t>
            </a:r>
            <a:r>
              <a:rPr kumimoji="0" lang="en-US" altLang="en-US" sz="2400" b="1" i="1" u="none" strike="noStrike" kern="1200" cap="none" spc="0" normalizeH="0" baseline="0" noProof="0" dirty="0" smtClean="0">
                <a:ln>
                  <a:noFill/>
                </a:ln>
                <a:solidFill>
                  <a:sysClr val="windowText" lastClr="000000"/>
                </a:solidFill>
                <a:effectLst/>
                <a:uLnTx/>
                <a:uFillTx/>
                <a:latin typeface="Gabriola" panose="04040605051002020D02" pitchFamily="82" charset="0"/>
                <a:ea typeface="+mn-ea"/>
              </a:rPr>
              <a:t>h-1</a:t>
            </a:r>
            <a:r>
              <a:rPr kumimoji="0" lang="en-US" altLang="en-US" sz="2400" b="1" i="0" u="none" strike="noStrike" kern="1200" cap="none" spc="0" normalizeH="0" baseline="0" noProof="0" dirty="0" smtClean="0">
                <a:ln>
                  <a:noFill/>
                </a:ln>
                <a:solidFill>
                  <a:sysClr val="windowText" lastClr="000000"/>
                </a:solidFill>
                <a:effectLst/>
                <a:uLnTx/>
                <a:uFillTx/>
                <a:latin typeface="Gabriola" panose="04040605051002020D02" pitchFamily="82" charset="0"/>
                <a:ea typeface="+mn-ea"/>
              </a:rPr>
              <a:t> (for some </a:t>
            </a:r>
            <a:r>
              <a:rPr kumimoji="0" lang="en-US" altLang="en-US" sz="2400" b="1" i="1" u="none" strike="noStrike" kern="1200" cap="none" spc="0" normalizeH="0" baseline="0" noProof="0" dirty="0" smtClean="0">
                <a:ln>
                  <a:noFill/>
                </a:ln>
                <a:solidFill>
                  <a:sysClr val="windowText" lastClr="000000"/>
                </a:solidFill>
                <a:effectLst/>
                <a:uLnTx/>
                <a:uFillTx/>
                <a:latin typeface="Gabriola" panose="04040605051002020D02" pitchFamily="82" charset="0"/>
                <a:ea typeface="+mn-ea"/>
              </a:rPr>
              <a:t>h</a:t>
            </a:r>
            <a:r>
              <a:rPr kumimoji="0" lang="en-US" altLang="en-US" sz="2400" b="1" i="0" u="none" strike="noStrike" kern="1200" cap="none" spc="0" normalizeH="0" baseline="0" noProof="0" dirty="0" smtClean="0">
                <a:ln>
                  <a:noFill/>
                </a:ln>
                <a:solidFill>
                  <a:sysClr val="windowText" lastClr="000000"/>
                </a:solidFill>
                <a:effectLst/>
                <a:uLnTx/>
                <a:uFillTx/>
                <a:latin typeface="Gabriola" panose="04040605051002020D02" pitchFamily="82" charset="0"/>
                <a:ea typeface="+mn-ea"/>
              </a:rPr>
              <a:t>)</a:t>
            </a:r>
          </a:p>
          <a:p>
            <a:pPr marL="685800" marR="0" lvl="1" indent="-342900" defTabSz="914400" eaLnBrk="1" fontAlgn="base" latinLnBrk="0" hangingPunct="1">
              <a:lnSpc>
                <a:spcPct val="100000"/>
              </a:lnSpc>
              <a:spcBef>
                <a:spcPct val="20000"/>
              </a:spcBef>
              <a:spcAft>
                <a:spcPct val="0"/>
              </a:spcAft>
              <a:buClrTx/>
              <a:buSzTx/>
              <a:buFont typeface="Courier New" panose="02070309020205020404" pitchFamily="49" charset="0"/>
              <a:buChar char="o"/>
              <a:tabLst/>
              <a:defRPr/>
            </a:pPr>
            <a:r>
              <a:rPr kumimoji="0" lang="en-US" altLang="en-US" sz="2400" b="1" i="0" u="none" strike="noStrike" kern="1200" cap="none" spc="0" normalizeH="0" baseline="0" noProof="0" dirty="0" smtClean="0">
                <a:ln>
                  <a:noFill/>
                </a:ln>
                <a:solidFill>
                  <a:sysClr val="windowText" lastClr="000000"/>
                </a:solidFill>
                <a:effectLst/>
                <a:uLnTx/>
                <a:uFillTx/>
                <a:latin typeface="Gabriola" panose="04040605051002020D02" pitchFamily="82" charset="0"/>
                <a:ea typeface="+mn-ea"/>
              </a:rPr>
              <a:t>All level </a:t>
            </a:r>
            <a:r>
              <a:rPr kumimoji="0" lang="en-US" altLang="en-US" sz="2400" b="1" i="1" u="none" strike="noStrike" kern="1200" cap="none" spc="0" normalizeH="0" baseline="0" noProof="0" dirty="0" smtClean="0">
                <a:ln>
                  <a:noFill/>
                </a:ln>
                <a:solidFill>
                  <a:sysClr val="windowText" lastClr="000000"/>
                </a:solidFill>
                <a:effectLst/>
                <a:uLnTx/>
                <a:uFillTx/>
                <a:latin typeface="Gabriola" panose="04040605051002020D02" pitchFamily="82" charset="0"/>
                <a:ea typeface="+mn-ea"/>
              </a:rPr>
              <a:t>h-1</a:t>
            </a:r>
            <a:r>
              <a:rPr kumimoji="0" lang="en-US" altLang="en-US" sz="2400" b="1" i="0" u="none" strike="noStrike" kern="1200" cap="none" spc="0" normalizeH="0" baseline="0" noProof="0" dirty="0" smtClean="0">
                <a:ln>
                  <a:noFill/>
                </a:ln>
                <a:solidFill>
                  <a:sysClr val="windowText" lastClr="000000"/>
                </a:solidFill>
                <a:effectLst/>
                <a:uLnTx/>
                <a:uFillTx/>
                <a:latin typeface="Gabriola" panose="04040605051002020D02" pitchFamily="82" charset="0"/>
                <a:ea typeface="+mn-ea"/>
              </a:rPr>
              <a:t> leaves are to the left</a:t>
            </a:r>
            <a:endParaRPr kumimoji="0" lang="en-US" altLang="en-US" sz="2400" b="1" i="0" u="none" strike="noStrike" kern="1200" cap="none" spc="0" normalizeH="0" baseline="0" noProof="0" dirty="0">
              <a:ln>
                <a:noFill/>
              </a:ln>
              <a:solidFill>
                <a:sysClr val="windowText" lastClr="000000"/>
              </a:solidFill>
              <a:effectLst/>
              <a:uLnTx/>
              <a:uFillTx/>
              <a:latin typeface="Gabriola" panose="04040605051002020D02" pitchFamily="82" charset="0"/>
              <a:ea typeface="+mn-ea"/>
            </a:endParaRPr>
          </a:p>
        </p:txBody>
      </p:sp>
    </p:spTree>
    <p:extLst>
      <p:ext uri="{BB962C8B-B14F-4D97-AF65-F5344CB8AC3E}">
        <p14:creationId xmlns:p14="http://schemas.microsoft.com/office/powerpoint/2010/main" val="762638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idx="4294967295"/>
          </p:nvPr>
        </p:nvSpPr>
        <p:spPr>
          <a:xfrm>
            <a:off x="1828800" y="114300"/>
            <a:ext cx="4457700" cy="571501"/>
          </a:xfrm>
        </p:spPr>
        <p:txBody>
          <a:bodyPr/>
          <a:lstStyle/>
          <a:p>
            <a:r>
              <a:rPr lang="en-US" altLang="en-US" sz="3200" b="1" dirty="0">
                <a:solidFill>
                  <a:srgbClr val="000000"/>
                </a:solidFill>
                <a:latin typeface="Gabriola" panose="04040605051002020D02" pitchFamily="82" charset="0"/>
                <a:ea typeface="Arial"/>
                <a:cs typeface="Arial"/>
              </a:rPr>
              <a:t>Full Binary Tree</a:t>
            </a:r>
          </a:p>
        </p:txBody>
      </p:sp>
      <p:sp>
        <p:nvSpPr>
          <p:cNvPr id="180227" name="Rectangle 3"/>
          <p:cNvSpPr>
            <a:spLocks noGrp="1" noChangeArrowheads="1"/>
          </p:cNvSpPr>
          <p:nvPr>
            <p:ph type="body" idx="4294967295"/>
          </p:nvPr>
        </p:nvSpPr>
        <p:spPr>
          <a:xfrm>
            <a:off x="1143000" y="852488"/>
            <a:ext cx="6229350" cy="742950"/>
          </a:xfrm>
        </p:spPr>
        <p:txBody>
          <a:bodyPr/>
          <a:lstStyle/>
          <a:p>
            <a:pPr>
              <a:lnSpc>
                <a:spcPct val="90000"/>
              </a:lnSpc>
            </a:pPr>
            <a:r>
              <a:rPr lang="en-US" altLang="en-US" sz="2400" b="1" dirty="0">
                <a:latin typeface="Gabriola" panose="04040605051002020D02" pitchFamily="82" charset="0"/>
              </a:rPr>
              <a:t>A full binary tree of a given height </a:t>
            </a:r>
            <a:r>
              <a:rPr lang="en-US" altLang="en-US" sz="2400" b="1" dirty="0">
                <a:solidFill>
                  <a:schemeClr val="hlink"/>
                </a:solidFill>
                <a:latin typeface="Gabriola" panose="04040605051002020D02" pitchFamily="82" charset="0"/>
              </a:rPr>
              <a:t>h</a:t>
            </a:r>
            <a:r>
              <a:rPr lang="en-US" altLang="en-US" sz="2400" b="1" dirty="0">
                <a:latin typeface="Gabriola" panose="04040605051002020D02" pitchFamily="82" charset="0"/>
              </a:rPr>
              <a:t> has </a:t>
            </a:r>
            <a:r>
              <a:rPr lang="en-US" altLang="en-US" sz="2400" b="1" dirty="0">
                <a:solidFill>
                  <a:schemeClr val="hlink"/>
                </a:solidFill>
                <a:latin typeface="Gabriola" panose="04040605051002020D02" pitchFamily="82" charset="0"/>
              </a:rPr>
              <a:t>2</a:t>
            </a:r>
            <a:r>
              <a:rPr lang="en-US" altLang="en-US" sz="2400" b="1" baseline="30000" dirty="0">
                <a:solidFill>
                  <a:schemeClr val="hlink"/>
                </a:solidFill>
                <a:latin typeface="Gabriola" panose="04040605051002020D02" pitchFamily="82" charset="0"/>
              </a:rPr>
              <a:t>h</a:t>
            </a:r>
            <a:r>
              <a:rPr lang="en-US" altLang="en-US" sz="2400" b="1" dirty="0">
                <a:solidFill>
                  <a:schemeClr val="hlink"/>
                </a:solidFill>
                <a:latin typeface="Gabriola" panose="04040605051002020D02" pitchFamily="82" charset="0"/>
              </a:rPr>
              <a:t> – 1 </a:t>
            </a:r>
            <a:r>
              <a:rPr lang="en-US" altLang="en-US" sz="2400" b="1" dirty="0">
                <a:latin typeface="Gabriola" panose="04040605051002020D02" pitchFamily="82" charset="0"/>
              </a:rPr>
              <a:t>nodes.</a:t>
            </a:r>
          </a:p>
          <a:p>
            <a:pPr>
              <a:lnSpc>
                <a:spcPct val="90000"/>
              </a:lnSpc>
            </a:pPr>
            <a:endParaRPr lang="en-US" altLang="en-US" sz="2400" b="1" dirty="0">
              <a:latin typeface="Gabriola" panose="04040605051002020D02" pitchFamily="82" charset="0"/>
            </a:endParaRPr>
          </a:p>
        </p:txBody>
      </p:sp>
      <p:grpSp>
        <p:nvGrpSpPr>
          <p:cNvPr id="180284" name="Group 60"/>
          <p:cNvGrpSpPr>
            <a:grpSpLocks/>
          </p:cNvGrpSpPr>
          <p:nvPr/>
        </p:nvGrpSpPr>
        <p:grpSpPr bwMode="auto">
          <a:xfrm>
            <a:off x="1828800" y="1771651"/>
            <a:ext cx="5372100" cy="3148013"/>
            <a:chOff x="576" y="1488"/>
            <a:chExt cx="4512" cy="2644"/>
          </a:xfrm>
        </p:grpSpPr>
        <p:grpSp>
          <p:nvGrpSpPr>
            <p:cNvPr id="180282" name="Group 58"/>
            <p:cNvGrpSpPr>
              <a:grpSpLocks/>
            </p:cNvGrpSpPr>
            <p:nvPr/>
          </p:nvGrpSpPr>
          <p:grpSpPr bwMode="auto">
            <a:xfrm>
              <a:off x="576" y="1488"/>
              <a:ext cx="3984" cy="2164"/>
              <a:chOff x="576" y="1488"/>
              <a:chExt cx="3984" cy="2164"/>
            </a:xfrm>
          </p:grpSpPr>
          <p:grpSp>
            <p:nvGrpSpPr>
              <p:cNvPr id="180228" name="Group 4"/>
              <p:cNvGrpSpPr>
                <a:grpSpLocks/>
              </p:cNvGrpSpPr>
              <p:nvPr/>
            </p:nvGrpSpPr>
            <p:grpSpPr bwMode="auto">
              <a:xfrm>
                <a:off x="864" y="2352"/>
                <a:ext cx="3456" cy="768"/>
                <a:chOff x="768" y="2208"/>
                <a:chExt cx="3456" cy="768"/>
              </a:xfrm>
            </p:grpSpPr>
            <p:sp>
              <p:nvSpPr>
                <p:cNvPr id="180229" name="Oval 5"/>
                <p:cNvSpPr>
                  <a:spLocks noChangeArrowheads="1"/>
                </p:cNvSpPr>
                <p:nvPr/>
              </p:nvSpPr>
              <p:spPr bwMode="auto">
                <a:xfrm>
                  <a:off x="768" y="2688"/>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30" name="Oval 6"/>
                <p:cNvSpPr>
                  <a:spLocks noChangeArrowheads="1"/>
                </p:cNvSpPr>
                <p:nvPr/>
              </p:nvSpPr>
              <p:spPr bwMode="auto">
                <a:xfrm>
                  <a:off x="2064" y="2736"/>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31" name="Oval 7"/>
                <p:cNvSpPr>
                  <a:spLocks noChangeArrowheads="1"/>
                </p:cNvSpPr>
                <p:nvPr/>
              </p:nvSpPr>
              <p:spPr bwMode="auto">
                <a:xfrm>
                  <a:off x="3168" y="2688"/>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32" name="Oval 8"/>
                <p:cNvSpPr>
                  <a:spLocks noChangeArrowheads="1"/>
                </p:cNvSpPr>
                <p:nvPr/>
              </p:nvSpPr>
              <p:spPr bwMode="auto">
                <a:xfrm>
                  <a:off x="3984" y="2736"/>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33" name="Line 9"/>
                <p:cNvSpPr>
                  <a:spLocks noChangeShapeType="1"/>
                </p:cNvSpPr>
                <p:nvPr/>
              </p:nvSpPr>
              <p:spPr bwMode="auto">
                <a:xfrm flipH="1">
                  <a:off x="3312" y="2256"/>
                  <a:ext cx="240" cy="43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34" name="Line 10"/>
                <p:cNvSpPr>
                  <a:spLocks noChangeShapeType="1"/>
                </p:cNvSpPr>
                <p:nvPr/>
              </p:nvSpPr>
              <p:spPr bwMode="auto">
                <a:xfrm>
                  <a:off x="3744" y="2208"/>
                  <a:ext cx="336"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35" name="Line 11"/>
                <p:cNvSpPr>
                  <a:spLocks noChangeShapeType="1"/>
                </p:cNvSpPr>
                <p:nvPr/>
              </p:nvSpPr>
              <p:spPr bwMode="auto">
                <a:xfrm flipH="1">
                  <a:off x="960" y="2208"/>
                  <a:ext cx="528"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36" name="Line 12"/>
                <p:cNvSpPr>
                  <a:spLocks noChangeShapeType="1"/>
                </p:cNvSpPr>
                <p:nvPr/>
              </p:nvSpPr>
              <p:spPr bwMode="auto">
                <a:xfrm>
                  <a:off x="1728" y="2208"/>
                  <a:ext cx="384" cy="57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grpSp>
            <p:nvGrpSpPr>
              <p:cNvPr id="180237" name="Group 13"/>
              <p:cNvGrpSpPr>
                <a:grpSpLocks/>
              </p:cNvGrpSpPr>
              <p:nvPr/>
            </p:nvGrpSpPr>
            <p:grpSpPr bwMode="auto">
              <a:xfrm>
                <a:off x="2640" y="1488"/>
                <a:ext cx="240" cy="388"/>
                <a:chOff x="4176" y="1104"/>
                <a:chExt cx="240" cy="388"/>
              </a:xfrm>
            </p:grpSpPr>
            <p:sp>
              <p:nvSpPr>
                <p:cNvPr id="180238" name="Oval 14"/>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39" name="Text Box 15"/>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grpSp>
            <p:nvGrpSpPr>
              <p:cNvPr id="180240" name="Group 16"/>
              <p:cNvGrpSpPr>
                <a:grpSpLocks/>
              </p:cNvGrpSpPr>
              <p:nvPr/>
            </p:nvGrpSpPr>
            <p:grpSpPr bwMode="auto">
              <a:xfrm>
                <a:off x="1584" y="1680"/>
                <a:ext cx="2256" cy="868"/>
                <a:chOff x="1488" y="1536"/>
                <a:chExt cx="2256" cy="868"/>
              </a:xfrm>
            </p:grpSpPr>
            <p:grpSp>
              <p:nvGrpSpPr>
                <p:cNvPr id="180241" name="Group 17"/>
                <p:cNvGrpSpPr>
                  <a:grpSpLocks/>
                </p:cNvGrpSpPr>
                <p:nvPr/>
              </p:nvGrpSpPr>
              <p:grpSpPr bwMode="auto">
                <a:xfrm>
                  <a:off x="3504" y="2016"/>
                  <a:ext cx="240" cy="388"/>
                  <a:chOff x="4176" y="1104"/>
                  <a:chExt cx="240" cy="388"/>
                </a:xfrm>
              </p:grpSpPr>
              <p:sp>
                <p:nvSpPr>
                  <p:cNvPr id="180242" name="Oval 1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43" name="Text Box 19"/>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grpSp>
              <p:nvGrpSpPr>
                <p:cNvPr id="180244" name="Group 20"/>
                <p:cNvGrpSpPr>
                  <a:grpSpLocks/>
                </p:cNvGrpSpPr>
                <p:nvPr/>
              </p:nvGrpSpPr>
              <p:grpSpPr bwMode="auto">
                <a:xfrm>
                  <a:off x="1488" y="2016"/>
                  <a:ext cx="240" cy="388"/>
                  <a:chOff x="4176" y="1104"/>
                  <a:chExt cx="240" cy="388"/>
                </a:xfrm>
              </p:grpSpPr>
              <p:sp>
                <p:nvSpPr>
                  <p:cNvPr id="180245" name="Oval 2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46" name="Text Box 22"/>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sp>
              <p:nvSpPr>
                <p:cNvPr id="180247" name="Line 23"/>
                <p:cNvSpPr>
                  <a:spLocks noChangeShapeType="1"/>
                </p:cNvSpPr>
                <p:nvPr/>
              </p:nvSpPr>
              <p:spPr bwMode="auto">
                <a:xfrm flipH="1">
                  <a:off x="1680" y="1536"/>
                  <a:ext cx="864"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48" name="Line 24"/>
                <p:cNvSpPr>
                  <a:spLocks noChangeShapeType="1"/>
                </p:cNvSpPr>
                <p:nvPr/>
              </p:nvSpPr>
              <p:spPr bwMode="auto">
                <a:xfrm>
                  <a:off x="2736" y="1584"/>
                  <a:ext cx="816"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grpSp>
            <p:nvGrpSpPr>
              <p:cNvPr id="180249" name="Group 25"/>
              <p:cNvGrpSpPr>
                <a:grpSpLocks/>
              </p:cNvGrpSpPr>
              <p:nvPr/>
            </p:nvGrpSpPr>
            <p:grpSpPr bwMode="auto">
              <a:xfrm>
                <a:off x="576" y="2976"/>
                <a:ext cx="3984" cy="676"/>
                <a:chOff x="480" y="2832"/>
                <a:chExt cx="3984" cy="676"/>
              </a:xfrm>
            </p:grpSpPr>
            <p:grpSp>
              <p:nvGrpSpPr>
                <p:cNvPr id="180250" name="Group 26"/>
                <p:cNvGrpSpPr>
                  <a:grpSpLocks/>
                </p:cNvGrpSpPr>
                <p:nvPr/>
              </p:nvGrpSpPr>
              <p:grpSpPr bwMode="auto">
                <a:xfrm>
                  <a:off x="480" y="3072"/>
                  <a:ext cx="240" cy="388"/>
                  <a:chOff x="4176" y="1104"/>
                  <a:chExt cx="240" cy="388"/>
                </a:xfrm>
              </p:grpSpPr>
              <p:sp>
                <p:nvSpPr>
                  <p:cNvPr id="180251" name="Oval 27"/>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52" name="Text Box 28"/>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grpSp>
              <p:nvGrpSpPr>
                <p:cNvPr id="180253" name="Group 29"/>
                <p:cNvGrpSpPr>
                  <a:grpSpLocks/>
                </p:cNvGrpSpPr>
                <p:nvPr/>
              </p:nvGrpSpPr>
              <p:grpSpPr bwMode="auto">
                <a:xfrm>
                  <a:off x="1104" y="3072"/>
                  <a:ext cx="240" cy="388"/>
                  <a:chOff x="4176" y="1104"/>
                  <a:chExt cx="240" cy="388"/>
                </a:xfrm>
              </p:grpSpPr>
              <p:sp>
                <p:nvSpPr>
                  <p:cNvPr id="180254" name="Oval 30"/>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55" name="Text Box 31"/>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sp>
              <p:nvSpPr>
                <p:cNvPr id="180256" name="Line 32"/>
                <p:cNvSpPr>
                  <a:spLocks noChangeShapeType="1"/>
                </p:cNvSpPr>
                <p:nvPr/>
              </p:nvSpPr>
              <p:spPr bwMode="auto">
                <a:xfrm flipH="1">
                  <a:off x="672" y="2880"/>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57" name="Line 33"/>
                <p:cNvSpPr>
                  <a:spLocks noChangeShapeType="1"/>
                </p:cNvSpPr>
                <p:nvPr/>
              </p:nvSpPr>
              <p:spPr bwMode="auto">
                <a:xfrm>
                  <a:off x="1008" y="2832"/>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nvGrpSpPr>
                <p:cNvPr id="180258" name="Group 34"/>
                <p:cNvGrpSpPr>
                  <a:grpSpLocks/>
                </p:cNvGrpSpPr>
                <p:nvPr/>
              </p:nvGrpSpPr>
              <p:grpSpPr bwMode="auto">
                <a:xfrm>
                  <a:off x="1776" y="3120"/>
                  <a:ext cx="240" cy="388"/>
                  <a:chOff x="4176" y="1104"/>
                  <a:chExt cx="240" cy="388"/>
                </a:xfrm>
              </p:grpSpPr>
              <p:sp>
                <p:nvSpPr>
                  <p:cNvPr id="180259" name="Oval 3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60" name="Text Box 36"/>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grpSp>
              <p:nvGrpSpPr>
                <p:cNvPr id="180261" name="Group 37"/>
                <p:cNvGrpSpPr>
                  <a:grpSpLocks/>
                </p:cNvGrpSpPr>
                <p:nvPr/>
              </p:nvGrpSpPr>
              <p:grpSpPr bwMode="auto">
                <a:xfrm>
                  <a:off x="2400" y="3120"/>
                  <a:ext cx="240" cy="388"/>
                  <a:chOff x="4176" y="1104"/>
                  <a:chExt cx="240" cy="388"/>
                </a:xfrm>
              </p:grpSpPr>
              <p:sp>
                <p:nvSpPr>
                  <p:cNvPr id="180262" name="Oval 3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63" name="Text Box 39"/>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sp>
              <p:nvSpPr>
                <p:cNvPr id="180264" name="Line 40"/>
                <p:cNvSpPr>
                  <a:spLocks noChangeShapeType="1"/>
                </p:cNvSpPr>
                <p:nvPr/>
              </p:nvSpPr>
              <p:spPr bwMode="auto">
                <a:xfrm flipH="1">
                  <a:off x="1968" y="2928"/>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65" name="Line 41"/>
                <p:cNvSpPr>
                  <a:spLocks noChangeShapeType="1"/>
                </p:cNvSpPr>
                <p:nvPr/>
              </p:nvSpPr>
              <p:spPr bwMode="auto">
                <a:xfrm>
                  <a:off x="2304" y="2880"/>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nvGrpSpPr>
                <p:cNvPr id="180266" name="Group 42"/>
                <p:cNvGrpSpPr>
                  <a:grpSpLocks/>
                </p:cNvGrpSpPr>
                <p:nvPr/>
              </p:nvGrpSpPr>
              <p:grpSpPr bwMode="auto">
                <a:xfrm>
                  <a:off x="2928" y="3120"/>
                  <a:ext cx="240" cy="388"/>
                  <a:chOff x="4176" y="1104"/>
                  <a:chExt cx="240" cy="388"/>
                </a:xfrm>
              </p:grpSpPr>
              <p:sp>
                <p:nvSpPr>
                  <p:cNvPr id="180267" name="Oval 43"/>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68" name="Text Box 44"/>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grpSp>
              <p:nvGrpSpPr>
                <p:cNvPr id="180269" name="Group 45"/>
                <p:cNvGrpSpPr>
                  <a:grpSpLocks/>
                </p:cNvGrpSpPr>
                <p:nvPr/>
              </p:nvGrpSpPr>
              <p:grpSpPr bwMode="auto">
                <a:xfrm>
                  <a:off x="3360" y="3120"/>
                  <a:ext cx="240" cy="388"/>
                  <a:chOff x="4176" y="1104"/>
                  <a:chExt cx="240" cy="388"/>
                </a:xfrm>
              </p:grpSpPr>
              <p:sp>
                <p:nvSpPr>
                  <p:cNvPr id="180270" name="Oval 4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71" name="Text Box 47"/>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grpSp>
              <p:nvGrpSpPr>
                <p:cNvPr id="180272" name="Group 48"/>
                <p:cNvGrpSpPr>
                  <a:grpSpLocks/>
                </p:cNvGrpSpPr>
                <p:nvPr/>
              </p:nvGrpSpPr>
              <p:grpSpPr bwMode="auto">
                <a:xfrm>
                  <a:off x="3792" y="3120"/>
                  <a:ext cx="240" cy="388"/>
                  <a:chOff x="4176" y="1104"/>
                  <a:chExt cx="240" cy="388"/>
                </a:xfrm>
              </p:grpSpPr>
              <p:sp>
                <p:nvSpPr>
                  <p:cNvPr id="180273" name="Oval 4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74" name="Text Box 50"/>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grpSp>
              <p:nvGrpSpPr>
                <p:cNvPr id="180275" name="Group 51"/>
                <p:cNvGrpSpPr>
                  <a:grpSpLocks/>
                </p:cNvGrpSpPr>
                <p:nvPr/>
              </p:nvGrpSpPr>
              <p:grpSpPr bwMode="auto">
                <a:xfrm>
                  <a:off x="4224" y="3120"/>
                  <a:ext cx="240" cy="388"/>
                  <a:chOff x="4176" y="1104"/>
                  <a:chExt cx="240" cy="388"/>
                </a:xfrm>
              </p:grpSpPr>
              <p:sp>
                <p:nvSpPr>
                  <p:cNvPr id="180276" name="Oval 52"/>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77" name="Text Box 53"/>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sp>
              <p:nvSpPr>
                <p:cNvPr id="180278" name="Line 54"/>
                <p:cNvSpPr>
                  <a:spLocks noChangeShapeType="1"/>
                </p:cNvSpPr>
                <p:nvPr/>
              </p:nvSpPr>
              <p:spPr bwMode="auto">
                <a:xfrm flipH="1">
                  <a:off x="3072" y="2928"/>
                  <a:ext cx="192"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79" name="Line 55"/>
                <p:cNvSpPr>
                  <a:spLocks noChangeShapeType="1"/>
                </p:cNvSpPr>
                <p:nvPr/>
              </p:nvSpPr>
              <p:spPr bwMode="auto">
                <a:xfrm>
                  <a:off x="3360" y="2928"/>
                  <a:ext cx="96"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80" name="Line 56"/>
                <p:cNvSpPr>
                  <a:spLocks noChangeShapeType="1"/>
                </p:cNvSpPr>
                <p:nvPr/>
              </p:nvSpPr>
              <p:spPr bwMode="auto">
                <a:xfrm flipH="1">
                  <a:off x="3936" y="2928"/>
                  <a:ext cx="96"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0281" name="Line 57"/>
                <p:cNvSpPr>
                  <a:spLocks noChangeShapeType="1"/>
                </p:cNvSpPr>
                <p:nvPr/>
              </p:nvSpPr>
              <p:spPr bwMode="auto">
                <a:xfrm>
                  <a:off x="4176" y="2928"/>
                  <a:ext cx="192"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grpSp>
        <p:sp>
          <p:nvSpPr>
            <p:cNvPr id="180283" name="Text Box 59"/>
            <p:cNvSpPr txBox="1">
              <a:spLocks noChangeArrowheads="1"/>
            </p:cNvSpPr>
            <p:nvPr/>
          </p:nvSpPr>
          <p:spPr bwMode="auto">
            <a:xfrm>
              <a:off x="960" y="3744"/>
              <a:ext cx="4128"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685800" eaLnBrk="0" fontAlgn="base" hangingPunct="0">
                <a:spcBef>
                  <a:spcPct val="50000"/>
                </a:spcBef>
                <a:spcAft>
                  <a:spcPct val="0"/>
                </a:spcAft>
                <a:buClrTx/>
              </a:pPr>
              <a:r>
                <a:rPr lang="en-US" altLang="en-US" sz="2400" b="1" kern="1200" dirty="0">
                  <a:latin typeface="Gabriola" panose="04040605051002020D02" pitchFamily="82" charset="0"/>
                  <a:ea typeface="+mn-ea"/>
                  <a:cs typeface="+mn-cs"/>
                </a:rPr>
                <a:t>Height </a:t>
              </a:r>
              <a:r>
                <a:rPr lang="en-US" altLang="en-US" sz="2400" b="1" kern="1200" dirty="0">
                  <a:solidFill>
                    <a:srgbClr val="FF0033"/>
                  </a:solidFill>
                  <a:latin typeface="Gabriola" panose="04040605051002020D02" pitchFamily="82" charset="0"/>
                  <a:ea typeface="+mn-ea"/>
                  <a:cs typeface="+mn-cs"/>
                </a:rPr>
                <a:t>4</a:t>
              </a:r>
              <a:r>
                <a:rPr lang="en-US" altLang="en-US" sz="2400" b="1" kern="1200" dirty="0">
                  <a:latin typeface="Gabriola" panose="04040605051002020D02" pitchFamily="82" charset="0"/>
                  <a:ea typeface="+mn-ea"/>
                  <a:cs typeface="+mn-cs"/>
                </a:rPr>
                <a:t> full binary tree.</a:t>
              </a:r>
            </a:p>
          </p:txBody>
        </p:sp>
      </p:grpSp>
    </p:spTree>
    <p:extLst>
      <p:ext uri="{BB962C8B-B14F-4D97-AF65-F5344CB8AC3E}">
        <p14:creationId xmlns:p14="http://schemas.microsoft.com/office/powerpoint/2010/main" val="3238070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0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80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0" name="Rectangle 2"/>
          <p:cNvSpPr>
            <a:spLocks noGrp="1" noChangeArrowheads="1"/>
          </p:cNvSpPr>
          <p:nvPr>
            <p:ph type="title" idx="4294967295"/>
          </p:nvPr>
        </p:nvSpPr>
        <p:spPr>
          <a:xfrm>
            <a:off x="1694984" y="114300"/>
            <a:ext cx="5724294" cy="540782"/>
          </a:xfrm>
        </p:spPr>
        <p:txBody>
          <a:bodyPr/>
          <a:lstStyle/>
          <a:p>
            <a:r>
              <a:rPr lang="en-US" altLang="en-US" sz="3200" b="1" dirty="0">
                <a:solidFill>
                  <a:srgbClr val="000000"/>
                </a:solidFill>
                <a:latin typeface="Gabriola" panose="04040605051002020D02" pitchFamily="82" charset="0"/>
                <a:ea typeface="Arial"/>
                <a:cs typeface="Arial"/>
              </a:rPr>
              <a:t>Numbering Nodes In A Full Binary Tree</a:t>
            </a:r>
          </a:p>
        </p:txBody>
      </p:sp>
      <p:sp>
        <p:nvSpPr>
          <p:cNvPr id="181251" name="Rectangle 3"/>
          <p:cNvSpPr>
            <a:spLocks noGrp="1" noChangeArrowheads="1"/>
          </p:cNvSpPr>
          <p:nvPr>
            <p:ph type="body" idx="4294967295"/>
          </p:nvPr>
        </p:nvSpPr>
        <p:spPr>
          <a:xfrm>
            <a:off x="1143000" y="747714"/>
            <a:ext cx="5829300" cy="1371600"/>
          </a:xfrm>
        </p:spPr>
        <p:txBody>
          <a:bodyPr/>
          <a:lstStyle/>
          <a:p>
            <a:r>
              <a:rPr lang="en-US" altLang="en-US" sz="2400" b="1" dirty="0">
                <a:latin typeface="Gabriola" panose="04040605051002020D02" pitchFamily="82" charset="0"/>
              </a:rPr>
              <a:t>Number the nodes </a:t>
            </a:r>
            <a:r>
              <a:rPr lang="en-US" altLang="en-US" sz="2400" b="1" dirty="0">
                <a:solidFill>
                  <a:schemeClr val="hlink"/>
                </a:solidFill>
                <a:latin typeface="Gabriola" panose="04040605051002020D02" pitchFamily="82" charset="0"/>
              </a:rPr>
              <a:t>1</a:t>
            </a:r>
            <a:r>
              <a:rPr lang="en-US" altLang="en-US" sz="2400" b="1" dirty="0">
                <a:latin typeface="Gabriola" panose="04040605051002020D02" pitchFamily="82" charset="0"/>
              </a:rPr>
              <a:t> through </a:t>
            </a:r>
            <a:r>
              <a:rPr lang="en-US" altLang="en-US" sz="2400" b="1" dirty="0">
                <a:solidFill>
                  <a:schemeClr val="hlink"/>
                </a:solidFill>
                <a:latin typeface="Gabriola" panose="04040605051002020D02" pitchFamily="82" charset="0"/>
              </a:rPr>
              <a:t>2</a:t>
            </a:r>
            <a:r>
              <a:rPr lang="en-US" altLang="en-US" sz="2400" b="1" baseline="30000" dirty="0">
                <a:solidFill>
                  <a:schemeClr val="hlink"/>
                </a:solidFill>
                <a:latin typeface="Gabriola" panose="04040605051002020D02" pitchFamily="82" charset="0"/>
              </a:rPr>
              <a:t>h</a:t>
            </a:r>
            <a:r>
              <a:rPr lang="en-US" altLang="en-US" sz="2400" b="1" dirty="0">
                <a:solidFill>
                  <a:schemeClr val="hlink"/>
                </a:solidFill>
                <a:latin typeface="Gabriola" panose="04040605051002020D02" pitchFamily="82" charset="0"/>
              </a:rPr>
              <a:t> – 1</a:t>
            </a:r>
            <a:r>
              <a:rPr lang="en-US" altLang="en-US" sz="2400" b="1" dirty="0">
                <a:latin typeface="Gabriola" panose="04040605051002020D02" pitchFamily="82" charset="0"/>
              </a:rPr>
              <a:t>. </a:t>
            </a:r>
          </a:p>
          <a:p>
            <a:r>
              <a:rPr lang="en-US" altLang="en-US" sz="2400" b="1" dirty="0">
                <a:latin typeface="Gabriola" panose="04040605051002020D02" pitchFamily="82" charset="0"/>
              </a:rPr>
              <a:t>Number by levels from top to bottom.</a:t>
            </a:r>
          </a:p>
          <a:p>
            <a:r>
              <a:rPr lang="en-US" altLang="en-US" sz="2400" b="1" dirty="0">
                <a:latin typeface="Gabriola" panose="04040605051002020D02" pitchFamily="82" charset="0"/>
              </a:rPr>
              <a:t>Within a level number from left to right.</a:t>
            </a:r>
          </a:p>
        </p:txBody>
      </p:sp>
      <p:grpSp>
        <p:nvGrpSpPr>
          <p:cNvPr id="181306" name="Group 58"/>
          <p:cNvGrpSpPr>
            <a:grpSpLocks/>
          </p:cNvGrpSpPr>
          <p:nvPr/>
        </p:nvGrpSpPr>
        <p:grpSpPr bwMode="auto">
          <a:xfrm>
            <a:off x="1885950" y="2400301"/>
            <a:ext cx="4743450" cy="2576513"/>
            <a:chOff x="624" y="2016"/>
            <a:chExt cx="3984" cy="2164"/>
          </a:xfrm>
        </p:grpSpPr>
        <p:grpSp>
          <p:nvGrpSpPr>
            <p:cNvPr id="181252" name="Group 4"/>
            <p:cNvGrpSpPr>
              <a:grpSpLocks/>
            </p:cNvGrpSpPr>
            <p:nvPr/>
          </p:nvGrpSpPr>
          <p:grpSpPr bwMode="auto">
            <a:xfrm>
              <a:off x="912" y="2880"/>
              <a:ext cx="3456" cy="768"/>
              <a:chOff x="768" y="2208"/>
              <a:chExt cx="3456" cy="768"/>
            </a:xfrm>
          </p:grpSpPr>
          <p:sp>
            <p:nvSpPr>
              <p:cNvPr id="181253" name="Oval 5"/>
              <p:cNvSpPr>
                <a:spLocks noChangeArrowheads="1"/>
              </p:cNvSpPr>
              <p:nvPr/>
            </p:nvSpPr>
            <p:spPr bwMode="auto">
              <a:xfrm>
                <a:off x="768" y="2688"/>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254" name="Oval 6"/>
              <p:cNvSpPr>
                <a:spLocks noChangeArrowheads="1"/>
              </p:cNvSpPr>
              <p:nvPr/>
            </p:nvSpPr>
            <p:spPr bwMode="auto">
              <a:xfrm>
                <a:off x="2064" y="2736"/>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255" name="Oval 7"/>
              <p:cNvSpPr>
                <a:spLocks noChangeArrowheads="1"/>
              </p:cNvSpPr>
              <p:nvPr/>
            </p:nvSpPr>
            <p:spPr bwMode="auto">
              <a:xfrm>
                <a:off x="3168" y="2688"/>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256" name="Oval 8"/>
              <p:cNvSpPr>
                <a:spLocks noChangeArrowheads="1"/>
              </p:cNvSpPr>
              <p:nvPr/>
            </p:nvSpPr>
            <p:spPr bwMode="auto">
              <a:xfrm>
                <a:off x="3984" y="2736"/>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257" name="Line 9"/>
              <p:cNvSpPr>
                <a:spLocks noChangeShapeType="1"/>
              </p:cNvSpPr>
              <p:nvPr/>
            </p:nvSpPr>
            <p:spPr bwMode="auto">
              <a:xfrm flipH="1">
                <a:off x="3312" y="2256"/>
                <a:ext cx="240" cy="43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258" name="Line 10"/>
              <p:cNvSpPr>
                <a:spLocks noChangeShapeType="1"/>
              </p:cNvSpPr>
              <p:nvPr/>
            </p:nvSpPr>
            <p:spPr bwMode="auto">
              <a:xfrm>
                <a:off x="3744" y="2208"/>
                <a:ext cx="336"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259" name="Line 11"/>
              <p:cNvSpPr>
                <a:spLocks noChangeShapeType="1"/>
              </p:cNvSpPr>
              <p:nvPr/>
            </p:nvSpPr>
            <p:spPr bwMode="auto">
              <a:xfrm flipH="1">
                <a:off x="960" y="2208"/>
                <a:ext cx="528"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260" name="Line 12"/>
              <p:cNvSpPr>
                <a:spLocks noChangeShapeType="1"/>
              </p:cNvSpPr>
              <p:nvPr/>
            </p:nvSpPr>
            <p:spPr bwMode="auto">
              <a:xfrm>
                <a:off x="1728" y="2208"/>
                <a:ext cx="384" cy="57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grpSp>
          <p:nvGrpSpPr>
            <p:cNvPr id="181261" name="Group 13"/>
            <p:cNvGrpSpPr>
              <a:grpSpLocks/>
            </p:cNvGrpSpPr>
            <p:nvPr/>
          </p:nvGrpSpPr>
          <p:grpSpPr bwMode="auto">
            <a:xfrm>
              <a:off x="2688" y="2016"/>
              <a:ext cx="240" cy="388"/>
              <a:chOff x="4176" y="1104"/>
              <a:chExt cx="240" cy="388"/>
            </a:xfrm>
          </p:grpSpPr>
          <p:sp>
            <p:nvSpPr>
              <p:cNvPr id="181262" name="Oval 14"/>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263" name="Text Box 15"/>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1264" name="Group 16"/>
            <p:cNvGrpSpPr>
              <a:grpSpLocks/>
            </p:cNvGrpSpPr>
            <p:nvPr/>
          </p:nvGrpSpPr>
          <p:grpSpPr bwMode="auto">
            <a:xfrm>
              <a:off x="1632" y="2208"/>
              <a:ext cx="2256" cy="868"/>
              <a:chOff x="1488" y="1536"/>
              <a:chExt cx="2256" cy="868"/>
            </a:xfrm>
          </p:grpSpPr>
          <p:grpSp>
            <p:nvGrpSpPr>
              <p:cNvPr id="181265" name="Group 17"/>
              <p:cNvGrpSpPr>
                <a:grpSpLocks/>
              </p:cNvGrpSpPr>
              <p:nvPr/>
            </p:nvGrpSpPr>
            <p:grpSpPr bwMode="auto">
              <a:xfrm>
                <a:off x="3504" y="2016"/>
                <a:ext cx="240" cy="388"/>
                <a:chOff x="4176" y="1104"/>
                <a:chExt cx="240" cy="388"/>
              </a:xfrm>
            </p:grpSpPr>
            <p:sp>
              <p:nvSpPr>
                <p:cNvPr id="181266" name="Oval 1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267" name="Text Box 19"/>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1268" name="Group 20"/>
              <p:cNvGrpSpPr>
                <a:grpSpLocks/>
              </p:cNvGrpSpPr>
              <p:nvPr/>
            </p:nvGrpSpPr>
            <p:grpSpPr bwMode="auto">
              <a:xfrm>
                <a:off x="1488" y="2016"/>
                <a:ext cx="240" cy="388"/>
                <a:chOff x="4176" y="1104"/>
                <a:chExt cx="240" cy="388"/>
              </a:xfrm>
            </p:grpSpPr>
            <p:sp>
              <p:nvSpPr>
                <p:cNvPr id="181269" name="Oval 2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270" name="Text Box 22"/>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sp>
            <p:nvSpPr>
              <p:cNvPr id="181271" name="Line 23"/>
              <p:cNvSpPr>
                <a:spLocks noChangeShapeType="1"/>
              </p:cNvSpPr>
              <p:nvPr/>
            </p:nvSpPr>
            <p:spPr bwMode="auto">
              <a:xfrm flipH="1">
                <a:off x="1680" y="1536"/>
                <a:ext cx="864"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272" name="Line 24"/>
              <p:cNvSpPr>
                <a:spLocks noChangeShapeType="1"/>
              </p:cNvSpPr>
              <p:nvPr/>
            </p:nvSpPr>
            <p:spPr bwMode="auto">
              <a:xfrm>
                <a:off x="2736" y="1584"/>
                <a:ext cx="816"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grpSp>
          <p:nvGrpSpPr>
            <p:cNvPr id="181273" name="Group 25"/>
            <p:cNvGrpSpPr>
              <a:grpSpLocks/>
            </p:cNvGrpSpPr>
            <p:nvPr/>
          </p:nvGrpSpPr>
          <p:grpSpPr bwMode="auto">
            <a:xfrm>
              <a:off x="624" y="3504"/>
              <a:ext cx="3984" cy="676"/>
              <a:chOff x="480" y="2832"/>
              <a:chExt cx="3984" cy="676"/>
            </a:xfrm>
          </p:grpSpPr>
          <p:grpSp>
            <p:nvGrpSpPr>
              <p:cNvPr id="181274" name="Group 26"/>
              <p:cNvGrpSpPr>
                <a:grpSpLocks/>
              </p:cNvGrpSpPr>
              <p:nvPr/>
            </p:nvGrpSpPr>
            <p:grpSpPr bwMode="auto">
              <a:xfrm>
                <a:off x="480" y="3072"/>
                <a:ext cx="240" cy="388"/>
                <a:chOff x="4176" y="1104"/>
                <a:chExt cx="240" cy="388"/>
              </a:xfrm>
            </p:grpSpPr>
            <p:sp>
              <p:nvSpPr>
                <p:cNvPr id="181275" name="Oval 27"/>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276" name="Text Box 28"/>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1277" name="Group 29"/>
              <p:cNvGrpSpPr>
                <a:grpSpLocks/>
              </p:cNvGrpSpPr>
              <p:nvPr/>
            </p:nvGrpSpPr>
            <p:grpSpPr bwMode="auto">
              <a:xfrm>
                <a:off x="1104" y="3072"/>
                <a:ext cx="240" cy="388"/>
                <a:chOff x="4176" y="1104"/>
                <a:chExt cx="240" cy="388"/>
              </a:xfrm>
            </p:grpSpPr>
            <p:sp>
              <p:nvSpPr>
                <p:cNvPr id="181278" name="Oval 30"/>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279" name="Text Box 31"/>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sp>
            <p:nvSpPr>
              <p:cNvPr id="181280" name="Line 32"/>
              <p:cNvSpPr>
                <a:spLocks noChangeShapeType="1"/>
              </p:cNvSpPr>
              <p:nvPr/>
            </p:nvSpPr>
            <p:spPr bwMode="auto">
              <a:xfrm flipH="1">
                <a:off x="672" y="2880"/>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281" name="Line 33"/>
              <p:cNvSpPr>
                <a:spLocks noChangeShapeType="1"/>
              </p:cNvSpPr>
              <p:nvPr/>
            </p:nvSpPr>
            <p:spPr bwMode="auto">
              <a:xfrm>
                <a:off x="1008" y="2832"/>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nvGrpSpPr>
              <p:cNvPr id="181282" name="Group 34"/>
              <p:cNvGrpSpPr>
                <a:grpSpLocks/>
              </p:cNvGrpSpPr>
              <p:nvPr/>
            </p:nvGrpSpPr>
            <p:grpSpPr bwMode="auto">
              <a:xfrm>
                <a:off x="1776" y="3120"/>
                <a:ext cx="240" cy="388"/>
                <a:chOff x="4176" y="1104"/>
                <a:chExt cx="240" cy="388"/>
              </a:xfrm>
            </p:grpSpPr>
            <p:sp>
              <p:nvSpPr>
                <p:cNvPr id="181283" name="Oval 3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284" name="Text Box 36"/>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1285" name="Group 37"/>
              <p:cNvGrpSpPr>
                <a:grpSpLocks/>
              </p:cNvGrpSpPr>
              <p:nvPr/>
            </p:nvGrpSpPr>
            <p:grpSpPr bwMode="auto">
              <a:xfrm>
                <a:off x="2400" y="3120"/>
                <a:ext cx="240" cy="388"/>
                <a:chOff x="4176" y="1104"/>
                <a:chExt cx="240" cy="388"/>
              </a:xfrm>
            </p:grpSpPr>
            <p:sp>
              <p:nvSpPr>
                <p:cNvPr id="181286" name="Oval 3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287" name="Text Box 39"/>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sp>
            <p:nvSpPr>
              <p:cNvPr id="181288" name="Line 40"/>
              <p:cNvSpPr>
                <a:spLocks noChangeShapeType="1"/>
              </p:cNvSpPr>
              <p:nvPr/>
            </p:nvSpPr>
            <p:spPr bwMode="auto">
              <a:xfrm flipH="1">
                <a:off x="1968" y="2928"/>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289" name="Line 41"/>
              <p:cNvSpPr>
                <a:spLocks noChangeShapeType="1"/>
              </p:cNvSpPr>
              <p:nvPr/>
            </p:nvSpPr>
            <p:spPr bwMode="auto">
              <a:xfrm>
                <a:off x="2304" y="2880"/>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nvGrpSpPr>
              <p:cNvPr id="181290" name="Group 42"/>
              <p:cNvGrpSpPr>
                <a:grpSpLocks/>
              </p:cNvGrpSpPr>
              <p:nvPr/>
            </p:nvGrpSpPr>
            <p:grpSpPr bwMode="auto">
              <a:xfrm>
                <a:off x="2928" y="3120"/>
                <a:ext cx="240" cy="388"/>
                <a:chOff x="4176" y="1104"/>
                <a:chExt cx="240" cy="388"/>
              </a:xfrm>
            </p:grpSpPr>
            <p:sp>
              <p:nvSpPr>
                <p:cNvPr id="181291" name="Oval 43"/>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292" name="Text Box 44"/>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1293" name="Group 45"/>
              <p:cNvGrpSpPr>
                <a:grpSpLocks/>
              </p:cNvGrpSpPr>
              <p:nvPr/>
            </p:nvGrpSpPr>
            <p:grpSpPr bwMode="auto">
              <a:xfrm>
                <a:off x="3360" y="3120"/>
                <a:ext cx="240" cy="388"/>
                <a:chOff x="4176" y="1104"/>
                <a:chExt cx="240" cy="388"/>
              </a:xfrm>
            </p:grpSpPr>
            <p:sp>
              <p:nvSpPr>
                <p:cNvPr id="181294" name="Oval 4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295" name="Text Box 47"/>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1296" name="Group 48"/>
              <p:cNvGrpSpPr>
                <a:grpSpLocks/>
              </p:cNvGrpSpPr>
              <p:nvPr/>
            </p:nvGrpSpPr>
            <p:grpSpPr bwMode="auto">
              <a:xfrm>
                <a:off x="3792" y="3120"/>
                <a:ext cx="240" cy="388"/>
                <a:chOff x="4176" y="1104"/>
                <a:chExt cx="240" cy="388"/>
              </a:xfrm>
            </p:grpSpPr>
            <p:sp>
              <p:nvSpPr>
                <p:cNvPr id="181297" name="Oval 4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298" name="Text Box 50"/>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1299" name="Group 51"/>
              <p:cNvGrpSpPr>
                <a:grpSpLocks/>
              </p:cNvGrpSpPr>
              <p:nvPr/>
            </p:nvGrpSpPr>
            <p:grpSpPr bwMode="auto">
              <a:xfrm>
                <a:off x="4224" y="3120"/>
                <a:ext cx="240" cy="388"/>
                <a:chOff x="4176" y="1104"/>
                <a:chExt cx="240" cy="388"/>
              </a:xfrm>
            </p:grpSpPr>
            <p:sp>
              <p:nvSpPr>
                <p:cNvPr id="181300" name="Oval 52"/>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301" name="Text Box 53"/>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sp>
            <p:nvSpPr>
              <p:cNvPr id="181302" name="Line 54"/>
              <p:cNvSpPr>
                <a:spLocks noChangeShapeType="1"/>
              </p:cNvSpPr>
              <p:nvPr/>
            </p:nvSpPr>
            <p:spPr bwMode="auto">
              <a:xfrm flipH="1">
                <a:off x="3072" y="2928"/>
                <a:ext cx="192"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303" name="Line 55"/>
              <p:cNvSpPr>
                <a:spLocks noChangeShapeType="1"/>
              </p:cNvSpPr>
              <p:nvPr/>
            </p:nvSpPr>
            <p:spPr bwMode="auto">
              <a:xfrm>
                <a:off x="3360" y="2928"/>
                <a:ext cx="96"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304" name="Line 56"/>
              <p:cNvSpPr>
                <a:spLocks noChangeShapeType="1"/>
              </p:cNvSpPr>
              <p:nvPr/>
            </p:nvSpPr>
            <p:spPr bwMode="auto">
              <a:xfrm flipH="1">
                <a:off x="3936" y="2928"/>
                <a:ext cx="96"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1305" name="Line 57"/>
              <p:cNvSpPr>
                <a:spLocks noChangeShapeType="1"/>
              </p:cNvSpPr>
              <p:nvPr/>
            </p:nvSpPr>
            <p:spPr bwMode="auto">
              <a:xfrm>
                <a:off x="4176" y="2928"/>
                <a:ext cx="192"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grpSp>
      <p:sp>
        <p:nvSpPr>
          <p:cNvPr id="181308" name="Text Box 60"/>
          <p:cNvSpPr txBox="1">
            <a:spLocks noChangeArrowheads="1"/>
          </p:cNvSpPr>
          <p:nvPr/>
        </p:nvSpPr>
        <p:spPr bwMode="auto">
          <a:xfrm>
            <a:off x="4400550" y="2400300"/>
            <a:ext cx="228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a:t>
            </a:r>
          </a:p>
        </p:txBody>
      </p:sp>
      <p:sp>
        <p:nvSpPr>
          <p:cNvPr id="181309" name="Text Box 61"/>
          <p:cNvSpPr txBox="1">
            <a:spLocks noChangeArrowheads="1"/>
          </p:cNvSpPr>
          <p:nvPr/>
        </p:nvSpPr>
        <p:spPr bwMode="auto">
          <a:xfrm>
            <a:off x="3143250" y="3200400"/>
            <a:ext cx="228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2</a:t>
            </a:r>
          </a:p>
        </p:txBody>
      </p:sp>
      <p:sp>
        <p:nvSpPr>
          <p:cNvPr id="181310" name="Text Box 62"/>
          <p:cNvSpPr txBox="1">
            <a:spLocks noChangeArrowheads="1"/>
          </p:cNvSpPr>
          <p:nvPr/>
        </p:nvSpPr>
        <p:spPr bwMode="auto">
          <a:xfrm>
            <a:off x="5543550" y="3200400"/>
            <a:ext cx="228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3</a:t>
            </a:r>
          </a:p>
        </p:txBody>
      </p:sp>
      <p:sp>
        <p:nvSpPr>
          <p:cNvPr id="181311" name="Text Box 63"/>
          <p:cNvSpPr txBox="1">
            <a:spLocks noChangeArrowheads="1"/>
          </p:cNvSpPr>
          <p:nvPr/>
        </p:nvSpPr>
        <p:spPr bwMode="auto">
          <a:xfrm>
            <a:off x="2228850" y="3943350"/>
            <a:ext cx="228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4</a:t>
            </a:r>
          </a:p>
        </p:txBody>
      </p:sp>
      <p:sp>
        <p:nvSpPr>
          <p:cNvPr id="181312" name="Text Box 64"/>
          <p:cNvSpPr txBox="1">
            <a:spLocks noChangeArrowheads="1"/>
          </p:cNvSpPr>
          <p:nvPr/>
        </p:nvSpPr>
        <p:spPr bwMode="auto">
          <a:xfrm>
            <a:off x="3829050" y="4000500"/>
            <a:ext cx="228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5</a:t>
            </a:r>
          </a:p>
        </p:txBody>
      </p:sp>
      <p:sp>
        <p:nvSpPr>
          <p:cNvPr id="181313" name="Text Box 65"/>
          <p:cNvSpPr txBox="1">
            <a:spLocks noChangeArrowheads="1"/>
          </p:cNvSpPr>
          <p:nvPr/>
        </p:nvSpPr>
        <p:spPr bwMode="auto">
          <a:xfrm>
            <a:off x="5143500" y="3943350"/>
            <a:ext cx="228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6</a:t>
            </a:r>
          </a:p>
        </p:txBody>
      </p:sp>
      <p:sp>
        <p:nvSpPr>
          <p:cNvPr id="181314" name="Text Box 66"/>
          <p:cNvSpPr txBox="1">
            <a:spLocks noChangeArrowheads="1"/>
          </p:cNvSpPr>
          <p:nvPr/>
        </p:nvSpPr>
        <p:spPr bwMode="auto">
          <a:xfrm>
            <a:off x="6115050" y="4000500"/>
            <a:ext cx="228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7</a:t>
            </a:r>
          </a:p>
        </p:txBody>
      </p:sp>
      <p:sp>
        <p:nvSpPr>
          <p:cNvPr id="181315" name="Text Box 67"/>
          <p:cNvSpPr txBox="1">
            <a:spLocks noChangeArrowheads="1"/>
          </p:cNvSpPr>
          <p:nvPr/>
        </p:nvSpPr>
        <p:spPr bwMode="auto">
          <a:xfrm>
            <a:off x="1943100" y="4457700"/>
            <a:ext cx="228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8</a:t>
            </a:r>
          </a:p>
        </p:txBody>
      </p:sp>
      <p:sp>
        <p:nvSpPr>
          <p:cNvPr id="181316" name="Text Box 68"/>
          <p:cNvSpPr txBox="1">
            <a:spLocks noChangeArrowheads="1"/>
          </p:cNvSpPr>
          <p:nvPr/>
        </p:nvSpPr>
        <p:spPr bwMode="auto">
          <a:xfrm>
            <a:off x="2686050" y="4457700"/>
            <a:ext cx="228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9</a:t>
            </a:r>
          </a:p>
        </p:txBody>
      </p:sp>
      <p:sp>
        <p:nvSpPr>
          <p:cNvPr id="181317" name="Text Box 69"/>
          <p:cNvSpPr txBox="1">
            <a:spLocks noChangeArrowheads="1"/>
          </p:cNvSpPr>
          <p:nvPr/>
        </p:nvSpPr>
        <p:spPr bwMode="auto">
          <a:xfrm>
            <a:off x="3371850" y="4514850"/>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10</a:t>
            </a:r>
          </a:p>
        </p:txBody>
      </p:sp>
      <p:sp>
        <p:nvSpPr>
          <p:cNvPr id="181318" name="Text Box 70"/>
          <p:cNvSpPr txBox="1">
            <a:spLocks noChangeArrowheads="1"/>
          </p:cNvSpPr>
          <p:nvPr/>
        </p:nvSpPr>
        <p:spPr bwMode="auto">
          <a:xfrm>
            <a:off x="4171950" y="4514850"/>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11</a:t>
            </a:r>
          </a:p>
        </p:txBody>
      </p:sp>
      <p:sp>
        <p:nvSpPr>
          <p:cNvPr id="181319" name="Text Box 71"/>
          <p:cNvSpPr txBox="1">
            <a:spLocks noChangeArrowheads="1"/>
          </p:cNvSpPr>
          <p:nvPr/>
        </p:nvSpPr>
        <p:spPr bwMode="auto">
          <a:xfrm>
            <a:off x="4743450" y="4514850"/>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12</a:t>
            </a:r>
          </a:p>
        </p:txBody>
      </p:sp>
      <p:sp>
        <p:nvSpPr>
          <p:cNvPr id="181320" name="Text Box 72"/>
          <p:cNvSpPr txBox="1">
            <a:spLocks noChangeArrowheads="1"/>
          </p:cNvSpPr>
          <p:nvPr/>
        </p:nvSpPr>
        <p:spPr bwMode="auto">
          <a:xfrm>
            <a:off x="5257800" y="4514850"/>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13</a:t>
            </a:r>
          </a:p>
        </p:txBody>
      </p:sp>
      <p:sp>
        <p:nvSpPr>
          <p:cNvPr id="181321" name="Text Box 73"/>
          <p:cNvSpPr txBox="1">
            <a:spLocks noChangeArrowheads="1"/>
          </p:cNvSpPr>
          <p:nvPr/>
        </p:nvSpPr>
        <p:spPr bwMode="auto">
          <a:xfrm>
            <a:off x="5772150" y="4514850"/>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14</a:t>
            </a:r>
          </a:p>
        </p:txBody>
      </p:sp>
      <p:sp>
        <p:nvSpPr>
          <p:cNvPr id="181322" name="Text Box 74"/>
          <p:cNvSpPr txBox="1">
            <a:spLocks noChangeArrowheads="1"/>
          </p:cNvSpPr>
          <p:nvPr/>
        </p:nvSpPr>
        <p:spPr bwMode="auto">
          <a:xfrm>
            <a:off x="6286500" y="4514850"/>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15</a:t>
            </a:r>
          </a:p>
        </p:txBody>
      </p:sp>
    </p:spTree>
    <p:extLst>
      <p:ext uri="{BB962C8B-B14F-4D97-AF65-F5344CB8AC3E}">
        <p14:creationId xmlns:p14="http://schemas.microsoft.com/office/powerpoint/2010/main" val="3784667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13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125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125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1251">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130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130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13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813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8131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8131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8131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8131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8131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8131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8131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8131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8132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8132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81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autoUpdateAnimBg="0"/>
      <p:bldP spid="181308" grpId="0" autoUpdateAnimBg="0"/>
      <p:bldP spid="181309" grpId="0" autoUpdateAnimBg="0"/>
      <p:bldP spid="181310" grpId="0" autoUpdateAnimBg="0"/>
      <p:bldP spid="181311" grpId="0" autoUpdateAnimBg="0"/>
      <p:bldP spid="181312" grpId="0" autoUpdateAnimBg="0"/>
      <p:bldP spid="181313" grpId="0" autoUpdateAnimBg="0"/>
      <p:bldP spid="181314" grpId="0" autoUpdateAnimBg="0"/>
      <p:bldP spid="181315" grpId="0" autoUpdateAnimBg="0"/>
      <p:bldP spid="181316" grpId="0" autoUpdateAnimBg="0"/>
      <p:bldP spid="181317" grpId="0" autoUpdateAnimBg="0"/>
      <p:bldP spid="181318" grpId="0" autoUpdateAnimBg="0"/>
      <p:bldP spid="181319" grpId="0" autoUpdateAnimBg="0"/>
      <p:bldP spid="181320" grpId="0" autoUpdateAnimBg="0"/>
      <p:bldP spid="181321" grpId="0" autoUpdateAnimBg="0"/>
      <p:bldP spid="18132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idx="4294967295"/>
          </p:nvPr>
        </p:nvSpPr>
        <p:spPr>
          <a:xfrm>
            <a:off x="1828800" y="118483"/>
            <a:ext cx="4743450" cy="509587"/>
          </a:xfrm>
        </p:spPr>
        <p:txBody>
          <a:bodyPr/>
          <a:lstStyle/>
          <a:p>
            <a:r>
              <a:rPr lang="en-US" altLang="en-US" sz="3200" b="1" dirty="0">
                <a:solidFill>
                  <a:srgbClr val="000000"/>
                </a:solidFill>
                <a:latin typeface="Gabriola" panose="04040605051002020D02" pitchFamily="82" charset="0"/>
                <a:ea typeface="Arial"/>
                <a:cs typeface="Arial"/>
              </a:rPr>
              <a:t>Node Number </a:t>
            </a:r>
            <a:r>
              <a:rPr lang="en-US" altLang="en-US" sz="3200" b="1" dirty="0" smtClean="0">
                <a:solidFill>
                  <a:srgbClr val="000000"/>
                </a:solidFill>
                <a:latin typeface="Gabriola" panose="04040605051002020D02" pitchFamily="82" charset="0"/>
                <a:ea typeface="Arial"/>
                <a:cs typeface="Arial"/>
              </a:rPr>
              <a:t>Properties (1) </a:t>
            </a:r>
            <a:endParaRPr lang="en-US" altLang="en-US" sz="3200" b="1" dirty="0">
              <a:solidFill>
                <a:srgbClr val="000000"/>
              </a:solidFill>
              <a:latin typeface="Gabriola" panose="04040605051002020D02" pitchFamily="82" charset="0"/>
              <a:ea typeface="Arial"/>
              <a:cs typeface="Arial"/>
            </a:endParaRPr>
          </a:p>
        </p:txBody>
      </p:sp>
      <p:sp>
        <p:nvSpPr>
          <p:cNvPr id="182275" name="Rectangle 3"/>
          <p:cNvSpPr>
            <a:spLocks noGrp="1" noChangeArrowheads="1"/>
          </p:cNvSpPr>
          <p:nvPr>
            <p:ph type="body" idx="4294967295"/>
          </p:nvPr>
        </p:nvSpPr>
        <p:spPr>
          <a:xfrm>
            <a:off x="1571625" y="3788746"/>
            <a:ext cx="6229350" cy="1028700"/>
          </a:xfrm>
        </p:spPr>
        <p:txBody>
          <a:bodyPr/>
          <a:lstStyle/>
          <a:p>
            <a:r>
              <a:rPr lang="en-US" altLang="en-US" sz="2400" b="1" dirty="0">
                <a:latin typeface="Gabriola" panose="04040605051002020D02" pitchFamily="82" charset="0"/>
              </a:rPr>
              <a:t>Parent of node </a:t>
            </a:r>
            <a:r>
              <a:rPr lang="en-US" altLang="en-US" sz="2400" b="1" dirty="0" err="1">
                <a:solidFill>
                  <a:schemeClr val="hlink"/>
                </a:solidFill>
                <a:latin typeface="Gabriola" panose="04040605051002020D02" pitchFamily="82" charset="0"/>
              </a:rPr>
              <a:t>i</a:t>
            </a:r>
            <a:r>
              <a:rPr lang="en-US" altLang="en-US" sz="2400" b="1" dirty="0">
                <a:latin typeface="Gabriola" panose="04040605051002020D02" pitchFamily="82" charset="0"/>
              </a:rPr>
              <a:t> is node </a:t>
            </a:r>
            <a:r>
              <a:rPr lang="en-US" altLang="en-US" sz="2400" b="1" dirty="0" err="1">
                <a:solidFill>
                  <a:schemeClr val="hlink"/>
                </a:solidFill>
                <a:latin typeface="Gabriola" panose="04040605051002020D02" pitchFamily="82" charset="0"/>
              </a:rPr>
              <a:t>i</a:t>
            </a:r>
            <a:r>
              <a:rPr lang="en-US" altLang="en-US" sz="2400" b="1" dirty="0">
                <a:solidFill>
                  <a:schemeClr val="hlink"/>
                </a:solidFill>
                <a:latin typeface="Gabriola" panose="04040605051002020D02" pitchFamily="82" charset="0"/>
              </a:rPr>
              <a:t> / </a:t>
            </a:r>
            <a:r>
              <a:rPr lang="en-US" altLang="en-US" sz="2400" b="1" dirty="0" smtClean="0">
                <a:solidFill>
                  <a:schemeClr val="hlink"/>
                </a:solidFill>
                <a:latin typeface="Gabriola" panose="04040605051002020D02" pitchFamily="82" charset="0"/>
              </a:rPr>
              <a:t>2 (Quotient Part)</a:t>
            </a:r>
            <a:r>
              <a:rPr lang="en-US" altLang="en-US" sz="2400" b="1" dirty="0" smtClean="0">
                <a:latin typeface="Gabriola" panose="04040605051002020D02" pitchFamily="82" charset="0"/>
              </a:rPr>
              <a:t>, </a:t>
            </a:r>
            <a:r>
              <a:rPr lang="en-US" altLang="en-US" sz="2400" b="1" dirty="0">
                <a:latin typeface="Gabriola" panose="04040605051002020D02" pitchFamily="82" charset="0"/>
              </a:rPr>
              <a:t>unless </a:t>
            </a:r>
            <a:r>
              <a:rPr lang="en-US" altLang="en-US" sz="2400" b="1" dirty="0" err="1">
                <a:solidFill>
                  <a:schemeClr val="hlink"/>
                </a:solidFill>
                <a:latin typeface="Gabriola" panose="04040605051002020D02" pitchFamily="82" charset="0"/>
              </a:rPr>
              <a:t>i</a:t>
            </a:r>
            <a:r>
              <a:rPr lang="en-US" altLang="en-US" sz="2400" b="1" dirty="0">
                <a:solidFill>
                  <a:schemeClr val="hlink"/>
                </a:solidFill>
                <a:latin typeface="Gabriola" panose="04040605051002020D02" pitchFamily="82" charset="0"/>
              </a:rPr>
              <a:t> = 1</a:t>
            </a:r>
            <a:r>
              <a:rPr lang="en-US" altLang="en-US" sz="2400" b="1" dirty="0">
                <a:latin typeface="Gabriola" panose="04040605051002020D02" pitchFamily="82" charset="0"/>
              </a:rPr>
              <a:t>.</a:t>
            </a:r>
          </a:p>
          <a:p>
            <a:r>
              <a:rPr lang="en-US" altLang="en-US" sz="2400" b="1" dirty="0">
                <a:latin typeface="Gabriola" panose="04040605051002020D02" pitchFamily="82" charset="0"/>
              </a:rPr>
              <a:t>Node </a:t>
            </a:r>
            <a:r>
              <a:rPr lang="en-US" altLang="en-US" sz="2400" b="1" dirty="0">
                <a:solidFill>
                  <a:schemeClr val="hlink"/>
                </a:solidFill>
                <a:latin typeface="Gabriola" panose="04040605051002020D02" pitchFamily="82" charset="0"/>
              </a:rPr>
              <a:t>1</a:t>
            </a:r>
            <a:r>
              <a:rPr lang="en-US" altLang="en-US" sz="2400" b="1" dirty="0">
                <a:latin typeface="Gabriola" panose="04040605051002020D02" pitchFamily="82" charset="0"/>
              </a:rPr>
              <a:t> is the root and has no parent.</a:t>
            </a:r>
          </a:p>
        </p:txBody>
      </p:sp>
      <p:grpSp>
        <p:nvGrpSpPr>
          <p:cNvPr id="182346" name="Group 74"/>
          <p:cNvGrpSpPr>
            <a:grpSpLocks/>
          </p:cNvGrpSpPr>
          <p:nvPr/>
        </p:nvGrpSpPr>
        <p:grpSpPr bwMode="auto">
          <a:xfrm>
            <a:off x="1828800" y="975733"/>
            <a:ext cx="4857750" cy="2576513"/>
            <a:chOff x="624" y="960"/>
            <a:chExt cx="4080" cy="2164"/>
          </a:xfrm>
        </p:grpSpPr>
        <p:grpSp>
          <p:nvGrpSpPr>
            <p:cNvPr id="182276" name="Group 4"/>
            <p:cNvGrpSpPr>
              <a:grpSpLocks/>
            </p:cNvGrpSpPr>
            <p:nvPr/>
          </p:nvGrpSpPr>
          <p:grpSpPr bwMode="auto">
            <a:xfrm>
              <a:off x="624" y="960"/>
              <a:ext cx="3984" cy="2164"/>
              <a:chOff x="624" y="2016"/>
              <a:chExt cx="3984" cy="2164"/>
            </a:xfrm>
          </p:grpSpPr>
          <p:grpSp>
            <p:nvGrpSpPr>
              <p:cNvPr id="182277" name="Group 5"/>
              <p:cNvGrpSpPr>
                <a:grpSpLocks/>
              </p:cNvGrpSpPr>
              <p:nvPr/>
            </p:nvGrpSpPr>
            <p:grpSpPr bwMode="auto">
              <a:xfrm>
                <a:off x="912" y="2880"/>
                <a:ext cx="3456" cy="768"/>
                <a:chOff x="768" y="2208"/>
                <a:chExt cx="3456" cy="768"/>
              </a:xfrm>
            </p:grpSpPr>
            <p:sp>
              <p:nvSpPr>
                <p:cNvPr id="182278" name="Oval 6"/>
                <p:cNvSpPr>
                  <a:spLocks noChangeArrowheads="1"/>
                </p:cNvSpPr>
                <p:nvPr/>
              </p:nvSpPr>
              <p:spPr bwMode="auto">
                <a:xfrm>
                  <a:off x="768" y="2688"/>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279" name="Oval 7"/>
                <p:cNvSpPr>
                  <a:spLocks noChangeArrowheads="1"/>
                </p:cNvSpPr>
                <p:nvPr/>
              </p:nvSpPr>
              <p:spPr bwMode="auto">
                <a:xfrm>
                  <a:off x="2064" y="2736"/>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280" name="Oval 8"/>
                <p:cNvSpPr>
                  <a:spLocks noChangeArrowheads="1"/>
                </p:cNvSpPr>
                <p:nvPr/>
              </p:nvSpPr>
              <p:spPr bwMode="auto">
                <a:xfrm>
                  <a:off x="3168" y="2688"/>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281" name="Oval 9"/>
                <p:cNvSpPr>
                  <a:spLocks noChangeArrowheads="1"/>
                </p:cNvSpPr>
                <p:nvPr/>
              </p:nvSpPr>
              <p:spPr bwMode="auto">
                <a:xfrm>
                  <a:off x="3984" y="2736"/>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282" name="Line 10"/>
                <p:cNvSpPr>
                  <a:spLocks noChangeShapeType="1"/>
                </p:cNvSpPr>
                <p:nvPr/>
              </p:nvSpPr>
              <p:spPr bwMode="auto">
                <a:xfrm flipH="1">
                  <a:off x="3312" y="2256"/>
                  <a:ext cx="240" cy="43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283" name="Line 11"/>
                <p:cNvSpPr>
                  <a:spLocks noChangeShapeType="1"/>
                </p:cNvSpPr>
                <p:nvPr/>
              </p:nvSpPr>
              <p:spPr bwMode="auto">
                <a:xfrm>
                  <a:off x="3744" y="2208"/>
                  <a:ext cx="336"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284" name="Line 12"/>
                <p:cNvSpPr>
                  <a:spLocks noChangeShapeType="1"/>
                </p:cNvSpPr>
                <p:nvPr/>
              </p:nvSpPr>
              <p:spPr bwMode="auto">
                <a:xfrm flipH="1">
                  <a:off x="960" y="2208"/>
                  <a:ext cx="528"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285" name="Line 13"/>
                <p:cNvSpPr>
                  <a:spLocks noChangeShapeType="1"/>
                </p:cNvSpPr>
                <p:nvPr/>
              </p:nvSpPr>
              <p:spPr bwMode="auto">
                <a:xfrm>
                  <a:off x="1728" y="2208"/>
                  <a:ext cx="384" cy="57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grpSp>
            <p:nvGrpSpPr>
              <p:cNvPr id="182286" name="Group 14"/>
              <p:cNvGrpSpPr>
                <a:grpSpLocks/>
              </p:cNvGrpSpPr>
              <p:nvPr/>
            </p:nvGrpSpPr>
            <p:grpSpPr bwMode="auto">
              <a:xfrm>
                <a:off x="2688" y="2016"/>
                <a:ext cx="240" cy="388"/>
                <a:chOff x="4176" y="1104"/>
                <a:chExt cx="240" cy="388"/>
              </a:xfrm>
            </p:grpSpPr>
            <p:sp>
              <p:nvSpPr>
                <p:cNvPr id="182287" name="Oval 1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288" name="Text Box 16"/>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2289" name="Group 17"/>
              <p:cNvGrpSpPr>
                <a:grpSpLocks/>
              </p:cNvGrpSpPr>
              <p:nvPr/>
            </p:nvGrpSpPr>
            <p:grpSpPr bwMode="auto">
              <a:xfrm>
                <a:off x="1632" y="2208"/>
                <a:ext cx="2256" cy="868"/>
                <a:chOff x="1488" y="1536"/>
                <a:chExt cx="2256" cy="868"/>
              </a:xfrm>
            </p:grpSpPr>
            <p:grpSp>
              <p:nvGrpSpPr>
                <p:cNvPr id="182290" name="Group 18"/>
                <p:cNvGrpSpPr>
                  <a:grpSpLocks/>
                </p:cNvGrpSpPr>
                <p:nvPr/>
              </p:nvGrpSpPr>
              <p:grpSpPr bwMode="auto">
                <a:xfrm>
                  <a:off x="3504" y="2016"/>
                  <a:ext cx="240" cy="388"/>
                  <a:chOff x="4176" y="1104"/>
                  <a:chExt cx="240" cy="388"/>
                </a:xfrm>
              </p:grpSpPr>
              <p:sp>
                <p:nvSpPr>
                  <p:cNvPr id="182291" name="Oval 1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292" name="Text Box 20"/>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2293" name="Group 21"/>
                <p:cNvGrpSpPr>
                  <a:grpSpLocks/>
                </p:cNvGrpSpPr>
                <p:nvPr/>
              </p:nvGrpSpPr>
              <p:grpSpPr bwMode="auto">
                <a:xfrm>
                  <a:off x="1488" y="2016"/>
                  <a:ext cx="240" cy="388"/>
                  <a:chOff x="4176" y="1104"/>
                  <a:chExt cx="240" cy="388"/>
                </a:xfrm>
              </p:grpSpPr>
              <p:sp>
                <p:nvSpPr>
                  <p:cNvPr id="182294" name="Oval 22"/>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295" name="Text Box 23"/>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sp>
              <p:nvSpPr>
                <p:cNvPr id="182296" name="Line 24"/>
                <p:cNvSpPr>
                  <a:spLocks noChangeShapeType="1"/>
                </p:cNvSpPr>
                <p:nvPr/>
              </p:nvSpPr>
              <p:spPr bwMode="auto">
                <a:xfrm flipH="1">
                  <a:off x="1680" y="1536"/>
                  <a:ext cx="864"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297" name="Line 25"/>
                <p:cNvSpPr>
                  <a:spLocks noChangeShapeType="1"/>
                </p:cNvSpPr>
                <p:nvPr/>
              </p:nvSpPr>
              <p:spPr bwMode="auto">
                <a:xfrm>
                  <a:off x="2736" y="1584"/>
                  <a:ext cx="816"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grpSp>
            <p:nvGrpSpPr>
              <p:cNvPr id="182298" name="Group 26"/>
              <p:cNvGrpSpPr>
                <a:grpSpLocks/>
              </p:cNvGrpSpPr>
              <p:nvPr/>
            </p:nvGrpSpPr>
            <p:grpSpPr bwMode="auto">
              <a:xfrm>
                <a:off x="624" y="3504"/>
                <a:ext cx="3984" cy="676"/>
                <a:chOff x="480" y="2832"/>
                <a:chExt cx="3984" cy="676"/>
              </a:xfrm>
            </p:grpSpPr>
            <p:grpSp>
              <p:nvGrpSpPr>
                <p:cNvPr id="182299" name="Group 27"/>
                <p:cNvGrpSpPr>
                  <a:grpSpLocks/>
                </p:cNvGrpSpPr>
                <p:nvPr/>
              </p:nvGrpSpPr>
              <p:grpSpPr bwMode="auto">
                <a:xfrm>
                  <a:off x="480" y="3072"/>
                  <a:ext cx="240" cy="388"/>
                  <a:chOff x="4176" y="1104"/>
                  <a:chExt cx="240" cy="388"/>
                </a:xfrm>
              </p:grpSpPr>
              <p:sp>
                <p:nvSpPr>
                  <p:cNvPr id="182300" name="Oval 2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301" name="Text Box 29"/>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2302" name="Group 30"/>
                <p:cNvGrpSpPr>
                  <a:grpSpLocks/>
                </p:cNvGrpSpPr>
                <p:nvPr/>
              </p:nvGrpSpPr>
              <p:grpSpPr bwMode="auto">
                <a:xfrm>
                  <a:off x="1104" y="3072"/>
                  <a:ext cx="240" cy="388"/>
                  <a:chOff x="4176" y="1104"/>
                  <a:chExt cx="240" cy="388"/>
                </a:xfrm>
              </p:grpSpPr>
              <p:sp>
                <p:nvSpPr>
                  <p:cNvPr id="182303" name="Oval 3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304" name="Text Box 32"/>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sp>
              <p:nvSpPr>
                <p:cNvPr id="182305" name="Line 33"/>
                <p:cNvSpPr>
                  <a:spLocks noChangeShapeType="1"/>
                </p:cNvSpPr>
                <p:nvPr/>
              </p:nvSpPr>
              <p:spPr bwMode="auto">
                <a:xfrm flipH="1">
                  <a:off x="672" y="2880"/>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306" name="Line 34"/>
                <p:cNvSpPr>
                  <a:spLocks noChangeShapeType="1"/>
                </p:cNvSpPr>
                <p:nvPr/>
              </p:nvSpPr>
              <p:spPr bwMode="auto">
                <a:xfrm>
                  <a:off x="1008" y="2832"/>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nvGrpSpPr>
                <p:cNvPr id="182307" name="Group 35"/>
                <p:cNvGrpSpPr>
                  <a:grpSpLocks/>
                </p:cNvGrpSpPr>
                <p:nvPr/>
              </p:nvGrpSpPr>
              <p:grpSpPr bwMode="auto">
                <a:xfrm>
                  <a:off x="1776" y="3120"/>
                  <a:ext cx="240" cy="388"/>
                  <a:chOff x="4176" y="1104"/>
                  <a:chExt cx="240" cy="388"/>
                </a:xfrm>
              </p:grpSpPr>
              <p:sp>
                <p:nvSpPr>
                  <p:cNvPr id="182308" name="Oval 3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309" name="Text Box 37"/>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2310" name="Group 38"/>
                <p:cNvGrpSpPr>
                  <a:grpSpLocks/>
                </p:cNvGrpSpPr>
                <p:nvPr/>
              </p:nvGrpSpPr>
              <p:grpSpPr bwMode="auto">
                <a:xfrm>
                  <a:off x="2400" y="3120"/>
                  <a:ext cx="240" cy="388"/>
                  <a:chOff x="4176" y="1104"/>
                  <a:chExt cx="240" cy="388"/>
                </a:xfrm>
              </p:grpSpPr>
              <p:sp>
                <p:nvSpPr>
                  <p:cNvPr id="182311" name="Oval 3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312" name="Text Box 40"/>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sp>
              <p:nvSpPr>
                <p:cNvPr id="182313" name="Line 41"/>
                <p:cNvSpPr>
                  <a:spLocks noChangeShapeType="1"/>
                </p:cNvSpPr>
                <p:nvPr/>
              </p:nvSpPr>
              <p:spPr bwMode="auto">
                <a:xfrm flipH="1">
                  <a:off x="1968" y="2928"/>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314" name="Line 42"/>
                <p:cNvSpPr>
                  <a:spLocks noChangeShapeType="1"/>
                </p:cNvSpPr>
                <p:nvPr/>
              </p:nvSpPr>
              <p:spPr bwMode="auto">
                <a:xfrm>
                  <a:off x="2304" y="2880"/>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nvGrpSpPr>
                <p:cNvPr id="182315" name="Group 43"/>
                <p:cNvGrpSpPr>
                  <a:grpSpLocks/>
                </p:cNvGrpSpPr>
                <p:nvPr/>
              </p:nvGrpSpPr>
              <p:grpSpPr bwMode="auto">
                <a:xfrm>
                  <a:off x="2928" y="3120"/>
                  <a:ext cx="240" cy="388"/>
                  <a:chOff x="4176" y="1104"/>
                  <a:chExt cx="240" cy="388"/>
                </a:xfrm>
              </p:grpSpPr>
              <p:sp>
                <p:nvSpPr>
                  <p:cNvPr id="182316" name="Oval 44"/>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317" name="Text Box 45"/>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2318" name="Group 46"/>
                <p:cNvGrpSpPr>
                  <a:grpSpLocks/>
                </p:cNvGrpSpPr>
                <p:nvPr/>
              </p:nvGrpSpPr>
              <p:grpSpPr bwMode="auto">
                <a:xfrm>
                  <a:off x="3360" y="3120"/>
                  <a:ext cx="240" cy="388"/>
                  <a:chOff x="4176" y="1104"/>
                  <a:chExt cx="240" cy="388"/>
                </a:xfrm>
              </p:grpSpPr>
              <p:sp>
                <p:nvSpPr>
                  <p:cNvPr id="182319" name="Oval 47"/>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320" name="Text Box 48"/>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2321" name="Group 49"/>
                <p:cNvGrpSpPr>
                  <a:grpSpLocks/>
                </p:cNvGrpSpPr>
                <p:nvPr/>
              </p:nvGrpSpPr>
              <p:grpSpPr bwMode="auto">
                <a:xfrm>
                  <a:off x="3792" y="3120"/>
                  <a:ext cx="240" cy="388"/>
                  <a:chOff x="4176" y="1104"/>
                  <a:chExt cx="240" cy="388"/>
                </a:xfrm>
              </p:grpSpPr>
              <p:sp>
                <p:nvSpPr>
                  <p:cNvPr id="182322" name="Oval 50"/>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323" name="Text Box 51"/>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2324" name="Group 52"/>
                <p:cNvGrpSpPr>
                  <a:grpSpLocks/>
                </p:cNvGrpSpPr>
                <p:nvPr/>
              </p:nvGrpSpPr>
              <p:grpSpPr bwMode="auto">
                <a:xfrm>
                  <a:off x="4224" y="3120"/>
                  <a:ext cx="240" cy="388"/>
                  <a:chOff x="4176" y="1104"/>
                  <a:chExt cx="240" cy="388"/>
                </a:xfrm>
              </p:grpSpPr>
              <p:sp>
                <p:nvSpPr>
                  <p:cNvPr id="182325" name="Oval 53"/>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326" name="Text Box 54"/>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sp>
              <p:nvSpPr>
                <p:cNvPr id="182327" name="Line 55"/>
                <p:cNvSpPr>
                  <a:spLocks noChangeShapeType="1"/>
                </p:cNvSpPr>
                <p:nvPr/>
              </p:nvSpPr>
              <p:spPr bwMode="auto">
                <a:xfrm flipH="1">
                  <a:off x="3072" y="2928"/>
                  <a:ext cx="192"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328" name="Line 56"/>
                <p:cNvSpPr>
                  <a:spLocks noChangeShapeType="1"/>
                </p:cNvSpPr>
                <p:nvPr/>
              </p:nvSpPr>
              <p:spPr bwMode="auto">
                <a:xfrm>
                  <a:off x="3360" y="2928"/>
                  <a:ext cx="96"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329" name="Line 57"/>
                <p:cNvSpPr>
                  <a:spLocks noChangeShapeType="1"/>
                </p:cNvSpPr>
                <p:nvPr/>
              </p:nvSpPr>
              <p:spPr bwMode="auto">
                <a:xfrm flipH="1">
                  <a:off x="3936" y="2928"/>
                  <a:ext cx="96"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2330" name="Line 58"/>
                <p:cNvSpPr>
                  <a:spLocks noChangeShapeType="1"/>
                </p:cNvSpPr>
                <p:nvPr/>
              </p:nvSpPr>
              <p:spPr bwMode="auto">
                <a:xfrm>
                  <a:off x="4176" y="2928"/>
                  <a:ext cx="192"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grpSp>
        <p:sp>
          <p:nvSpPr>
            <p:cNvPr id="182331" name="Text Box 59"/>
            <p:cNvSpPr txBox="1">
              <a:spLocks noChangeArrowheads="1"/>
            </p:cNvSpPr>
            <p:nvPr/>
          </p:nvSpPr>
          <p:spPr bwMode="auto">
            <a:xfrm>
              <a:off x="2736" y="960"/>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a:t>
              </a:r>
            </a:p>
          </p:txBody>
        </p:sp>
        <p:sp>
          <p:nvSpPr>
            <p:cNvPr id="182332" name="Text Box 60"/>
            <p:cNvSpPr txBox="1">
              <a:spLocks noChangeArrowheads="1"/>
            </p:cNvSpPr>
            <p:nvPr/>
          </p:nvSpPr>
          <p:spPr bwMode="auto">
            <a:xfrm>
              <a:off x="1680" y="1632"/>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2</a:t>
              </a:r>
            </a:p>
          </p:txBody>
        </p:sp>
        <p:sp>
          <p:nvSpPr>
            <p:cNvPr id="182333" name="Text Box 61"/>
            <p:cNvSpPr txBox="1">
              <a:spLocks noChangeArrowheads="1"/>
            </p:cNvSpPr>
            <p:nvPr/>
          </p:nvSpPr>
          <p:spPr bwMode="auto">
            <a:xfrm>
              <a:off x="3696" y="1632"/>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3</a:t>
              </a:r>
            </a:p>
          </p:txBody>
        </p:sp>
        <p:sp>
          <p:nvSpPr>
            <p:cNvPr id="182334" name="Text Box 62"/>
            <p:cNvSpPr txBox="1">
              <a:spLocks noChangeArrowheads="1"/>
            </p:cNvSpPr>
            <p:nvPr/>
          </p:nvSpPr>
          <p:spPr bwMode="auto">
            <a:xfrm>
              <a:off x="912" y="2256"/>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4</a:t>
              </a:r>
            </a:p>
          </p:txBody>
        </p:sp>
        <p:sp>
          <p:nvSpPr>
            <p:cNvPr id="182335" name="Text Box 63"/>
            <p:cNvSpPr txBox="1">
              <a:spLocks noChangeArrowheads="1"/>
            </p:cNvSpPr>
            <p:nvPr/>
          </p:nvSpPr>
          <p:spPr bwMode="auto">
            <a:xfrm>
              <a:off x="2256" y="2304"/>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5</a:t>
              </a:r>
            </a:p>
          </p:txBody>
        </p:sp>
        <p:sp>
          <p:nvSpPr>
            <p:cNvPr id="182336" name="Text Box 64"/>
            <p:cNvSpPr txBox="1">
              <a:spLocks noChangeArrowheads="1"/>
            </p:cNvSpPr>
            <p:nvPr/>
          </p:nvSpPr>
          <p:spPr bwMode="auto">
            <a:xfrm>
              <a:off x="3360" y="2256"/>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6</a:t>
              </a:r>
            </a:p>
          </p:txBody>
        </p:sp>
        <p:sp>
          <p:nvSpPr>
            <p:cNvPr id="182337" name="Text Box 65"/>
            <p:cNvSpPr txBox="1">
              <a:spLocks noChangeArrowheads="1"/>
            </p:cNvSpPr>
            <p:nvPr/>
          </p:nvSpPr>
          <p:spPr bwMode="auto">
            <a:xfrm>
              <a:off x="4176" y="2304"/>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7</a:t>
              </a:r>
            </a:p>
          </p:txBody>
        </p:sp>
        <p:sp>
          <p:nvSpPr>
            <p:cNvPr id="182338" name="Text Box 66"/>
            <p:cNvSpPr txBox="1">
              <a:spLocks noChangeArrowheads="1"/>
            </p:cNvSpPr>
            <p:nvPr/>
          </p:nvSpPr>
          <p:spPr bwMode="auto">
            <a:xfrm>
              <a:off x="672" y="2688"/>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8</a:t>
              </a:r>
            </a:p>
          </p:txBody>
        </p:sp>
        <p:sp>
          <p:nvSpPr>
            <p:cNvPr id="182339" name="Text Box 67"/>
            <p:cNvSpPr txBox="1">
              <a:spLocks noChangeArrowheads="1"/>
            </p:cNvSpPr>
            <p:nvPr/>
          </p:nvSpPr>
          <p:spPr bwMode="auto">
            <a:xfrm>
              <a:off x="1296" y="2688"/>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9</a:t>
              </a:r>
            </a:p>
          </p:txBody>
        </p:sp>
        <p:sp>
          <p:nvSpPr>
            <p:cNvPr id="182340" name="Text Box 68"/>
            <p:cNvSpPr txBox="1">
              <a:spLocks noChangeArrowheads="1"/>
            </p:cNvSpPr>
            <p:nvPr/>
          </p:nvSpPr>
          <p:spPr bwMode="auto">
            <a:xfrm>
              <a:off x="1872" y="273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10</a:t>
              </a:r>
            </a:p>
          </p:txBody>
        </p:sp>
        <p:sp>
          <p:nvSpPr>
            <p:cNvPr id="182341" name="Text Box 69"/>
            <p:cNvSpPr txBox="1">
              <a:spLocks noChangeArrowheads="1"/>
            </p:cNvSpPr>
            <p:nvPr/>
          </p:nvSpPr>
          <p:spPr bwMode="auto">
            <a:xfrm>
              <a:off x="2544" y="273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11</a:t>
              </a:r>
            </a:p>
          </p:txBody>
        </p:sp>
        <p:sp>
          <p:nvSpPr>
            <p:cNvPr id="182342" name="Text Box 70"/>
            <p:cNvSpPr txBox="1">
              <a:spLocks noChangeArrowheads="1"/>
            </p:cNvSpPr>
            <p:nvPr/>
          </p:nvSpPr>
          <p:spPr bwMode="auto">
            <a:xfrm>
              <a:off x="3024" y="273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12</a:t>
              </a:r>
            </a:p>
          </p:txBody>
        </p:sp>
        <p:sp>
          <p:nvSpPr>
            <p:cNvPr id="182343" name="Text Box 71"/>
            <p:cNvSpPr txBox="1">
              <a:spLocks noChangeArrowheads="1"/>
            </p:cNvSpPr>
            <p:nvPr/>
          </p:nvSpPr>
          <p:spPr bwMode="auto">
            <a:xfrm>
              <a:off x="3456" y="273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13</a:t>
              </a:r>
            </a:p>
          </p:txBody>
        </p:sp>
        <p:sp>
          <p:nvSpPr>
            <p:cNvPr id="182344" name="Text Box 72"/>
            <p:cNvSpPr txBox="1">
              <a:spLocks noChangeArrowheads="1"/>
            </p:cNvSpPr>
            <p:nvPr/>
          </p:nvSpPr>
          <p:spPr bwMode="auto">
            <a:xfrm>
              <a:off x="3888" y="273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14</a:t>
              </a:r>
            </a:p>
          </p:txBody>
        </p:sp>
        <p:sp>
          <p:nvSpPr>
            <p:cNvPr id="182345" name="Text Box 73"/>
            <p:cNvSpPr txBox="1">
              <a:spLocks noChangeArrowheads="1"/>
            </p:cNvSpPr>
            <p:nvPr/>
          </p:nvSpPr>
          <p:spPr bwMode="auto">
            <a:xfrm>
              <a:off x="4320" y="273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15</a:t>
              </a:r>
            </a:p>
          </p:txBody>
        </p:sp>
      </p:grpSp>
    </p:spTree>
    <p:extLst>
      <p:ext uri="{BB962C8B-B14F-4D97-AF65-F5344CB8AC3E}">
        <p14:creationId xmlns:p14="http://schemas.microsoft.com/office/powerpoint/2010/main" val="226576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23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227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22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Grp="1" noChangeArrowheads="1"/>
          </p:cNvSpPr>
          <p:nvPr>
            <p:ph type="title" idx="4294967295"/>
          </p:nvPr>
        </p:nvSpPr>
        <p:spPr>
          <a:xfrm>
            <a:off x="1828800" y="139070"/>
            <a:ext cx="4743450" cy="525066"/>
          </a:xfrm>
        </p:spPr>
        <p:txBody>
          <a:bodyPr/>
          <a:lstStyle/>
          <a:p>
            <a:r>
              <a:rPr lang="en-US" altLang="en-US" sz="3200" b="1" dirty="0">
                <a:solidFill>
                  <a:srgbClr val="000000"/>
                </a:solidFill>
                <a:latin typeface="Gabriola" panose="04040605051002020D02" pitchFamily="82" charset="0"/>
                <a:ea typeface="Arial"/>
                <a:cs typeface="Arial"/>
              </a:rPr>
              <a:t>Node Number </a:t>
            </a:r>
            <a:r>
              <a:rPr lang="en-US" altLang="en-US" sz="3200" b="1" dirty="0" smtClean="0">
                <a:solidFill>
                  <a:srgbClr val="000000"/>
                </a:solidFill>
                <a:latin typeface="Gabriola" panose="04040605051002020D02" pitchFamily="82" charset="0"/>
                <a:ea typeface="Arial"/>
                <a:cs typeface="Arial"/>
              </a:rPr>
              <a:t>Properties (2) </a:t>
            </a:r>
            <a:endParaRPr lang="en-US" altLang="en-US" sz="3200" b="1" dirty="0">
              <a:solidFill>
                <a:srgbClr val="000000"/>
              </a:solidFill>
              <a:latin typeface="Gabriola" panose="04040605051002020D02" pitchFamily="82" charset="0"/>
              <a:ea typeface="Arial"/>
              <a:cs typeface="Arial"/>
            </a:endParaRPr>
          </a:p>
        </p:txBody>
      </p:sp>
      <p:sp>
        <p:nvSpPr>
          <p:cNvPr id="183299" name="Rectangle 3"/>
          <p:cNvSpPr>
            <a:spLocks noGrp="1" noChangeArrowheads="1"/>
          </p:cNvSpPr>
          <p:nvPr>
            <p:ph type="body" idx="4294967295"/>
          </p:nvPr>
        </p:nvSpPr>
        <p:spPr>
          <a:xfrm>
            <a:off x="1353016" y="3635936"/>
            <a:ext cx="6891452" cy="1076325"/>
          </a:xfrm>
        </p:spPr>
        <p:txBody>
          <a:bodyPr/>
          <a:lstStyle/>
          <a:p>
            <a:r>
              <a:rPr lang="en-US" altLang="en-US" sz="2400" b="1" dirty="0">
                <a:latin typeface="Gabriola" panose="04040605051002020D02" pitchFamily="82" charset="0"/>
              </a:rPr>
              <a:t>Left child of node </a:t>
            </a:r>
            <a:r>
              <a:rPr lang="en-US" altLang="en-US" sz="2400" b="1" dirty="0" err="1">
                <a:solidFill>
                  <a:schemeClr val="hlink"/>
                </a:solidFill>
                <a:latin typeface="Gabriola" panose="04040605051002020D02" pitchFamily="82" charset="0"/>
              </a:rPr>
              <a:t>i</a:t>
            </a:r>
            <a:r>
              <a:rPr lang="en-US" altLang="en-US" sz="2400" b="1" dirty="0">
                <a:solidFill>
                  <a:schemeClr val="hlink"/>
                </a:solidFill>
                <a:latin typeface="Gabriola" panose="04040605051002020D02" pitchFamily="82" charset="0"/>
              </a:rPr>
              <a:t> </a:t>
            </a:r>
            <a:r>
              <a:rPr lang="en-US" altLang="en-US" sz="2400" b="1" dirty="0">
                <a:latin typeface="Gabriola" panose="04040605051002020D02" pitchFamily="82" charset="0"/>
              </a:rPr>
              <a:t>is node </a:t>
            </a:r>
            <a:r>
              <a:rPr lang="en-US" altLang="en-US" sz="2400" b="1" dirty="0">
                <a:solidFill>
                  <a:schemeClr val="hlink"/>
                </a:solidFill>
                <a:latin typeface="Gabriola" panose="04040605051002020D02" pitchFamily="82" charset="0"/>
              </a:rPr>
              <a:t>2i</a:t>
            </a:r>
            <a:r>
              <a:rPr lang="en-US" altLang="en-US" sz="2400" b="1" dirty="0">
                <a:latin typeface="Gabriola" panose="04040605051002020D02" pitchFamily="82" charset="0"/>
              </a:rPr>
              <a:t>, unless </a:t>
            </a:r>
            <a:r>
              <a:rPr lang="en-US" altLang="en-US" sz="2400" b="1" dirty="0">
                <a:solidFill>
                  <a:schemeClr val="hlink"/>
                </a:solidFill>
                <a:latin typeface="Gabriola" panose="04040605051002020D02" pitchFamily="82" charset="0"/>
              </a:rPr>
              <a:t>2i &gt; n</a:t>
            </a:r>
            <a:r>
              <a:rPr lang="en-US" altLang="en-US" sz="2400" b="1" dirty="0">
                <a:latin typeface="Gabriola" panose="04040605051002020D02" pitchFamily="82" charset="0"/>
              </a:rPr>
              <a:t>, where </a:t>
            </a:r>
            <a:r>
              <a:rPr lang="en-US" altLang="en-US" sz="2400" b="1" dirty="0">
                <a:solidFill>
                  <a:schemeClr val="hlink"/>
                </a:solidFill>
                <a:latin typeface="Gabriola" panose="04040605051002020D02" pitchFamily="82" charset="0"/>
              </a:rPr>
              <a:t>n</a:t>
            </a:r>
            <a:r>
              <a:rPr lang="en-US" altLang="en-US" sz="2400" b="1" dirty="0">
                <a:latin typeface="Gabriola" panose="04040605051002020D02" pitchFamily="82" charset="0"/>
              </a:rPr>
              <a:t> is the number of nodes.</a:t>
            </a:r>
          </a:p>
          <a:p>
            <a:r>
              <a:rPr lang="en-US" altLang="en-US" sz="2400" b="1" dirty="0">
                <a:latin typeface="Gabriola" panose="04040605051002020D02" pitchFamily="82" charset="0"/>
              </a:rPr>
              <a:t>If </a:t>
            </a:r>
            <a:r>
              <a:rPr lang="en-US" altLang="en-US" sz="2400" b="1" dirty="0">
                <a:solidFill>
                  <a:schemeClr val="hlink"/>
                </a:solidFill>
                <a:latin typeface="Gabriola" panose="04040605051002020D02" pitchFamily="82" charset="0"/>
              </a:rPr>
              <a:t>2i &gt; n</a:t>
            </a:r>
            <a:r>
              <a:rPr lang="en-US" altLang="en-US" sz="2400" b="1" dirty="0">
                <a:latin typeface="Gabriola" panose="04040605051002020D02" pitchFamily="82" charset="0"/>
              </a:rPr>
              <a:t>, node</a:t>
            </a:r>
            <a:r>
              <a:rPr lang="en-US" altLang="en-US" sz="2400" b="1" dirty="0">
                <a:solidFill>
                  <a:schemeClr val="hlink"/>
                </a:solidFill>
                <a:latin typeface="Gabriola" panose="04040605051002020D02" pitchFamily="82" charset="0"/>
              </a:rPr>
              <a:t> </a:t>
            </a:r>
            <a:r>
              <a:rPr lang="en-US" altLang="en-US" sz="2400" b="1" dirty="0" err="1">
                <a:solidFill>
                  <a:schemeClr val="hlink"/>
                </a:solidFill>
                <a:latin typeface="Gabriola" panose="04040605051002020D02" pitchFamily="82" charset="0"/>
              </a:rPr>
              <a:t>i</a:t>
            </a:r>
            <a:r>
              <a:rPr lang="en-US" altLang="en-US" sz="2400" b="1" dirty="0">
                <a:latin typeface="Gabriola" panose="04040605051002020D02" pitchFamily="82" charset="0"/>
              </a:rPr>
              <a:t> has no left child.</a:t>
            </a:r>
          </a:p>
        </p:txBody>
      </p:sp>
      <p:grpSp>
        <p:nvGrpSpPr>
          <p:cNvPr id="183300" name="Group 4"/>
          <p:cNvGrpSpPr>
            <a:grpSpLocks/>
          </p:cNvGrpSpPr>
          <p:nvPr/>
        </p:nvGrpSpPr>
        <p:grpSpPr bwMode="auto">
          <a:xfrm>
            <a:off x="1828800" y="923692"/>
            <a:ext cx="4857750" cy="2576513"/>
            <a:chOff x="624" y="960"/>
            <a:chExt cx="4080" cy="2164"/>
          </a:xfrm>
        </p:grpSpPr>
        <p:grpSp>
          <p:nvGrpSpPr>
            <p:cNvPr id="183301" name="Group 5"/>
            <p:cNvGrpSpPr>
              <a:grpSpLocks/>
            </p:cNvGrpSpPr>
            <p:nvPr/>
          </p:nvGrpSpPr>
          <p:grpSpPr bwMode="auto">
            <a:xfrm>
              <a:off x="624" y="960"/>
              <a:ext cx="3984" cy="2164"/>
              <a:chOff x="624" y="2016"/>
              <a:chExt cx="3984" cy="2164"/>
            </a:xfrm>
          </p:grpSpPr>
          <p:grpSp>
            <p:nvGrpSpPr>
              <p:cNvPr id="183302" name="Group 6"/>
              <p:cNvGrpSpPr>
                <a:grpSpLocks/>
              </p:cNvGrpSpPr>
              <p:nvPr/>
            </p:nvGrpSpPr>
            <p:grpSpPr bwMode="auto">
              <a:xfrm>
                <a:off x="912" y="2880"/>
                <a:ext cx="3456" cy="768"/>
                <a:chOff x="768" y="2208"/>
                <a:chExt cx="3456" cy="768"/>
              </a:xfrm>
            </p:grpSpPr>
            <p:sp>
              <p:nvSpPr>
                <p:cNvPr id="183303" name="Oval 7"/>
                <p:cNvSpPr>
                  <a:spLocks noChangeArrowheads="1"/>
                </p:cNvSpPr>
                <p:nvPr/>
              </p:nvSpPr>
              <p:spPr bwMode="auto">
                <a:xfrm>
                  <a:off x="768" y="2688"/>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04" name="Oval 8"/>
                <p:cNvSpPr>
                  <a:spLocks noChangeArrowheads="1"/>
                </p:cNvSpPr>
                <p:nvPr/>
              </p:nvSpPr>
              <p:spPr bwMode="auto">
                <a:xfrm>
                  <a:off x="2064" y="2736"/>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05" name="Oval 9"/>
                <p:cNvSpPr>
                  <a:spLocks noChangeArrowheads="1"/>
                </p:cNvSpPr>
                <p:nvPr/>
              </p:nvSpPr>
              <p:spPr bwMode="auto">
                <a:xfrm>
                  <a:off x="3168" y="2688"/>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06" name="Oval 10"/>
                <p:cNvSpPr>
                  <a:spLocks noChangeArrowheads="1"/>
                </p:cNvSpPr>
                <p:nvPr/>
              </p:nvSpPr>
              <p:spPr bwMode="auto">
                <a:xfrm>
                  <a:off x="3984" y="2736"/>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07" name="Line 11"/>
                <p:cNvSpPr>
                  <a:spLocks noChangeShapeType="1"/>
                </p:cNvSpPr>
                <p:nvPr/>
              </p:nvSpPr>
              <p:spPr bwMode="auto">
                <a:xfrm flipH="1">
                  <a:off x="3312" y="2256"/>
                  <a:ext cx="240" cy="43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08" name="Line 12"/>
                <p:cNvSpPr>
                  <a:spLocks noChangeShapeType="1"/>
                </p:cNvSpPr>
                <p:nvPr/>
              </p:nvSpPr>
              <p:spPr bwMode="auto">
                <a:xfrm>
                  <a:off x="3744" y="2208"/>
                  <a:ext cx="336"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09" name="Line 13"/>
                <p:cNvSpPr>
                  <a:spLocks noChangeShapeType="1"/>
                </p:cNvSpPr>
                <p:nvPr/>
              </p:nvSpPr>
              <p:spPr bwMode="auto">
                <a:xfrm flipH="1">
                  <a:off x="960" y="2208"/>
                  <a:ext cx="528"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10" name="Line 14"/>
                <p:cNvSpPr>
                  <a:spLocks noChangeShapeType="1"/>
                </p:cNvSpPr>
                <p:nvPr/>
              </p:nvSpPr>
              <p:spPr bwMode="auto">
                <a:xfrm>
                  <a:off x="1728" y="2208"/>
                  <a:ext cx="384" cy="57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grpSp>
            <p:nvGrpSpPr>
              <p:cNvPr id="183311" name="Group 15"/>
              <p:cNvGrpSpPr>
                <a:grpSpLocks/>
              </p:cNvGrpSpPr>
              <p:nvPr/>
            </p:nvGrpSpPr>
            <p:grpSpPr bwMode="auto">
              <a:xfrm>
                <a:off x="2688" y="2016"/>
                <a:ext cx="240" cy="388"/>
                <a:chOff x="4176" y="1104"/>
                <a:chExt cx="240" cy="388"/>
              </a:xfrm>
            </p:grpSpPr>
            <p:sp>
              <p:nvSpPr>
                <p:cNvPr id="183312" name="Oval 1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13" name="Text Box 17"/>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3314" name="Group 18"/>
              <p:cNvGrpSpPr>
                <a:grpSpLocks/>
              </p:cNvGrpSpPr>
              <p:nvPr/>
            </p:nvGrpSpPr>
            <p:grpSpPr bwMode="auto">
              <a:xfrm>
                <a:off x="1632" y="2208"/>
                <a:ext cx="2256" cy="868"/>
                <a:chOff x="1488" y="1536"/>
                <a:chExt cx="2256" cy="868"/>
              </a:xfrm>
            </p:grpSpPr>
            <p:grpSp>
              <p:nvGrpSpPr>
                <p:cNvPr id="183315" name="Group 19"/>
                <p:cNvGrpSpPr>
                  <a:grpSpLocks/>
                </p:cNvGrpSpPr>
                <p:nvPr/>
              </p:nvGrpSpPr>
              <p:grpSpPr bwMode="auto">
                <a:xfrm>
                  <a:off x="3504" y="2016"/>
                  <a:ext cx="240" cy="388"/>
                  <a:chOff x="4176" y="1104"/>
                  <a:chExt cx="240" cy="388"/>
                </a:xfrm>
              </p:grpSpPr>
              <p:sp>
                <p:nvSpPr>
                  <p:cNvPr id="183316" name="Oval 20"/>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17" name="Text Box 21"/>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3318" name="Group 22"/>
                <p:cNvGrpSpPr>
                  <a:grpSpLocks/>
                </p:cNvGrpSpPr>
                <p:nvPr/>
              </p:nvGrpSpPr>
              <p:grpSpPr bwMode="auto">
                <a:xfrm>
                  <a:off x="1488" y="2016"/>
                  <a:ext cx="240" cy="388"/>
                  <a:chOff x="4176" y="1104"/>
                  <a:chExt cx="240" cy="388"/>
                </a:xfrm>
              </p:grpSpPr>
              <p:sp>
                <p:nvSpPr>
                  <p:cNvPr id="183319" name="Oval 23"/>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20" name="Text Box 24"/>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sp>
              <p:nvSpPr>
                <p:cNvPr id="183321" name="Line 25"/>
                <p:cNvSpPr>
                  <a:spLocks noChangeShapeType="1"/>
                </p:cNvSpPr>
                <p:nvPr/>
              </p:nvSpPr>
              <p:spPr bwMode="auto">
                <a:xfrm flipH="1">
                  <a:off x="1680" y="1536"/>
                  <a:ext cx="864"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22" name="Line 26"/>
                <p:cNvSpPr>
                  <a:spLocks noChangeShapeType="1"/>
                </p:cNvSpPr>
                <p:nvPr/>
              </p:nvSpPr>
              <p:spPr bwMode="auto">
                <a:xfrm>
                  <a:off x="2736" y="1584"/>
                  <a:ext cx="816"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grpSp>
            <p:nvGrpSpPr>
              <p:cNvPr id="183323" name="Group 27"/>
              <p:cNvGrpSpPr>
                <a:grpSpLocks/>
              </p:cNvGrpSpPr>
              <p:nvPr/>
            </p:nvGrpSpPr>
            <p:grpSpPr bwMode="auto">
              <a:xfrm>
                <a:off x="624" y="3504"/>
                <a:ext cx="3984" cy="676"/>
                <a:chOff x="480" y="2832"/>
                <a:chExt cx="3984" cy="676"/>
              </a:xfrm>
            </p:grpSpPr>
            <p:grpSp>
              <p:nvGrpSpPr>
                <p:cNvPr id="183324" name="Group 28"/>
                <p:cNvGrpSpPr>
                  <a:grpSpLocks/>
                </p:cNvGrpSpPr>
                <p:nvPr/>
              </p:nvGrpSpPr>
              <p:grpSpPr bwMode="auto">
                <a:xfrm>
                  <a:off x="480" y="3072"/>
                  <a:ext cx="240" cy="388"/>
                  <a:chOff x="4176" y="1104"/>
                  <a:chExt cx="240" cy="388"/>
                </a:xfrm>
              </p:grpSpPr>
              <p:sp>
                <p:nvSpPr>
                  <p:cNvPr id="183325" name="Oval 2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26" name="Text Box 30"/>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3327" name="Group 31"/>
                <p:cNvGrpSpPr>
                  <a:grpSpLocks/>
                </p:cNvGrpSpPr>
                <p:nvPr/>
              </p:nvGrpSpPr>
              <p:grpSpPr bwMode="auto">
                <a:xfrm>
                  <a:off x="1104" y="3072"/>
                  <a:ext cx="240" cy="388"/>
                  <a:chOff x="4176" y="1104"/>
                  <a:chExt cx="240" cy="388"/>
                </a:xfrm>
              </p:grpSpPr>
              <p:sp>
                <p:nvSpPr>
                  <p:cNvPr id="183328" name="Oval 32"/>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29" name="Text Box 33"/>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sp>
              <p:nvSpPr>
                <p:cNvPr id="183330" name="Line 34"/>
                <p:cNvSpPr>
                  <a:spLocks noChangeShapeType="1"/>
                </p:cNvSpPr>
                <p:nvPr/>
              </p:nvSpPr>
              <p:spPr bwMode="auto">
                <a:xfrm flipH="1">
                  <a:off x="672" y="2880"/>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31" name="Line 35"/>
                <p:cNvSpPr>
                  <a:spLocks noChangeShapeType="1"/>
                </p:cNvSpPr>
                <p:nvPr/>
              </p:nvSpPr>
              <p:spPr bwMode="auto">
                <a:xfrm>
                  <a:off x="1008" y="2832"/>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nvGrpSpPr>
                <p:cNvPr id="183332" name="Group 36"/>
                <p:cNvGrpSpPr>
                  <a:grpSpLocks/>
                </p:cNvGrpSpPr>
                <p:nvPr/>
              </p:nvGrpSpPr>
              <p:grpSpPr bwMode="auto">
                <a:xfrm>
                  <a:off x="1776" y="3120"/>
                  <a:ext cx="240" cy="388"/>
                  <a:chOff x="4176" y="1104"/>
                  <a:chExt cx="240" cy="388"/>
                </a:xfrm>
              </p:grpSpPr>
              <p:sp>
                <p:nvSpPr>
                  <p:cNvPr id="183333" name="Oval 37"/>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34" name="Text Box 38"/>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3335" name="Group 39"/>
                <p:cNvGrpSpPr>
                  <a:grpSpLocks/>
                </p:cNvGrpSpPr>
                <p:nvPr/>
              </p:nvGrpSpPr>
              <p:grpSpPr bwMode="auto">
                <a:xfrm>
                  <a:off x="2400" y="3120"/>
                  <a:ext cx="240" cy="388"/>
                  <a:chOff x="4176" y="1104"/>
                  <a:chExt cx="240" cy="388"/>
                </a:xfrm>
              </p:grpSpPr>
              <p:sp>
                <p:nvSpPr>
                  <p:cNvPr id="183336" name="Oval 40"/>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37" name="Text Box 41"/>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sp>
              <p:nvSpPr>
                <p:cNvPr id="183338" name="Line 42"/>
                <p:cNvSpPr>
                  <a:spLocks noChangeShapeType="1"/>
                </p:cNvSpPr>
                <p:nvPr/>
              </p:nvSpPr>
              <p:spPr bwMode="auto">
                <a:xfrm flipH="1">
                  <a:off x="1968" y="2928"/>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39" name="Line 43"/>
                <p:cNvSpPr>
                  <a:spLocks noChangeShapeType="1"/>
                </p:cNvSpPr>
                <p:nvPr/>
              </p:nvSpPr>
              <p:spPr bwMode="auto">
                <a:xfrm>
                  <a:off x="2304" y="2880"/>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nvGrpSpPr>
                <p:cNvPr id="183340" name="Group 44"/>
                <p:cNvGrpSpPr>
                  <a:grpSpLocks/>
                </p:cNvGrpSpPr>
                <p:nvPr/>
              </p:nvGrpSpPr>
              <p:grpSpPr bwMode="auto">
                <a:xfrm>
                  <a:off x="2928" y="3120"/>
                  <a:ext cx="240" cy="388"/>
                  <a:chOff x="4176" y="1104"/>
                  <a:chExt cx="240" cy="388"/>
                </a:xfrm>
              </p:grpSpPr>
              <p:sp>
                <p:nvSpPr>
                  <p:cNvPr id="183341" name="Oval 4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42" name="Text Box 46"/>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3343" name="Group 47"/>
                <p:cNvGrpSpPr>
                  <a:grpSpLocks/>
                </p:cNvGrpSpPr>
                <p:nvPr/>
              </p:nvGrpSpPr>
              <p:grpSpPr bwMode="auto">
                <a:xfrm>
                  <a:off x="3360" y="3120"/>
                  <a:ext cx="240" cy="388"/>
                  <a:chOff x="4176" y="1104"/>
                  <a:chExt cx="240" cy="388"/>
                </a:xfrm>
              </p:grpSpPr>
              <p:sp>
                <p:nvSpPr>
                  <p:cNvPr id="183344" name="Oval 4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45" name="Text Box 49"/>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3346" name="Group 50"/>
                <p:cNvGrpSpPr>
                  <a:grpSpLocks/>
                </p:cNvGrpSpPr>
                <p:nvPr/>
              </p:nvGrpSpPr>
              <p:grpSpPr bwMode="auto">
                <a:xfrm>
                  <a:off x="3792" y="3120"/>
                  <a:ext cx="240" cy="388"/>
                  <a:chOff x="4176" y="1104"/>
                  <a:chExt cx="240" cy="388"/>
                </a:xfrm>
              </p:grpSpPr>
              <p:sp>
                <p:nvSpPr>
                  <p:cNvPr id="183347" name="Oval 5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48" name="Text Box 52"/>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3349" name="Group 53"/>
                <p:cNvGrpSpPr>
                  <a:grpSpLocks/>
                </p:cNvGrpSpPr>
                <p:nvPr/>
              </p:nvGrpSpPr>
              <p:grpSpPr bwMode="auto">
                <a:xfrm>
                  <a:off x="4224" y="3120"/>
                  <a:ext cx="240" cy="388"/>
                  <a:chOff x="4176" y="1104"/>
                  <a:chExt cx="240" cy="388"/>
                </a:xfrm>
              </p:grpSpPr>
              <p:sp>
                <p:nvSpPr>
                  <p:cNvPr id="183350" name="Oval 54"/>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51" name="Text Box 55"/>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sp>
              <p:nvSpPr>
                <p:cNvPr id="183352" name="Line 56"/>
                <p:cNvSpPr>
                  <a:spLocks noChangeShapeType="1"/>
                </p:cNvSpPr>
                <p:nvPr/>
              </p:nvSpPr>
              <p:spPr bwMode="auto">
                <a:xfrm flipH="1">
                  <a:off x="3072" y="2928"/>
                  <a:ext cx="192"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53" name="Line 57"/>
                <p:cNvSpPr>
                  <a:spLocks noChangeShapeType="1"/>
                </p:cNvSpPr>
                <p:nvPr/>
              </p:nvSpPr>
              <p:spPr bwMode="auto">
                <a:xfrm>
                  <a:off x="3360" y="2928"/>
                  <a:ext cx="96"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54" name="Line 58"/>
                <p:cNvSpPr>
                  <a:spLocks noChangeShapeType="1"/>
                </p:cNvSpPr>
                <p:nvPr/>
              </p:nvSpPr>
              <p:spPr bwMode="auto">
                <a:xfrm flipH="1">
                  <a:off x="3936" y="2928"/>
                  <a:ext cx="96"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3355" name="Line 59"/>
                <p:cNvSpPr>
                  <a:spLocks noChangeShapeType="1"/>
                </p:cNvSpPr>
                <p:nvPr/>
              </p:nvSpPr>
              <p:spPr bwMode="auto">
                <a:xfrm>
                  <a:off x="4176" y="2928"/>
                  <a:ext cx="192"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grpSp>
        <p:sp>
          <p:nvSpPr>
            <p:cNvPr id="183356" name="Text Box 60"/>
            <p:cNvSpPr txBox="1">
              <a:spLocks noChangeArrowheads="1"/>
            </p:cNvSpPr>
            <p:nvPr/>
          </p:nvSpPr>
          <p:spPr bwMode="auto">
            <a:xfrm>
              <a:off x="2736" y="960"/>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a:t>
              </a:r>
            </a:p>
          </p:txBody>
        </p:sp>
        <p:sp>
          <p:nvSpPr>
            <p:cNvPr id="183357" name="Text Box 61"/>
            <p:cNvSpPr txBox="1">
              <a:spLocks noChangeArrowheads="1"/>
            </p:cNvSpPr>
            <p:nvPr/>
          </p:nvSpPr>
          <p:spPr bwMode="auto">
            <a:xfrm>
              <a:off x="1680" y="1632"/>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2</a:t>
              </a:r>
            </a:p>
          </p:txBody>
        </p:sp>
        <p:sp>
          <p:nvSpPr>
            <p:cNvPr id="183358" name="Text Box 62"/>
            <p:cNvSpPr txBox="1">
              <a:spLocks noChangeArrowheads="1"/>
            </p:cNvSpPr>
            <p:nvPr/>
          </p:nvSpPr>
          <p:spPr bwMode="auto">
            <a:xfrm>
              <a:off x="3696" y="1632"/>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3</a:t>
              </a:r>
            </a:p>
          </p:txBody>
        </p:sp>
        <p:sp>
          <p:nvSpPr>
            <p:cNvPr id="183359" name="Text Box 63"/>
            <p:cNvSpPr txBox="1">
              <a:spLocks noChangeArrowheads="1"/>
            </p:cNvSpPr>
            <p:nvPr/>
          </p:nvSpPr>
          <p:spPr bwMode="auto">
            <a:xfrm>
              <a:off x="912" y="2256"/>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4</a:t>
              </a:r>
            </a:p>
          </p:txBody>
        </p:sp>
        <p:sp>
          <p:nvSpPr>
            <p:cNvPr id="183360" name="Text Box 64"/>
            <p:cNvSpPr txBox="1">
              <a:spLocks noChangeArrowheads="1"/>
            </p:cNvSpPr>
            <p:nvPr/>
          </p:nvSpPr>
          <p:spPr bwMode="auto">
            <a:xfrm>
              <a:off x="2256" y="2304"/>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5</a:t>
              </a:r>
            </a:p>
          </p:txBody>
        </p:sp>
        <p:sp>
          <p:nvSpPr>
            <p:cNvPr id="183361" name="Text Box 65"/>
            <p:cNvSpPr txBox="1">
              <a:spLocks noChangeArrowheads="1"/>
            </p:cNvSpPr>
            <p:nvPr/>
          </p:nvSpPr>
          <p:spPr bwMode="auto">
            <a:xfrm>
              <a:off x="3360" y="2256"/>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6</a:t>
              </a:r>
            </a:p>
          </p:txBody>
        </p:sp>
        <p:sp>
          <p:nvSpPr>
            <p:cNvPr id="183362" name="Text Box 66"/>
            <p:cNvSpPr txBox="1">
              <a:spLocks noChangeArrowheads="1"/>
            </p:cNvSpPr>
            <p:nvPr/>
          </p:nvSpPr>
          <p:spPr bwMode="auto">
            <a:xfrm>
              <a:off x="4176" y="2304"/>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7</a:t>
              </a:r>
            </a:p>
          </p:txBody>
        </p:sp>
        <p:sp>
          <p:nvSpPr>
            <p:cNvPr id="183363" name="Text Box 67"/>
            <p:cNvSpPr txBox="1">
              <a:spLocks noChangeArrowheads="1"/>
            </p:cNvSpPr>
            <p:nvPr/>
          </p:nvSpPr>
          <p:spPr bwMode="auto">
            <a:xfrm>
              <a:off x="672" y="2688"/>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8</a:t>
              </a:r>
            </a:p>
          </p:txBody>
        </p:sp>
        <p:sp>
          <p:nvSpPr>
            <p:cNvPr id="183364" name="Text Box 68"/>
            <p:cNvSpPr txBox="1">
              <a:spLocks noChangeArrowheads="1"/>
            </p:cNvSpPr>
            <p:nvPr/>
          </p:nvSpPr>
          <p:spPr bwMode="auto">
            <a:xfrm>
              <a:off x="1296" y="2688"/>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9</a:t>
              </a:r>
            </a:p>
          </p:txBody>
        </p:sp>
        <p:sp>
          <p:nvSpPr>
            <p:cNvPr id="183365" name="Text Box 69"/>
            <p:cNvSpPr txBox="1">
              <a:spLocks noChangeArrowheads="1"/>
            </p:cNvSpPr>
            <p:nvPr/>
          </p:nvSpPr>
          <p:spPr bwMode="auto">
            <a:xfrm>
              <a:off x="1872" y="273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10</a:t>
              </a:r>
            </a:p>
          </p:txBody>
        </p:sp>
        <p:sp>
          <p:nvSpPr>
            <p:cNvPr id="183366" name="Text Box 70"/>
            <p:cNvSpPr txBox="1">
              <a:spLocks noChangeArrowheads="1"/>
            </p:cNvSpPr>
            <p:nvPr/>
          </p:nvSpPr>
          <p:spPr bwMode="auto">
            <a:xfrm>
              <a:off x="2544" y="273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11</a:t>
              </a:r>
            </a:p>
          </p:txBody>
        </p:sp>
        <p:sp>
          <p:nvSpPr>
            <p:cNvPr id="183367" name="Text Box 71"/>
            <p:cNvSpPr txBox="1">
              <a:spLocks noChangeArrowheads="1"/>
            </p:cNvSpPr>
            <p:nvPr/>
          </p:nvSpPr>
          <p:spPr bwMode="auto">
            <a:xfrm>
              <a:off x="3024" y="273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12</a:t>
              </a:r>
            </a:p>
          </p:txBody>
        </p:sp>
        <p:sp>
          <p:nvSpPr>
            <p:cNvPr id="183368" name="Text Box 72"/>
            <p:cNvSpPr txBox="1">
              <a:spLocks noChangeArrowheads="1"/>
            </p:cNvSpPr>
            <p:nvPr/>
          </p:nvSpPr>
          <p:spPr bwMode="auto">
            <a:xfrm>
              <a:off x="3456" y="273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13</a:t>
              </a:r>
            </a:p>
          </p:txBody>
        </p:sp>
        <p:sp>
          <p:nvSpPr>
            <p:cNvPr id="183369" name="Text Box 73"/>
            <p:cNvSpPr txBox="1">
              <a:spLocks noChangeArrowheads="1"/>
            </p:cNvSpPr>
            <p:nvPr/>
          </p:nvSpPr>
          <p:spPr bwMode="auto">
            <a:xfrm>
              <a:off x="3888" y="273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14</a:t>
              </a:r>
            </a:p>
          </p:txBody>
        </p:sp>
        <p:sp>
          <p:nvSpPr>
            <p:cNvPr id="183370" name="Text Box 74"/>
            <p:cNvSpPr txBox="1">
              <a:spLocks noChangeArrowheads="1"/>
            </p:cNvSpPr>
            <p:nvPr/>
          </p:nvSpPr>
          <p:spPr bwMode="auto">
            <a:xfrm>
              <a:off x="4320" y="273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15</a:t>
              </a:r>
            </a:p>
          </p:txBody>
        </p:sp>
      </p:grpSp>
    </p:spTree>
    <p:extLst>
      <p:ext uri="{BB962C8B-B14F-4D97-AF65-F5344CB8AC3E}">
        <p14:creationId xmlns:p14="http://schemas.microsoft.com/office/powerpoint/2010/main" val="3491130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3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32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3" name="Rectangle 3"/>
          <p:cNvSpPr>
            <a:spLocks noGrp="1" noChangeArrowheads="1"/>
          </p:cNvSpPr>
          <p:nvPr>
            <p:ph type="body" idx="4294967295"/>
          </p:nvPr>
        </p:nvSpPr>
        <p:spPr>
          <a:xfrm>
            <a:off x="1122556" y="3604631"/>
            <a:ext cx="7255727" cy="1252189"/>
          </a:xfrm>
        </p:spPr>
        <p:txBody>
          <a:bodyPr/>
          <a:lstStyle/>
          <a:p>
            <a:r>
              <a:rPr lang="en-US" altLang="en-US" sz="2400" b="1" dirty="0">
                <a:latin typeface="Gabriola" panose="04040605051002020D02" pitchFamily="82" charset="0"/>
              </a:rPr>
              <a:t>Right child of node </a:t>
            </a:r>
            <a:r>
              <a:rPr lang="en-US" altLang="en-US" sz="2400" b="1" dirty="0" err="1">
                <a:solidFill>
                  <a:schemeClr val="hlink"/>
                </a:solidFill>
                <a:latin typeface="Gabriola" panose="04040605051002020D02" pitchFamily="82" charset="0"/>
              </a:rPr>
              <a:t>i</a:t>
            </a:r>
            <a:r>
              <a:rPr lang="en-US" altLang="en-US" sz="2400" b="1" dirty="0">
                <a:solidFill>
                  <a:schemeClr val="hlink"/>
                </a:solidFill>
                <a:latin typeface="Gabriola" panose="04040605051002020D02" pitchFamily="82" charset="0"/>
              </a:rPr>
              <a:t> </a:t>
            </a:r>
            <a:r>
              <a:rPr lang="en-US" altLang="en-US" sz="2400" b="1" dirty="0">
                <a:latin typeface="Gabriola" panose="04040605051002020D02" pitchFamily="82" charset="0"/>
              </a:rPr>
              <a:t>is node </a:t>
            </a:r>
            <a:r>
              <a:rPr lang="en-US" altLang="en-US" sz="2400" b="1" dirty="0">
                <a:solidFill>
                  <a:schemeClr val="hlink"/>
                </a:solidFill>
                <a:latin typeface="Gabriola" panose="04040605051002020D02" pitchFamily="82" charset="0"/>
              </a:rPr>
              <a:t>2i+1</a:t>
            </a:r>
            <a:r>
              <a:rPr lang="en-US" altLang="en-US" sz="2400" b="1" dirty="0">
                <a:latin typeface="Gabriola" panose="04040605051002020D02" pitchFamily="82" charset="0"/>
              </a:rPr>
              <a:t>, unless </a:t>
            </a:r>
            <a:r>
              <a:rPr lang="en-US" altLang="en-US" sz="2400" b="1" dirty="0">
                <a:solidFill>
                  <a:schemeClr val="hlink"/>
                </a:solidFill>
                <a:latin typeface="Gabriola" panose="04040605051002020D02" pitchFamily="82" charset="0"/>
              </a:rPr>
              <a:t>2i+1 &gt; n</a:t>
            </a:r>
            <a:r>
              <a:rPr lang="en-US" altLang="en-US" sz="2400" b="1" dirty="0">
                <a:latin typeface="Gabriola" panose="04040605051002020D02" pitchFamily="82" charset="0"/>
              </a:rPr>
              <a:t>, where </a:t>
            </a:r>
            <a:r>
              <a:rPr lang="en-US" altLang="en-US" sz="2400" b="1" dirty="0">
                <a:solidFill>
                  <a:schemeClr val="hlink"/>
                </a:solidFill>
                <a:latin typeface="Gabriola" panose="04040605051002020D02" pitchFamily="82" charset="0"/>
              </a:rPr>
              <a:t>n</a:t>
            </a:r>
            <a:r>
              <a:rPr lang="en-US" altLang="en-US" sz="2400" b="1" dirty="0">
                <a:latin typeface="Gabriola" panose="04040605051002020D02" pitchFamily="82" charset="0"/>
              </a:rPr>
              <a:t> is the number of nodes.</a:t>
            </a:r>
          </a:p>
          <a:p>
            <a:r>
              <a:rPr lang="en-US" altLang="en-US" sz="2400" b="1" dirty="0">
                <a:latin typeface="Gabriola" panose="04040605051002020D02" pitchFamily="82" charset="0"/>
              </a:rPr>
              <a:t>If </a:t>
            </a:r>
            <a:r>
              <a:rPr lang="en-US" altLang="en-US" sz="2400" b="1" dirty="0">
                <a:solidFill>
                  <a:schemeClr val="hlink"/>
                </a:solidFill>
                <a:latin typeface="Gabriola" panose="04040605051002020D02" pitchFamily="82" charset="0"/>
              </a:rPr>
              <a:t>2i+1 &gt; n</a:t>
            </a:r>
            <a:r>
              <a:rPr lang="en-US" altLang="en-US" sz="2400" b="1" dirty="0">
                <a:latin typeface="Gabriola" panose="04040605051002020D02" pitchFamily="82" charset="0"/>
              </a:rPr>
              <a:t>, node</a:t>
            </a:r>
            <a:r>
              <a:rPr lang="en-US" altLang="en-US" sz="2400" b="1" dirty="0">
                <a:solidFill>
                  <a:schemeClr val="hlink"/>
                </a:solidFill>
                <a:latin typeface="Gabriola" panose="04040605051002020D02" pitchFamily="82" charset="0"/>
              </a:rPr>
              <a:t> </a:t>
            </a:r>
            <a:r>
              <a:rPr lang="en-US" altLang="en-US" sz="2400" b="1" dirty="0" err="1">
                <a:solidFill>
                  <a:schemeClr val="hlink"/>
                </a:solidFill>
                <a:latin typeface="Gabriola" panose="04040605051002020D02" pitchFamily="82" charset="0"/>
              </a:rPr>
              <a:t>i</a:t>
            </a:r>
            <a:r>
              <a:rPr lang="en-US" altLang="en-US" sz="2400" b="1" dirty="0">
                <a:latin typeface="Gabriola" panose="04040605051002020D02" pitchFamily="82" charset="0"/>
              </a:rPr>
              <a:t> has no right child.</a:t>
            </a:r>
          </a:p>
        </p:txBody>
      </p:sp>
      <p:grpSp>
        <p:nvGrpSpPr>
          <p:cNvPr id="184324" name="Group 4"/>
          <p:cNvGrpSpPr>
            <a:grpSpLocks/>
          </p:cNvGrpSpPr>
          <p:nvPr/>
        </p:nvGrpSpPr>
        <p:grpSpPr bwMode="auto">
          <a:xfrm>
            <a:off x="1828800" y="975731"/>
            <a:ext cx="4857750" cy="2576513"/>
            <a:chOff x="624" y="960"/>
            <a:chExt cx="4080" cy="2164"/>
          </a:xfrm>
        </p:grpSpPr>
        <p:grpSp>
          <p:nvGrpSpPr>
            <p:cNvPr id="184325" name="Group 5"/>
            <p:cNvGrpSpPr>
              <a:grpSpLocks/>
            </p:cNvGrpSpPr>
            <p:nvPr/>
          </p:nvGrpSpPr>
          <p:grpSpPr bwMode="auto">
            <a:xfrm>
              <a:off x="624" y="960"/>
              <a:ext cx="3984" cy="2164"/>
              <a:chOff x="624" y="2016"/>
              <a:chExt cx="3984" cy="2164"/>
            </a:xfrm>
          </p:grpSpPr>
          <p:grpSp>
            <p:nvGrpSpPr>
              <p:cNvPr id="184326" name="Group 6"/>
              <p:cNvGrpSpPr>
                <a:grpSpLocks/>
              </p:cNvGrpSpPr>
              <p:nvPr/>
            </p:nvGrpSpPr>
            <p:grpSpPr bwMode="auto">
              <a:xfrm>
                <a:off x="912" y="2880"/>
                <a:ext cx="3456" cy="768"/>
                <a:chOff x="768" y="2208"/>
                <a:chExt cx="3456" cy="768"/>
              </a:xfrm>
            </p:grpSpPr>
            <p:sp>
              <p:nvSpPr>
                <p:cNvPr id="184327" name="Oval 7"/>
                <p:cNvSpPr>
                  <a:spLocks noChangeArrowheads="1"/>
                </p:cNvSpPr>
                <p:nvPr/>
              </p:nvSpPr>
              <p:spPr bwMode="auto">
                <a:xfrm>
                  <a:off x="768" y="2688"/>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28" name="Oval 8"/>
                <p:cNvSpPr>
                  <a:spLocks noChangeArrowheads="1"/>
                </p:cNvSpPr>
                <p:nvPr/>
              </p:nvSpPr>
              <p:spPr bwMode="auto">
                <a:xfrm>
                  <a:off x="2064" y="2736"/>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29" name="Oval 9"/>
                <p:cNvSpPr>
                  <a:spLocks noChangeArrowheads="1"/>
                </p:cNvSpPr>
                <p:nvPr/>
              </p:nvSpPr>
              <p:spPr bwMode="auto">
                <a:xfrm>
                  <a:off x="3168" y="2688"/>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30" name="Oval 10"/>
                <p:cNvSpPr>
                  <a:spLocks noChangeArrowheads="1"/>
                </p:cNvSpPr>
                <p:nvPr/>
              </p:nvSpPr>
              <p:spPr bwMode="auto">
                <a:xfrm>
                  <a:off x="3984" y="2736"/>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31" name="Line 11"/>
                <p:cNvSpPr>
                  <a:spLocks noChangeShapeType="1"/>
                </p:cNvSpPr>
                <p:nvPr/>
              </p:nvSpPr>
              <p:spPr bwMode="auto">
                <a:xfrm flipH="1">
                  <a:off x="3312" y="2256"/>
                  <a:ext cx="240" cy="43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32" name="Line 12"/>
                <p:cNvSpPr>
                  <a:spLocks noChangeShapeType="1"/>
                </p:cNvSpPr>
                <p:nvPr/>
              </p:nvSpPr>
              <p:spPr bwMode="auto">
                <a:xfrm>
                  <a:off x="3744" y="2208"/>
                  <a:ext cx="336"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33" name="Line 13"/>
                <p:cNvSpPr>
                  <a:spLocks noChangeShapeType="1"/>
                </p:cNvSpPr>
                <p:nvPr/>
              </p:nvSpPr>
              <p:spPr bwMode="auto">
                <a:xfrm flipH="1">
                  <a:off x="960" y="2208"/>
                  <a:ext cx="528"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34" name="Line 14"/>
                <p:cNvSpPr>
                  <a:spLocks noChangeShapeType="1"/>
                </p:cNvSpPr>
                <p:nvPr/>
              </p:nvSpPr>
              <p:spPr bwMode="auto">
                <a:xfrm>
                  <a:off x="1728" y="2208"/>
                  <a:ext cx="384" cy="57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grpSp>
            <p:nvGrpSpPr>
              <p:cNvPr id="184335" name="Group 15"/>
              <p:cNvGrpSpPr>
                <a:grpSpLocks/>
              </p:cNvGrpSpPr>
              <p:nvPr/>
            </p:nvGrpSpPr>
            <p:grpSpPr bwMode="auto">
              <a:xfrm>
                <a:off x="2688" y="2016"/>
                <a:ext cx="240" cy="388"/>
                <a:chOff x="4176" y="1104"/>
                <a:chExt cx="240" cy="388"/>
              </a:xfrm>
            </p:grpSpPr>
            <p:sp>
              <p:nvSpPr>
                <p:cNvPr id="184336" name="Oval 1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37" name="Text Box 17"/>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4338" name="Group 18"/>
              <p:cNvGrpSpPr>
                <a:grpSpLocks/>
              </p:cNvGrpSpPr>
              <p:nvPr/>
            </p:nvGrpSpPr>
            <p:grpSpPr bwMode="auto">
              <a:xfrm>
                <a:off x="1632" y="2208"/>
                <a:ext cx="2256" cy="868"/>
                <a:chOff x="1488" y="1536"/>
                <a:chExt cx="2256" cy="868"/>
              </a:xfrm>
            </p:grpSpPr>
            <p:grpSp>
              <p:nvGrpSpPr>
                <p:cNvPr id="184339" name="Group 19"/>
                <p:cNvGrpSpPr>
                  <a:grpSpLocks/>
                </p:cNvGrpSpPr>
                <p:nvPr/>
              </p:nvGrpSpPr>
              <p:grpSpPr bwMode="auto">
                <a:xfrm>
                  <a:off x="3504" y="2016"/>
                  <a:ext cx="240" cy="388"/>
                  <a:chOff x="4176" y="1104"/>
                  <a:chExt cx="240" cy="388"/>
                </a:xfrm>
              </p:grpSpPr>
              <p:sp>
                <p:nvSpPr>
                  <p:cNvPr id="184340" name="Oval 20"/>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41" name="Text Box 21"/>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4342" name="Group 22"/>
                <p:cNvGrpSpPr>
                  <a:grpSpLocks/>
                </p:cNvGrpSpPr>
                <p:nvPr/>
              </p:nvGrpSpPr>
              <p:grpSpPr bwMode="auto">
                <a:xfrm>
                  <a:off x="1488" y="2016"/>
                  <a:ext cx="240" cy="388"/>
                  <a:chOff x="4176" y="1104"/>
                  <a:chExt cx="240" cy="388"/>
                </a:xfrm>
              </p:grpSpPr>
              <p:sp>
                <p:nvSpPr>
                  <p:cNvPr id="184343" name="Oval 23"/>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44" name="Text Box 24"/>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sp>
              <p:nvSpPr>
                <p:cNvPr id="184345" name="Line 25"/>
                <p:cNvSpPr>
                  <a:spLocks noChangeShapeType="1"/>
                </p:cNvSpPr>
                <p:nvPr/>
              </p:nvSpPr>
              <p:spPr bwMode="auto">
                <a:xfrm flipH="1">
                  <a:off x="1680" y="1536"/>
                  <a:ext cx="864"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46" name="Line 26"/>
                <p:cNvSpPr>
                  <a:spLocks noChangeShapeType="1"/>
                </p:cNvSpPr>
                <p:nvPr/>
              </p:nvSpPr>
              <p:spPr bwMode="auto">
                <a:xfrm>
                  <a:off x="2736" y="1584"/>
                  <a:ext cx="816"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grpSp>
            <p:nvGrpSpPr>
              <p:cNvPr id="184347" name="Group 27"/>
              <p:cNvGrpSpPr>
                <a:grpSpLocks/>
              </p:cNvGrpSpPr>
              <p:nvPr/>
            </p:nvGrpSpPr>
            <p:grpSpPr bwMode="auto">
              <a:xfrm>
                <a:off x="624" y="3504"/>
                <a:ext cx="3984" cy="676"/>
                <a:chOff x="480" y="2832"/>
                <a:chExt cx="3984" cy="676"/>
              </a:xfrm>
            </p:grpSpPr>
            <p:grpSp>
              <p:nvGrpSpPr>
                <p:cNvPr id="184348" name="Group 28"/>
                <p:cNvGrpSpPr>
                  <a:grpSpLocks/>
                </p:cNvGrpSpPr>
                <p:nvPr/>
              </p:nvGrpSpPr>
              <p:grpSpPr bwMode="auto">
                <a:xfrm>
                  <a:off x="480" y="3072"/>
                  <a:ext cx="240" cy="388"/>
                  <a:chOff x="4176" y="1104"/>
                  <a:chExt cx="240" cy="388"/>
                </a:xfrm>
              </p:grpSpPr>
              <p:sp>
                <p:nvSpPr>
                  <p:cNvPr id="184349" name="Oval 2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50" name="Text Box 30"/>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4351" name="Group 31"/>
                <p:cNvGrpSpPr>
                  <a:grpSpLocks/>
                </p:cNvGrpSpPr>
                <p:nvPr/>
              </p:nvGrpSpPr>
              <p:grpSpPr bwMode="auto">
                <a:xfrm>
                  <a:off x="1104" y="3072"/>
                  <a:ext cx="240" cy="388"/>
                  <a:chOff x="4176" y="1104"/>
                  <a:chExt cx="240" cy="388"/>
                </a:xfrm>
              </p:grpSpPr>
              <p:sp>
                <p:nvSpPr>
                  <p:cNvPr id="184352" name="Oval 32"/>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53" name="Text Box 33"/>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sp>
              <p:nvSpPr>
                <p:cNvPr id="184354" name="Line 34"/>
                <p:cNvSpPr>
                  <a:spLocks noChangeShapeType="1"/>
                </p:cNvSpPr>
                <p:nvPr/>
              </p:nvSpPr>
              <p:spPr bwMode="auto">
                <a:xfrm flipH="1">
                  <a:off x="672" y="2880"/>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55" name="Line 35"/>
                <p:cNvSpPr>
                  <a:spLocks noChangeShapeType="1"/>
                </p:cNvSpPr>
                <p:nvPr/>
              </p:nvSpPr>
              <p:spPr bwMode="auto">
                <a:xfrm>
                  <a:off x="1008" y="2832"/>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nvGrpSpPr>
                <p:cNvPr id="184356" name="Group 36"/>
                <p:cNvGrpSpPr>
                  <a:grpSpLocks/>
                </p:cNvGrpSpPr>
                <p:nvPr/>
              </p:nvGrpSpPr>
              <p:grpSpPr bwMode="auto">
                <a:xfrm>
                  <a:off x="1776" y="3120"/>
                  <a:ext cx="240" cy="388"/>
                  <a:chOff x="4176" y="1104"/>
                  <a:chExt cx="240" cy="388"/>
                </a:xfrm>
              </p:grpSpPr>
              <p:sp>
                <p:nvSpPr>
                  <p:cNvPr id="184357" name="Oval 37"/>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58" name="Text Box 38"/>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4359" name="Group 39"/>
                <p:cNvGrpSpPr>
                  <a:grpSpLocks/>
                </p:cNvGrpSpPr>
                <p:nvPr/>
              </p:nvGrpSpPr>
              <p:grpSpPr bwMode="auto">
                <a:xfrm>
                  <a:off x="2400" y="3120"/>
                  <a:ext cx="240" cy="388"/>
                  <a:chOff x="4176" y="1104"/>
                  <a:chExt cx="240" cy="388"/>
                </a:xfrm>
              </p:grpSpPr>
              <p:sp>
                <p:nvSpPr>
                  <p:cNvPr id="184360" name="Oval 40"/>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61" name="Text Box 41"/>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sp>
              <p:nvSpPr>
                <p:cNvPr id="184362" name="Line 42"/>
                <p:cNvSpPr>
                  <a:spLocks noChangeShapeType="1"/>
                </p:cNvSpPr>
                <p:nvPr/>
              </p:nvSpPr>
              <p:spPr bwMode="auto">
                <a:xfrm flipH="1">
                  <a:off x="1968" y="2928"/>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63" name="Line 43"/>
                <p:cNvSpPr>
                  <a:spLocks noChangeShapeType="1"/>
                </p:cNvSpPr>
                <p:nvPr/>
              </p:nvSpPr>
              <p:spPr bwMode="auto">
                <a:xfrm>
                  <a:off x="2304" y="2880"/>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nvGrpSpPr>
                <p:cNvPr id="184364" name="Group 44"/>
                <p:cNvGrpSpPr>
                  <a:grpSpLocks/>
                </p:cNvGrpSpPr>
                <p:nvPr/>
              </p:nvGrpSpPr>
              <p:grpSpPr bwMode="auto">
                <a:xfrm>
                  <a:off x="2928" y="3120"/>
                  <a:ext cx="240" cy="388"/>
                  <a:chOff x="4176" y="1104"/>
                  <a:chExt cx="240" cy="388"/>
                </a:xfrm>
              </p:grpSpPr>
              <p:sp>
                <p:nvSpPr>
                  <p:cNvPr id="184365" name="Oval 4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66" name="Text Box 46"/>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4367" name="Group 47"/>
                <p:cNvGrpSpPr>
                  <a:grpSpLocks/>
                </p:cNvGrpSpPr>
                <p:nvPr/>
              </p:nvGrpSpPr>
              <p:grpSpPr bwMode="auto">
                <a:xfrm>
                  <a:off x="3360" y="3120"/>
                  <a:ext cx="240" cy="388"/>
                  <a:chOff x="4176" y="1104"/>
                  <a:chExt cx="240" cy="388"/>
                </a:xfrm>
              </p:grpSpPr>
              <p:sp>
                <p:nvSpPr>
                  <p:cNvPr id="184368" name="Oval 4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69" name="Text Box 49"/>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4370" name="Group 50"/>
                <p:cNvGrpSpPr>
                  <a:grpSpLocks/>
                </p:cNvGrpSpPr>
                <p:nvPr/>
              </p:nvGrpSpPr>
              <p:grpSpPr bwMode="auto">
                <a:xfrm>
                  <a:off x="3792" y="3120"/>
                  <a:ext cx="240" cy="388"/>
                  <a:chOff x="4176" y="1104"/>
                  <a:chExt cx="240" cy="388"/>
                </a:xfrm>
              </p:grpSpPr>
              <p:sp>
                <p:nvSpPr>
                  <p:cNvPr id="184371" name="Oval 5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72" name="Text Box 52"/>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4373" name="Group 53"/>
                <p:cNvGrpSpPr>
                  <a:grpSpLocks/>
                </p:cNvGrpSpPr>
                <p:nvPr/>
              </p:nvGrpSpPr>
              <p:grpSpPr bwMode="auto">
                <a:xfrm>
                  <a:off x="4224" y="3120"/>
                  <a:ext cx="240" cy="388"/>
                  <a:chOff x="4176" y="1104"/>
                  <a:chExt cx="240" cy="388"/>
                </a:xfrm>
              </p:grpSpPr>
              <p:sp>
                <p:nvSpPr>
                  <p:cNvPr id="184374" name="Oval 54"/>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75" name="Text Box 55"/>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sp>
              <p:nvSpPr>
                <p:cNvPr id="184376" name="Line 56"/>
                <p:cNvSpPr>
                  <a:spLocks noChangeShapeType="1"/>
                </p:cNvSpPr>
                <p:nvPr/>
              </p:nvSpPr>
              <p:spPr bwMode="auto">
                <a:xfrm flipH="1">
                  <a:off x="3072" y="2928"/>
                  <a:ext cx="192"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77" name="Line 57"/>
                <p:cNvSpPr>
                  <a:spLocks noChangeShapeType="1"/>
                </p:cNvSpPr>
                <p:nvPr/>
              </p:nvSpPr>
              <p:spPr bwMode="auto">
                <a:xfrm>
                  <a:off x="3360" y="2928"/>
                  <a:ext cx="96"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78" name="Line 58"/>
                <p:cNvSpPr>
                  <a:spLocks noChangeShapeType="1"/>
                </p:cNvSpPr>
                <p:nvPr/>
              </p:nvSpPr>
              <p:spPr bwMode="auto">
                <a:xfrm flipH="1">
                  <a:off x="3936" y="2928"/>
                  <a:ext cx="96"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4379" name="Line 59"/>
                <p:cNvSpPr>
                  <a:spLocks noChangeShapeType="1"/>
                </p:cNvSpPr>
                <p:nvPr/>
              </p:nvSpPr>
              <p:spPr bwMode="auto">
                <a:xfrm>
                  <a:off x="4176" y="2928"/>
                  <a:ext cx="192"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grpSp>
        <p:sp>
          <p:nvSpPr>
            <p:cNvPr id="184380" name="Text Box 60"/>
            <p:cNvSpPr txBox="1">
              <a:spLocks noChangeArrowheads="1"/>
            </p:cNvSpPr>
            <p:nvPr/>
          </p:nvSpPr>
          <p:spPr bwMode="auto">
            <a:xfrm>
              <a:off x="2736" y="960"/>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a:t>
              </a:r>
            </a:p>
          </p:txBody>
        </p:sp>
        <p:sp>
          <p:nvSpPr>
            <p:cNvPr id="184381" name="Text Box 61"/>
            <p:cNvSpPr txBox="1">
              <a:spLocks noChangeArrowheads="1"/>
            </p:cNvSpPr>
            <p:nvPr/>
          </p:nvSpPr>
          <p:spPr bwMode="auto">
            <a:xfrm>
              <a:off x="1680" y="1632"/>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2</a:t>
              </a:r>
            </a:p>
          </p:txBody>
        </p:sp>
        <p:sp>
          <p:nvSpPr>
            <p:cNvPr id="184382" name="Text Box 62"/>
            <p:cNvSpPr txBox="1">
              <a:spLocks noChangeArrowheads="1"/>
            </p:cNvSpPr>
            <p:nvPr/>
          </p:nvSpPr>
          <p:spPr bwMode="auto">
            <a:xfrm>
              <a:off x="3696" y="1632"/>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3</a:t>
              </a:r>
            </a:p>
          </p:txBody>
        </p:sp>
        <p:sp>
          <p:nvSpPr>
            <p:cNvPr id="184383" name="Text Box 63"/>
            <p:cNvSpPr txBox="1">
              <a:spLocks noChangeArrowheads="1"/>
            </p:cNvSpPr>
            <p:nvPr/>
          </p:nvSpPr>
          <p:spPr bwMode="auto">
            <a:xfrm>
              <a:off x="912" y="2256"/>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4</a:t>
              </a:r>
            </a:p>
          </p:txBody>
        </p:sp>
        <p:sp>
          <p:nvSpPr>
            <p:cNvPr id="184384" name="Text Box 64"/>
            <p:cNvSpPr txBox="1">
              <a:spLocks noChangeArrowheads="1"/>
            </p:cNvSpPr>
            <p:nvPr/>
          </p:nvSpPr>
          <p:spPr bwMode="auto">
            <a:xfrm>
              <a:off x="2256" y="2304"/>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5</a:t>
              </a:r>
            </a:p>
          </p:txBody>
        </p:sp>
        <p:sp>
          <p:nvSpPr>
            <p:cNvPr id="184385" name="Text Box 65"/>
            <p:cNvSpPr txBox="1">
              <a:spLocks noChangeArrowheads="1"/>
            </p:cNvSpPr>
            <p:nvPr/>
          </p:nvSpPr>
          <p:spPr bwMode="auto">
            <a:xfrm>
              <a:off x="3360" y="2256"/>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6</a:t>
              </a:r>
            </a:p>
          </p:txBody>
        </p:sp>
        <p:sp>
          <p:nvSpPr>
            <p:cNvPr id="184386" name="Text Box 66"/>
            <p:cNvSpPr txBox="1">
              <a:spLocks noChangeArrowheads="1"/>
            </p:cNvSpPr>
            <p:nvPr/>
          </p:nvSpPr>
          <p:spPr bwMode="auto">
            <a:xfrm>
              <a:off x="4176" y="2304"/>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7</a:t>
              </a:r>
            </a:p>
          </p:txBody>
        </p:sp>
        <p:sp>
          <p:nvSpPr>
            <p:cNvPr id="184387" name="Text Box 67"/>
            <p:cNvSpPr txBox="1">
              <a:spLocks noChangeArrowheads="1"/>
            </p:cNvSpPr>
            <p:nvPr/>
          </p:nvSpPr>
          <p:spPr bwMode="auto">
            <a:xfrm>
              <a:off x="672" y="2688"/>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8</a:t>
              </a:r>
            </a:p>
          </p:txBody>
        </p:sp>
        <p:sp>
          <p:nvSpPr>
            <p:cNvPr id="184388" name="Text Box 68"/>
            <p:cNvSpPr txBox="1">
              <a:spLocks noChangeArrowheads="1"/>
            </p:cNvSpPr>
            <p:nvPr/>
          </p:nvSpPr>
          <p:spPr bwMode="auto">
            <a:xfrm>
              <a:off x="1296" y="2688"/>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9</a:t>
              </a:r>
            </a:p>
          </p:txBody>
        </p:sp>
        <p:sp>
          <p:nvSpPr>
            <p:cNvPr id="184389" name="Text Box 69"/>
            <p:cNvSpPr txBox="1">
              <a:spLocks noChangeArrowheads="1"/>
            </p:cNvSpPr>
            <p:nvPr/>
          </p:nvSpPr>
          <p:spPr bwMode="auto">
            <a:xfrm>
              <a:off x="1872" y="273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10</a:t>
              </a:r>
            </a:p>
          </p:txBody>
        </p:sp>
        <p:sp>
          <p:nvSpPr>
            <p:cNvPr id="184390" name="Text Box 70"/>
            <p:cNvSpPr txBox="1">
              <a:spLocks noChangeArrowheads="1"/>
            </p:cNvSpPr>
            <p:nvPr/>
          </p:nvSpPr>
          <p:spPr bwMode="auto">
            <a:xfrm>
              <a:off x="2544" y="273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11</a:t>
              </a:r>
            </a:p>
          </p:txBody>
        </p:sp>
        <p:sp>
          <p:nvSpPr>
            <p:cNvPr id="184391" name="Text Box 71"/>
            <p:cNvSpPr txBox="1">
              <a:spLocks noChangeArrowheads="1"/>
            </p:cNvSpPr>
            <p:nvPr/>
          </p:nvSpPr>
          <p:spPr bwMode="auto">
            <a:xfrm>
              <a:off x="3024" y="273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12</a:t>
              </a:r>
            </a:p>
          </p:txBody>
        </p:sp>
        <p:sp>
          <p:nvSpPr>
            <p:cNvPr id="184392" name="Text Box 72"/>
            <p:cNvSpPr txBox="1">
              <a:spLocks noChangeArrowheads="1"/>
            </p:cNvSpPr>
            <p:nvPr/>
          </p:nvSpPr>
          <p:spPr bwMode="auto">
            <a:xfrm>
              <a:off x="3456" y="273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13</a:t>
              </a:r>
            </a:p>
          </p:txBody>
        </p:sp>
        <p:sp>
          <p:nvSpPr>
            <p:cNvPr id="184393" name="Text Box 73"/>
            <p:cNvSpPr txBox="1">
              <a:spLocks noChangeArrowheads="1"/>
            </p:cNvSpPr>
            <p:nvPr/>
          </p:nvSpPr>
          <p:spPr bwMode="auto">
            <a:xfrm>
              <a:off x="3888" y="273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14</a:t>
              </a:r>
            </a:p>
          </p:txBody>
        </p:sp>
        <p:sp>
          <p:nvSpPr>
            <p:cNvPr id="184394" name="Text Box 74"/>
            <p:cNvSpPr txBox="1">
              <a:spLocks noChangeArrowheads="1"/>
            </p:cNvSpPr>
            <p:nvPr/>
          </p:nvSpPr>
          <p:spPr bwMode="auto">
            <a:xfrm>
              <a:off x="4320" y="273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15</a:t>
              </a:r>
            </a:p>
          </p:txBody>
        </p:sp>
      </p:grpSp>
      <p:sp>
        <p:nvSpPr>
          <p:cNvPr id="75" name="Rectangle 2"/>
          <p:cNvSpPr txBox="1">
            <a:spLocks noChangeArrowheads="1"/>
          </p:cNvSpPr>
          <p:nvPr/>
        </p:nvSpPr>
        <p:spPr>
          <a:xfrm>
            <a:off x="1828800" y="139070"/>
            <a:ext cx="4743450" cy="5250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000000"/>
                </a:solidFill>
                <a:latin typeface="Gabriola" panose="04040605051002020D02" pitchFamily="82" charset="0"/>
                <a:ea typeface="Arial"/>
                <a:cs typeface="Arial"/>
              </a:rPr>
              <a:t>Node Number Properties (3) </a:t>
            </a:r>
            <a:endParaRPr lang="en-US" altLang="en-US" sz="3200" b="1" dirty="0">
              <a:solidFill>
                <a:srgbClr val="000000"/>
              </a:solidFill>
              <a:latin typeface="Gabriola" panose="04040605051002020D02" pitchFamily="82" charset="0"/>
              <a:ea typeface="Arial"/>
              <a:cs typeface="Arial"/>
            </a:endParaRPr>
          </a:p>
        </p:txBody>
      </p:sp>
    </p:spTree>
    <p:extLst>
      <p:ext uri="{BB962C8B-B14F-4D97-AF65-F5344CB8AC3E}">
        <p14:creationId xmlns:p14="http://schemas.microsoft.com/office/powerpoint/2010/main" val="998167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4294967295"/>
          </p:nvPr>
        </p:nvSpPr>
        <p:spPr>
          <a:xfrm>
            <a:off x="1183085" y="990527"/>
            <a:ext cx="3738320" cy="1108617"/>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marL="0" indent="0">
              <a:buNone/>
            </a:pPr>
            <a:r>
              <a:rPr lang="en-US" altLang="en-US" sz="2400" b="1" dirty="0">
                <a:latin typeface="Gabriola" panose="04040605051002020D02" pitchFamily="82" charset="0"/>
              </a:rPr>
              <a:t>A complete binary tree is a special kind of binary tree which will be useful to us.</a:t>
            </a:r>
          </a:p>
        </p:txBody>
      </p:sp>
      <p:pic>
        <p:nvPicPr>
          <p:cNvPr id="38916"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010" y="1371672"/>
            <a:ext cx="1075134" cy="7274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7" name="AutoShape 5"/>
          <p:cNvSpPr>
            <a:spLocks noChangeArrowheads="1"/>
          </p:cNvSpPr>
          <p:nvPr/>
        </p:nvSpPr>
        <p:spPr bwMode="auto">
          <a:xfrm>
            <a:off x="3052245" y="2409360"/>
            <a:ext cx="2390775" cy="1178719"/>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67866" tIns="33338" rIns="67866" bIns="33338" anchor="ctr"/>
          <a:lstStyle/>
          <a:p>
            <a:pPr algn="ctr" defTabSz="685800" eaLnBrk="0" fontAlgn="base" hangingPunct="0">
              <a:spcBef>
                <a:spcPct val="0"/>
              </a:spcBef>
              <a:spcAft>
                <a:spcPct val="0"/>
              </a:spcAft>
              <a:buClrTx/>
            </a:pPr>
            <a:r>
              <a:rPr lang="en-US" altLang="en-US" sz="2000" b="1" kern="1200" dirty="0">
                <a:solidFill>
                  <a:srgbClr val="FFFFFF"/>
                </a:solidFill>
                <a:latin typeface="Gabriola" panose="04040605051002020D02" pitchFamily="82" charset="0"/>
                <a:ea typeface="+mn-ea"/>
                <a:cs typeface="+mn-cs"/>
              </a:rPr>
              <a:t>When a complete</a:t>
            </a:r>
          </a:p>
          <a:p>
            <a:pPr algn="ctr" defTabSz="685800" eaLnBrk="0" fontAlgn="base" hangingPunct="0">
              <a:spcBef>
                <a:spcPct val="0"/>
              </a:spcBef>
              <a:spcAft>
                <a:spcPct val="0"/>
              </a:spcAft>
              <a:buClrTx/>
            </a:pPr>
            <a:r>
              <a:rPr lang="en-US" altLang="en-US" sz="2000" b="1" kern="1200" dirty="0">
                <a:solidFill>
                  <a:srgbClr val="FFFFFF"/>
                </a:solidFill>
                <a:latin typeface="Gabriola" panose="04040605051002020D02" pitchFamily="82" charset="0"/>
                <a:ea typeface="+mn-ea"/>
                <a:cs typeface="+mn-cs"/>
              </a:rPr>
              <a:t>binary tree is built,</a:t>
            </a:r>
          </a:p>
          <a:p>
            <a:pPr algn="ctr" defTabSz="685800" eaLnBrk="0" fontAlgn="base" hangingPunct="0">
              <a:spcBef>
                <a:spcPct val="0"/>
              </a:spcBef>
              <a:spcAft>
                <a:spcPct val="0"/>
              </a:spcAft>
              <a:buClrTx/>
            </a:pPr>
            <a:r>
              <a:rPr lang="en-US" altLang="en-US" sz="2000" b="1" kern="1200" dirty="0">
                <a:solidFill>
                  <a:srgbClr val="FFFFFF"/>
                </a:solidFill>
                <a:latin typeface="Gabriola" panose="04040605051002020D02" pitchFamily="82" charset="0"/>
                <a:ea typeface="+mn-ea"/>
                <a:cs typeface="+mn-cs"/>
              </a:rPr>
              <a:t>its first node must be</a:t>
            </a:r>
          </a:p>
          <a:p>
            <a:pPr algn="ctr" defTabSz="685800" eaLnBrk="0" fontAlgn="base" hangingPunct="0">
              <a:spcBef>
                <a:spcPct val="0"/>
              </a:spcBef>
              <a:spcAft>
                <a:spcPct val="0"/>
              </a:spcAft>
              <a:buClrTx/>
            </a:pPr>
            <a:r>
              <a:rPr lang="en-US" altLang="en-US" sz="2000" b="1" kern="1200" dirty="0">
                <a:solidFill>
                  <a:srgbClr val="FFFFFF"/>
                </a:solidFill>
                <a:latin typeface="Gabriola" panose="04040605051002020D02" pitchFamily="82" charset="0"/>
                <a:ea typeface="+mn-ea"/>
                <a:cs typeface="+mn-cs"/>
              </a:rPr>
              <a:t>the root.</a:t>
            </a:r>
          </a:p>
        </p:txBody>
      </p:sp>
      <p:sp>
        <p:nvSpPr>
          <p:cNvPr id="6" name="AutoShape 5"/>
          <p:cNvSpPr>
            <a:spLocks noChangeArrowheads="1"/>
          </p:cNvSpPr>
          <p:nvPr/>
        </p:nvSpPr>
        <p:spPr bwMode="auto">
          <a:xfrm>
            <a:off x="6125737" y="2289717"/>
            <a:ext cx="2289718" cy="618138"/>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67866" tIns="33338" rIns="67866" bIns="33338" anchor="ctr"/>
          <a:lstStyle/>
          <a:p>
            <a:pPr algn="ctr" defTabSz="685800" eaLnBrk="0" fontAlgn="base" hangingPunct="0">
              <a:spcBef>
                <a:spcPct val="0"/>
              </a:spcBef>
              <a:spcAft>
                <a:spcPct val="0"/>
              </a:spcAft>
              <a:buClrTx/>
            </a:pPr>
            <a:r>
              <a:rPr lang="en-US" altLang="en-US" sz="2000" b="1" kern="1200" dirty="0" smtClean="0">
                <a:solidFill>
                  <a:srgbClr val="FFFFFF"/>
                </a:solidFill>
                <a:latin typeface="Gabriola" panose="04040605051002020D02" pitchFamily="82" charset="0"/>
                <a:ea typeface="+mn-ea"/>
                <a:cs typeface="+mn-cs"/>
              </a:rPr>
              <a:t>Let’s construct a </a:t>
            </a:r>
          </a:p>
          <a:p>
            <a:pPr algn="ctr" defTabSz="685800" eaLnBrk="0" fontAlgn="base" hangingPunct="0">
              <a:spcBef>
                <a:spcPct val="0"/>
              </a:spcBef>
              <a:spcAft>
                <a:spcPct val="0"/>
              </a:spcAft>
              <a:buClrTx/>
            </a:pPr>
            <a:r>
              <a:rPr lang="en-US" altLang="en-US" sz="2000" b="1" kern="1200" dirty="0" smtClean="0">
                <a:solidFill>
                  <a:srgbClr val="FFFFFF"/>
                </a:solidFill>
                <a:latin typeface="Gabriola" panose="04040605051002020D02" pitchFamily="82" charset="0"/>
                <a:ea typeface="+mn-ea"/>
                <a:cs typeface="+mn-cs"/>
              </a:rPr>
              <a:t>Binary Tree of states of India</a:t>
            </a:r>
            <a:endParaRPr lang="en-US" altLang="en-US" sz="2000" b="1" kern="1200" dirty="0">
              <a:solidFill>
                <a:srgbClr val="FFFFFF"/>
              </a:solidFill>
              <a:latin typeface="Gabriola" panose="04040605051002020D02" pitchFamily="82" charset="0"/>
              <a:ea typeface="+mn-ea"/>
              <a:cs typeface="+mn-cs"/>
            </a:endParaRPr>
          </a:p>
        </p:txBody>
      </p:sp>
      <p:sp>
        <p:nvSpPr>
          <p:cNvPr id="7" name="Rectangle 2"/>
          <p:cNvSpPr txBox="1">
            <a:spLocks noChangeArrowheads="1"/>
          </p:cNvSpPr>
          <p:nvPr/>
        </p:nvSpPr>
        <p:spPr>
          <a:xfrm>
            <a:off x="1828800" y="139070"/>
            <a:ext cx="4743450" cy="5250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000000"/>
                </a:solidFill>
                <a:latin typeface="Gabriola" panose="04040605051002020D02" pitchFamily="82" charset="0"/>
                <a:ea typeface="Arial"/>
                <a:cs typeface="Arial"/>
              </a:rPr>
              <a:t>Complete Binary Trees</a:t>
            </a:r>
            <a:endParaRPr lang="en-US" altLang="en-US" sz="3200" b="1" dirty="0">
              <a:solidFill>
                <a:srgbClr val="000000"/>
              </a:solidFill>
              <a:latin typeface="Gabriola" panose="04040605051002020D02" pitchFamily="82" charset="0"/>
              <a:ea typeface="Arial"/>
              <a:cs typeface="Arial"/>
            </a:endParaRPr>
          </a:p>
        </p:txBody>
      </p:sp>
    </p:spTree>
    <p:extLst>
      <p:ext uri="{BB962C8B-B14F-4D97-AF65-F5344CB8AC3E}">
        <p14:creationId xmlns:p14="http://schemas.microsoft.com/office/powerpoint/2010/main" val="3415254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Line 2"/>
          <p:cNvSpPr>
            <a:spLocks noChangeShapeType="1"/>
          </p:cNvSpPr>
          <p:nvPr/>
        </p:nvSpPr>
        <p:spPr bwMode="auto">
          <a:xfrm flipH="1">
            <a:off x="5638563" y="1611869"/>
            <a:ext cx="663178" cy="52506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b="1" kern="1200">
              <a:solidFill>
                <a:srgbClr val="FFFFFF"/>
              </a:solidFill>
              <a:latin typeface="Gabriola" panose="04040605051002020D02" pitchFamily="82" charset="0"/>
              <a:ea typeface="+mn-ea"/>
              <a:cs typeface="+mn-cs"/>
            </a:endParaRPr>
          </a:p>
        </p:txBody>
      </p:sp>
      <p:sp>
        <p:nvSpPr>
          <p:cNvPr id="40964" name="Rectangle 4"/>
          <p:cNvSpPr>
            <a:spLocks noGrp="1" noChangeArrowheads="1"/>
          </p:cNvSpPr>
          <p:nvPr>
            <p:ph type="body" idx="4294967295"/>
          </p:nvPr>
        </p:nvSpPr>
        <p:spPr>
          <a:xfrm>
            <a:off x="1213604" y="992744"/>
            <a:ext cx="3404115"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marL="342900" indent="-342900"/>
            <a:r>
              <a:rPr lang="en-US" altLang="en-US" sz="2400" b="1" dirty="0">
                <a:latin typeface="Gabriola" panose="04040605051002020D02" pitchFamily="82" charset="0"/>
              </a:rPr>
              <a:t>The second node of a complete binary tree is always the left child of the root...</a:t>
            </a:r>
          </a:p>
        </p:txBody>
      </p:sp>
      <p:pic>
        <p:nvPicPr>
          <p:cNvPr id="40965"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6219" y="1112997"/>
            <a:ext cx="1075134" cy="7274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6"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7796" y="2020253"/>
            <a:ext cx="606029" cy="5155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261260" y="1322844"/>
            <a:ext cx="676274" cy="307777"/>
          </a:xfrm>
          <a:prstGeom prst="rect">
            <a:avLst/>
          </a:prstGeom>
          <a:noFill/>
        </p:spPr>
        <p:txBody>
          <a:bodyPr wrap="square" rtlCol="0">
            <a:spAutoFit/>
          </a:bodyPr>
          <a:lstStyle/>
          <a:p>
            <a:r>
              <a:rPr lang="en-US" b="1" dirty="0" smtClean="0">
                <a:latin typeface="Gabriola" panose="04040605051002020D02" pitchFamily="82" charset="0"/>
              </a:rPr>
              <a:t>India</a:t>
            </a:r>
            <a:endParaRPr lang="en-US" b="1" dirty="0">
              <a:latin typeface="Gabriola" panose="04040605051002020D02" pitchFamily="82" charset="0"/>
            </a:endParaRPr>
          </a:p>
        </p:txBody>
      </p:sp>
      <p:sp>
        <p:nvSpPr>
          <p:cNvPr id="9" name="TextBox 8"/>
          <p:cNvSpPr txBox="1"/>
          <p:nvPr/>
        </p:nvSpPr>
        <p:spPr>
          <a:xfrm>
            <a:off x="5227796" y="2107526"/>
            <a:ext cx="510064" cy="307777"/>
          </a:xfrm>
          <a:prstGeom prst="rect">
            <a:avLst/>
          </a:prstGeom>
          <a:noFill/>
        </p:spPr>
        <p:txBody>
          <a:bodyPr wrap="square" rtlCol="0">
            <a:spAutoFit/>
          </a:bodyPr>
          <a:lstStyle/>
          <a:p>
            <a:pPr algn="ctr"/>
            <a:r>
              <a:rPr lang="en-US" b="1" dirty="0" smtClean="0">
                <a:latin typeface="Gabriola" panose="04040605051002020D02" pitchFamily="82" charset="0"/>
              </a:rPr>
              <a:t>J&amp;K</a:t>
            </a:r>
            <a:endParaRPr lang="en-US" b="1" dirty="0">
              <a:latin typeface="Gabriola" panose="04040605051002020D02" pitchFamily="82" charset="0"/>
            </a:endParaRPr>
          </a:p>
        </p:txBody>
      </p:sp>
      <p:sp>
        <p:nvSpPr>
          <p:cNvPr id="10" name="Rectangle 2"/>
          <p:cNvSpPr txBox="1">
            <a:spLocks noChangeArrowheads="1"/>
          </p:cNvSpPr>
          <p:nvPr/>
        </p:nvSpPr>
        <p:spPr>
          <a:xfrm>
            <a:off x="1828800" y="139070"/>
            <a:ext cx="4743450" cy="5250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000000"/>
                </a:solidFill>
                <a:latin typeface="Gabriola" panose="04040605051002020D02" pitchFamily="82" charset="0"/>
                <a:ea typeface="Arial"/>
                <a:cs typeface="Arial"/>
              </a:rPr>
              <a:t>Complete Binary Trees</a:t>
            </a:r>
            <a:endParaRPr lang="en-US" altLang="en-US" sz="3200" b="1" dirty="0">
              <a:solidFill>
                <a:srgbClr val="000000"/>
              </a:solidFill>
              <a:latin typeface="Gabriola" panose="04040605051002020D02" pitchFamily="82" charset="0"/>
              <a:ea typeface="Arial"/>
              <a:cs typeface="Arial"/>
            </a:endParaRPr>
          </a:p>
        </p:txBody>
      </p:sp>
    </p:spTree>
    <p:extLst>
      <p:ext uri="{BB962C8B-B14F-4D97-AF65-F5344CB8AC3E}">
        <p14:creationId xmlns:p14="http://schemas.microsoft.com/office/powerpoint/2010/main" val="3428712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1026"/>
          <p:cNvSpPr>
            <a:spLocks noChangeShapeType="1"/>
          </p:cNvSpPr>
          <p:nvPr/>
        </p:nvSpPr>
        <p:spPr bwMode="auto">
          <a:xfrm>
            <a:off x="6274594" y="1440657"/>
            <a:ext cx="548879" cy="67389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2000" b="1" kern="1200">
              <a:solidFill>
                <a:srgbClr val="FFFFFF"/>
              </a:solidFill>
              <a:latin typeface="Gabriola" panose="04040605051002020D02" pitchFamily="82" charset="0"/>
              <a:ea typeface="+mn-ea"/>
              <a:cs typeface="+mn-cs"/>
            </a:endParaRPr>
          </a:p>
        </p:txBody>
      </p:sp>
      <p:sp>
        <p:nvSpPr>
          <p:cNvPr id="43011" name="Line 1027"/>
          <p:cNvSpPr>
            <a:spLocks noChangeShapeType="1"/>
          </p:cNvSpPr>
          <p:nvPr/>
        </p:nvSpPr>
        <p:spPr bwMode="auto">
          <a:xfrm flipH="1">
            <a:off x="5280423" y="1646810"/>
            <a:ext cx="663178" cy="52506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2000" b="1" kern="1200">
              <a:solidFill>
                <a:srgbClr val="FFFFFF"/>
              </a:solidFill>
              <a:latin typeface="Gabriola" panose="04040605051002020D02" pitchFamily="82" charset="0"/>
              <a:ea typeface="+mn-ea"/>
              <a:cs typeface="+mn-cs"/>
            </a:endParaRPr>
          </a:p>
        </p:txBody>
      </p:sp>
      <p:sp>
        <p:nvSpPr>
          <p:cNvPr id="43013" name="Rectangle 1029"/>
          <p:cNvSpPr>
            <a:spLocks noGrp="1" noChangeArrowheads="1"/>
          </p:cNvSpPr>
          <p:nvPr>
            <p:ph type="body" idx="4294967295"/>
          </p:nvPr>
        </p:nvSpPr>
        <p:spPr>
          <a:xfrm>
            <a:off x="1193007" y="705314"/>
            <a:ext cx="3345656"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marL="342900" indent="-342900"/>
            <a:r>
              <a:rPr lang="en-US" altLang="en-US" sz="2400" b="1" dirty="0">
                <a:latin typeface="Gabriola" panose="04040605051002020D02" pitchFamily="82" charset="0"/>
              </a:rPr>
              <a:t>The second node of a complete binary tree is always the left child of the root...</a:t>
            </a:r>
          </a:p>
          <a:p>
            <a:pPr marL="342900" indent="-342900"/>
            <a:r>
              <a:rPr lang="en-US" altLang="en-US" sz="2400" b="1" dirty="0">
                <a:latin typeface="Gabriola" panose="04040605051002020D02" pitchFamily="82" charset="0"/>
              </a:rPr>
              <a:t>... and the third node is always the right child of the root.</a:t>
            </a:r>
          </a:p>
        </p:txBody>
      </p:sp>
      <p:pic>
        <p:nvPicPr>
          <p:cNvPr id="43014" name="Picture 103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8079" y="1147938"/>
            <a:ext cx="1075134" cy="7274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5" name="Picture 103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8941" y="2077815"/>
            <a:ext cx="606029" cy="5155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6" name="Picture 10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9382" y="2070910"/>
            <a:ext cx="654844" cy="583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837085" y="1339033"/>
            <a:ext cx="676274" cy="307777"/>
          </a:xfrm>
          <a:prstGeom prst="rect">
            <a:avLst/>
          </a:prstGeom>
          <a:noFill/>
        </p:spPr>
        <p:txBody>
          <a:bodyPr wrap="square" rtlCol="0">
            <a:spAutoFit/>
          </a:bodyPr>
          <a:lstStyle/>
          <a:p>
            <a:r>
              <a:rPr lang="en-US" b="1" dirty="0" smtClean="0">
                <a:latin typeface="Gabriola" panose="04040605051002020D02" pitchFamily="82" charset="0"/>
              </a:rPr>
              <a:t>India</a:t>
            </a:r>
            <a:endParaRPr lang="en-US" b="1" dirty="0">
              <a:latin typeface="Gabriola" panose="04040605051002020D02" pitchFamily="82" charset="0"/>
            </a:endParaRPr>
          </a:p>
        </p:txBody>
      </p:sp>
      <p:sp>
        <p:nvSpPr>
          <p:cNvPr id="11" name="TextBox 10"/>
          <p:cNvSpPr txBox="1"/>
          <p:nvPr/>
        </p:nvSpPr>
        <p:spPr>
          <a:xfrm>
            <a:off x="4823818" y="2147764"/>
            <a:ext cx="676274" cy="307777"/>
          </a:xfrm>
          <a:prstGeom prst="rect">
            <a:avLst/>
          </a:prstGeom>
          <a:noFill/>
        </p:spPr>
        <p:txBody>
          <a:bodyPr wrap="square" rtlCol="0">
            <a:spAutoFit/>
          </a:bodyPr>
          <a:lstStyle/>
          <a:p>
            <a:r>
              <a:rPr lang="en-US" b="1" dirty="0" smtClean="0">
                <a:latin typeface="Gabriola" panose="04040605051002020D02" pitchFamily="82" charset="0"/>
              </a:rPr>
              <a:t>J&amp;K</a:t>
            </a:r>
            <a:endParaRPr lang="en-US" b="1" dirty="0">
              <a:latin typeface="Gabriola" panose="04040605051002020D02" pitchFamily="82" charset="0"/>
            </a:endParaRPr>
          </a:p>
        </p:txBody>
      </p:sp>
      <p:sp>
        <p:nvSpPr>
          <p:cNvPr id="12" name="TextBox 11"/>
          <p:cNvSpPr txBox="1"/>
          <p:nvPr/>
        </p:nvSpPr>
        <p:spPr>
          <a:xfrm>
            <a:off x="6479382" y="2147763"/>
            <a:ext cx="676274" cy="307777"/>
          </a:xfrm>
          <a:prstGeom prst="rect">
            <a:avLst/>
          </a:prstGeom>
          <a:noFill/>
        </p:spPr>
        <p:txBody>
          <a:bodyPr wrap="square" rtlCol="0">
            <a:spAutoFit/>
          </a:bodyPr>
          <a:lstStyle/>
          <a:p>
            <a:pPr algn="ctr"/>
            <a:r>
              <a:rPr lang="en-US" b="1" dirty="0" smtClean="0">
                <a:latin typeface="Gabriola" panose="04040605051002020D02" pitchFamily="82" charset="0"/>
              </a:rPr>
              <a:t>MP</a:t>
            </a:r>
            <a:endParaRPr lang="en-US" b="1" dirty="0">
              <a:latin typeface="Gabriola" panose="04040605051002020D02" pitchFamily="82" charset="0"/>
            </a:endParaRPr>
          </a:p>
        </p:txBody>
      </p:sp>
      <p:sp>
        <p:nvSpPr>
          <p:cNvPr id="13" name="Rectangle 2"/>
          <p:cNvSpPr txBox="1">
            <a:spLocks noChangeArrowheads="1"/>
          </p:cNvSpPr>
          <p:nvPr/>
        </p:nvSpPr>
        <p:spPr>
          <a:xfrm>
            <a:off x="1828800" y="139070"/>
            <a:ext cx="4743450" cy="5250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000000"/>
                </a:solidFill>
                <a:latin typeface="Gabriola" panose="04040605051002020D02" pitchFamily="82" charset="0"/>
                <a:ea typeface="Arial"/>
                <a:cs typeface="Arial"/>
              </a:rPr>
              <a:t>Complete Binary Trees</a:t>
            </a:r>
            <a:endParaRPr lang="en-US" altLang="en-US" sz="3200" b="1" dirty="0">
              <a:solidFill>
                <a:srgbClr val="000000"/>
              </a:solidFill>
              <a:latin typeface="Gabriola" panose="04040605051002020D02" pitchFamily="82" charset="0"/>
              <a:ea typeface="Arial"/>
              <a:cs typeface="Arial"/>
            </a:endParaRPr>
          </a:p>
        </p:txBody>
      </p:sp>
    </p:spTree>
    <p:extLst>
      <p:ext uri="{BB962C8B-B14F-4D97-AF65-F5344CB8AC3E}">
        <p14:creationId xmlns:p14="http://schemas.microsoft.com/office/powerpoint/2010/main" val="2501529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Line 2"/>
          <p:cNvSpPr>
            <a:spLocks noChangeShapeType="1"/>
          </p:cNvSpPr>
          <p:nvPr/>
        </p:nvSpPr>
        <p:spPr bwMode="auto">
          <a:xfrm flipH="1">
            <a:off x="4606528" y="2773680"/>
            <a:ext cx="479822" cy="61674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b="1" kern="1200">
              <a:solidFill>
                <a:srgbClr val="FFFFFF"/>
              </a:solidFill>
              <a:latin typeface="Gabriola" panose="04040605051002020D02" pitchFamily="82" charset="0"/>
              <a:ea typeface="+mn-ea"/>
              <a:cs typeface="+mn-cs"/>
            </a:endParaRPr>
          </a:p>
        </p:txBody>
      </p:sp>
      <p:pic>
        <p:nvPicPr>
          <p:cNvPr id="45059"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4072" y="3230880"/>
            <a:ext cx="903684" cy="75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60" name="Line 4"/>
          <p:cNvSpPr>
            <a:spLocks noChangeShapeType="1"/>
          </p:cNvSpPr>
          <p:nvPr/>
        </p:nvSpPr>
        <p:spPr bwMode="auto">
          <a:xfrm>
            <a:off x="6274594" y="1928337"/>
            <a:ext cx="548879" cy="67389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b="1" kern="1200">
              <a:solidFill>
                <a:srgbClr val="FFFFFF"/>
              </a:solidFill>
              <a:latin typeface="Gabriola" panose="04040605051002020D02" pitchFamily="82" charset="0"/>
              <a:ea typeface="+mn-ea"/>
              <a:cs typeface="+mn-cs"/>
            </a:endParaRPr>
          </a:p>
        </p:txBody>
      </p:sp>
      <p:sp>
        <p:nvSpPr>
          <p:cNvPr id="45061" name="Line 5"/>
          <p:cNvSpPr>
            <a:spLocks noChangeShapeType="1"/>
          </p:cNvSpPr>
          <p:nvPr/>
        </p:nvSpPr>
        <p:spPr bwMode="auto">
          <a:xfrm flipH="1">
            <a:off x="5280423" y="2008109"/>
            <a:ext cx="663178" cy="52506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b="1" kern="1200">
              <a:solidFill>
                <a:srgbClr val="FFFFFF"/>
              </a:solidFill>
              <a:latin typeface="Gabriola" panose="04040605051002020D02" pitchFamily="82" charset="0"/>
              <a:ea typeface="+mn-ea"/>
              <a:cs typeface="+mn-cs"/>
            </a:endParaRPr>
          </a:p>
        </p:txBody>
      </p:sp>
      <p:sp>
        <p:nvSpPr>
          <p:cNvPr id="45063" name="Rectangle 7"/>
          <p:cNvSpPr>
            <a:spLocks noGrp="1" noChangeArrowheads="1"/>
          </p:cNvSpPr>
          <p:nvPr>
            <p:ph type="body" idx="4294967295"/>
          </p:nvPr>
        </p:nvSpPr>
        <p:spPr>
          <a:xfrm>
            <a:off x="1066208" y="873443"/>
            <a:ext cx="2543174"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marL="342900" indent="-342900"/>
            <a:r>
              <a:rPr lang="en-US" altLang="en-US" sz="2400" b="1" dirty="0">
                <a:latin typeface="Gabriola" panose="04040605051002020D02" pitchFamily="82" charset="0"/>
              </a:rPr>
              <a:t>The next nodes must always fill the next level from </a:t>
            </a:r>
            <a:r>
              <a:rPr lang="en-US" altLang="en-US" sz="2400" b="1" u="sng" dirty="0">
                <a:solidFill>
                  <a:schemeClr val="accent2"/>
                </a:solidFill>
                <a:latin typeface="Gabriola" panose="04040605051002020D02" pitchFamily="82" charset="0"/>
              </a:rPr>
              <a:t>left to right</a:t>
            </a:r>
            <a:r>
              <a:rPr lang="en-US" altLang="en-US" sz="2400" b="1" dirty="0">
                <a:latin typeface="Gabriola" panose="04040605051002020D02" pitchFamily="82" charset="0"/>
              </a:rPr>
              <a:t>.</a:t>
            </a:r>
          </a:p>
        </p:txBody>
      </p:sp>
      <p:pic>
        <p:nvPicPr>
          <p:cNvPr id="45064"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079" y="1509237"/>
            <a:ext cx="1075134" cy="7274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5"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656" y="2416493"/>
            <a:ext cx="606029" cy="5155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6" name="Picture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9382" y="2371249"/>
            <a:ext cx="654844" cy="583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2"/>
          <p:cNvSpPr txBox="1">
            <a:spLocks noChangeArrowheads="1"/>
          </p:cNvSpPr>
          <p:nvPr/>
        </p:nvSpPr>
        <p:spPr>
          <a:xfrm>
            <a:off x="1828800" y="139070"/>
            <a:ext cx="4743450" cy="5250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000000"/>
                </a:solidFill>
                <a:latin typeface="Gabriola" panose="04040605051002020D02" pitchFamily="82" charset="0"/>
                <a:ea typeface="Arial"/>
                <a:cs typeface="Arial"/>
              </a:rPr>
              <a:t>Complete Binary Trees</a:t>
            </a:r>
            <a:endParaRPr lang="en-US" altLang="en-US" sz="3200" b="1" dirty="0">
              <a:solidFill>
                <a:srgbClr val="000000"/>
              </a:solidFill>
              <a:latin typeface="Gabriola" panose="04040605051002020D02" pitchFamily="82" charset="0"/>
              <a:ea typeface="Arial"/>
              <a:cs typeface="Arial"/>
            </a:endParaRPr>
          </a:p>
        </p:txBody>
      </p:sp>
    </p:spTree>
    <p:extLst>
      <p:ext uri="{BB962C8B-B14F-4D97-AF65-F5344CB8AC3E}">
        <p14:creationId xmlns:p14="http://schemas.microsoft.com/office/powerpoint/2010/main" val="3144326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4" name="Google Shape;404;p17"/>
          <p:cNvSpPr txBox="1">
            <a:spLocks noGrp="1"/>
          </p:cNvSpPr>
          <p:nvPr>
            <p:ph type="subTitle" idx="4294967295"/>
          </p:nvPr>
        </p:nvSpPr>
        <p:spPr>
          <a:xfrm>
            <a:off x="3282043" y="2429183"/>
            <a:ext cx="6593700" cy="17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200" b="1" dirty="0" smtClean="0">
                <a:solidFill>
                  <a:schemeClr val="accent1">
                    <a:lumMod val="60000"/>
                    <a:lumOff val="40000"/>
                  </a:schemeClr>
                </a:solidFill>
                <a:latin typeface="Gabriola" panose="04040605051002020D02" pitchFamily="82" charset="0"/>
              </a:rPr>
              <a:t>Dr. Ab Rouf Khan</a:t>
            </a:r>
          </a:p>
          <a:p>
            <a:pPr marL="0" lvl="0" indent="0" algn="l" rtl="0">
              <a:spcBef>
                <a:spcPts val="600"/>
              </a:spcBef>
              <a:spcAft>
                <a:spcPts val="0"/>
              </a:spcAft>
              <a:buNone/>
            </a:pPr>
            <a:r>
              <a:rPr lang="en-US" sz="3200" b="1" dirty="0" smtClean="0">
                <a:solidFill>
                  <a:schemeClr val="accent1">
                    <a:lumMod val="60000"/>
                    <a:lumOff val="40000"/>
                  </a:schemeClr>
                </a:solidFill>
                <a:latin typeface="Gabriola" panose="04040605051002020D02" pitchFamily="82" charset="0"/>
              </a:rPr>
              <a:t>Assistant Professor </a:t>
            </a:r>
          </a:p>
          <a:p>
            <a:pPr marL="0" lvl="0" indent="0" algn="l" rtl="0">
              <a:spcBef>
                <a:spcPts val="600"/>
              </a:spcBef>
              <a:spcAft>
                <a:spcPts val="0"/>
              </a:spcAft>
              <a:buNone/>
            </a:pPr>
            <a:r>
              <a:rPr lang="en-US" sz="3200" b="1" dirty="0" smtClean="0">
                <a:solidFill>
                  <a:schemeClr val="accent1">
                    <a:lumMod val="60000"/>
                    <a:lumOff val="40000"/>
                  </a:schemeClr>
                </a:solidFill>
                <a:latin typeface="Gabriola" panose="04040605051002020D02" pitchFamily="82" charset="0"/>
              </a:rPr>
              <a:t>VIT Bhopal University</a:t>
            </a:r>
            <a:endParaRPr sz="3200" b="1" dirty="0">
              <a:solidFill>
                <a:schemeClr val="accent1">
                  <a:lumMod val="60000"/>
                  <a:lumOff val="40000"/>
                </a:schemeClr>
              </a:solidFill>
              <a:latin typeface="Gabriola" panose="04040605051002020D02" pitchFamily="82" charset="0"/>
            </a:endParaRPr>
          </a:p>
        </p:txBody>
      </p:sp>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extBox 1"/>
          <p:cNvSpPr txBox="1"/>
          <p:nvPr/>
        </p:nvSpPr>
        <p:spPr>
          <a:xfrm>
            <a:off x="438149" y="1278138"/>
            <a:ext cx="4599215" cy="1323439"/>
          </a:xfrm>
          <a:prstGeom prst="rect">
            <a:avLst/>
          </a:prstGeom>
          <a:noFill/>
        </p:spPr>
        <p:txBody>
          <a:bodyPr wrap="square" rtlCol="0">
            <a:spAutoFit/>
          </a:bodyPr>
          <a:lstStyle/>
          <a:p>
            <a:r>
              <a:rPr lang="en-US" sz="8000" b="1" dirty="0" smtClean="0">
                <a:solidFill>
                  <a:schemeClr val="accent2">
                    <a:lumMod val="60000"/>
                    <a:lumOff val="40000"/>
                  </a:schemeClr>
                </a:solidFill>
                <a:latin typeface="Gabriola" panose="04040605051002020D02" pitchFamily="82" charset="0"/>
              </a:rPr>
              <a:t>Instructor</a:t>
            </a:r>
            <a:endParaRPr lang="en-IN" sz="8000" b="1" dirty="0">
              <a:solidFill>
                <a:schemeClr val="accent2">
                  <a:lumMod val="60000"/>
                  <a:lumOff val="40000"/>
                </a:schemeClr>
              </a:solidFill>
              <a:latin typeface="Gabriola" panose="04040605051002020D02" pitchFamily="8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Line 1026"/>
          <p:cNvSpPr>
            <a:spLocks noChangeShapeType="1"/>
          </p:cNvSpPr>
          <p:nvPr/>
        </p:nvSpPr>
        <p:spPr bwMode="auto">
          <a:xfrm>
            <a:off x="5041107" y="2762489"/>
            <a:ext cx="273844" cy="103941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2000" b="1" kern="1200">
              <a:solidFill>
                <a:srgbClr val="FFFFFF"/>
              </a:solidFill>
              <a:latin typeface="Gabriola" panose="04040605051002020D02" pitchFamily="82" charset="0"/>
              <a:ea typeface="+mn-ea"/>
              <a:cs typeface="+mn-cs"/>
            </a:endParaRPr>
          </a:p>
        </p:txBody>
      </p:sp>
      <p:sp>
        <p:nvSpPr>
          <p:cNvPr id="47107" name="Line 1027"/>
          <p:cNvSpPr>
            <a:spLocks noChangeShapeType="1"/>
          </p:cNvSpPr>
          <p:nvPr/>
        </p:nvSpPr>
        <p:spPr bwMode="auto">
          <a:xfrm flipH="1">
            <a:off x="4606528" y="2727960"/>
            <a:ext cx="479822" cy="61674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2000" b="1" kern="1200">
              <a:solidFill>
                <a:srgbClr val="FFFFFF"/>
              </a:solidFill>
              <a:latin typeface="Gabriola" panose="04040605051002020D02" pitchFamily="82" charset="0"/>
              <a:ea typeface="+mn-ea"/>
              <a:cs typeface="+mn-cs"/>
            </a:endParaRPr>
          </a:p>
        </p:txBody>
      </p:sp>
      <p:pic>
        <p:nvPicPr>
          <p:cNvPr id="47108" name="Picture 102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4072" y="3185160"/>
            <a:ext cx="903684" cy="75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9" name="Line 1029"/>
          <p:cNvSpPr>
            <a:spLocks noChangeShapeType="1"/>
          </p:cNvSpPr>
          <p:nvPr/>
        </p:nvSpPr>
        <p:spPr bwMode="auto">
          <a:xfrm>
            <a:off x="6274594" y="1882617"/>
            <a:ext cx="548879" cy="67389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2000" b="1" kern="1200">
              <a:solidFill>
                <a:srgbClr val="FFFFFF"/>
              </a:solidFill>
              <a:latin typeface="Gabriola" panose="04040605051002020D02" pitchFamily="82" charset="0"/>
              <a:ea typeface="+mn-ea"/>
              <a:cs typeface="+mn-cs"/>
            </a:endParaRPr>
          </a:p>
        </p:txBody>
      </p:sp>
      <p:sp>
        <p:nvSpPr>
          <p:cNvPr id="47110" name="Line 1030"/>
          <p:cNvSpPr>
            <a:spLocks noChangeShapeType="1"/>
          </p:cNvSpPr>
          <p:nvPr/>
        </p:nvSpPr>
        <p:spPr bwMode="auto">
          <a:xfrm flipH="1">
            <a:off x="5280423" y="1962389"/>
            <a:ext cx="663178" cy="52506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2000" b="1" kern="1200">
              <a:solidFill>
                <a:srgbClr val="FFFFFF"/>
              </a:solidFill>
              <a:latin typeface="Gabriola" panose="04040605051002020D02" pitchFamily="82" charset="0"/>
              <a:ea typeface="+mn-ea"/>
              <a:cs typeface="+mn-cs"/>
            </a:endParaRPr>
          </a:p>
        </p:txBody>
      </p:sp>
      <p:sp>
        <p:nvSpPr>
          <p:cNvPr id="47112" name="Rectangle 1032"/>
          <p:cNvSpPr>
            <a:spLocks noGrp="1" noChangeArrowheads="1"/>
          </p:cNvSpPr>
          <p:nvPr>
            <p:ph type="body" idx="4294967295"/>
          </p:nvPr>
        </p:nvSpPr>
        <p:spPr>
          <a:xfrm>
            <a:off x="1076921" y="813912"/>
            <a:ext cx="2627114"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marL="342900" indent="-342900"/>
            <a:r>
              <a:rPr lang="en-US" altLang="en-US" sz="2400" b="1" dirty="0">
                <a:latin typeface="Gabriola" panose="04040605051002020D02" pitchFamily="82" charset="0"/>
              </a:rPr>
              <a:t>The next nodes must always fill the next level from </a:t>
            </a:r>
            <a:r>
              <a:rPr lang="en-US" altLang="en-US" sz="2400" b="1" u="sng" dirty="0">
                <a:solidFill>
                  <a:schemeClr val="accent2"/>
                </a:solidFill>
                <a:latin typeface="Gabriola" panose="04040605051002020D02" pitchFamily="82" charset="0"/>
              </a:rPr>
              <a:t>left to right</a:t>
            </a:r>
            <a:r>
              <a:rPr lang="en-US" altLang="en-US" sz="2400" b="1" dirty="0">
                <a:latin typeface="Gabriola" panose="04040605051002020D02" pitchFamily="82" charset="0"/>
              </a:rPr>
              <a:t>.</a:t>
            </a:r>
          </a:p>
        </p:txBody>
      </p:sp>
      <p:pic>
        <p:nvPicPr>
          <p:cNvPr id="47113" name="Picture 10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079" y="1463517"/>
            <a:ext cx="1075134" cy="7274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10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656" y="2370773"/>
            <a:ext cx="606029" cy="5155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5" name="Picture 103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9382" y="2325529"/>
            <a:ext cx="654844" cy="583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6" name="Picture 103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1588" y="3173254"/>
            <a:ext cx="533400" cy="833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2"/>
          <p:cNvSpPr txBox="1">
            <a:spLocks noChangeArrowheads="1"/>
          </p:cNvSpPr>
          <p:nvPr/>
        </p:nvSpPr>
        <p:spPr>
          <a:xfrm>
            <a:off x="1828800" y="146690"/>
            <a:ext cx="4743450" cy="5250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000000"/>
                </a:solidFill>
                <a:latin typeface="Gabriola" panose="04040605051002020D02" pitchFamily="82" charset="0"/>
                <a:ea typeface="Arial"/>
                <a:cs typeface="Arial"/>
              </a:rPr>
              <a:t>Complete Binary Trees</a:t>
            </a:r>
            <a:endParaRPr lang="en-US" altLang="en-US" sz="3200" b="1" dirty="0">
              <a:solidFill>
                <a:srgbClr val="000000"/>
              </a:solidFill>
              <a:latin typeface="Gabriola" panose="04040605051002020D02" pitchFamily="82" charset="0"/>
              <a:ea typeface="Arial"/>
              <a:cs typeface="Arial"/>
            </a:endParaRPr>
          </a:p>
        </p:txBody>
      </p:sp>
    </p:spTree>
    <p:extLst>
      <p:ext uri="{BB962C8B-B14F-4D97-AF65-F5344CB8AC3E}">
        <p14:creationId xmlns:p14="http://schemas.microsoft.com/office/powerpoint/2010/main" val="3654565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Line 2"/>
          <p:cNvSpPr>
            <a:spLocks noChangeShapeType="1"/>
          </p:cNvSpPr>
          <p:nvPr/>
        </p:nvSpPr>
        <p:spPr bwMode="auto">
          <a:xfrm>
            <a:off x="5041107" y="2914889"/>
            <a:ext cx="273844" cy="103941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sp>
        <p:nvSpPr>
          <p:cNvPr id="49155" name="Line 3"/>
          <p:cNvSpPr>
            <a:spLocks noChangeShapeType="1"/>
          </p:cNvSpPr>
          <p:nvPr/>
        </p:nvSpPr>
        <p:spPr bwMode="auto">
          <a:xfrm flipH="1">
            <a:off x="4606528" y="2880360"/>
            <a:ext cx="479822" cy="61674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sp>
        <p:nvSpPr>
          <p:cNvPr id="49156" name="Line 4"/>
          <p:cNvSpPr>
            <a:spLocks noChangeShapeType="1"/>
          </p:cNvSpPr>
          <p:nvPr/>
        </p:nvSpPr>
        <p:spPr bwMode="auto">
          <a:xfrm flipH="1">
            <a:off x="6366272" y="2892267"/>
            <a:ext cx="389334" cy="73104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pic>
        <p:nvPicPr>
          <p:cNvPr id="49157"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857" y="3439954"/>
            <a:ext cx="1083469" cy="6167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8"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4072" y="3337560"/>
            <a:ext cx="903684" cy="75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9" name="Line 7"/>
          <p:cNvSpPr>
            <a:spLocks noChangeShapeType="1"/>
          </p:cNvSpPr>
          <p:nvPr/>
        </p:nvSpPr>
        <p:spPr bwMode="auto">
          <a:xfrm>
            <a:off x="6274594" y="2035017"/>
            <a:ext cx="548879" cy="67389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sp>
        <p:nvSpPr>
          <p:cNvPr id="49160" name="Line 8"/>
          <p:cNvSpPr>
            <a:spLocks noChangeShapeType="1"/>
          </p:cNvSpPr>
          <p:nvPr/>
        </p:nvSpPr>
        <p:spPr bwMode="auto">
          <a:xfrm flipH="1">
            <a:off x="5280423" y="2114789"/>
            <a:ext cx="663178" cy="52506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sp>
        <p:nvSpPr>
          <p:cNvPr id="49162" name="Rectangle 10"/>
          <p:cNvSpPr>
            <a:spLocks noGrp="1" noChangeArrowheads="1"/>
          </p:cNvSpPr>
          <p:nvPr>
            <p:ph type="body" idx="4294967295"/>
          </p:nvPr>
        </p:nvSpPr>
        <p:spPr>
          <a:xfrm>
            <a:off x="1121569" y="932975"/>
            <a:ext cx="2686050"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marL="342900" indent="-342900"/>
            <a:r>
              <a:rPr lang="en-US" altLang="en-US" sz="2400" b="1" dirty="0">
                <a:latin typeface="Gabriola" panose="04040605051002020D02" pitchFamily="82" charset="0"/>
              </a:rPr>
              <a:t>The next nodes must always fill the next level from </a:t>
            </a:r>
            <a:r>
              <a:rPr lang="en-US" altLang="en-US" sz="2400" b="1" u="sng" dirty="0">
                <a:solidFill>
                  <a:schemeClr val="accent2"/>
                </a:solidFill>
                <a:latin typeface="Gabriola" panose="04040605051002020D02" pitchFamily="82" charset="0"/>
              </a:rPr>
              <a:t>left to right</a:t>
            </a:r>
            <a:r>
              <a:rPr lang="en-US" altLang="en-US" sz="2400" b="1" dirty="0">
                <a:latin typeface="Gabriola" panose="04040605051002020D02" pitchFamily="82" charset="0"/>
              </a:rPr>
              <a:t>.</a:t>
            </a:r>
          </a:p>
        </p:txBody>
      </p:sp>
      <p:pic>
        <p:nvPicPr>
          <p:cNvPr id="49163"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8079" y="1615917"/>
            <a:ext cx="1075134" cy="7274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64" name="Picture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9656" y="2523173"/>
            <a:ext cx="606029" cy="5155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65" name="Picture 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9382" y="2477929"/>
            <a:ext cx="654844" cy="583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66" name="Picture 1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1588" y="3325654"/>
            <a:ext cx="533400" cy="833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2"/>
          <p:cNvSpPr txBox="1">
            <a:spLocks noChangeArrowheads="1"/>
          </p:cNvSpPr>
          <p:nvPr/>
        </p:nvSpPr>
        <p:spPr>
          <a:xfrm>
            <a:off x="1828800" y="139070"/>
            <a:ext cx="4743450" cy="5250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000000"/>
                </a:solidFill>
                <a:latin typeface="Gabriola" panose="04040605051002020D02" pitchFamily="82" charset="0"/>
                <a:ea typeface="Arial"/>
                <a:cs typeface="Arial"/>
              </a:rPr>
              <a:t>Complete Binary Trees</a:t>
            </a:r>
            <a:endParaRPr lang="en-US" altLang="en-US" sz="3200" b="1" dirty="0">
              <a:solidFill>
                <a:srgbClr val="000000"/>
              </a:solidFill>
              <a:latin typeface="Gabriola" panose="04040605051002020D02" pitchFamily="82" charset="0"/>
              <a:ea typeface="Arial"/>
              <a:cs typeface="Arial"/>
            </a:endParaRPr>
          </a:p>
        </p:txBody>
      </p:sp>
    </p:spTree>
    <p:extLst>
      <p:ext uri="{BB962C8B-B14F-4D97-AF65-F5344CB8AC3E}">
        <p14:creationId xmlns:p14="http://schemas.microsoft.com/office/powerpoint/2010/main" val="603124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1026"/>
          <p:cNvSpPr>
            <a:spLocks noChangeShapeType="1"/>
          </p:cNvSpPr>
          <p:nvPr/>
        </p:nvSpPr>
        <p:spPr bwMode="auto">
          <a:xfrm>
            <a:off x="5041107" y="2861549"/>
            <a:ext cx="273844" cy="103941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2400" b="1" kern="1200">
              <a:solidFill>
                <a:srgbClr val="FFFFFF"/>
              </a:solidFill>
              <a:latin typeface="Gabriola" panose="04040605051002020D02" pitchFamily="82" charset="0"/>
              <a:ea typeface="+mn-ea"/>
              <a:cs typeface="+mn-cs"/>
            </a:endParaRPr>
          </a:p>
        </p:txBody>
      </p:sp>
      <p:sp>
        <p:nvSpPr>
          <p:cNvPr id="51203" name="Line 1027"/>
          <p:cNvSpPr>
            <a:spLocks noChangeShapeType="1"/>
          </p:cNvSpPr>
          <p:nvPr/>
        </p:nvSpPr>
        <p:spPr bwMode="auto">
          <a:xfrm flipH="1">
            <a:off x="4606528" y="2827020"/>
            <a:ext cx="479822" cy="61674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2400" b="1" kern="1200">
              <a:solidFill>
                <a:srgbClr val="FFFFFF"/>
              </a:solidFill>
              <a:latin typeface="Gabriola" panose="04040605051002020D02" pitchFamily="82" charset="0"/>
              <a:ea typeface="+mn-ea"/>
              <a:cs typeface="+mn-cs"/>
            </a:endParaRPr>
          </a:p>
        </p:txBody>
      </p:sp>
      <p:sp>
        <p:nvSpPr>
          <p:cNvPr id="51204" name="Line 1028"/>
          <p:cNvSpPr>
            <a:spLocks noChangeShapeType="1"/>
          </p:cNvSpPr>
          <p:nvPr/>
        </p:nvSpPr>
        <p:spPr bwMode="auto">
          <a:xfrm flipH="1">
            <a:off x="6366272" y="2838927"/>
            <a:ext cx="389334" cy="73104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2400" b="1" kern="1200">
              <a:solidFill>
                <a:srgbClr val="FFFFFF"/>
              </a:solidFill>
              <a:latin typeface="Gabriola" panose="04040605051002020D02" pitchFamily="82" charset="0"/>
              <a:ea typeface="+mn-ea"/>
              <a:cs typeface="+mn-cs"/>
            </a:endParaRPr>
          </a:p>
        </p:txBody>
      </p:sp>
      <p:sp>
        <p:nvSpPr>
          <p:cNvPr id="51205" name="Line 1029"/>
          <p:cNvSpPr>
            <a:spLocks noChangeShapeType="1"/>
          </p:cNvSpPr>
          <p:nvPr/>
        </p:nvSpPr>
        <p:spPr bwMode="auto">
          <a:xfrm>
            <a:off x="6823473" y="2792492"/>
            <a:ext cx="640556" cy="10513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2400" b="1" kern="1200">
              <a:solidFill>
                <a:srgbClr val="FFFFFF"/>
              </a:solidFill>
              <a:latin typeface="Gabriola" panose="04040605051002020D02" pitchFamily="82" charset="0"/>
              <a:ea typeface="+mn-ea"/>
              <a:cs typeface="+mn-cs"/>
            </a:endParaRPr>
          </a:p>
        </p:txBody>
      </p:sp>
      <p:pic>
        <p:nvPicPr>
          <p:cNvPr id="51206" name="Picture 103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8278" y="3352086"/>
            <a:ext cx="528638" cy="6738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7" name="Picture 103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857" y="3386614"/>
            <a:ext cx="1083469" cy="6167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8" name="Picture 10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4072" y="3284220"/>
            <a:ext cx="903684" cy="75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9" name="Line 1033"/>
          <p:cNvSpPr>
            <a:spLocks noChangeShapeType="1"/>
          </p:cNvSpPr>
          <p:nvPr/>
        </p:nvSpPr>
        <p:spPr bwMode="auto">
          <a:xfrm>
            <a:off x="6274594" y="1981677"/>
            <a:ext cx="548879" cy="67389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2400" b="1" kern="1200">
              <a:solidFill>
                <a:srgbClr val="FFFFFF"/>
              </a:solidFill>
              <a:latin typeface="Gabriola" panose="04040605051002020D02" pitchFamily="82" charset="0"/>
              <a:ea typeface="+mn-ea"/>
              <a:cs typeface="+mn-cs"/>
            </a:endParaRPr>
          </a:p>
        </p:txBody>
      </p:sp>
      <p:sp>
        <p:nvSpPr>
          <p:cNvPr id="51210" name="Line 1034"/>
          <p:cNvSpPr>
            <a:spLocks noChangeShapeType="1"/>
          </p:cNvSpPr>
          <p:nvPr/>
        </p:nvSpPr>
        <p:spPr bwMode="auto">
          <a:xfrm flipH="1">
            <a:off x="5280423" y="2061449"/>
            <a:ext cx="663178" cy="52506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2400" b="1" kern="1200">
              <a:solidFill>
                <a:srgbClr val="FFFFFF"/>
              </a:solidFill>
              <a:latin typeface="Gabriola" panose="04040605051002020D02" pitchFamily="82" charset="0"/>
              <a:ea typeface="+mn-ea"/>
              <a:cs typeface="+mn-cs"/>
            </a:endParaRPr>
          </a:p>
        </p:txBody>
      </p:sp>
      <p:sp>
        <p:nvSpPr>
          <p:cNvPr id="51212" name="Rectangle 1036"/>
          <p:cNvSpPr>
            <a:spLocks noGrp="1" noChangeArrowheads="1"/>
          </p:cNvSpPr>
          <p:nvPr>
            <p:ph type="body" idx="4294967295"/>
          </p:nvPr>
        </p:nvSpPr>
        <p:spPr>
          <a:xfrm>
            <a:off x="1002209" y="881539"/>
            <a:ext cx="3012877"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marL="342900" indent="-342900"/>
            <a:r>
              <a:rPr lang="en-US" altLang="en-US" sz="2800" b="1" dirty="0">
                <a:latin typeface="Gabriola" panose="04040605051002020D02" pitchFamily="82" charset="0"/>
              </a:rPr>
              <a:t>The next nodes must always fill the next level from </a:t>
            </a:r>
            <a:r>
              <a:rPr lang="en-US" altLang="en-US" sz="2800" b="1" u="sng" dirty="0">
                <a:solidFill>
                  <a:schemeClr val="accent2"/>
                </a:solidFill>
                <a:latin typeface="Gabriola" panose="04040605051002020D02" pitchFamily="82" charset="0"/>
              </a:rPr>
              <a:t>left to right</a:t>
            </a:r>
            <a:r>
              <a:rPr lang="en-US" altLang="en-US" sz="2800" b="1" dirty="0">
                <a:latin typeface="Gabriola" panose="04040605051002020D02" pitchFamily="82" charset="0"/>
              </a:rPr>
              <a:t>.</a:t>
            </a:r>
          </a:p>
        </p:txBody>
      </p:sp>
      <p:pic>
        <p:nvPicPr>
          <p:cNvPr id="51213" name="Picture 103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8079" y="1562577"/>
            <a:ext cx="1075134" cy="7274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4" name="Picture 103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9656" y="2469833"/>
            <a:ext cx="606029" cy="5155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5" name="Picture 103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9382" y="2424589"/>
            <a:ext cx="654844" cy="583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6" name="Picture 104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1588" y="3272314"/>
            <a:ext cx="533400" cy="833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2"/>
          <p:cNvSpPr txBox="1">
            <a:spLocks noChangeArrowheads="1"/>
          </p:cNvSpPr>
          <p:nvPr/>
        </p:nvSpPr>
        <p:spPr>
          <a:xfrm>
            <a:off x="1828800" y="146690"/>
            <a:ext cx="4743450" cy="5250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000000"/>
                </a:solidFill>
                <a:latin typeface="Gabriola" panose="04040605051002020D02" pitchFamily="82" charset="0"/>
                <a:ea typeface="Arial"/>
                <a:cs typeface="Arial"/>
              </a:rPr>
              <a:t>Complete Binary Trees</a:t>
            </a:r>
            <a:endParaRPr lang="en-US" altLang="en-US" sz="3200" b="1" dirty="0">
              <a:solidFill>
                <a:srgbClr val="000000"/>
              </a:solidFill>
              <a:latin typeface="Gabriola" panose="04040605051002020D02" pitchFamily="82" charset="0"/>
              <a:ea typeface="Arial"/>
              <a:cs typeface="Arial"/>
            </a:endParaRPr>
          </a:p>
        </p:txBody>
      </p:sp>
    </p:spTree>
    <p:extLst>
      <p:ext uri="{BB962C8B-B14F-4D97-AF65-F5344CB8AC3E}">
        <p14:creationId xmlns:p14="http://schemas.microsoft.com/office/powerpoint/2010/main" val="2116195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2"/>
          <p:cNvSpPr>
            <a:spLocks noChangeShapeType="1"/>
          </p:cNvSpPr>
          <p:nvPr/>
        </p:nvSpPr>
        <p:spPr bwMode="auto">
          <a:xfrm>
            <a:off x="5041107" y="2808209"/>
            <a:ext cx="273844" cy="103941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sp>
        <p:nvSpPr>
          <p:cNvPr id="53251" name="Line 3"/>
          <p:cNvSpPr>
            <a:spLocks noChangeShapeType="1"/>
          </p:cNvSpPr>
          <p:nvPr/>
        </p:nvSpPr>
        <p:spPr bwMode="auto">
          <a:xfrm flipV="1">
            <a:off x="3977879" y="3379709"/>
            <a:ext cx="616744" cy="107394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sp>
        <p:nvSpPr>
          <p:cNvPr id="53252" name="Line 4"/>
          <p:cNvSpPr>
            <a:spLocks noChangeShapeType="1"/>
          </p:cNvSpPr>
          <p:nvPr/>
        </p:nvSpPr>
        <p:spPr bwMode="auto">
          <a:xfrm flipH="1">
            <a:off x="4606528" y="2773680"/>
            <a:ext cx="479822" cy="61674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sp>
        <p:nvSpPr>
          <p:cNvPr id="53253" name="Line 5"/>
          <p:cNvSpPr>
            <a:spLocks noChangeShapeType="1"/>
          </p:cNvSpPr>
          <p:nvPr/>
        </p:nvSpPr>
        <p:spPr bwMode="auto">
          <a:xfrm flipH="1">
            <a:off x="6366272" y="2785587"/>
            <a:ext cx="389334" cy="73104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sp>
        <p:nvSpPr>
          <p:cNvPr id="53254" name="Line 6"/>
          <p:cNvSpPr>
            <a:spLocks noChangeShapeType="1"/>
          </p:cNvSpPr>
          <p:nvPr/>
        </p:nvSpPr>
        <p:spPr bwMode="auto">
          <a:xfrm>
            <a:off x="6823473" y="2739152"/>
            <a:ext cx="640556" cy="10513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pic>
        <p:nvPicPr>
          <p:cNvPr id="53255"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8278" y="3298746"/>
            <a:ext cx="528638" cy="6738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6"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857" y="3333274"/>
            <a:ext cx="1083469" cy="6167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7"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4072" y="3230880"/>
            <a:ext cx="903684" cy="75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8" name="Line 10"/>
          <p:cNvSpPr>
            <a:spLocks noChangeShapeType="1"/>
          </p:cNvSpPr>
          <p:nvPr/>
        </p:nvSpPr>
        <p:spPr bwMode="auto">
          <a:xfrm>
            <a:off x="6274594" y="1928337"/>
            <a:ext cx="548879" cy="67389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sp>
        <p:nvSpPr>
          <p:cNvPr id="53259" name="Line 11"/>
          <p:cNvSpPr>
            <a:spLocks noChangeShapeType="1"/>
          </p:cNvSpPr>
          <p:nvPr/>
        </p:nvSpPr>
        <p:spPr bwMode="auto">
          <a:xfrm flipH="1">
            <a:off x="5280423" y="2008109"/>
            <a:ext cx="663178" cy="52506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sp>
        <p:nvSpPr>
          <p:cNvPr id="53261" name="Rectangle 13"/>
          <p:cNvSpPr>
            <a:spLocks noGrp="1" noChangeArrowheads="1"/>
          </p:cNvSpPr>
          <p:nvPr>
            <p:ph type="body" idx="4294967295"/>
          </p:nvPr>
        </p:nvSpPr>
        <p:spPr>
          <a:xfrm>
            <a:off x="1122759" y="897255"/>
            <a:ext cx="2355058"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marL="342900" indent="-342900"/>
            <a:r>
              <a:rPr lang="en-US" altLang="en-US" sz="2400" b="1" dirty="0">
                <a:latin typeface="Gabriola" panose="04040605051002020D02" pitchFamily="82" charset="0"/>
              </a:rPr>
              <a:t>The next nodes must always fill the next level from </a:t>
            </a:r>
            <a:r>
              <a:rPr lang="en-US" altLang="en-US" sz="2400" b="1" u="sng" dirty="0">
                <a:solidFill>
                  <a:schemeClr val="accent2"/>
                </a:solidFill>
                <a:latin typeface="Gabriola" panose="04040605051002020D02" pitchFamily="82" charset="0"/>
              </a:rPr>
              <a:t>left to right</a:t>
            </a:r>
            <a:r>
              <a:rPr lang="en-US" altLang="en-US" sz="2400" b="1" dirty="0">
                <a:latin typeface="Gabriola" panose="04040605051002020D02" pitchFamily="82" charset="0"/>
              </a:rPr>
              <a:t>.</a:t>
            </a:r>
          </a:p>
        </p:txBody>
      </p:sp>
      <p:pic>
        <p:nvPicPr>
          <p:cNvPr id="53262" name="Picture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8079" y="1509237"/>
            <a:ext cx="1075134" cy="7274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63" name="Picture 1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9656" y="2416493"/>
            <a:ext cx="606029" cy="5155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64" name="Picture 1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9382" y="2371249"/>
            <a:ext cx="654844" cy="583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65" name="Picture 1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1588" y="3218974"/>
            <a:ext cx="533400" cy="833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66" name="Picture 1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0450" y="4285774"/>
            <a:ext cx="846535" cy="390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2"/>
          <p:cNvSpPr txBox="1">
            <a:spLocks noChangeArrowheads="1"/>
          </p:cNvSpPr>
          <p:nvPr/>
        </p:nvSpPr>
        <p:spPr>
          <a:xfrm>
            <a:off x="1828800" y="139070"/>
            <a:ext cx="4743450" cy="5250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000000"/>
                </a:solidFill>
                <a:latin typeface="Gabriola" panose="04040605051002020D02" pitchFamily="82" charset="0"/>
                <a:ea typeface="Arial"/>
                <a:cs typeface="Arial"/>
              </a:rPr>
              <a:t>Complete Binary Trees</a:t>
            </a:r>
            <a:endParaRPr lang="en-US" altLang="en-US" sz="3200" b="1" dirty="0">
              <a:solidFill>
                <a:srgbClr val="000000"/>
              </a:solidFill>
              <a:latin typeface="Gabriola" panose="04040605051002020D02" pitchFamily="82" charset="0"/>
              <a:ea typeface="Arial"/>
              <a:cs typeface="Arial"/>
            </a:endParaRPr>
          </a:p>
        </p:txBody>
      </p:sp>
    </p:spTree>
    <p:extLst>
      <p:ext uri="{BB962C8B-B14F-4D97-AF65-F5344CB8AC3E}">
        <p14:creationId xmlns:p14="http://schemas.microsoft.com/office/powerpoint/2010/main" val="345012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1026"/>
          <p:cNvSpPr>
            <a:spLocks noChangeShapeType="1"/>
          </p:cNvSpPr>
          <p:nvPr/>
        </p:nvSpPr>
        <p:spPr bwMode="auto">
          <a:xfrm>
            <a:off x="5041107" y="2747249"/>
            <a:ext cx="273844" cy="103941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2000" b="1" kern="1200">
              <a:solidFill>
                <a:srgbClr val="FFFFFF"/>
              </a:solidFill>
              <a:latin typeface="Gabriola" panose="04040605051002020D02" pitchFamily="82" charset="0"/>
              <a:ea typeface="+mn-ea"/>
              <a:cs typeface="+mn-cs"/>
            </a:endParaRPr>
          </a:p>
        </p:txBody>
      </p:sp>
      <p:sp>
        <p:nvSpPr>
          <p:cNvPr id="55299" name="Line 1027"/>
          <p:cNvSpPr>
            <a:spLocks noChangeShapeType="1"/>
          </p:cNvSpPr>
          <p:nvPr/>
        </p:nvSpPr>
        <p:spPr bwMode="auto">
          <a:xfrm flipV="1">
            <a:off x="3977879" y="3318749"/>
            <a:ext cx="616744" cy="107394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2000" b="1" kern="1200">
              <a:solidFill>
                <a:srgbClr val="FFFFFF"/>
              </a:solidFill>
              <a:latin typeface="Gabriola" panose="04040605051002020D02" pitchFamily="82" charset="0"/>
              <a:ea typeface="+mn-ea"/>
              <a:cs typeface="+mn-cs"/>
            </a:endParaRPr>
          </a:p>
        </p:txBody>
      </p:sp>
      <p:sp>
        <p:nvSpPr>
          <p:cNvPr id="55300" name="Line 1028"/>
          <p:cNvSpPr>
            <a:spLocks noChangeShapeType="1"/>
          </p:cNvSpPr>
          <p:nvPr/>
        </p:nvSpPr>
        <p:spPr bwMode="auto">
          <a:xfrm flipH="1">
            <a:off x="4606528" y="2712720"/>
            <a:ext cx="479822" cy="61674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2000" b="1" kern="1200">
              <a:solidFill>
                <a:srgbClr val="FFFFFF"/>
              </a:solidFill>
              <a:latin typeface="Gabriola" panose="04040605051002020D02" pitchFamily="82" charset="0"/>
              <a:ea typeface="+mn-ea"/>
              <a:cs typeface="+mn-cs"/>
            </a:endParaRPr>
          </a:p>
        </p:txBody>
      </p:sp>
      <p:sp>
        <p:nvSpPr>
          <p:cNvPr id="55301" name="Line 1029"/>
          <p:cNvSpPr>
            <a:spLocks noChangeShapeType="1"/>
          </p:cNvSpPr>
          <p:nvPr/>
        </p:nvSpPr>
        <p:spPr bwMode="auto">
          <a:xfrm>
            <a:off x="4800600" y="3843814"/>
            <a:ext cx="548879" cy="68580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2000" b="1" kern="1200">
              <a:solidFill>
                <a:srgbClr val="FFFFFF"/>
              </a:solidFill>
              <a:latin typeface="Gabriola" panose="04040605051002020D02" pitchFamily="82" charset="0"/>
              <a:ea typeface="+mn-ea"/>
              <a:cs typeface="+mn-cs"/>
            </a:endParaRPr>
          </a:p>
        </p:txBody>
      </p:sp>
      <p:sp>
        <p:nvSpPr>
          <p:cNvPr id="55302" name="Line 1030"/>
          <p:cNvSpPr>
            <a:spLocks noChangeShapeType="1"/>
          </p:cNvSpPr>
          <p:nvPr/>
        </p:nvSpPr>
        <p:spPr bwMode="auto">
          <a:xfrm flipH="1">
            <a:off x="6366272" y="2724627"/>
            <a:ext cx="389334" cy="73104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2000" b="1" kern="1200">
              <a:solidFill>
                <a:srgbClr val="FFFFFF"/>
              </a:solidFill>
              <a:latin typeface="Gabriola" panose="04040605051002020D02" pitchFamily="82" charset="0"/>
              <a:ea typeface="+mn-ea"/>
              <a:cs typeface="+mn-cs"/>
            </a:endParaRPr>
          </a:p>
        </p:txBody>
      </p:sp>
      <p:sp>
        <p:nvSpPr>
          <p:cNvPr id="55303" name="Line 1031"/>
          <p:cNvSpPr>
            <a:spLocks noChangeShapeType="1"/>
          </p:cNvSpPr>
          <p:nvPr/>
        </p:nvSpPr>
        <p:spPr bwMode="auto">
          <a:xfrm>
            <a:off x="6823473" y="2678192"/>
            <a:ext cx="640556" cy="10513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2000" b="1" kern="1200">
              <a:solidFill>
                <a:srgbClr val="FFFFFF"/>
              </a:solidFill>
              <a:latin typeface="Gabriola" panose="04040605051002020D02" pitchFamily="82" charset="0"/>
              <a:ea typeface="+mn-ea"/>
              <a:cs typeface="+mn-cs"/>
            </a:endParaRPr>
          </a:p>
        </p:txBody>
      </p:sp>
      <p:pic>
        <p:nvPicPr>
          <p:cNvPr id="55304" name="Picture 103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8278" y="3237786"/>
            <a:ext cx="528638" cy="6738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5" name="Picture 10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857" y="3272314"/>
            <a:ext cx="1083469" cy="6167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6" name="Picture 10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4072" y="3169920"/>
            <a:ext cx="903684" cy="75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7" name="Picture 103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9916" y="4386739"/>
            <a:ext cx="538163" cy="3405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8" name="Line 1036"/>
          <p:cNvSpPr>
            <a:spLocks noChangeShapeType="1"/>
          </p:cNvSpPr>
          <p:nvPr/>
        </p:nvSpPr>
        <p:spPr bwMode="auto">
          <a:xfrm>
            <a:off x="6274594" y="1867377"/>
            <a:ext cx="548879" cy="67389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2000" b="1" kern="1200">
              <a:solidFill>
                <a:srgbClr val="FFFFFF"/>
              </a:solidFill>
              <a:latin typeface="Gabriola" panose="04040605051002020D02" pitchFamily="82" charset="0"/>
              <a:ea typeface="+mn-ea"/>
              <a:cs typeface="+mn-cs"/>
            </a:endParaRPr>
          </a:p>
        </p:txBody>
      </p:sp>
      <p:sp>
        <p:nvSpPr>
          <p:cNvPr id="55309" name="Line 1037"/>
          <p:cNvSpPr>
            <a:spLocks noChangeShapeType="1"/>
          </p:cNvSpPr>
          <p:nvPr/>
        </p:nvSpPr>
        <p:spPr bwMode="auto">
          <a:xfrm flipH="1">
            <a:off x="5280423" y="1947149"/>
            <a:ext cx="663178" cy="52506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2000" b="1" kern="1200">
              <a:solidFill>
                <a:srgbClr val="FFFFFF"/>
              </a:solidFill>
              <a:latin typeface="Gabriola" panose="04040605051002020D02" pitchFamily="82" charset="0"/>
              <a:ea typeface="+mn-ea"/>
              <a:cs typeface="+mn-cs"/>
            </a:endParaRPr>
          </a:p>
        </p:txBody>
      </p:sp>
      <p:sp>
        <p:nvSpPr>
          <p:cNvPr id="55311" name="Rectangle 1039"/>
          <p:cNvSpPr>
            <a:spLocks noGrp="1" noChangeArrowheads="1"/>
          </p:cNvSpPr>
          <p:nvPr>
            <p:ph type="body" idx="4294967295"/>
          </p:nvPr>
        </p:nvSpPr>
        <p:spPr>
          <a:xfrm>
            <a:off x="1176339" y="765335"/>
            <a:ext cx="2708671"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marL="342900" indent="-342900"/>
            <a:r>
              <a:rPr lang="en-US" altLang="en-US" sz="2400" b="1" dirty="0">
                <a:latin typeface="Gabriola" panose="04040605051002020D02" pitchFamily="82" charset="0"/>
              </a:rPr>
              <a:t>The next nodes must always fill the next level from </a:t>
            </a:r>
            <a:r>
              <a:rPr lang="en-US" altLang="en-US" sz="2400" b="1" u="sng" dirty="0">
                <a:solidFill>
                  <a:schemeClr val="accent2"/>
                </a:solidFill>
                <a:latin typeface="Gabriola" panose="04040605051002020D02" pitchFamily="82" charset="0"/>
              </a:rPr>
              <a:t>left to right</a:t>
            </a:r>
            <a:r>
              <a:rPr lang="en-US" altLang="en-US" sz="2400" b="1" dirty="0">
                <a:latin typeface="Gabriola" panose="04040605051002020D02" pitchFamily="82" charset="0"/>
              </a:rPr>
              <a:t>.</a:t>
            </a:r>
          </a:p>
        </p:txBody>
      </p:sp>
      <p:pic>
        <p:nvPicPr>
          <p:cNvPr id="55312" name="Picture 104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8079" y="1448277"/>
            <a:ext cx="1075134" cy="7274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13" name="Picture 104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9656" y="2355533"/>
            <a:ext cx="606029" cy="5155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14" name="Picture 104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9382" y="2310289"/>
            <a:ext cx="654844" cy="583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15" name="Picture 104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1588" y="3158014"/>
            <a:ext cx="533400" cy="833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16" name="Picture 104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0450" y="4224814"/>
            <a:ext cx="846535" cy="390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
          <p:cNvSpPr txBox="1">
            <a:spLocks noChangeArrowheads="1"/>
          </p:cNvSpPr>
          <p:nvPr/>
        </p:nvSpPr>
        <p:spPr>
          <a:xfrm>
            <a:off x="1828800" y="139070"/>
            <a:ext cx="4743450" cy="5250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000000"/>
                </a:solidFill>
                <a:latin typeface="Gabriola" panose="04040605051002020D02" pitchFamily="82" charset="0"/>
                <a:ea typeface="Arial"/>
                <a:cs typeface="Arial"/>
              </a:rPr>
              <a:t>Complete Binary Trees</a:t>
            </a:r>
            <a:endParaRPr lang="en-US" altLang="en-US" sz="3200" b="1" dirty="0">
              <a:solidFill>
                <a:srgbClr val="000000"/>
              </a:solidFill>
              <a:latin typeface="Gabriola" panose="04040605051002020D02" pitchFamily="82" charset="0"/>
              <a:ea typeface="Arial"/>
              <a:cs typeface="Arial"/>
            </a:endParaRPr>
          </a:p>
        </p:txBody>
      </p:sp>
    </p:spTree>
    <p:extLst>
      <p:ext uri="{BB962C8B-B14F-4D97-AF65-F5344CB8AC3E}">
        <p14:creationId xmlns:p14="http://schemas.microsoft.com/office/powerpoint/2010/main" val="1195354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Line 2"/>
          <p:cNvSpPr>
            <a:spLocks noChangeShapeType="1"/>
          </p:cNvSpPr>
          <p:nvPr/>
        </p:nvSpPr>
        <p:spPr bwMode="auto">
          <a:xfrm>
            <a:off x="5041107" y="2442449"/>
            <a:ext cx="273844" cy="103941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sp>
        <p:nvSpPr>
          <p:cNvPr id="155651" name="Line 3"/>
          <p:cNvSpPr>
            <a:spLocks noChangeShapeType="1"/>
          </p:cNvSpPr>
          <p:nvPr/>
        </p:nvSpPr>
        <p:spPr bwMode="auto">
          <a:xfrm flipV="1">
            <a:off x="3977879" y="3013949"/>
            <a:ext cx="616744" cy="107394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sp>
        <p:nvSpPr>
          <p:cNvPr id="155652" name="Line 4"/>
          <p:cNvSpPr>
            <a:spLocks noChangeShapeType="1"/>
          </p:cNvSpPr>
          <p:nvPr/>
        </p:nvSpPr>
        <p:spPr bwMode="auto">
          <a:xfrm flipH="1">
            <a:off x="4606528" y="2407920"/>
            <a:ext cx="479822" cy="61674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sp>
        <p:nvSpPr>
          <p:cNvPr id="155653" name="Line 5"/>
          <p:cNvSpPr>
            <a:spLocks noChangeShapeType="1"/>
          </p:cNvSpPr>
          <p:nvPr/>
        </p:nvSpPr>
        <p:spPr bwMode="auto">
          <a:xfrm flipH="1">
            <a:off x="5349478" y="3550920"/>
            <a:ext cx="194072" cy="67389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sp>
        <p:nvSpPr>
          <p:cNvPr id="155654" name="Line 6"/>
          <p:cNvSpPr>
            <a:spLocks noChangeShapeType="1"/>
          </p:cNvSpPr>
          <p:nvPr/>
        </p:nvSpPr>
        <p:spPr bwMode="auto">
          <a:xfrm flipH="1">
            <a:off x="6366272" y="2419827"/>
            <a:ext cx="389334" cy="73104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sp>
        <p:nvSpPr>
          <p:cNvPr id="155655" name="Line 7"/>
          <p:cNvSpPr>
            <a:spLocks noChangeShapeType="1"/>
          </p:cNvSpPr>
          <p:nvPr/>
        </p:nvSpPr>
        <p:spPr bwMode="auto">
          <a:xfrm>
            <a:off x="6823473" y="2373392"/>
            <a:ext cx="640556" cy="10513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pic>
        <p:nvPicPr>
          <p:cNvPr id="155656"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8278" y="2932986"/>
            <a:ext cx="528638" cy="6738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657" name="Picture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857" y="2967514"/>
            <a:ext cx="1083469" cy="6167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658" name="Picture 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4072" y="2865120"/>
            <a:ext cx="903684" cy="75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659" name="Picture 1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9916" y="4081939"/>
            <a:ext cx="538163" cy="3405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5660" name="Line 12"/>
          <p:cNvSpPr>
            <a:spLocks noChangeShapeType="1"/>
          </p:cNvSpPr>
          <p:nvPr/>
        </p:nvSpPr>
        <p:spPr bwMode="auto">
          <a:xfrm>
            <a:off x="6274594" y="1562577"/>
            <a:ext cx="548879" cy="67389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sp>
        <p:nvSpPr>
          <p:cNvPr id="155661" name="Line 13"/>
          <p:cNvSpPr>
            <a:spLocks noChangeShapeType="1"/>
          </p:cNvSpPr>
          <p:nvPr/>
        </p:nvSpPr>
        <p:spPr bwMode="auto">
          <a:xfrm flipH="1">
            <a:off x="5280423" y="1642349"/>
            <a:ext cx="663178" cy="52506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pic>
        <p:nvPicPr>
          <p:cNvPr id="155663" name="Picture 1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8079" y="1143477"/>
            <a:ext cx="1075134" cy="7274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664" name="Picture 1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9656" y="2050733"/>
            <a:ext cx="606029" cy="5155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665" name="Picture 1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9382" y="2005489"/>
            <a:ext cx="654844" cy="583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666" name="Picture 1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1588" y="2853214"/>
            <a:ext cx="533400" cy="833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667" name="Picture 1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0450" y="3920014"/>
            <a:ext cx="846535" cy="390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
          <p:cNvSpPr txBox="1">
            <a:spLocks noChangeArrowheads="1"/>
          </p:cNvSpPr>
          <p:nvPr/>
        </p:nvSpPr>
        <p:spPr>
          <a:xfrm>
            <a:off x="1828800" y="139070"/>
            <a:ext cx="4743450" cy="5250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000000"/>
                </a:solidFill>
                <a:latin typeface="Gabriola" panose="04040605051002020D02" pitchFamily="82" charset="0"/>
                <a:ea typeface="Arial"/>
                <a:cs typeface="Arial"/>
              </a:rPr>
              <a:t>Is this a Complete Binary Tree?</a:t>
            </a:r>
            <a:endParaRPr lang="en-US" altLang="en-US" sz="3200" b="1" dirty="0">
              <a:solidFill>
                <a:srgbClr val="000000"/>
              </a:solidFill>
              <a:latin typeface="Gabriola" panose="04040605051002020D02" pitchFamily="82" charset="0"/>
              <a:ea typeface="Arial"/>
              <a:cs typeface="Arial"/>
            </a:endParaRPr>
          </a:p>
        </p:txBody>
      </p:sp>
      <p:sp>
        <p:nvSpPr>
          <p:cNvPr id="22" name="Rectangle 2"/>
          <p:cNvSpPr txBox="1">
            <a:spLocks noChangeArrowheads="1"/>
          </p:cNvSpPr>
          <p:nvPr/>
        </p:nvSpPr>
        <p:spPr>
          <a:xfrm>
            <a:off x="1363980" y="1642350"/>
            <a:ext cx="1935480" cy="20990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FF0000"/>
                </a:solidFill>
                <a:latin typeface="Gabriola" panose="04040605051002020D02" pitchFamily="82" charset="0"/>
                <a:ea typeface="Arial"/>
                <a:cs typeface="Arial"/>
              </a:rPr>
              <a:t>NO!</a:t>
            </a:r>
          </a:p>
          <a:p>
            <a:r>
              <a:rPr lang="en-US" altLang="en-US" sz="2400" b="1" dirty="0" smtClean="0">
                <a:solidFill>
                  <a:srgbClr val="FF0000"/>
                </a:solidFill>
                <a:latin typeface="Gabriola" panose="04040605051002020D02" pitchFamily="82" charset="0"/>
                <a:ea typeface="Arial"/>
                <a:cs typeface="Arial"/>
              </a:rPr>
              <a:t>Because Right Node of 4 is not filled yet.</a:t>
            </a:r>
            <a:endParaRPr lang="en-US" altLang="en-US" sz="2400" b="1" dirty="0">
              <a:solidFill>
                <a:srgbClr val="FF0000"/>
              </a:solidFill>
              <a:latin typeface="Gabriola" panose="04040605051002020D02" pitchFamily="82" charset="0"/>
              <a:ea typeface="Arial"/>
              <a:cs typeface="Arial"/>
            </a:endParaRPr>
          </a:p>
        </p:txBody>
      </p:sp>
    </p:spTree>
    <p:extLst>
      <p:ext uri="{BB962C8B-B14F-4D97-AF65-F5344CB8AC3E}">
        <p14:creationId xmlns:p14="http://schemas.microsoft.com/office/powerpoint/2010/main" val="3220560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1026"/>
          <p:cNvSpPr>
            <a:spLocks noChangeShapeType="1"/>
          </p:cNvSpPr>
          <p:nvPr/>
        </p:nvSpPr>
        <p:spPr bwMode="auto">
          <a:xfrm>
            <a:off x="5041107" y="2671049"/>
            <a:ext cx="273844" cy="103941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sp>
        <p:nvSpPr>
          <p:cNvPr id="59395" name="Line 1027"/>
          <p:cNvSpPr>
            <a:spLocks noChangeShapeType="1"/>
          </p:cNvSpPr>
          <p:nvPr/>
        </p:nvSpPr>
        <p:spPr bwMode="auto">
          <a:xfrm flipV="1">
            <a:off x="3977879" y="3242549"/>
            <a:ext cx="616744" cy="107394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sp>
        <p:nvSpPr>
          <p:cNvPr id="59396" name="Line 1028"/>
          <p:cNvSpPr>
            <a:spLocks noChangeShapeType="1"/>
          </p:cNvSpPr>
          <p:nvPr/>
        </p:nvSpPr>
        <p:spPr bwMode="auto">
          <a:xfrm flipH="1">
            <a:off x="4606528" y="2636520"/>
            <a:ext cx="479822" cy="61674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sp>
        <p:nvSpPr>
          <p:cNvPr id="59397" name="Line 1029"/>
          <p:cNvSpPr>
            <a:spLocks noChangeShapeType="1"/>
          </p:cNvSpPr>
          <p:nvPr/>
        </p:nvSpPr>
        <p:spPr bwMode="auto">
          <a:xfrm>
            <a:off x="4755357" y="3642599"/>
            <a:ext cx="594122" cy="81081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sp>
        <p:nvSpPr>
          <p:cNvPr id="59398" name="Line 1030"/>
          <p:cNvSpPr>
            <a:spLocks noChangeShapeType="1"/>
          </p:cNvSpPr>
          <p:nvPr/>
        </p:nvSpPr>
        <p:spPr bwMode="auto">
          <a:xfrm flipH="1">
            <a:off x="6366272" y="2648427"/>
            <a:ext cx="389334" cy="73104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pic>
        <p:nvPicPr>
          <p:cNvPr id="59399" name="Picture 103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857" y="3196114"/>
            <a:ext cx="1083469" cy="6167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400" name="Picture 10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4072" y="3093720"/>
            <a:ext cx="903684" cy="75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401" name="Picture 103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9916" y="4310539"/>
            <a:ext cx="538163" cy="3405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402" name="Line 1034"/>
          <p:cNvSpPr>
            <a:spLocks noChangeShapeType="1"/>
          </p:cNvSpPr>
          <p:nvPr/>
        </p:nvSpPr>
        <p:spPr bwMode="auto">
          <a:xfrm>
            <a:off x="6274594" y="1791177"/>
            <a:ext cx="548879" cy="67389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sp>
        <p:nvSpPr>
          <p:cNvPr id="59403" name="Line 1035"/>
          <p:cNvSpPr>
            <a:spLocks noChangeShapeType="1"/>
          </p:cNvSpPr>
          <p:nvPr/>
        </p:nvSpPr>
        <p:spPr bwMode="auto">
          <a:xfrm flipH="1">
            <a:off x="5280423" y="1870949"/>
            <a:ext cx="663178" cy="52506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pic>
        <p:nvPicPr>
          <p:cNvPr id="59405" name="Picture 103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8079" y="1372077"/>
            <a:ext cx="1075134" cy="7274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406" name="Picture 103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9656" y="2279333"/>
            <a:ext cx="606029" cy="5155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407" name="Picture 103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9382" y="2234089"/>
            <a:ext cx="654844" cy="583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408" name="Picture 104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1588" y="3081814"/>
            <a:ext cx="533400" cy="833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409" name="Picture 104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0450" y="4148614"/>
            <a:ext cx="846535" cy="390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2"/>
          <p:cNvSpPr txBox="1">
            <a:spLocks noChangeArrowheads="1"/>
          </p:cNvSpPr>
          <p:nvPr/>
        </p:nvSpPr>
        <p:spPr>
          <a:xfrm>
            <a:off x="1828800" y="139070"/>
            <a:ext cx="4743450" cy="5250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000000"/>
                </a:solidFill>
                <a:latin typeface="Gabriola" panose="04040605051002020D02" pitchFamily="82" charset="0"/>
                <a:ea typeface="Arial"/>
                <a:cs typeface="Arial"/>
              </a:rPr>
              <a:t>Is this a Complete Binary Tree?</a:t>
            </a:r>
            <a:endParaRPr lang="en-US" altLang="en-US" sz="3200" b="1" dirty="0">
              <a:solidFill>
                <a:srgbClr val="000000"/>
              </a:solidFill>
              <a:latin typeface="Gabriola" panose="04040605051002020D02" pitchFamily="82" charset="0"/>
              <a:ea typeface="Arial"/>
              <a:cs typeface="Arial"/>
            </a:endParaRPr>
          </a:p>
        </p:txBody>
      </p:sp>
      <p:sp>
        <p:nvSpPr>
          <p:cNvPr id="20" name="Rectangle 2"/>
          <p:cNvSpPr txBox="1">
            <a:spLocks noChangeArrowheads="1"/>
          </p:cNvSpPr>
          <p:nvPr/>
        </p:nvSpPr>
        <p:spPr>
          <a:xfrm>
            <a:off x="1363980" y="2222779"/>
            <a:ext cx="1935480" cy="5250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FF0000"/>
                </a:solidFill>
                <a:latin typeface="Gabriola" panose="04040605051002020D02" pitchFamily="82" charset="0"/>
                <a:ea typeface="Arial"/>
                <a:cs typeface="Arial"/>
              </a:rPr>
              <a:t>NO!</a:t>
            </a:r>
            <a:endParaRPr lang="en-US" altLang="en-US" sz="3200" b="1" dirty="0">
              <a:solidFill>
                <a:srgbClr val="FF0000"/>
              </a:solidFill>
              <a:latin typeface="Gabriola" panose="04040605051002020D02" pitchFamily="82" charset="0"/>
              <a:ea typeface="Arial"/>
              <a:cs typeface="Arial"/>
            </a:endParaRPr>
          </a:p>
        </p:txBody>
      </p:sp>
      <p:sp>
        <p:nvSpPr>
          <p:cNvPr id="21" name="Rectangle 2"/>
          <p:cNvSpPr txBox="1">
            <a:spLocks noChangeArrowheads="1"/>
          </p:cNvSpPr>
          <p:nvPr/>
        </p:nvSpPr>
        <p:spPr>
          <a:xfrm>
            <a:off x="1363980" y="2099548"/>
            <a:ext cx="1935480" cy="20490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endParaRPr lang="en-US" altLang="en-US" sz="2400" b="1" dirty="0" smtClean="0">
              <a:solidFill>
                <a:srgbClr val="FF0000"/>
              </a:solidFill>
              <a:latin typeface="Gabriola" panose="04040605051002020D02" pitchFamily="82" charset="0"/>
              <a:ea typeface="Arial"/>
              <a:cs typeface="Arial"/>
            </a:endParaRPr>
          </a:p>
          <a:p>
            <a:endParaRPr lang="en-US" altLang="en-US" sz="2400" b="1" dirty="0" smtClean="0">
              <a:solidFill>
                <a:srgbClr val="FF0000"/>
              </a:solidFill>
              <a:latin typeface="Gabriola" panose="04040605051002020D02" pitchFamily="82" charset="0"/>
              <a:ea typeface="Arial"/>
              <a:cs typeface="Arial"/>
            </a:endParaRPr>
          </a:p>
          <a:p>
            <a:r>
              <a:rPr lang="en-US" altLang="en-US" sz="2400" b="1" dirty="0" smtClean="0">
                <a:solidFill>
                  <a:srgbClr val="FF0000"/>
                </a:solidFill>
                <a:latin typeface="Gabriola" panose="04040605051002020D02" pitchFamily="82" charset="0"/>
                <a:ea typeface="Arial"/>
                <a:cs typeface="Arial"/>
              </a:rPr>
              <a:t>Because Right Node of 3 is not filled yet.</a:t>
            </a:r>
            <a:endParaRPr lang="en-US" altLang="en-US" sz="2400" b="1" dirty="0">
              <a:solidFill>
                <a:srgbClr val="FF0000"/>
              </a:solidFill>
              <a:latin typeface="Gabriola" panose="04040605051002020D02" pitchFamily="82" charset="0"/>
              <a:ea typeface="Arial"/>
              <a:cs typeface="Arial"/>
            </a:endParaRPr>
          </a:p>
        </p:txBody>
      </p:sp>
    </p:spTree>
    <p:extLst>
      <p:ext uri="{BB962C8B-B14F-4D97-AF65-F5344CB8AC3E}">
        <p14:creationId xmlns:p14="http://schemas.microsoft.com/office/powerpoint/2010/main" val="1146325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a:off x="6274594" y="1753077"/>
            <a:ext cx="548879" cy="67389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fontAlgn="base">
              <a:spcBef>
                <a:spcPct val="0"/>
              </a:spcBef>
              <a:spcAft>
                <a:spcPct val="0"/>
              </a:spcAft>
              <a:buClrTx/>
            </a:pPr>
            <a:endParaRPr lang="en-US" sz="1800" kern="1200">
              <a:solidFill>
                <a:srgbClr val="FFFFFF"/>
              </a:solidFill>
              <a:latin typeface="Times New Roman" panose="02020603050405020304" pitchFamily="18" charset="0"/>
              <a:ea typeface="+mn-ea"/>
              <a:cs typeface="+mn-cs"/>
            </a:endParaRPr>
          </a:p>
        </p:txBody>
      </p:sp>
      <p:pic>
        <p:nvPicPr>
          <p:cNvPr id="61444"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8079" y="1333977"/>
            <a:ext cx="1075134" cy="7274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5"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382" y="2195989"/>
            <a:ext cx="654844" cy="583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txBox="1">
            <a:spLocks noChangeArrowheads="1"/>
          </p:cNvSpPr>
          <p:nvPr/>
        </p:nvSpPr>
        <p:spPr>
          <a:xfrm>
            <a:off x="1828800" y="139070"/>
            <a:ext cx="4743450" cy="5250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000000"/>
                </a:solidFill>
                <a:latin typeface="Gabriola" panose="04040605051002020D02" pitchFamily="82" charset="0"/>
                <a:ea typeface="Arial"/>
                <a:cs typeface="Arial"/>
              </a:rPr>
              <a:t>Is this a Complete Binary Tree?</a:t>
            </a:r>
            <a:endParaRPr lang="en-US" altLang="en-US" sz="3200" b="1" dirty="0">
              <a:solidFill>
                <a:srgbClr val="000000"/>
              </a:solidFill>
              <a:latin typeface="Gabriola" panose="04040605051002020D02" pitchFamily="82" charset="0"/>
              <a:ea typeface="Arial"/>
              <a:cs typeface="Arial"/>
            </a:endParaRPr>
          </a:p>
        </p:txBody>
      </p:sp>
      <p:sp>
        <p:nvSpPr>
          <p:cNvPr id="8" name="Rectangle 2"/>
          <p:cNvSpPr txBox="1">
            <a:spLocks noChangeArrowheads="1"/>
          </p:cNvSpPr>
          <p:nvPr/>
        </p:nvSpPr>
        <p:spPr>
          <a:xfrm>
            <a:off x="1363980" y="1463040"/>
            <a:ext cx="1935480" cy="24231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FF0000"/>
                </a:solidFill>
                <a:latin typeface="Gabriola" panose="04040605051002020D02" pitchFamily="82" charset="0"/>
                <a:ea typeface="Arial"/>
                <a:cs typeface="Arial"/>
              </a:rPr>
              <a:t>NO!</a:t>
            </a:r>
          </a:p>
          <a:p>
            <a:r>
              <a:rPr lang="en-US" altLang="en-US" sz="2400" b="1" dirty="0" smtClean="0">
                <a:solidFill>
                  <a:srgbClr val="FF0000"/>
                </a:solidFill>
                <a:latin typeface="Gabriola" panose="04040605051002020D02" pitchFamily="82" charset="0"/>
                <a:ea typeface="Arial"/>
                <a:cs typeface="Arial"/>
              </a:rPr>
              <a:t>Because Left child of root is not filled yet.</a:t>
            </a:r>
            <a:endParaRPr lang="en-US" altLang="en-US" sz="2400" b="1" dirty="0">
              <a:solidFill>
                <a:srgbClr val="FF0000"/>
              </a:solidFill>
              <a:latin typeface="Gabriola" panose="04040605051002020D02" pitchFamily="82" charset="0"/>
              <a:ea typeface="Arial"/>
              <a:cs typeface="Arial"/>
            </a:endParaRPr>
          </a:p>
        </p:txBody>
      </p:sp>
    </p:spTree>
    <p:extLst>
      <p:ext uri="{BB962C8B-B14F-4D97-AF65-F5344CB8AC3E}">
        <p14:creationId xmlns:p14="http://schemas.microsoft.com/office/powerpoint/2010/main" val="3982817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1" name="Picture 10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8079" y="1227297"/>
            <a:ext cx="1075134" cy="7274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1828800" y="139070"/>
            <a:ext cx="4743450" cy="5250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000000"/>
                </a:solidFill>
                <a:latin typeface="Gabriola" panose="04040605051002020D02" pitchFamily="82" charset="0"/>
                <a:ea typeface="Arial"/>
                <a:cs typeface="Arial"/>
              </a:rPr>
              <a:t>Is this a Complete Binary Tree?</a:t>
            </a:r>
            <a:endParaRPr lang="en-US" altLang="en-US" sz="3200" b="1" dirty="0">
              <a:solidFill>
                <a:srgbClr val="000000"/>
              </a:solidFill>
              <a:latin typeface="Gabriola" panose="04040605051002020D02" pitchFamily="82" charset="0"/>
              <a:ea typeface="Arial"/>
              <a:cs typeface="Arial"/>
            </a:endParaRPr>
          </a:p>
        </p:txBody>
      </p:sp>
      <p:sp>
        <p:nvSpPr>
          <p:cNvPr id="6" name="Rectangle 2"/>
          <p:cNvSpPr txBox="1">
            <a:spLocks noChangeArrowheads="1"/>
          </p:cNvSpPr>
          <p:nvPr/>
        </p:nvSpPr>
        <p:spPr>
          <a:xfrm>
            <a:off x="1363980" y="2222779"/>
            <a:ext cx="1935480" cy="5250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FF0000"/>
                </a:solidFill>
                <a:latin typeface="Gabriola" panose="04040605051002020D02" pitchFamily="82" charset="0"/>
                <a:ea typeface="Arial"/>
                <a:cs typeface="Arial"/>
              </a:rPr>
              <a:t>YES!</a:t>
            </a:r>
            <a:endParaRPr lang="en-US" altLang="en-US" sz="3200" b="1" dirty="0">
              <a:solidFill>
                <a:srgbClr val="FF0000"/>
              </a:solidFill>
              <a:latin typeface="Gabriola" panose="04040605051002020D02" pitchFamily="82" charset="0"/>
              <a:ea typeface="Arial"/>
              <a:cs typeface="Arial"/>
            </a:endParaRPr>
          </a:p>
        </p:txBody>
      </p:sp>
    </p:spTree>
    <p:extLst>
      <p:ext uri="{BB962C8B-B14F-4D97-AF65-F5344CB8AC3E}">
        <p14:creationId xmlns:p14="http://schemas.microsoft.com/office/powerpoint/2010/main" val="412746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4294967295"/>
          </p:nvPr>
        </p:nvSpPr>
        <p:spPr>
          <a:xfrm>
            <a:off x="1287780" y="807720"/>
            <a:ext cx="3855720"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marL="342900" indent="-342900">
              <a:buFont typeface="Courier New" panose="02070309020205020404" pitchFamily="49" charset="0"/>
              <a:buChar char="o"/>
            </a:pPr>
            <a:r>
              <a:rPr lang="en-US" altLang="en-US" sz="2400" b="1" dirty="0" smtClean="0">
                <a:latin typeface="Gabriola" panose="04040605051002020D02" pitchFamily="82" charset="0"/>
              </a:rPr>
              <a:t>Yes!</a:t>
            </a:r>
          </a:p>
          <a:p>
            <a:pPr marL="342900" indent="-342900">
              <a:buFont typeface="Courier New" panose="02070309020205020404" pitchFamily="49" charset="0"/>
              <a:buChar char="o"/>
            </a:pPr>
            <a:r>
              <a:rPr lang="en-US" altLang="en-US" sz="2400" b="1" dirty="0" smtClean="0">
                <a:latin typeface="Gabriola" panose="04040605051002020D02" pitchFamily="82" charset="0"/>
              </a:rPr>
              <a:t>It </a:t>
            </a:r>
            <a:r>
              <a:rPr lang="en-US" altLang="en-US" sz="2400" b="1" dirty="0">
                <a:latin typeface="Gabriola" panose="04040605051002020D02" pitchFamily="82" charset="0"/>
              </a:rPr>
              <a:t>is called the empty tree, and it has no nodes, not even a root.</a:t>
            </a:r>
          </a:p>
        </p:txBody>
      </p:sp>
      <p:sp>
        <p:nvSpPr>
          <p:cNvPr id="5" name="Rectangle 2"/>
          <p:cNvSpPr txBox="1">
            <a:spLocks noChangeArrowheads="1"/>
          </p:cNvSpPr>
          <p:nvPr/>
        </p:nvSpPr>
        <p:spPr>
          <a:xfrm>
            <a:off x="1828800" y="139070"/>
            <a:ext cx="4743450" cy="5250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000000"/>
                </a:solidFill>
                <a:latin typeface="Gabriola" panose="04040605051002020D02" pitchFamily="82" charset="0"/>
                <a:ea typeface="Arial"/>
                <a:cs typeface="Arial"/>
              </a:rPr>
              <a:t>Is this a Complete Binary Tree?</a:t>
            </a:r>
            <a:endParaRPr lang="en-US" altLang="en-US" sz="3200" b="1" dirty="0">
              <a:solidFill>
                <a:srgbClr val="000000"/>
              </a:solidFill>
              <a:latin typeface="Gabriola" panose="04040605051002020D02" pitchFamily="82" charset="0"/>
              <a:ea typeface="Arial"/>
              <a:cs typeface="Arial"/>
            </a:endParaRPr>
          </a:p>
        </p:txBody>
      </p:sp>
    </p:spTree>
    <p:extLst>
      <p:ext uri="{BB962C8B-B14F-4D97-AF65-F5344CB8AC3E}">
        <p14:creationId xmlns:p14="http://schemas.microsoft.com/office/powerpoint/2010/main" val="3282523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57842" y="749975"/>
            <a:ext cx="260712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smtClean="0">
                <a:solidFill>
                  <a:schemeClr val="accent3">
                    <a:lumMod val="50000"/>
                  </a:schemeClr>
                </a:solidFill>
                <a:latin typeface="Gabriola" panose="04040605051002020D02" pitchFamily="82" charset="0"/>
              </a:rPr>
              <a:t>Entry level </a:t>
            </a:r>
            <a:br>
              <a:rPr lang="en" sz="3200" b="1" dirty="0" smtClean="0">
                <a:solidFill>
                  <a:schemeClr val="accent3">
                    <a:lumMod val="50000"/>
                  </a:schemeClr>
                </a:solidFill>
                <a:latin typeface="Gabriola" panose="04040605051002020D02" pitchFamily="82" charset="0"/>
              </a:rPr>
            </a:br>
            <a:r>
              <a:rPr lang="en" sz="3200" b="1" dirty="0" smtClean="0">
                <a:solidFill>
                  <a:schemeClr val="accent3">
                    <a:lumMod val="50000"/>
                  </a:schemeClr>
                </a:solidFill>
                <a:latin typeface="Gabriola" panose="04040605051002020D02" pitchFamily="82" charset="0"/>
              </a:rPr>
              <a:t>Questions</a:t>
            </a:r>
            <a:endParaRPr sz="3200" b="1" dirty="0">
              <a:solidFill>
                <a:schemeClr val="accent3">
                  <a:lumMod val="50000"/>
                </a:schemeClr>
              </a:solidFill>
              <a:latin typeface="Gabriola" panose="04040605051002020D02" pitchFamily="82" charset="0"/>
            </a:endParaRPr>
          </a:p>
        </p:txBody>
      </p:sp>
      <p:sp>
        <p:nvSpPr>
          <p:cNvPr id="459" name="Google Shape;459;p23"/>
          <p:cNvSpPr txBox="1">
            <a:spLocks noGrp="1"/>
          </p:cNvSpPr>
          <p:nvPr>
            <p:ph type="body" idx="1"/>
          </p:nvPr>
        </p:nvSpPr>
        <p:spPr>
          <a:xfrm>
            <a:off x="2683000" y="678537"/>
            <a:ext cx="5434984" cy="3300531"/>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US" sz="2400" b="1" dirty="0" smtClean="0">
                <a:solidFill>
                  <a:schemeClr val="accent5">
                    <a:lumMod val="50000"/>
                  </a:schemeClr>
                </a:solidFill>
                <a:latin typeface="Gabriola" panose="04040605051002020D02" pitchFamily="82" charset="0"/>
              </a:rPr>
              <a:t>How does Google sort the webpages while you are searching for some query?</a:t>
            </a:r>
          </a:p>
          <a:p>
            <a:pPr>
              <a:buFont typeface="Wingdings" panose="05000000000000000000" pitchFamily="2" charset="2"/>
              <a:buChar char="§"/>
            </a:pPr>
            <a:endParaRPr lang="en-US" sz="2400" b="1" dirty="0">
              <a:solidFill>
                <a:schemeClr val="accent5">
                  <a:lumMod val="50000"/>
                </a:schemeClr>
              </a:solidFill>
              <a:latin typeface="Gabriola" panose="04040605051002020D02" pitchFamily="82" charset="0"/>
            </a:endParaRPr>
          </a:p>
          <a:p>
            <a:pPr>
              <a:buFont typeface="Wingdings" panose="05000000000000000000" pitchFamily="2" charset="2"/>
              <a:buChar char="§"/>
            </a:pPr>
            <a:r>
              <a:rPr lang="en-US" sz="2400" b="1" dirty="0" smtClean="0">
                <a:solidFill>
                  <a:schemeClr val="accent5">
                    <a:lumMod val="50000"/>
                  </a:schemeClr>
                </a:solidFill>
                <a:latin typeface="Gabriola" panose="04040605051002020D02" pitchFamily="82" charset="0"/>
              </a:rPr>
              <a:t>How is hierarchical information stored in a database?</a:t>
            </a:r>
          </a:p>
          <a:p>
            <a:pPr>
              <a:buFont typeface="Wingdings" panose="05000000000000000000" pitchFamily="2" charset="2"/>
              <a:buChar char="§"/>
            </a:pPr>
            <a:endParaRPr lang="en-US" sz="2400" b="1" dirty="0">
              <a:solidFill>
                <a:schemeClr val="accent5">
                  <a:lumMod val="50000"/>
                </a:schemeClr>
              </a:solidFill>
              <a:latin typeface="Gabriola" panose="04040605051002020D02" pitchFamily="82" charset="0"/>
            </a:endParaRPr>
          </a:p>
          <a:p>
            <a:pPr>
              <a:buFont typeface="Wingdings" panose="05000000000000000000" pitchFamily="2" charset="2"/>
              <a:buChar char="§"/>
            </a:pPr>
            <a:r>
              <a:rPr lang="en-US" sz="2400" b="1" dirty="0" smtClean="0">
                <a:solidFill>
                  <a:schemeClr val="accent5">
                    <a:lumMod val="50000"/>
                  </a:schemeClr>
                </a:solidFill>
                <a:latin typeface="Gabriola" panose="04040605051002020D02" pitchFamily="82" charset="0"/>
              </a:rPr>
              <a:t>Can we perform sorting using Tree data structure?</a:t>
            </a:r>
            <a:endParaRPr dirty="0"/>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41760715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idx="4294967295"/>
          </p:nvPr>
        </p:nvSpPr>
        <p:spPr>
          <a:xfrm>
            <a:off x="1607820" y="114300"/>
            <a:ext cx="5250180" cy="579120"/>
          </a:xfrm>
        </p:spPr>
        <p:txBody>
          <a:bodyPr/>
          <a:lstStyle/>
          <a:p>
            <a:r>
              <a:rPr lang="en-US" altLang="en-US" sz="3200" b="1" dirty="0">
                <a:solidFill>
                  <a:srgbClr val="000000"/>
                </a:solidFill>
                <a:latin typeface="Gabriola" panose="04040605051002020D02" pitchFamily="82" charset="0"/>
                <a:ea typeface="Arial"/>
                <a:cs typeface="Arial"/>
              </a:rPr>
              <a:t>Binary</a:t>
            </a:r>
            <a:r>
              <a:rPr lang="en-US" altLang="en-US" sz="2400" b="1" dirty="0">
                <a:latin typeface="Gabriola" panose="04040605051002020D02" pitchFamily="82" charset="0"/>
              </a:rPr>
              <a:t> </a:t>
            </a:r>
            <a:r>
              <a:rPr lang="en-US" altLang="en-US" sz="3200" b="1" dirty="0">
                <a:solidFill>
                  <a:srgbClr val="000000"/>
                </a:solidFill>
                <a:latin typeface="Gabriola" panose="04040605051002020D02" pitchFamily="82" charset="0"/>
                <a:ea typeface="Arial"/>
                <a:cs typeface="Arial"/>
              </a:rPr>
              <a:t>Tree Representation</a:t>
            </a:r>
          </a:p>
        </p:txBody>
      </p:sp>
      <p:sp>
        <p:nvSpPr>
          <p:cNvPr id="187395" name="Rectangle 3"/>
          <p:cNvSpPr>
            <a:spLocks noGrp="1" noChangeArrowheads="1"/>
          </p:cNvSpPr>
          <p:nvPr>
            <p:ph type="body" idx="4294967295"/>
          </p:nvPr>
        </p:nvSpPr>
        <p:spPr>
          <a:xfrm>
            <a:off x="1120140" y="971550"/>
            <a:ext cx="5890260" cy="2026920"/>
          </a:xfrm>
        </p:spPr>
        <p:txBody>
          <a:bodyPr/>
          <a:lstStyle/>
          <a:p>
            <a:r>
              <a:rPr lang="en-US" altLang="en-US" sz="2400" b="1" dirty="0">
                <a:latin typeface="Gabriola" panose="04040605051002020D02" pitchFamily="82" charset="0"/>
              </a:rPr>
              <a:t>Array representation.</a:t>
            </a:r>
          </a:p>
          <a:p>
            <a:r>
              <a:rPr lang="en-US" altLang="en-US" sz="2400" b="1" dirty="0">
                <a:latin typeface="Gabriola" panose="04040605051002020D02" pitchFamily="82" charset="0"/>
              </a:rPr>
              <a:t>Linked representation.</a:t>
            </a:r>
          </a:p>
        </p:txBody>
      </p:sp>
    </p:spTree>
    <p:extLst>
      <p:ext uri="{BB962C8B-B14F-4D97-AF65-F5344CB8AC3E}">
        <p14:creationId xmlns:p14="http://schemas.microsoft.com/office/powerpoint/2010/main" val="258765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7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73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idx="4294967295"/>
          </p:nvPr>
        </p:nvSpPr>
        <p:spPr>
          <a:xfrm>
            <a:off x="1714500" y="60127"/>
            <a:ext cx="4114800" cy="571500"/>
          </a:xfrm>
        </p:spPr>
        <p:txBody>
          <a:bodyPr/>
          <a:lstStyle/>
          <a:p>
            <a:r>
              <a:rPr lang="en-US" altLang="en-US" sz="3200" b="1" dirty="0">
                <a:solidFill>
                  <a:srgbClr val="000000"/>
                </a:solidFill>
                <a:latin typeface="Gabriola" panose="04040605051002020D02" pitchFamily="82" charset="0"/>
                <a:ea typeface="Arial"/>
                <a:cs typeface="Arial"/>
              </a:rPr>
              <a:t>Array Representation</a:t>
            </a:r>
          </a:p>
        </p:txBody>
      </p:sp>
      <p:sp>
        <p:nvSpPr>
          <p:cNvPr id="188419" name="Rectangle 3"/>
          <p:cNvSpPr>
            <a:spLocks noGrp="1" noChangeArrowheads="1"/>
          </p:cNvSpPr>
          <p:nvPr>
            <p:ph type="body" idx="4294967295"/>
          </p:nvPr>
        </p:nvSpPr>
        <p:spPr>
          <a:xfrm>
            <a:off x="1051560" y="631627"/>
            <a:ext cx="7040880" cy="846533"/>
          </a:xfrm>
        </p:spPr>
        <p:txBody>
          <a:bodyPr/>
          <a:lstStyle/>
          <a:p>
            <a:pPr>
              <a:lnSpc>
                <a:spcPct val="90000"/>
              </a:lnSpc>
            </a:pPr>
            <a:r>
              <a:rPr lang="en-US" altLang="en-US" sz="2400" b="1" dirty="0">
                <a:latin typeface="Gabriola" panose="04040605051002020D02" pitchFamily="82" charset="0"/>
              </a:rPr>
              <a:t>Number the nodes using the numbering scheme for a full binary tree. The node that is numbered </a:t>
            </a:r>
            <a:r>
              <a:rPr lang="en-US" altLang="en-US" sz="2400" b="1" dirty="0" err="1">
                <a:solidFill>
                  <a:schemeClr val="hlink"/>
                </a:solidFill>
                <a:latin typeface="Gabriola" panose="04040605051002020D02" pitchFamily="82" charset="0"/>
              </a:rPr>
              <a:t>i</a:t>
            </a:r>
            <a:r>
              <a:rPr lang="en-US" altLang="en-US" sz="2400" b="1" dirty="0">
                <a:latin typeface="Gabriola" panose="04040605051002020D02" pitchFamily="82" charset="0"/>
              </a:rPr>
              <a:t> is stored in </a:t>
            </a:r>
            <a:r>
              <a:rPr lang="en-US" altLang="en-US" sz="2400" b="1" dirty="0">
                <a:solidFill>
                  <a:schemeClr val="hlink"/>
                </a:solidFill>
                <a:latin typeface="Gabriola" panose="04040605051002020D02" pitchFamily="82" charset="0"/>
              </a:rPr>
              <a:t>tree[</a:t>
            </a:r>
            <a:r>
              <a:rPr lang="en-US" altLang="en-US" sz="2400" b="1" dirty="0" err="1">
                <a:solidFill>
                  <a:schemeClr val="hlink"/>
                </a:solidFill>
                <a:latin typeface="Gabriola" panose="04040605051002020D02" pitchFamily="82" charset="0"/>
              </a:rPr>
              <a:t>i</a:t>
            </a:r>
            <a:r>
              <a:rPr lang="en-US" altLang="en-US" sz="2400" b="1" dirty="0">
                <a:solidFill>
                  <a:schemeClr val="hlink"/>
                </a:solidFill>
                <a:latin typeface="Gabriola" panose="04040605051002020D02" pitchFamily="82" charset="0"/>
              </a:rPr>
              <a:t>].</a:t>
            </a:r>
          </a:p>
        </p:txBody>
      </p:sp>
      <p:grpSp>
        <p:nvGrpSpPr>
          <p:cNvPr id="188508" name="Group 92"/>
          <p:cNvGrpSpPr>
            <a:grpSpLocks/>
          </p:cNvGrpSpPr>
          <p:nvPr/>
        </p:nvGrpSpPr>
        <p:grpSpPr bwMode="auto">
          <a:xfrm>
            <a:off x="2057400" y="4343402"/>
            <a:ext cx="4114800" cy="654844"/>
            <a:chOff x="0" y="3696"/>
            <a:chExt cx="3456" cy="550"/>
          </a:xfrm>
        </p:grpSpPr>
        <p:sp>
          <p:nvSpPr>
            <p:cNvPr id="188492" name="Rectangle 76"/>
            <p:cNvSpPr>
              <a:spLocks noChangeArrowheads="1"/>
            </p:cNvSpPr>
            <p:nvPr/>
          </p:nvSpPr>
          <p:spPr bwMode="auto">
            <a:xfrm>
              <a:off x="672" y="374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94" name="Rectangle 78"/>
            <p:cNvSpPr>
              <a:spLocks noChangeArrowheads="1"/>
            </p:cNvSpPr>
            <p:nvPr/>
          </p:nvSpPr>
          <p:spPr bwMode="auto">
            <a:xfrm>
              <a:off x="912" y="374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95" name="Rectangle 79"/>
            <p:cNvSpPr>
              <a:spLocks noChangeArrowheads="1"/>
            </p:cNvSpPr>
            <p:nvPr/>
          </p:nvSpPr>
          <p:spPr bwMode="auto">
            <a:xfrm>
              <a:off x="1152" y="374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96" name="Rectangle 80"/>
            <p:cNvSpPr>
              <a:spLocks noChangeArrowheads="1"/>
            </p:cNvSpPr>
            <p:nvPr/>
          </p:nvSpPr>
          <p:spPr bwMode="auto">
            <a:xfrm>
              <a:off x="1392" y="374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97" name="Rectangle 81"/>
            <p:cNvSpPr>
              <a:spLocks noChangeArrowheads="1"/>
            </p:cNvSpPr>
            <p:nvPr/>
          </p:nvSpPr>
          <p:spPr bwMode="auto">
            <a:xfrm>
              <a:off x="1632" y="374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98" name="Rectangle 82"/>
            <p:cNvSpPr>
              <a:spLocks noChangeArrowheads="1"/>
            </p:cNvSpPr>
            <p:nvPr/>
          </p:nvSpPr>
          <p:spPr bwMode="auto">
            <a:xfrm>
              <a:off x="1872" y="374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99" name="Rectangle 83"/>
            <p:cNvSpPr>
              <a:spLocks noChangeArrowheads="1"/>
            </p:cNvSpPr>
            <p:nvPr/>
          </p:nvSpPr>
          <p:spPr bwMode="auto">
            <a:xfrm>
              <a:off x="2112" y="374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500" name="Rectangle 84"/>
            <p:cNvSpPr>
              <a:spLocks noChangeArrowheads="1"/>
            </p:cNvSpPr>
            <p:nvPr/>
          </p:nvSpPr>
          <p:spPr bwMode="auto">
            <a:xfrm>
              <a:off x="2352" y="374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501" name="Rectangle 85"/>
            <p:cNvSpPr>
              <a:spLocks noChangeArrowheads="1"/>
            </p:cNvSpPr>
            <p:nvPr/>
          </p:nvSpPr>
          <p:spPr bwMode="auto">
            <a:xfrm>
              <a:off x="2592" y="374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502" name="Rectangle 86"/>
            <p:cNvSpPr>
              <a:spLocks noChangeArrowheads="1"/>
            </p:cNvSpPr>
            <p:nvPr/>
          </p:nvSpPr>
          <p:spPr bwMode="auto">
            <a:xfrm>
              <a:off x="2832" y="374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503" name="Rectangle 87"/>
            <p:cNvSpPr>
              <a:spLocks noChangeArrowheads="1"/>
            </p:cNvSpPr>
            <p:nvPr/>
          </p:nvSpPr>
          <p:spPr bwMode="auto">
            <a:xfrm>
              <a:off x="3072" y="374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504" name="Text Box 88"/>
            <p:cNvSpPr txBox="1">
              <a:spLocks noChangeArrowheads="1"/>
            </p:cNvSpPr>
            <p:nvPr/>
          </p:nvSpPr>
          <p:spPr bwMode="auto">
            <a:xfrm>
              <a:off x="0" y="3696"/>
              <a:ext cx="72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2000" b="1" kern="1200">
                  <a:solidFill>
                    <a:srgbClr val="FF0033"/>
                  </a:solidFill>
                  <a:latin typeface="Gabriola" panose="04040605051002020D02" pitchFamily="82" charset="0"/>
                  <a:ea typeface="+mn-ea"/>
                  <a:cs typeface="+mn-cs"/>
                </a:rPr>
                <a:t>tree[]</a:t>
              </a:r>
            </a:p>
          </p:txBody>
        </p:sp>
        <p:sp>
          <p:nvSpPr>
            <p:cNvPr id="188505" name="Text Box 89"/>
            <p:cNvSpPr txBox="1">
              <a:spLocks noChangeArrowheads="1"/>
            </p:cNvSpPr>
            <p:nvPr/>
          </p:nvSpPr>
          <p:spPr bwMode="auto">
            <a:xfrm>
              <a:off x="672" y="3936"/>
              <a:ext cx="2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solidFill>
                    <a:srgbClr val="0000FF"/>
                  </a:solidFill>
                  <a:latin typeface="Gabriola" panose="04040605051002020D02" pitchFamily="82" charset="0"/>
                  <a:ea typeface="+mn-ea"/>
                  <a:cs typeface="+mn-cs"/>
                </a:rPr>
                <a:t>0</a:t>
              </a:r>
            </a:p>
          </p:txBody>
        </p:sp>
        <p:sp>
          <p:nvSpPr>
            <p:cNvPr id="188506" name="Text Box 90"/>
            <p:cNvSpPr txBox="1">
              <a:spLocks noChangeArrowheads="1"/>
            </p:cNvSpPr>
            <p:nvPr/>
          </p:nvSpPr>
          <p:spPr bwMode="auto">
            <a:xfrm>
              <a:off x="1872" y="3936"/>
              <a:ext cx="2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solidFill>
                    <a:srgbClr val="0000FF"/>
                  </a:solidFill>
                  <a:latin typeface="Gabriola" panose="04040605051002020D02" pitchFamily="82" charset="0"/>
                  <a:ea typeface="+mn-ea"/>
                  <a:cs typeface="+mn-cs"/>
                </a:rPr>
                <a:t>5</a:t>
              </a:r>
            </a:p>
          </p:txBody>
        </p:sp>
        <p:sp>
          <p:nvSpPr>
            <p:cNvPr id="188507" name="Text Box 91"/>
            <p:cNvSpPr txBox="1">
              <a:spLocks noChangeArrowheads="1"/>
            </p:cNvSpPr>
            <p:nvPr/>
          </p:nvSpPr>
          <p:spPr bwMode="auto">
            <a:xfrm>
              <a:off x="3072" y="393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solidFill>
                    <a:srgbClr val="0000FF"/>
                  </a:solidFill>
                  <a:latin typeface="Gabriola" panose="04040605051002020D02" pitchFamily="82" charset="0"/>
                  <a:ea typeface="+mn-ea"/>
                  <a:cs typeface="+mn-cs"/>
                </a:rPr>
                <a:t>10</a:t>
              </a:r>
            </a:p>
          </p:txBody>
        </p:sp>
      </p:grpSp>
      <p:sp>
        <p:nvSpPr>
          <p:cNvPr id="188510" name="Text Box 94"/>
          <p:cNvSpPr txBox="1">
            <a:spLocks noChangeArrowheads="1"/>
          </p:cNvSpPr>
          <p:nvPr/>
        </p:nvSpPr>
        <p:spPr bwMode="auto">
          <a:xfrm>
            <a:off x="3143250" y="4343400"/>
            <a:ext cx="2664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a</a:t>
            </a:r>
          </a:p>
        </p:txBody>
      </p:sp>
      <p:sp>
        <p:nvSpPr>
          <p:cNvPr id="188511" name="Text Box 95"/>
          <p:cNvSpPr txBox="1">
            <a:spLocks noChangeArrowheads="1"/>
          </p:cNvSpPr>
          <p:nvPr/>
        </p:nvSpPr>
        <p:spPr bwMode="auto">
          <a:xfrm>
            <a:off x="3462337" y="4343400"/>
            <a:ext cx="2744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b</a:t>
            </a:r>
          </a:p>
        </p:txBody>
      </p:sp>
      <p:sp>
        <p:nvSpPr>
          <p:cNvPr id="188512" name="Text Box 96"/>
          <p:cNvSpPr txBox="1">
            <a:spLocks noChangeArrowheads="1"/>
          </p:cNvSpPr>
          <p:nvPr/>
        </p:nvSpPr>
        <p:spPr bwMode="auto">
          <a:xfrm>
            <a:off x="3781425" y="4343400"/>
            <a:ext cx="2535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c</a:t>
            </a:r>
          </a:p>
        </p:txBody>
      </p:sp>
      <p:sp>
        <p:nvSpPr>
          <p:cNvPr id="188513" name="Text Box 97"/>
          <p:cNvSpPr txBox="1">
            <a:spLocks noChangeArrowheads="1"/>
          </p:cNvSpPr>
          <p:nvPr/>
        </p:nvSpPr>
        <p:spPr bwMode="auto">
          <a:xfrm>
            <a:off x="4057650" y="4343400"/>
            <a:ext cx="2808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d</a:t>
            </a:r>
          </a:p>
        </p:txBody>
      </p:sp>
      <p:sp>
        <p:nvSpPr>
          <p:cNvPr id="188514" name="Text Box 98"/>
          <p:cNvSpPr txBox="1">
            <a:spLocks noChangeArrowheads="1"/>
          </p:cNvSpPr>
          <p:nvPr/>
        </p:nvSpPr>
        <p:spPr bwMode="auto">
          <a:xfrm>
            <a:off x="4333875" y="4343400"/>
            <a:ext cx="2551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e</a:t>
            </a:r>
          </a:p>
        </p:txBody>
      </p:sp>
      <p:sp>
        <p:nvSpPr>
          <p:cNvPr id="188515" name="Text Box 99"/>
          <p:cNvSpPr txBox="1">
            <a:spLocks noChangeArrowheads="1"/>
          </p:cNvSpPr>
          <p:nvPr/>
        </p:nvSpPr>
        <p:spPr bwMode="auto">
          <a:xfrm>
            <a:off x="4610100" y="4343400"/>
            <a:ext cx="237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f</a:t>
            </a:r>
          </a:p>
        </p:txBody>
      </p:sp>
      <p:sp>
        <p:nvSpPr>
          <p:cNvPr id="188516" name="Text Box 100"/>
          <p:cNvSpPr txBox="1">
            <a:spLocks noChangeArrowheads="1"/>
          </p:cNvSpPr>
          <p:nvPr/>
        </p:nvSpPr>
        <p:spPr bwMode="auto">
          <a:xfrm>
            <a:off x="4886325" y="4343400"/>
            <a:ext cx="2696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g</a:t>
            </a:r>
          </a:p>
        </p:txBody>
      </p:sp>
      <p:sp>
        <p:nvSpPr>
          <p:cNvPr id="188517" name="Text Box 101"/>
          <p:cNvSpPr txBox="1">
            <a:spLocks noChangeArrowheads="1"/>
          </p:cNvSpPr>
          <p:nvPr/>
        </p:nvSpPr>
        <p:spPr bwMode="auto">
          <a:xfrm>
            <a:off x="5162550" y="4343400"/>
            <a:ext cx="2792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h</a:t>
            </a:r>
          </a:p>
        </p:txBody>
      </p:sp>
      <p:sp>
        <p:nvSpPr>
          <p:cNvPr id="188518" name="Text Box 102"/>
          <p:cNvSpPr txBox="1">
            <a:spLocks noChangeArrowheads="1"/>
          </p:cNvSpPr>
          <p:nvPr/>
        </p:nvSpPr>
        <p:spPr bwMode="auto">
          <a:xfrm>
            <a:off x="5438775" y="4343400"/>
            <a:ext cx="227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i</a:t>
            </a:r>
          </a:p>
        </p:txBody>
      </p:sp>
      <p:sp>
        <p:nvSpPr>
          <p:cNvPr id="188519" name="Text Box 103"/>
          <p:cNvSpPr txBox="1">
            <a:spLocks noChangeArrowheads="1"/>
          </p:cNvSpPr>
          <p:nvPr/>
        </p:nvSpPr>
        <p:spPr bwMode="auto">
          <a:xfrm>
            <a:off x="5715000" y="4343400"/>
            <a:ext cx="2247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j</a:t>
            </a:r>
          </a:p>
        </p:txBody>
      </p:sp>
      <p:grpSp>
        <p:nvGrpSpPr>
          <p:cNvPr id="188530" name="Group 114"/>
          <p:cNvGrpSpPr>
            <a:grpSpLocks/>
          </p:cNvGrpSpPr>
          <p:nvPr/>
        </p:nvGrpSpPr>
        <p:grpSpPr bwMode="auto">
          <a:xfrm>
            <a:off x="1771650" y="1600201"/>
            <a:ext cx="4743450" cy="2690813"/>
            <a:chOff x="528" y="1344"/>
            <a:chExt cx="3984" cy="2260"/>
          </a:xfrm>
        </p:grpSpPr>
        <p:grpSp>
          <p:nvGrpSpPr>
            <p:cNvPr id="188491" name="Group 75"/>
            <p:cNvGrpSpPr>
              <a:grpSpLocks/>
            </p:cNvGrpSpPr>
            <p:nvPr/>
          </p:nvGrpSpPr>
          <p:grpSpPr bwMode="auto">
            <a:xfrm>
              <a:off x="624" y="1440"/>
              <a:ext cx="3744" cy="2164"/>
              <a:chOff x="624" y="1440"/>
              <a:chExt cx="3744" cy="2164"/>
            </a:xfrm>
          </p:grpSpPr>
          <p:sp>
            <p:nvSpPr>
              <p:cNvPr id="188423" name="Oval 7"/>
              <p:cNvSpPr>
                <a:spLocks noChangeArrowheads="1"/>
              </p:cNvSpPr>
              <p:nvPr/>
            </p:nvSpPr>
            <p:spPr bwMode="auto">
              <a:xfrm>
                <a:off x="912" y="2784"/>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24" name="Oval 8"/>
              <p:cNvSpPr>
                <a:spLocks noChangeArrowheads="1"/>
              </p:cNvSpPr>
              <p:nvPr/>
            </p:nvSpPr>
            <p:spPr bwMode="auto">
              <a:xfrm>
                <a:off x="2208" y="283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25" name="Oval 9"/>
              <p:cNvSpPr>
                <a:spLocks noChangeArrowheads="1"/>
              </p:cNvSpPr>
              <p:nvPr/>
            </p:nvSpPr>
            <p:spPr bwMode="auto">
              <a:xfrm>
                <a:off x="3312" y="2784"/>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26" name="Oval 10"/>
              <p:cNvSpPr>
                <a:spLocks noChangeArrowheads="1"/>
              </p:cNvSpPr>
              <p:nvPr/>
            </p:nvSpPr>
            <p:spPr bwMode="auto">
              <a:xfrm>
                <a:off x="4128" y="283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27" name="Line 11"/>
              <p:cNvSpPr>
                <a:spLocks noChangeShapeType="1"/>
              </p:cNvSpPr>
              <p:nvPr/>
            </p:nvSpPr>
            <p:spPr bwMode="auto">
              <a:xfrm flipH="1">
                <a:off x="3456" y="2352"/>
                <a:ext cx="240" cy="43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28" name="Line 12"/>
              <p:cNvSpPr>
                <a:spLocks noChangeShapeType="1"/>
              </p:cNvSpPr>
              <p:nvPr/>
            </p:nvSpPr>
            <p:spPr bwMode="auto">
              <a:xfrm>
                <a:off x="3888" y="2304"/>
                <a:ext cx="336"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29" name="Line 13"/>
              <p:cNvSpPr>
                <a:spLocks noChangeShapeType="1"/>
              </p:cNvSpPr>
              <p:nvPr/>
            </p:nvSpPr>
            <p:spPr bwMode="auto">
              <a:xfrm flipH="1">
                <a:off x="1104" y="2304"/>
                <a:ext cx="528"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30" name="Line 14"/>
              <p:cNvSpPr>
                <a:spLocks noChangeShapeType="1"/>
              </p:cNvSpPr>
              <p:nvPr/>
            </p:nvSpPr>
            <p:spPr bwMode="auto">
              <a:xfrm>
                <a:off x="1872" y="2304"/>
                <a:ext cx="384" cy="57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nvGrpSpPr>
              <p:cNvPr id="188431" name="Group 15"/>
              <p:cNvGrpSpPr>
                <a:grpSpLocks/>
              </p:cNvGrpSpPr>
              <p:nvPr/>
            </p:nvGrpSpPr>
            <p:grpSpPr bwMode="auto">
              <a:xfrm>
                <a:off x="2688" y="1440"/>
                <a:ext cx="240" cy="388"/>
                <a:chOff x="4176" y="1104"/>
                <a:chExt cx="240" cy="388"/>
              </a:xfrm>
            </p:grpSpPr>
            <p:sp>
              <p:nvSpPr>
                <p:cNvPr id="188432" name="Oval 1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33" name="Text Box 17"/>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8435" name="Group 19"/>
              <p:cNvGrpSpPr>
                <a:grpSpLocks/>
              </p:cNvGrpSpPr>
              <p:nvPr/>
            </p:nvGrpSpPr>
            <p:grpSpPr bwMode="auto">
              <a:xfrm>
                <a:off x="3648" y="2112"/>
                <a:ext cx="240" cy="388"/>
                <a:chOff x="4176" y="1104"/>
                <a:chExt cx="240" cy="388"/>
              </a:xfrm>
            </p:grpSpPr>
            <p:sp>
              <p:nvSpPr>
                <p:cNvPr id="188436" name="Oval 20"/>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37" name="Text Box 21"/>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8438" name="Group 22"/>
              <p:cNvGrpSpPr>
                <a:grpSpLocks/>
              </p:cNvGrpSpPr>
              <p:nvPr/>
            </p:nvGrpSpPr>
            <p:grpSpPr bwMode="auto">
              <a:xfrm>
                <a:off x="1632" y="2112"/>
                <a:ext cx="240" cy="310"/>
                <a:chOff x="4176" y="1104"/>
                <a:chExt cx="240" cy="310"/>
              </a:xfrm>
            </p:grpSpPr>
            <p:sp>
              <p:nvSpPr>
                <p:cNvPr id="188439" name="Oval 23"/>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40" name="Text Box 24"/>
                <p:cNvSpPr txBox="1">
                  <a:spLocks noChangeArrowheads="1"/>
                </p:cNvSpPr>
                <p:nvPr/>
              </p:nvSpPr>
              <p:spPr bwMode="auto">
                <a:xfrm>
                  <a:off x="4176" y="1104"/>
                  <a:ext cx="2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b</a:t>
                  </a:r>
                </a:p>
              </p:txBody>
            </p:sp>
          </p:grpSp>
          <p:sp>
            <p:nvSpPr>
              <p:cNvPr id="188441" name="Line 25"/>
              <p:cNvSpPr>
                <a:spLocks noChangeShapeType="1"/>
              </p:cNvSpPr>
              <p:nvPr/>
            </p:nvSpPr>
            <p:spPr bwMode="auto">
              <a:xfrm flipH="1">
                <a:off x="1824" y="1632"/>
                <a:ext cx="864"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42" name="Line 26"/>
              <p:cNvSpPr>
                <a:spLocks noChangeShapeType="1"/>
              </p:cNvSpPr>
              <p:nvPr/>
            </p:nvSpPr>
            <p:spPr bwMode="auto">
              <a:xfrm>
                <a:off x="2880" y="1680"/>
                <a:ext cx="816"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nvGrpSpPr>
              <p:cNvPr id="188444" name="Group 28"/>
              <p:cNvGrpSpPr>
                <a:grpSpLocks/>
              </p:cNvGrpSpPr>
              <p:nvPr/>
            </p:nvGrpSpPr>
            <p:grpSpPr bwMode="auto">
              <a:xfrm>
                <a:off x="624" y="3168"/>
                <a:ext cx="240" cy="388"/>
                <a:chOff x="4176" y="1104"/>
                <a:chExt cx="240" cy="388"/>
              </a:xfrm>
            </p:grpSpPr>
            <p:sp>
              <p:nvSpPr>
                <p:cNvPr id="188445" name="Oval 2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46" name="Text Box 30"/>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grpSp>
            <p:nvGrpSpPr>
              <p:cNvPr id="188447" name="Group 31"/>
              <p:cNvGrpSpPr>
                <a:grpSpLocks/>
              </p:cNvGrpSpPr>
              <p:nvPr/>
            </p:nvGrpSpPr>
            <p:grpSpPr bwMode="auto">
              <a:xfrm>
                <a:off x="1248" y="3168"/>
                <a:ext cx="240" cy="388"/>
                <a:chOff x="4176" y="1104"/>
                <a:chExt cx="240" cy="388"/>
              </a:xfrm>
            </p:grpSpPr>
            <p:sp>
              <p:nvSpPr>
                <p:cNvPr id="188448" name="Oval 32"/>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49" name="Text Box 33"/>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sp>
            <p:nvSpPr>
              <p:cNvPr id="188450" name="Line 34"/>
              <p:cNvSpPr>
                <a:spLocks noChangeShapeType="1"/>
              </p:cNvSpPr>
              <p:nvPr/>
            </p:nvSpPr>
            <p:spPr bwMode="auto">
              <a:xfrm flipH="1">
                <a:off x="816" y="2976"/>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51" name="Line 35"/>
              <p:cNvSpPr>
                <a:spLocks noChangeShapeType="1"/>
              </p:cNvSpPr>
              <p:nvPr/>
            </p:nvSpPr>
            <p:spPr bwMode="auto">
              <a:xfrm>
                <a:off x="1152" y="2928"/>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nvGrpSpPr>
              <p:cNvPr id="188452" name="Group 36"/>
              <p:cNvGrpSpPr>
                <a:grpSpLocks/>
              </p:cNvGrpSpPr>
              <p:nvPr/>
            </p:nvGrpSpPr>
            <p:grpSpPr bwMode="auto">
              <a:xfrm>
                <a:off x="1920" y="3216"/>
                <a:ext cx="240" cy="388"/>
                <a:chOff x="4176" y="1104"/>
                <a:chExt cx="240" cy="388"/>
              </a:xfrm>
            </p:grpSpPr>
            <p:sp>
              <p:nvSpPr>
                <p:cNvPr id="188453" name="Oval 37"/>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54" name="Text Box 38"/>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grpSp>
          <p:sp>
            <p:nvSpPr>
              <p:cNvPr id="188458" name="Line 42"/>
              <p:cNvSpPr>
                <a:spLocks noChangeShapeType="1"/>
              </p:cNvSpPr>
              <p:nvPr/>
            </p:nvSpPr>
            <p:spPr bwMode="auto">
              <a:xfrm flipH="1">
                <a:off x="2112" y="3024"/>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8476" name="Text Box 60"/>
              <p:cNvSpPr txBox="1">
                <a:spLocks noChangeArrowheads="1"/>
              </p:cNvSpPr>
              <p:nvPr/>
            </p:nvSpPr>
            <p:spPr bwMode="auto">
              <a:xfrm>
                <a:off x="2736" y="1440"/>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a</a:t>
                </a:r>
              </a:p>
            </p:txBody>
          </p:sp>
          <p:sp>
            <p:nvSpPr>
              <p:cNvPr id="188478" name="Text Box 62"/>
              <p:cNvSpPr txBox="1">
                <a:spLocks noChangeArrowheads="1"/>
              </p:cNvSpPr>
              <p:nvPr/>
            </p:nvSpPr>
            <p:spPr bwMode="auto">
              <a:xfrm>
                <a:off x="3696" y="2112"/>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c</a:t>
                </a:r>
              </a:p>
            </p:txBody>
          </p:sp>
          <p:sp>
            <p:nvSpPr>
              <p:cNvPr id="188479" name="Text Box 63"/>
              <p:cNvSpPr txBox="1">
                <a:spLocks noChangeArrowheads="1"/>
              </p:cNvSpPr>
              <p:nvPr/>
            </p:nvSpPr>
            <p:spPr bwMode="auto">
              <a:xfrm>
                <a:off x="912" y="2736"/>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d</a:t>
                </a:r>
              </a:p>
            </p:txBody>
          </p:sp>
          <p:sp>
            <p:nvSpPr>
              <p:cNvPr id="188480" name="Text Box 64"/>
              <p:cNvSpPr txBox="1">
                <a:spLocks noChangeArrowheads="1"/>
              </p:cNvSpPr>
              <p:nvPr/>
            </p:nvSpPr>
            <p:spPr bwMode="auto">
              <a:xfrm>
                <a:off x="2256" y="2784"/>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e</a:t>
                </a:r>
              </a:p>
            </p:txBody>
          </p:sp>
          <p:sp>
            <p:nvSpPr>
              <p:cNvPr id="188481" name="Text Box 65"/>
              <p:cNvSpPr txBox="1">
                <a:spLocks noChangeArrowheads="1"/>
              </p:cNvSpPr>
              <p:nvPr/>
            </p:nvSpPr>
            <p:spPr bwMode="auto">
              <a:xfrm>
                <a:off x="3360" y="2736"/>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f</a:t>
                </a:r>
              </a:p>
            </p:txBody>
          </p:sp>
          <p:sp>
            <p:nvSpPr>
              <p:cNvPr id="188482" name="Text Box 66"/>
              <p:cNvSpPr txBox="1">
                <a:spLocks noChangeArrowheads="1"/>
              </p:cNvSpPr>
              <p:nvPr/>
            </p:nvSpPr>
            <p:spPr bwMode="auto">
              <a:xfrm>
                <a:off x="4176" y="2784"/>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g</a:t>
                </a:r>
              </a:p>
            </p:txBody>
          </p:sp>
          <p:sp>
            <p:nvSpPr>
              <p:cNvPr id="188483" name="Text Box 67"/>
              <p:cNvSpPr txBox="1">
                <a:spLocks noChangeArrowheads="1"/>
              </p:cNvSpPr>
              <p:nvPr/>
            </p:nvSpPr>
            <p:spPr bwMode="auto">
              <a:xfrm>
                <a:off x="672" y="3168"/>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h</a:t>
                </a:r>
              </a:p>
            </p:txBody>
          </p:sp>
          <p:sp>
            <p:nvSpPr>
              <p:cNvPr id="188484" name="Text Box 68"/>
              <p:cNvSpPr txBox="1">
                <a:spLocks noChangeArrowheads="1"/>
              </p:cNvSpPr>
              <p:nvPr/>
            </p:nvSpPr>
            <p:spPr bwMode="auto">
              <a:xfrm>
                <a:off x="1296" y="3168"/>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i</a:t>
                </a:r>
              </a:p>
            </p:txBody>
          </p:sp>
          <p:sp>
            <p:nvSpPr>
              <p:cNvPr id="188485" name="Text Box 69"/>
              <p:cNvSpPr txBox="1">
                <a:spLocks noChangeArrowheads="1"/>
              </p:cNvSpPr>
              <p:nvPr/>
            </p:nvSpPr>
            <p:spPr bwMode="auto">
              <a:xfrm>
                <a:off x="1872" y="321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  j</a:t>
                </a:r>
              </a:p>
            </p:txBody>
          </p:sp>
        </p:grpSp>
        <p:sp>
          <p:nvSpPr>
            <p:cNvPr id="188520" name="Text Box 104"/>
            <p:cNvSpPr txBox="1">
              <a:spLocks noChangeArrowheads="1"/>
            </p:cNvSpPr>
            <p:nvPr/>
          </p:nvSpPr>
          <p:spPr bwMode="auto">
            <a:xfrm>
              <a:off x="2880" y="1344"/>
              <a:ext cx="2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solidFill>
                    <a:srgbClr val="0000FF"/>
                  </a:solidFill>
                  <a:latin typeface="Gabriola" panose="04040605051002020D02" pitchFamily="82" charset="0"/>
                  <a:ea typeface="+mn-ea"/>
                  <a:cs typeface="+mn-cs"/>
                </a:rPr>
                <a:t>1</a:t>
              </a:r>
            </a:p>
          </p:txBody>
        </p:sp>
        <p:sp>
          <p:nvSpPr>
            <p:cNvPr id="188521" name="Text Box 105"/>
            <p:cNvSpPr txBox="1">
              <a:spLocks noChangeArrowheads="1"/>
            </p:cNvSpPr>
            <p:nvPr/>
          </p:nvSpPr>
          <p:spPr bwMode="auto">
            <a:xfrm>
              <a:off x="1536" y="1920"/>
              <a:ext cx="2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solidFill>
                    <a:srgbClr val="0000FF"/>
                  </a:solidFill>
                  <a:latin typeface="Gabriola" panose="04040605051002020D02" pitchFamily="82" charset="0"/>
                  <a:ea typeface="+mn-ea"/>
                  <a:cs typeface="+mn-cs"/>
                </a:rPr>
                <a:t>2</a:t>
              </a:r>
            </a:p>
          </p:txBody>
        </p:sp>
        <p:sp>
          <p:nvSpPr>
            <p:cNvPr id="188522" name="Text Box 106"/>
            <p:cNvSpPr txBox="1">
              <a:spLocks noChangeArrowheads="1"/>
            </p:cNvSpPr>
            <p:nvPr/>
          </p:nvSpPr>
          <p:spPr bwMode="auto">
            <a:xfrm>
              <a:off x="3792" y="1920"/>
              <a:ext cx="2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solidFill>
                    <a:srgbClr val="0000FF"/>
                  </a:solidFill>
                  <a:latin typeface="Gabriola" panose="04040605051002020D02" pitchFamily="82" charset="0"/>
                  <a:ea typeface="+mn-ea"/>
                  <a:cs typeface="+mn-cs"/>
                </a:rPr>
                <a:t>3</a:t>
              </a:r>
            </a:p>
          </p:txBody>
        </p:sp>
        <p:sp>
          <p:nvSpPr>
            <p:cNvPr id="188523" name="Text Box 107"/>
            <p:cNvSpPr txBox="1">
              <a:spLocks noChangeArrowheads="1"/>
            </p:cNvSpPr>
            <p:nvPr/>
          </p:nvSpPr>
          <p:spPr bwMode="auto">
            <a:xfrm>
              <a:off x="768" y="2592"/>
              <a:ext cx="2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solidFill>
                    <a:srgbClr val="0000FF"/>
                  </a:solidFill>
                  <a:latin typeface="Gabriola" panose="04040605051002020D02" pitchFamily="82" charset="0"/>
                  <a:ea typeface="+mn-ea"/>
                  <a:cs typeface="+mn-cs"/>
                </a:rPr>
                <a:t>4</a:t>
              </a:r>
            </a:p>
          </p:txBody>
        </p:sp>
        <p:sp>
          <p:nvSpPr>
            <p:cNvPr id="188524" name="Text Box 108"/>
            <p:cNvSpPr txBox="1">
              <a:spLocks noChangeArrowheads="1"/>
            </p:cNvSpPr>
            <p:nvPr/>
          </p:nvSpPr>
          <p:spPr bwMode="auto">
            <a:xfrm>
              <a:off x="2352" y="2592"/>
              <a:ext cx="2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solidFill>
                    <a:srgbClr val="0000FF"/>
                  </a:solidFill>
                  <a:latin typeface="Gabriola" panose="04040605051002020D02" pitchFamily="82" charset="0"/>
                  <a:ea typeface="+mn-ea"/>
                  <a:cs typeface="+mn-cs"/>
                </a:rPr>
                <a:t>5</a:t>
              </a:r>
            </a:p>
          </p:txBody>
        </p:sp>
        <p:sp>
          <p:nvSpPr>
            <p:cNvPr id="188525" name="Text Box 109"/>
            <p:cNvSpPr txBox="1">
              <a:spLocks noChangeArrowheads="1"/>
            </p:cNvSpPr>
            <p:nvPr/>
          </p:nvSpPr>
          <p:spPr bwMode="auto">
            <a:xfrm>
              <a:off x="3216" y="2592"/>
              <a:ext cx="2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solidFill>
                    <a:srgbClr val="0000FF"/>
                  </a:solidFill>
                  <a:latin typeface="Gabriola" panose="04040605051002020D02" pitchFamily="82" charset="0"/>
                  <a:ea typeface="+mn-ea"/>
                  <a:cs typeface="+mn-cs"/>
                </a:rPr>
                <a:t>6</a:t>
              </a:r>
            </a:p>
          </p:txBody>
        </p:sp>
        <p:sp>
          <p:nvSpPr>
            <p:cNvPr id="188526" name="Text Box 110"/>
            <p:cNvSpPr txBox="1">
              <a:spLocks noChangeArrowheads="1"/>
            </p:cNvSpPr>
            <p:nvPr/>
          </p:nvSpPr>
          <p:spPr bwMode="auto">
            <a:xfrm>
              <a:off x="4272" y="2592"/>
              <a:ext cx="2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solidFill>
                    <a:srgbClr val="0000FF"/>
                  </a:solidFill>
                  <a:latin typeface="Gabriola" panose="04040605051002020D02" pitchFamily="82" charset="0"/>
                  <a:ea typeface="+mn-ea"/>
                  <a:cs typeface="+mn-cs"/>
                </a:rPr>
                <a:t>7</a:t>
              </a:r>
            </a:p>
          </p:txBody>
        </p:sp>
        <p:sp>
          <p:nvSpPr>
            <p:cNvPr id="188527" name="Text Box 111"/>
            <p:cNvSpPr txBox="1">
              <a:spLocks noChangeArrowheads="1"/>
            </p:cNvSpPr>
            <p:nvPr/>
          </p:nvSpPr>
          <p:spPr bwMode="auto">
            <a:xfrm>
              <a:off x="528" y="2976"/>
              <a:ext cx="2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solidFill>
                    <a:srgbClr val="0000FF"/>
                  </a:solidFill>
                  <a:latin typeface="Gabriola" panose="04040605051002020D02" pitchFamily="82" charset="0"/>
                  <a:ea typeface="+mn-ea"/>
                  <a:cs typeface="+mn-cs"/>
                </a:rPr>
                <a:t>8</a:t>
              </a:r>
            </a:p>
          </p:txBody>
        </p:sp>
        <p:sp>
          <p:nvSpPr>
            <p:cNvPr id="188528" name="Text Box 112"/>
            <p:cNvSpPr txBox="1">
              <a:spLocks noChangeArrowheads="1"/>
            </p:cNvSpPr>
            <p:nvPr/>
          </p:nvSpPr>
          <p:spPr bwMode="auto">
            <a:xfrm>
              <a:off x="1440" y="3024"/>
              <a:ext cx="2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solidFill>
                    <a:srgbClr val="0000FF"/>
                  </a:solidFill>
                  <a:latin typeface="Gabriola" panose="04040605051002020D02" pitchFamily="82" charset="0"/>
                  <a:ea typeface="+mn-ea"/>
                  <a:cs typeface="+mn-cs"/>
                </a:rPr>
                <a:t>9</a:t>
              </a:r>
            </a:p>
          </p:txBody>
        </p:sp>
        <p:sp>
          <p:nvSpPr>
            <p:cNvPr id="188529" name="Text Box 113"/>
            <p:cNvSpPr txBox="1">
              <a:spLocks noChangeArrowheads="1"/>
            </p:cNvSpPr>
            <p:nvPr/>
          </p:nvSpPr>
          <p:spPr bwMode="auto">
            <a:xfrm>
              <a:off x="1824" y="3024"/>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solidFill>
                    <a:srgbClr val="0000FF"/>
                  </a:solidFill>
                  <a:latin typeface="Gabriola" panose="04040605051002020D02" pitchFamily="82" charset="0"/>
                  <a:ea typeface="+mn-ea"/>
                  <a:cs typeface="+mn-cs"/>
                </a:rPr>
                <a:t>10</a:t>
              </a:r>
            </a:p>
          </p:txBody>
        </p:sp>
      </p:grpSp>
    </p:spTree>
    <p:extLst>
      <p:ext uri="{BB962C8B-B14F-4D97-AF65-F5344CB8AC3E}">
        <p14:creationId xmlns:p14="http://schemas.microsoft.com/office/powerpoint/2010/main" val="877414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8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885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8850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88510"/>
                                        </p:tgtEl>
                                        <p:attrNameLst>
                                          <p:attrName>style.visibility</p:attrName>
                                        </p:attrNameLst>
                                      </p:cBhvr>
                                      <p:to>
                                        <p:strVal val="visible"/>
                                      </p:to>
                                    </p:set>
                                    <p:anim calcmode="lin" valueType="num">
                                      <p:cBhvr additive="base">
                                        <p:cTn id="19" dur="500" fill="hold"/>
                                        <p:tgtEl>
                                          <p:spTgt spid="188510"/>
                                        </p:tgtEl>
                                        <p:attrNameLst>
                                          <p:attrName>ppt_x</p:attrName>
                                        </p:attrNameLst>
                                      </p:cBhvr>
                                      <p:tavLst>
                                        <p:tav tm="0">
                                          <p:val>
                                            <p:strVal val="#ppt_x"/>
                                          </p:val>
                                        </p:tav>
                                        <p:tav tm="100000">
                                          <p:val>
                                            <p:strVal val="#ppt_x"/>
                                          </p:val>
                                        </p:tav>
                                      </p:tavLst>
                                    </p:anim>
                                    <p:anim calcmode="lin" valueType="num">
                                      <p:cBhvr additive="base">
                                        <p:cTn id="20" dur="500" fill="hold"/>
                                        <p:tgtEl>
                                          <p:spTgt spid="188510"/>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88511"/>
                                        </p:tgtEl>
                                        <p:attrNameLst>
                                          <p:attrName>style.visibility</p:attrName>
                                        </p:attrNameLst>
                                      </p:cBhvr>
                                      <p:to>
                                        <p:strVal val="visible"/>
                                      </p:to>
                                    </p:set>
                                    <p:anim calcmode="lin" valueType="num">
                                      <p:cBhvr additive="base">
                                        <p:cTn id="25" dur="500" fill="hold"/>
                                        <p:tgtEl>
                                          <p:spTgt spid="188511"/>
                                        </p:tgtEl>
                                        <p:attrNameLst>
                                          <p:attrName>ppt_x</p:attrName>
                                        </p:attrNameLst>
                                      </p:cBhvr>
                                      <p:tavLst>
                                        <p:tav tm="0">
                                          <p:val>
                                            <p:strVal val="#ppt_x"/>
                                          </p:val>
                                        </p:tav>
                                        <p:tav tm="100000">
                                          <p:val>
                                            <p:strVal val="#ppt_x"/>
                                          </p:val>
                                        </p:tav>
                                      </p:tavLst>
                                    </p:anim>
                                    <p:anim calcmode="lin" valueType="num">
                                      <p:cBhvr additive="base">
                                        <p:cTn id="26" dur="500" fill="hold"/>
                                        <p:tgtEl>
                                          <p:spTgt spid="188511"/>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88512"/>
                                        </p:tgtEl>
                                        <p:attrNameLst>
                                          <p:attrName>style.visibility</p:attrName>
                                        </p:attrNameLst>
                                      </p:cBhvr>
                                      <p:to>
                                        <p:strVal val="visible"/>
                                      </p:to>
                                    </p:set>
                                    <p:anim calcmode="lin" valueType="num">
                                      <p:cBhvr additive="base">
                                        <p:cTn id="31" dur="500" fill="hold"/>
                                        <p:tgtEl>
                                          <p:spTgt spid="188512"/>
                                        </p:tgtEl>
                                        <p:attrNameLst>
                                          <p:attrName>ppt_x</p:attrName>
                                        </p:attrNameLst>
                                      </p:cBhvr>
                                      <p:tavLst>
                                        <p:tav tm="0">
                                          <p:val>
                                            <p:strVal val="#ppt_x"/>
                                          </p:val>
                                        </p:tav>
                                        <p:tav tm="100000">
                                          <p:val>
                                            <p:strVal val="#ppt_x"/>
                                          </p:val>
                                        </p:tav>
                                      </p:tavLst>
                                    </p:anim>
                                    <p:anim calcmode="lin" valueType="num">
                                      <p:cBhvr additive="base">
                                        <p:cTn id="32" dur="500" fill="hold"/>
                                        <p:tgtEl>
                                          <p:spTgt spid="188512"/>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88513"/>
                                        </p:tgtEl>
                                        <p:attrNameLst>
                                          <p:attrName>style.visibility</p:attrName>
                                        </p:attrNameLst>
                                      </p:cBhvr>
                                      <p:to>
                                        <p:strVal val="visible"/>
                                      </p:to>
                                    </p:set>
                                    <p:anim calcmode="lin" valueType="num">
                                      <p:cBhvr additive="base">
                                        <p:cTn id="37" dur="500" fill="hold"/>
                                        <p:tgtEl>
                                          <p:spTgt spid="188513"/>
                                        </p:tgtEl>
                                        <p:attrNameLst>
                                          <p:attrName>ppt_x</p:attrName>
                                        </p:attrNameLst>
                                      </p:cBhvr>
                                      <p:tavLst>
                                        <p:tav tm="0">
                                          <p:val>
                                            <p:strVal val="#ppt_x"/>
                                          </p:val>
                                        </p:tav>
                                        <p:tav tm="100000">
                                          <p:val>
                                            <p:strVal val="#ppt_x"/>
                                          </p:val>
                                        </p:tav>
                                      </p:tavLst>
                                    </p:anim>
                                    <p:anim calcmode="lin" valueType="num">
                                      <p:cBhvr additive="base">
                                        <p:cTn id="38" dur="500" fill="hold"/>
                                        <p:tgtEl>
                                          <p:spTgt spid="188513"/>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88514"/>
                                        </p:tgtEl>
                                        <p:attrNameLst>
                                          <p:attrName>style.visibility</p:attrName>
                                        </p:attrNameLst>
                                      </p:cBhvr>
                                      <p:to>
                                        <p:strVal val="visible"/>
                                      </p:to>
                                    </p:set>
                                    <p:anim calcmode="lin" valueType="num">
                                      <p:cBhvr additive="base">
                                        <p:cTn id="43" dur="500" fill="hold"/>
                                        <p:tgtEl>
                                          <p:spTgt spid="188514"/>
                                        </p:tgtEl>
                                        <p:attrNameLst>
                                          <p:attrName>ppt_x</p:attrName>
                                        </p:attrNameLst>
                                      </p:cBhvr>
                                      <p:tavLst>
                                        <p:tav tm="0">
                                          <p:val>
                                            <p:strVal val="#ppt_x"/>
                                          </p:val>
                                        </p:tav>
                                        <p:tav tm="100000">
                                          <p:val>
                                            <p:strVal val="#ppt_x"/>
                                          </p:val>
                                        </p:tav>
                                      </p:tavLst>
                                    </p:anim>
                                    <p:anim calcmode="lin" valueType="num">
                                      <p:cBhvr additive="base">
                                        <p:cTn id="44" dur="500" fill="hold"/>
                                        <p:tgtEl>
                                          <p:spTgt spid="188514"/>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88515"/>
                                        </p:tgtEl>
                                        <p:attrNameLst>
                                          <p:attrName>style.visibility</p:attrName>
                                        </p:attrNameLst>
                                      </p:cBhvr>
                                      <p:to>
                                        <p:strVal val="visible"/>
                                      </p:to>
                                    </p:set>
                                    <p:anim calcmode="lin" valueType="num">
                                      <p:cBhvr additive="base">
                                        <p:cTn id="49" dur="500" fill="hold"/>
                                        <p:tgtEl>
                                          <p:spTgt spid="188515"/>
                                        </p:tgtEl>
                                        <p:attrNameLst>
                                          <p:attrName>ppt_x</p:attrName>
                                        </p:attrNameLst>
                                      </p:cBhvr>
                                      <p:tavLst>
                                        <p:tav tm="0">
                                          <p:val>
                                            <p:strVal val="#ppt_x"/>
                                          </p:val>
                                        </p:tav>
                                        <p:tav tm="100000">
                                          <p:val>
                                            <p:strVal val="#ppt_x"/>
                                          </p:val>
                                        </p:tav>
                                      </p:tavLst>
                                    </p:anim>
                                    <p:anim calcmode="lin" valueType="num">
                                      <p:cBhvr additive="base">
                                        <p:cTn id="50" dur="500" fill="hold"/>
                                        <p:tgtEl>
                                          <p:spTgt spid="188515"/>
                                        </p:tgtEl>
                                        <p:attrNameLst>
                                          <p:attrName>ppt_y</p:attrName>
                                        </p:attrNameLst>
                                      </p:cBhvr>
                                      <p:tavLst>
                                        <p:tav tm="0">
                                          <p:val>
                                            <p:strVal val="0-#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188516"/>
                                        </p:tgtEl>
                                        <p:attrNameLst>
                                          <p:attrName>style.visibility</p:attrName>
                                        </p:attrNameLst>
                                      </p:cBhvr>
                                      <p:to>
                                        <p:strVal val="visible"/>
                                      </p:to>
                                    </p:set>
                                    <p:anim calcmode="lin" valueType="num">
                                      <p:cBhvr additive="base">
                                        <p:cTn id="55" dur="500" fill="hold"/>
                                        <p:tgtEl>
                                          <p:spTgt spid="188516"/>
                                        </p:tgtEl>
                                        <p:attrNameLst>
                                          <p:attrName>ppt_x</p:attrName>
                                        </p:attrNameLst>
                                      </p:cBhvr>
                                      <p:tavLst>
                                        <p:tav tm="0">
                                          <p:val>
                                            <p:strVal val="#ppt_x"/>
                                          </p:val>
                                        </p:tav>
                                        <p:tav tm="100000">
                                          <p:val>
                                            <p:strVal val="#ppt_x"/>
                                          </p:val>
                                        </p:tav>
                                      </p:tavLst>
                                    </p:anim>
                                    <p:anim calcmode="lin" valueType="num">
                                      <p:cBhvr additive="base">
                                        <p:cTn id="56" dur="500" fill="hold"/>
                                        <p:tgtEl>
                                          <p:spTgt spid="188516"/>
                                        </p:tgtEl>
                                        <p:attrNameLst>
                                          <p:attrName>ppt_y</p:attrName>
                                        </p:attrNameLst>
                                      </p:cBhvr>
                                      <p:tavLst>
                                        <p:tav tm="0">
                                          <p:val>
                                            <p:strVal val="0-#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88517"/>
                                        </p:tgtEl>
                                        <p:attrNameLst>
                                          <p:attrName>style.visibility</p:attrName>
                                        </p:attrNameLst>
                                      </p:cBhvr>
                                      <p:to>
                                        <p:strVal val="visible"/>
                                      </p:to>
                                    </p:set>
                                    <p:anim calcmode="lin" valueType="num">
                                      <p:cBhvr additive="base">
                                        <p:cTn id="61" dur="500" fill="hold"/>
                                        <p:tgtEl>
                                          <p:spTgt spid="188517"/>
                                        </p:tgtEl>
                                        <p:attrNameLst>
                                          <p:attrName>ppt_x</p:attrName>
                                        </p:attrNameLst>
                                      </p:cBhvr>
                                      <p:tavLst>
                                        <p:tav tm="0">
                                          <p:val>
                                            <p:strVal val="#ppt_x"/>
                                          </p:val>
                                        </p:tav>
                                        <p:tav tm="100000">
                                          <p:val>
                                            <p:strVal val="#ppt_x"/>
                                          </p:val>
                                        </p:tav>
                                      </p:tavLst>
                                    </p:anim>
                                    <p:anim calcmode="lin" valueType="num">
                                      <p:cBhvr additive="base">
                                        <p:cTn id="62" dur="500" fill="hold"/>
                                        <p:tgtEl>
                                          <p:spTgt spid="188517"/>
                                        </p:tgtEl>
                                        <p:attrNameLst>
                                          <p:attrName>ppt_y</p:attrName>
                                        </p:attrNameLst>
                                      </p:cBhvr>
                                      <p:tavLst>
                                        <p:tav tm="0">
                                          <p:val>
                                            <p:strVal val="0-#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188518"/>
                                        </p:tgtEl>
                                        <p:attrNameLst>
                                          <p:attrName>style.visibility</p:attrName>
                                        </p:attrNameLst>
                                      </p:cBhvr>
                                      <p:to>
                                        <p:strVal val="visible"/>
                                      </p:to>
                                    </p:set>
                                    <p:anim calcmode="lin" valueType="num">
                                      <p:cBhvr additive="base">
                                        <p:cTn id="67" dur="500" fill="hold"/>
                                        <p:tgtEl>
                                          <p:spTgt spid="188518"/>
                                        </p:tgtEl>
                                        <p:attrNameLst>
                                          <p:attrName>ppt_x</p:attrName>
                                        </p:attrNameLst>
                                      </p:cBhvr>
                                      <p:tavLst>
                                        <p:tav tm="0">
                                          <p:val>
                                            <p:strVal val="#ppt_x"/>
                                          </p:val>
                                        </p:tav>
                                        <p:tav tm="100000">
                                          <p:val>
                                            <p:strVal val="#ppt_x"/>
                                          </p:val>
                                        </p:tav>
                                      </p:tavLst>
                                    </p:anim>
                                    <p:anim calcmode="lin" valueType="num">
                                      <p:cBhvr additive="base">
                                        <p:cTn id="68" dur="500" fill="hold"/>
                                        <p:tgtEl>
                                          <p:spTgt spid="188518"/>
                                        </p:tgtEl>
                                        <p:attrNameLst>
                                          <p:attrName>ppt_y</p:attrName>
                                        </p:attrNameLst>
                                      </p:cBhvr>
                                      <p:tavLst>
                                        <p:tav tm="0">
                                          <p:val>
                                            <p:strVal val="0-#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188519"/>
                                        </p:tgtEl>
                                        <p:attrNameLst>
                                          <p:attrName>style.visibility</p:attrName>
                                        </p:attrNameLst>
                                      </p:cBhvr>
                                      <p:to>
                                        <p:strVal val="visible"/>
                                      </p:to>
                                    </p:set>
                                    <p:anim calcmode="lin" valueType="num">
                                      <p:cBhvr additive="base">
                                        <p:cTn id="73" dur="500" fill="hold"/>
                                        <p:tgtEl>
                                          <p:spTgt spid="188519"/>
                                        </p:tgtEl>
                                        <p:attrNameLst>
                                          <p:attrName>ppt_x</p:attrName>
                                        </p:attrNameLst>
                                      </p:cBhvr>
                                      <p:tavLst>
                                        <p:tav tm="0">
                                          <p:val>
                                            <p:strVal val="#ppt_x"/>
                                          </p:val>
                                        </p:tav>
                                        <p:tav tm="100000">
                                          <p:val>
                                            <p:strVal val="#ppt_x"/>
                                          </p:val>
                                        </p:tav>
                                      </p:tavLst>
                                    </p:anim>
                                    <p:anim calcmode="lin" valueType="num">
                                      <p:cBhvr additive="base">
                                        <p:cTn id="74" dur="500" fill="hold"/>
                                        <p:tgtEl>
                                          <p:spTgt spid="1885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autoUpdateAnimBg="0"/>
      <p:bldP spid="188510" grpId="0" autoUpdateAnimBg="0"/>
      <p:bldP spid="188511" grpId="0" autoUpdateAnimBg="0"/>
      <p:bldP spid="188512" grpId="0" autoUpdateAnimBg="0"/>
      <p:bldP spid="188513" grpId="0" autoUpdateAnimBg="0"/>
      <p:bldP spid="188514" grpId="0" autoUpdateAnimBg="0"/>
      <p:bldP spid="188515" grpId="0" autoUpdateAnimBg="0"/>
      <p:bldP spid="188516" grpId="0" autoUpdateAnimBg="0"/>
      <p:bldP spid="188517" grpId="0" autoUpdateAnimBg="0"/>
      <p:bldP spid="188518" grpId="0" autoUpdateAnimBg="0"/>
      <p:bldP spid="18851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3" name="Rectangle 3"/>
          <p:cNvSpPr>
            <a:spLocks noGrp="1" noChangeArrowheads="1"/>
          </p:cNvSpPr>
          <p:nvPr>
            <p:ph type="body" idx="4294967295"/>
          </p:nvPr>
        </p:nvSpPr>
        <p:spPr>
          <a:xfrm>
            <a:off x="1171575" y="3817145"/>
            <a:ext cx="5829300" cy="872490"/>
          </a:xfrm>
        </p:spPr>
        <p:txBody>
          <a:bodyPr/>
          <a:lstStyle/>
          <a:p>
            <a:pPr>
              <a:lnSpc>
                <a:spcPct val="90000"/>
              </a:lnSpc>
            </a:pPr>
            <a:r>
              <a:rPr lang="en-US" altLang="en-US" sz="2400" b="1" dirty="0">
                <a:latin typeface="Gabriola" panose="04040605051002020D02" pitchFamily="82" charset="0"/>
              </a:rPr>
              <a:t>An </a:t>
            </a:r>
            <a:r>
              <a:rPr lang="en-US" altLang="en-US" sz="2400" b="1" dirty="0">
                <a:solidFill>
                  <a:schemeClr val="hlink"/>
                </a:solidFill>
                <a:latin typeface="Gabriola" panose="04040605051002020D02" pitchFamily="82" charset="0"/>
              </a:rPr>
              <a:t>n</a:t>
            </a:r>
            <a:r>
              <a:rPr lang="en-US" altLang="en-US" sz="2400" b="1" dirty="0">
                <a:latin typeface="Gabriola" panose="04040605051002020D02" pitchFamily="82" charset="0"/>
              </a:rPr>
              <a:t> node binary tree needs an array whose length is between </a:t>
            </a:r>
            <a:r>
              <a:rPr lang="en-US" altLang="en-US" sz="2400" b="1" dirty="0">
                <a:solidFill>
                  <a:schemeClr val="hlink"/>
                </a:solidFill>
                <a:latin typeface="Gabriola" panose="04040605051002020D02" pitchFamily="82" charset="0"/>
              </a:rPr>
              <a:t>n+1</a:t>
            </a:r>
            <a:r>
              <a:rPr lang="en-US" altLang="en-US" sz="2400" b="1" dirty="0">
                <a:latin typeface="Gabriola" panose="04040605051002020D02" pitchFamily="82" charset="0"/>
              </a:rPr>
              <a:t> and </a:t>
            </a:r>
            <a:r>
              <a:rPr lang="en-US" altLang="en-US" sz="2400" b="1" dirty="0">
                <a:solidFill>
                  <a:schemeClr val="hlink"/>
                </a:solidFill>
                <a:latin typeface="Gabriola" panose="04040605051002020D02" pitchFamily="82" charset="0"/>
              </a:rPr>
              <a:t>2</a:t>
            </a:r>
            <a:r>
              <a:rPr lang="en-US" altLang="en-US" sz="2400" b="1" baseline="30000" dirty="0">
                <a:solidFill>
                  <a:schemeClr val="hlink"/>
                </a:solidFill>
                <a:latin typeface="Gabriola" panose="04040605051002020D02" pitchFamily="82" charset="0"/>
              </a:rPr>
              <a:t>n</a:t>
            </a:r>
            <a:r>
              <a:rPr lang="en-US" altLang="en-US" sz="2400" b="1" dirty="0">
                <a:latin typeface="Gabriola" panose="04040605051002020D02" pitchFamily="82" charset="0"/>
              </a:rPr>
              <a:t>.</a:t>
            </a:r>
          </a:p>
        </p:txBody>
      </p:sp>
      <p:grpSp>
        <p:nvGrpSpPr>
          <p:cNvPr id="189540" name="Group 100"/>
          <p:cNvGrpSpPr>
            <a:grpSpLocks/>
          </p:cNvGrpSpPr>
          <p:nvPr/>
        </p:nvGrpSpPr>
        <p:grpSpPr bwMode="auto">
          <a:xfrm>
            <a:off x="4000500" y="819150"/>
            <a:ext cx="2286000" cy="1740694"/>
            <a:chOff x="2688" y="720"/>
            <a:chExt cx="1920" cy="1462"/>
          </a:xfrm>
        </p:grpSpPr>
        <p:sp>
          <p:nvSpPr>
            <p:cNvPr id="189481" name="Oval 41"/>
            <p:cNvSpPr>
              <a:spLocks noChangeArrowheads="1"/>
            </p:cNvSpPr>
            <p:nvPr/>
          </p:nvSpPr>
          <p:spPr bwMode="auto">
            <a:xfrm>
              <a:off x="2688" y="864"/>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482" name="Text Box 42"/>
            <p:cNvSpPr txBox="1">
              <a:spLocks noChangeArrowheads="1"/>
            </p:cNvSpPr>
            <p:nvPr/>
          </p:nvSpPr>
          <p:spPr bwMode="auto">
            <a:xfrm>
              <a:off x="2688" y="816"/>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sp>
          <p:nvSpPr>
            <p:cNvPr id="189484" name="Oval 44"/>
            <p:cNvSpPr>
              <a:spLocks noChangeArrowheads="1"/>
            </p:cNvSpPr>
            <p:nvPr/>
          </p:nvSpPr>
          <p:spPr bwMode="auto">
            <a:xfrm>
              <a:off x="3120" y="1200"/>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485" name="Text Box 45"/>
            <p:cNvSpPr txBox="1">
              <a:spLocks noChangeArrowheads="1"/>
            </p:cNvSpPr>
            <p:nvPr/>
          </p:nvSpPr>
          <p:spPr bwMode="auto">
            <a:xfrm>
              <a:off x="3120" y="1152"/>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latin typeface="Gabriola" panose="04040605051002020D02" pitchFamily="82" charset="0"/>
                <a:ea typeface="+mn-ea"/>
                <a:cs typeface="+mn-cs"/>
              </a:endParaRPr>
            </a:p>
          </p:txBody>
        </p:sp>
        <p:sp>
          <p:nvSpPr>
            <p:cNvPr id="189503" name="Text Box 63"/>
            <p:cNvSpPr txBox="1">
              <a:spLocks noChangeArrowheads="1"/>
            </p:cNvSpPr>
            <p:nvPr/>
          </p:nvSpPr>
          <p:spPr bwMode="auto">
            <a:xfrm>
              <a:off x="2736" y="816"/>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a</a:t>
              </a:r>
            </a:p>
          </p:txBody>
        </p:sp>
        <p:sp>
          <p:nvSpPr>
            <p:cNvPr id="189504" name="Text Box 64"/>
            <p:cNvSpPr txBox="1">
              <a:spLocks noChangeArrowheads="1"/>
            </p:cNvSpPr>
            <p:nvPr/>
          </p:nvSpPr>
          <p:spPr bwMode="auto">
            <a:xfrm>
              <a:off x="3168" y="1152"/>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dirty="0">
                  <a:latin typeface="Gabriola" panose="04040605051002020D02" pitchFamily="82" charset="0"/>
                  <a:ea typeface="+mn-ea"/>
                  <a:cs typeface="+mn-cs"/>
                </a:rPr>
                <a:t>b</a:t>
              </a:r>
            </a:p>
          </p:txBody>
        </p:sp>
        <p:sp>
          <p:nvSpPr>
            <p:cNvPr id="189512" name="Text Box 72"/>
            <p:cNvSpPr txBox="1">
              <a:spLocks noChangeArrowheads="1"/>
            </p:cNvSpPr>
            <p:nvPr/>
          </p:nvSpPr>
          <p:spPr bwMode="auto">
            <a:xfrm>
              <a:off x="2880" y="720"/>
              <a:ext cx="2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solidFill>
                    <a:srgbClr val="0000FF"/>
                  </a:solidFill>
                  <a:latin typeface="Gabriola" panose="04040605051002020D02" pitchFamily="82" charset="0"/>
                  <a:ea typeface="+mn-ea"/>
                  <a:cs typeface="+mn-cs"/>
                </a:rPr>
                <a:t>1</a:t>
              </a:r>
            </a:p>
          </p:txBody>
        </p:sp>
        <p:sp>
          <p:nvSpPr>
            <p:cNvPr id="189514" name="Text Box 74"/>
            <p:cNvSpPr txBox="1">
              <a:spLocks noChangeArrowheads="1"/>
            </p:cNvSpPr>
            <p:nvPr/>
          </p:nvSpPr>
          <p:spPr bwMode="auto">
            <a:xfrm>
              <a:off x="3408" y="1104"/>
              <a:ext cx="2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solidFill>
                    <a:srgbClr val="0000FF"/>
                  </a:solidFill>
                  <a:latin typeface="Gabriola" panose="04040605051002020D02" pitchFamily="82" charset="0"/>
                  <a:ea typeface="+mn-ea"/>
                  <a:cs typeface="+mn-cs"/>
                </a:rPr>
                <a:t>3</a:t>
              </a:r>
            </a:p>
          </p:txBody>
        </p:sp>
        <p:grpSp>
          <p:nvGrpSpPr>
            <p:cNvPr id="189522" name="Group 82"/>
            <p:cNvGrpSpPr>
              <a:grpSpLocks/>
            </p:cNvGrpSpPr>
            <p:nvPr/>
          </p:nvGrpSpPr>
          <p:grpSpPr bwMode="auto">
            <a:xfrm>
              <a:off x="3552" y="1296"/>
              <a:ext cx="384" cy="502"/>
              <a:chOff x="3744" y="1776"/>
              <a:chExt cx="384" cy="502"/>
            </a:xfrm>
          </p:grpSpPr>
          <p:sp>
            <p:nvSpPr>
              <p:cNvPr id="189475" name="Oval 35"/>
              <p:cNvSpPr>
                <a:spLocks noChangeArrowheads="1"/>
              </p:cNvSpPr>
              <p:nvPr/>
            </p:nvSpPr>
            <p:spPr bwMode="auto">
              <a:xfrm>
                <a:off x="3744" y="2016"/>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508" name="Text Box 68"/>
              <p:cNvSpPr txBox="1">
                <a:spLocks noChangeArrowheads="1"/>
              </p:cNvSpPr>
              <p:nvPr/>
            </p:nvSpPr>
            <p:spPr bwMode="auto">
              <a:xfrm>
                <a:off x="3792" y="1968"/>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c</a:t>
                </a:r>
              </a:p>
            </p:txBody>
          </p:sp>
          <p:sp>
            <p:nvSpPr>
              <p:cNvPr id="189518" name="Text Box 78"/>
              <p:cNvSpPr txBox="1">
                <a:spLocks noChangeArrowheads="1"/>
              </p:cNvSpPr>
              <p:nvPr/>
            </p:nvSpPr>
            <p:spPr bwMode="auto">
              <a:xfrm>
                <a:off x="3888" y="1776"/>
                <a:ext cx="2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solidFill>
                      <a:srgbClr val="0000FF"/>
                    </a:solidFill>
                    <a:latin typeface="Gabriola" panose="04040605051002020D02" pitchFamily="82" charset="0"/>
                    <a:ea typeface="+mn-ea"/>
                    <a:cs typeface="+mn-cs"/>
                  </a:rPr>
                  <a:t>7</a:t>
                </a:r>
              </a:p>
            </p:txBody>
          </p:sp>
        </p:grpSp>
        <p:sp>
          <p:nvSpPr>
            <p:cNvPr id="189495" name="Oval 55"/>
            <p:cNvSpPr>
              <a:spLocks noChangeArrowheads="1"/>
            </p:cNvSpPr>
            <p:nvPr/>
          </p:nvSpPr>
          <p:spPr bwMode="auto">
            <a:xfrm>
              <a:off x="3984" y="1920"/>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496" name="Text Box 56"/>
            <p:cNvSpPr txBox="1">
              <a:spLocks noChangeArrowheads="1"/>
            </p:cNvSpPr>
            <p:nvPr/>
          </p:nvSpPr>
          <p:spPr bwMode="auto">
            <a:xfrm>
              <a:off x="3984" y="1872"/>
              <a:ext cx="2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latin typeface="Gabriola" panose="04040605051002020D02" pitchFamily="82" charset="0"/>
                  <a:ea typeface="+mn-ea"/>
                  <a:cs typeface="+mn-cs"/>
                </a:rPr>
                <a:t>d</a:t>
              </a:r>
            </a:p>
          </p:txBody>
        </p:sp>
        <p:sp>
          <p:nvSpPr>
            <p:cNvPr id="189510" name="Text Box 70"/>
            <p:cNvSpPr txBox="1">
              <a:spLocks noChangeArrowheads="1"/>
            </p:cNvSpPr>
            <p:nvPr/>
          </p:nvSpPr>
          <p:spPr bwMode="auto">
            <a:xfrm>
              <a:off x="4032" y="1872"/>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1800" b="1" kern="1200">
                <a:latin typeface="Gabriola" panose="04040605051002020D02" pitchFamily="82" charset="0"/>
                <a:ea typeface="+mn-ea"/>
                <a:cs typeface="+mn-cs"/>
              </a:endParaRPr>
            </a:p>
          </p:txBody>
        </p:sp>
        <p:sp>
          <p:nvSpPr>
            <p:cNvPr id="189520" name="Text Box 80"/>
            <p:cNvSpPr txBox="1">
              <a:spLocks noChangeArrowheads="1"/>
            </p:cNvSpPr>
            <p:nvPr/>
          </p:nvSpPr>
          <p:spPr bwMode="auto">
            <a:xfrm>
              <a:off x="4176" y="1728"/>
              <a:ext cx="43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solidFill>
                    <a:srgbClr val="0000FF"/>
                  </a:solidFill>
                  <a:latin typeface="Gabriola" panose="04040605051002020D02" pitchFamily="82" charset="0"/>
                  <a:ea typeface="+mn-ea"/>
                  <a:cs typeface="+mn-cs"/>
                </a:rPr>
                <a:t>15</a:t>
              </a:r>
            </a:p>
          </p:txBody>
        </p:sp>
        <p:sp>
          <p:nvSpPr>
            <p:cNvPr id="189524" name="Line 84"/>
            <p:cNvSpPr>
              <a:spLocks noChangeShapeType="1"/>
            </p:cNvSpPr>
            <p:nvPr/>
          </p:nvSpPr>
          <p:spPr bwMode="auto">
            <a:xfrm>
              <a:off x="2880" y="1056"/>
              <a:ext cx="288"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525" name="Line 85"/>
            <p:cNvSpPr>
              <a:spLocks noChangeShapeType="1"/>
            </p:cNvSpPr>
            <p:nvPr/>
          </p:nvSpPr>
          <p:spPr bwMode="auto">
            <a:xfrm>
              <a:off x="3360" y="1392"/>
              <a:ext cx="240"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526" name="Line 86"/>
            <p:cNvSpPr>
              <a:spLocks noChangeShapeType="1"/>
            </p:cNvSpPr>
            <p:nvPr/>
          </p:nvSpPr>
          <p:spPr bwMode="auto">
            <a:xfrm>
              <a:off x="3744" y="1728"/>
              <a:ext cx="288"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grpSp>
        <p:nvGrpSpPr>
          <p:cNvPr id="189541" name="Group 101"/>
          <p:cNvGrpSpPr>
            <a:grpSpLocks/>
          </p:cNvGrpSpPr>
          <p:nvPr/>
        </p:nvGrpSpPr>
        <p:grpSpPr bwMode="auto">
          <a:xfrm>
            <a:off x="2000250" y="2705101"/>
            <a:ext cx="5543550" cy="654844"/>
            <a:chOff x="712" y="2256"/>
            <a:chExt cx="4656" cy="550"/>
          </a:xfrm>
        </p:grpSpPr>
        <p:sp>
          <p:nvSpPr>
            <p:cNvPr id="189445" name="Rectangle 5"/>
            <p:cNvSpPr>
              <a:spLocks noChangeArrowheads="1"/>
            </p:cNvSpPr>
            <p:nvPr/>
          </p:nvSpPr>
          <p:spPr bwMode="auto">
            <a:xfrm>
              <a:off x="1384" y="230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446" name="Rectangle 6"/>
            <p:cNvSpPr>
              <a:spLocks noChangeArrowheads="1"/>
            </p:cNvSpPr>
            <p:nvPr/>
          </p:nvSpPr>
          <p:spPr bwMode="auto">
            <a:xfrm>
              <a:off x="1624" y="230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447" name="Rectangle 7"/>
            <p:cNvSpPr>
              <a:spLocks noChangeArrowheads="1"/>
            </p:cNvSpPr>
            <p:nvPr/>
          </p:nvSpPr>
          <p:spPr bwMode="auto">
            <a:xfrm>
              <a:off x="1864" y="230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448" name="Rectangle 8"/>
            <p:cNvSpPr>
              <a:spLocks noChangeArrowheads="1"/>
            </p:cNvSpPr>
            <p:nvPr/>
          </p:nvSpPr>
          <p:spPr bwMode="auto">
            <a:xfrm>
              <a:off x="2104" y="230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449" name="Rectangle 9"/>
            <p:cNvSpPr>
              <a:spLocks noChangeArrowheads="1"/>
            </p:cNvSpPr>
            <p:nvPr/>
          </p:nvSpPr>
          <p:spPr bwMode="auto">
            <a:xfrm>
              <a:off x="2344" y="230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450" name="Rectangle 10"/>
            <p:cNvSpPr>
              <a:spLocks noChangeArrowheads="1"/>
            </p:cNvSpPr>
            <p:nvPr/>
          </p:nvSpPr>
          <p:spPr bwMode="auto">
            <a:xfrm>
              <a:off x="2584" y="230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451" name="Rectangle 11"/>
            <p:cNvSpPr>
              <a:spLocks noChangeArrowheads="1"/>
            </p:cNvSpPr>
            <p:nvPr/>
          </p:nvSpPr>
          <p:spPr bwMode="auto">
            <a:xfrm>
              <a:off x="2824" y="230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452" name="Rectangle 12"/>
            <p:cNvSpPr>
              <a:spLocks noChangeArrowheads="1"/>
            </p:cNvSpPr>
            <p:nvPr/>
          </p:nvSpPr>
          <p:spPr bwMode="auto">
            <a:xfrm>
              <a:off x="3064" y="230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453" name="Rectangle 13"/>
            <p:cNvSpPr>
              <a:spLocks noChangeArrowheads="1"/>
            </p:cNvSpPr>
            <p:nvPr/>
          </p:nvSpPr>
          <p:spPr bwMode="auto">
            <a:xfrm>
              <a:off x="3304" y="230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454" name="Rectangle 14"/>
            <p:cNvSpPr>
              <a:spLocks noChangeArrowheads="1"/>
            </p:cNvSpPr>
            <p:nvPr/>
          </p:nvSpPr>
          <p:spPr bwMode="auto">
            <a:xfrm>
              <a:off x="3544" y="230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455" name="Rectangle 15"/>
            <p:cNvSpPr>
              <a:spLocks noChangeArrowheads="1"/>
            </p:cNvSpPr>
            <p:nvPr/>
          </p:nvSpPr>
          <p:spPr bwMode="auto">
            <a:xfrm>
              <a:off x="3784" y="230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456" name="Text Box 16"/>
            <p:cNvSpPr txBox="1">
              <a:spLocks noChangeArrowheads="1"/>
            </p:cNvSpPr>
            <p:nvPr/>
          </p:nvSpPr>
          <p:spPr bwMode="auto">
            <a:xfrm>
              <a:off x="712" y="2256"/>
              <a:ext cx="72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2100" b="1" kern="1200">
                  <a:latin typeface="Gabriola" panose="04040605051002020D02" pitchFamily="82" charset="0"/>
                  <a:ea typeface="+mn-ea"/>
                  <a:cs typeface="+mn-cs"/>
                </a:rPr>
                <a:t>tree[]</a:t>
              </a:r>
            </a:p>
          </p:txBody>
        </p:sp>
        <p:sp>
          <p:nvSpPr>
            <p:cNvPr id="189457" name="Text Box 17"/>
            <p:cNvSpPr txBox="1">
              <a:spLocks noChangeArrowheads="1"/>
            </p:cNvSpPr>
            <p:nvPr/>
          </p:nvSpPr>
          <p:spPr bwMode="auto">
            <a:xfrm>
              <a:off x="1384" y="2496"/>
              <a:ext cx="2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solidFill>
                    <a:srgbClr val="0000FF"/>
                  </a:solidFill>
                  <a:latin typeface="Gabriola" panose="04040605051002020D02" pitchFamily="82" charset="0"/>
                  <a:ea typeface="+mn-ea"/>
                  <a:cs typeface="+mn-cs"/>
                </a:rPr>
                <a:t>0</a:t>
              </a:r>
            </a:p>
          </p:txBody>
        </p:sp>
        <p:sp>
          <p:nvSpPr>
            <p:cNvPr id="189458" name="Text Box 18"/>
            <p:cNvSpPr txBox="1">
              <a:spLocks noChangeArrowheads="1"/>
            </p:cNvSpPr>
            <p:nvPr/>
          </p:nvSpPr>
          <p:spPr bwMode="auto">
            <a:xfrm>
              <a:off x="2584" y="2496"/>
              <a:ext cx="2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solidFill>
                    <a:srgbClr val="0000FF"/>
                  </a:solidFill>
                  <a:latin typeface="Gabriola" panose="04040605051002020D02" pitchFamily="82" charset="0"/>
                  <a:ea typeface="+mn-ea"/>
                  <a:cs typeface="+mn-cs"/>
                </a:rPr>
                <a:t>5</a:t>
              </a:r>
            </a:p>
          </p:txBody>
        </p:sp>
        <p:sp>
          <p:nvSpPr>
            <p:cNvPr id="189459" name="Text Box 19"/>
            <p:cNvSpPr txBox="1">
              <a:spLocks noChangeArrowheads="1"/>
            </p:cNvSpPr>
            <p:nvPr/>
          </p:nvSpPr>
          <p:spPr bwMode="auto">
            <a:xfrm>
              <a:off x="3784" y="249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solidFill>
                    <a:srgbClr val="0000FF"/>
                  </a:solidFill>
                  <a:latin typeface="Gabriola" panose="04040605051002020D02" pitchFamily="82" charset="0"/>
                  <a:ea typeface="+mn-ea"/>
                  <a:cs typeface="+mn-cs"/>
                </a:rPr>
                <a:t>10</a:t>
              </a:r>
            </a:p>
          </p:txBody>
        </p:sp>
        <p:sp>
          <p:nvSpPr>
            <p:cNvPr id="189460" name="Text Box 20"/>
            <p:cNvSpPr txBox="1">
              <a:spLocks noChangeArrowheads="1"/>
            </p:cNvSpPr>
            <p:nvPr/>
          </p:nvSpPr>
          <p:spPr bwMode="auto">
            <a:xfrm>
              <a:off x="1624" y="2256"/>
              <a:ext cx="225"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a</a:t>
              </a:r>
            </a:p>
          </p:txBody>
        </p:sp>
        <p:sp>
          <p:nvSpPr>
            <p:cNvPr id="189461" name="Text Box 21"/>
            <p:cNvSpPr txBox="1">
              <a:spLocks noChangeArrowheads="1"/>
            </p:cNvSpPr>
            <p:nvPr/>
          </p:nvSpPr>
          <p:spPr bwMode="auto">
            <a:xfrm>
              <a:off x="1892" y="2256"/>
              <a:ext cx="20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a:t>
              </a:r>
            </a:p>
          </p:txBody>
        </p:sp>
        <p:sp>
          <p:nvSpPr>
            <p:cNvPr id="189462" name="Text Box 22"/>
            <p:cNvSpPr txBox="1">
              <a:spLocks noChangeArrowheads="1"/>
            </p:cNvSpPr>
            <p:nvPr/>
          </p:nvSpPr>
          <p:spPr bwMode="auto">
            <a:xfrm>
              <a:off x="2160" y="2256"/>
              <a:ext cx="233"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b</a:t>
              </a:r>
            </a:p>
          </p:txBody>
        </p:sp>
        <p:sp>
          <p:nvSpPr>
            <p:cNvPr id="189463" name="Text Box 23"/>
            <p:cNvSpPr txBox="1">
              <a:spLocks noChangeArrowheads="1"/>
            </p:cNvSpPr>
            <p:nvPr/>
          </p:nvSpPr>
          <p:spPr bwMode="auto">
            <a:xfrm>
              <a:off x="2392" y="2256"/>
              <a:ext cx="20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a:t>
              </a:r>
            </a:p>
          </p:txBody>
        </p:sp>
        <p:sp>
          <p:nvSpPr>
            <p:cNvPr id="189464" name="Text Box 24"/>
            <p:cNvSpPr txBox="1">
              <a:spLocks noChangeArrowheads="1"/>
            </p:cNvSpPr>
            <p:nvPr/>
          </p:nvSpPr>
          <p:spPr bwMode="auto">
            <a:xfrm>
              <a:off x="2624" y="2256"/>
              <a:ext cx="20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a:t>
              </a:r>
            </a:p>
          </p:txBody>
        </p:sp>
        <p:sp>
          <p:nvSpPr>
            <p:cNvPr id="189465" name="Text Box 25"/>
            <p:cNvSpPr txBox="1">
              <a:spLocks noChangeArrowheads="1"/>
            </p:cNvSpPr>
            <p:nvPr/>
          </p:nvSpPr>
          <p:spPr bwMode="auto">
            <a:xfrm>
              <a:off x="2856" y="2256"/>
              <a:ext cx="20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a:t>
              </a:r>
            </a:p>
          </p:txBody>
        </p:sp>
        <p:sp>
          <p:nvSpPr>
            <p:cNvPr id="189466" name="Text Box 26"/>
            <p:cNvSpPr txBox="1">
              <a:spLocks noChangeArrowheads="1"/>
            </p:cNvSpPr>
            <p:nvPr/>
          </p:nvSpPr>
          <p:spPr bwMode="auto">
            <a:xfrm>
              <a:off x="3088" y="2256"/>
              <a:ext cx="21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c</a:t>
              </a:r>
            </a:p>
          </p:txBody>
        </p:sp>
        <p:sp>
          <p:nvSpPr>
            <p:cNvPr id="189467" name="Text Box 27"/>
            <p:cNvSpPr txBox="1">
              <a:spLocks noChangeArrowheads="1"/>
            </p:cNvSpPr>
            <p:nvPr/>
          </p:nvSpPr>
          <p:spPr bwMode="auto">
            <a:xfrm>
              <a:off x="3320" y="2256"/>
              <a:ext cx="20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a:t>
              </a:r>
            </a:p>
          </p:txBody>
        </p:sp>
        <p:sp>
          <p:nvSpPr>
            <p:cNvPr id="189468" name="Text Box 28"/>
            <p:cNvSpPr txBox="1">
              <a:spLocks noChangeArrowheads="1"/>
            </p:cNvSpPr>
            <p:nvPr/>
          </p:nvSpPr>
          <p:spPr bwMode="auto">
            <a:xfrm>
              <a:off x="3552" y="2256"/>
              <a:ext cx="20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a:t>
              </a:r>
            </a:p>
          </p:txBody>
        </p:sp>
        <p:sp>
          <p:nvSpPr>
            <p:cNvPr id="189527" name="Rectangle 87"/>
            <p:cNvSpPr>
              <a:spLocks noChangeArrowheads="1"/>
            </p:cNvSpPr>
            <p:nvPr/>
          </p:nvSpPr>
          <p:spPr bwMode="auto">
            <a:xfrm>
              <a:off x="4024" y="230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528" name="Rectangle 88"/>
            <p:cNvSpPr>
              <a:spLocks noChangeArrowheads="1"/>
            </p:cNvSpPr>
            <p:nvPr/>
          </p:nvSpPr>
          <p:spPr bwMode="auto">
            <a:xfrm>
              <a:off x="4264" y="230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529" name="Rectangle 89"/>
            <p:cNvSpPr>
              <a:spLocks noChangeArrowheads="1"/>
            </p:cNvSpPr>
            <p:nvPr/>
          </p:nvSpPr>
          <p:spPr bwMode="auto">
            <a:xfrm>
              <a:off x="4504" y="230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530" name="Rectangle 90"/>
            <p:cNvSpPr>
              <a:spLocks noChangeArrowheads="1"/>
            </p:cNvSpPr>
            <p:nvPr/>
          </p:nvSpPr>
          <p:spPr bwMode="auto">
            <a:xfrm>
              <a:off x="4744" y="230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532" name="Text Box 92"/>
            <p:cNvSpPr txBox="1">
              <a:spLocks noChangeArrowheads="1"/>
            </p:cNvSpPr>
            <p:nvPr/>
          </p:nvSpPr>
          <p:spPr bwMode="auto">
            <a:xfrm>
              <a:off x="3796" y="2256"/>
              <a:ext cx="20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a:t>
              </a:r>
            </a:p>
          </p:txBody>
        </p:sp>
        <p:sp>
          <p:nvSpPr>
            <p:cNvPr id="189533" name="Text Box 93"/>
            <p:cNvSpPr txBox="1">
              <a:spLocks noChangeArrowheads="1"/>
            </p:cNvSpPr>
            <p:nvPr/>
          </p:nvSpPr>
          <p:spPr bwMode="auto">
            <a:xfrm>
              <a:off x="4048" y="2256"/>
              <a:ext cx="20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a:t>
              </a:r>
            </a:p>
          </p:txBody>
        </p:sp>
        <p:sp>
          <p:nvSpPr>
            <p:cNvPr id="189534" name="Text Box 94"/>
            <p:cNvSpPr txBox="1">
              <a:spLocks noChangeArrowheads="1"/>
            </p:cNvSpPr>
            <p:nvPr/>
          </p:nvSpPr>
          <p:spPr bwMode="auto">
            <a:xfrm>
              <a:off x="4280" y="2256"/>
              <a:ext cx="20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a:t>
              </a:r>
            </a:p>
          </p:txBody>
        </p:sp>
        <p:sp>
          <p:nvSpPr>
            <p:cNvPr id="189535" name="Text Box 95"/>
            <p:cNvSpPr txBox="1">
              <a:spLocks noChangeArrowheads="1"/>
            </p:cNvSpPr>
            <p:nvPr/>
          </p:nvSpPr>
          <p:spPr bwMode="auto">
            <a:xfrm>
              <a:off x="4512" y="2256"/>
              <a:ext cx="20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a:t>
              </a:r>
            </a:p>
          </p:txBody>
        </p:sp>
        <p:sp>
          <p:nvSpPr>
            <p:cNvPr id="189536" name="Text Box 96"/>
            <p:cNvSpPr txBox="1">
              <a:spLocks noChangeArrowheads="1"/>
            </p:cNvSpPr>
            <p:nvPr/>
          </p:nvSpPr>
          <p:spPr bwMode="auto">
            <a:xfrm>
              <a:off x="4744" y="2256"/>
              <a:ext cx="20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a:t>
              </a:r>
            </a:p>
          </p:txBody>
        </p:sp>
        <p:sp>
          <p:nvSpPr>
            <p:cNvPr id="189537" name="Rectangle 97"/>
            <p:cNvSpPr>
              <a:spLocks noChangeArrowheads="1"/>
            </p:cNvSpPr>
            <p:nvPr/>
          </p:nvSpPr>
          <p:spPr bwMode="auto">
            <a:xfrm>
              <a:off x="4984" y="2304"/>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89538" name="Text Box 98"/>
            <p:cNvSpPr txBox="1">
              <a:spLocks noChangeArrowheads="1"/>
            </p:cNvSpPr>
            <p:nvPr/>
          </p:nvSpPr>
          <p:spPr bwMode="auto">
            <a:xfrm>
              <a:off x="4984" y="2496"/>
              <a:ext cx="3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1800" b="1" kern="1200">
                  <a:solidFill>
                    <a:srgbClr val="0000FF"/>
                  </a:solidFill>
                  <a:latin typeface="Gabriola" panose="04040605051002020D02" pitchFamily="82" charset="0"/>
                  <a:ea typeface="+mn-ea"/>
                  <a:cs typeface="+mn-cs"/>
                </a:rPr>
                <a:t>15</a:t>
              </a:r>
            </a:p>
          </p:txBody>
        </p:sp>
        <p:sp>
          <p:nvSpPr>
            <p:cNvPr id="189539" name="Text Box 99"/>
            <p:cNvSpPr txBox="1">
              <a:spLocks noChangeArrowheads="1"/>
            </p:cNvSpPr>
            <p:nvPr/>
          </p:nvSpPr>
          <p:spPr bwMode="auto">
            <a:xfrm>
              <a:off x="4984" y="2256"/>
              <a:ext cx="23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800" eaLnBrk="0" fontAlgn="base" hangingPunct="0">
                <a:spcBef>
                  <a:spcPct val="0"/>
                </a:spcBef>
                <a:spcAft>
                  <a:spcPct val="0"/>
                </a:spcAft>
                <a:buClrTx/>
              </a:pPr>
              <a:r>
                <a:rPr lang="en-US" altLang="en-US" sz="1800" b="1" kern="1200">
                  <a:latin typeface="Gabriola" panose="04040605051002020D02" pitchFamily="82" charset="0"/>
                  <a:ea typeface="+mn-ea"/>
                  <a:cs typeface="+mn-cs"/>
                </a:rPr>
                <a:t>d</a:t>
              </a:r>
            </a:p>
          </p:txBody>
        </p:sp>
      </p:grpSp>
      <p:sp>
        <p:nvSpPr>
          <p:cNvPr id="61" name="Rectangle 2"/>
          <p:cNvSpPr txBox="1">
            <a:spLocks noChangeArrowheads="1"/>
          </p:cNvSpPr>
          <p:nvPr/>
        </p:nvSpPr>
        <p:spPr>
          <a:xfrm>
            <a:off x="1725930" y="114657"/>
            <a:ext cx="4114800" cy="57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000000"/>
                </a:solidFill>
                <a:latin typeface="Gabriola" panose="04040605051002020D02" pitchFamily="82" charset="0"/>
                <a:ea typeface="Arial"/>
                <a:cs typeface="Arial"/>
              </a:rPr>
              <a:t>Right-Skewed Binary Tree</a:t>
            </a:r>
            <a:endParaRPr lang="en-US" altLang="en-US" sz="3200" b="1" dirty="0">
              <a:solidFill>
                <a:srgbClr val="000000"/>
              </a:solidFill>
              <a:latin typeface="Gabriola" panose="04040605051002020D02" pitchFamily="82" charset="0"/>
              <a:ea typeface="Arial"/>
              <a:cs typeface="Arial"/>
            </a:endParaRPr>
          </a:p>
        </p:txBody>
      </p:sp>
    </p:spTree>
    <p:extLst>
      <p:ext uri="{BB962C8B-B14F-4D97-AF65-F5344CB8AC3E}">
        <p14:creationId xmlns:p14="http://schemas.microsoft.com/office/powerpoint/2010/main" val="2435251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95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895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94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idx="4294967295"/>
          </p:nvPr>
        </p:nvSpPr>
        <p:spPr>
          <a:xfrm>
            <a:off x="1684020" y="160020"/>
            <a:ext cx="5615940" cy="502920"/>
          </a:xfrm>
        </p:spPr>
        <p:txBody>
          <a:bodyPr/>
          <a:lstStyle/>
          <a:p>
            <a:r>
              <a:rPr lang="en-US" altLang="en-US" sz="3200" b="1" dirty="0">
                <a:solidFill>
                  <a:srgbClr val="000000"/>
                </a:solidFill>
                <a:latin typeface="Gabriola" panose="04040605051002020D02" pitchFamily="82" charset="0"/>
                <a:ea typeface="Arial"/>
                <a:cs typeface="Arial"/>
              </a:rPr>
              <a:t>Linked Representation</a:t>
            </a:r>
          </a:p>
        </p:txBody>
      </p:sp>
      <p:sp>
        <p:nvSpPr>
          <p:cNvPr id="190467" name="Rectangle 3"/>
          <p:cNvSpPr>
            <a:spLocks noGrp="1" noChangeArrowheads="1"/>
          </p:cNvSpPr>
          <p:nvPr>
            <p:ph type="body" idx="4294967295"/>
          </p:nvPr>
        </p:nvSpPr>
        <p:spPr>
          <a:xfrm>
            <a:off x="975360" y="1482090"/>
            <a:ext cx="7322820" cy="1543050"/>
          </a:xfrm>
        </p:spPr>
        <p:txBody>
          <a:bodyPr/>
          <a:lstStyle/>
          <a:p>
            <a:pPr>
              <a:lnSpc>
                <a:spcPct val="90000"/>
              </a:lnSpc>
            </a:pPr>
            <a:r>
              <a:rPr lang="en-US" altLang="en-US" sz="2400" b="1" dirty="0">
                <a:latin typeface="Gabriola" panose="04040605051002020D02" pitchFamily="82" charset="0"/>
              </a:rPr>
              <a:t>Each binary tree node is represented as an object whose data type is </a:t>
            </a:r>
            <a:r>
              <a:rPr lang="en-US" altLang="en-US" sz="2400" b="1" dirty="0" err="1">
                <a:solidFill>
                  <a:schemeClr val="hlink"/>
                </a:solidFill>
                <a:latin typeface="Gabriola" panose="04040605051002020D02" pitchFamily="82" charset="0"/>
              </a:rPr>
              <a:t>BinaryTreeNode</a:t>
            </a:r>
            <a:r>
              <a:rPr lang="en-US" altLang="en-US" sz="2400" b="1" dirty="0">
                <a:latin typeface="Gabriola" panose="04040605051002020D02" pitchFamily="82" charset="0"/>
              </a:rPr>
              <a:t>.</a:t>
            </a:r>
          </a:p>
          <a:p>
            <a:pPr>
              <a:lnSpc>
                <a:spcPct val="90000"/>
              </a:lnSpc>
            </a:pPr>
            <a:r>
              <a:rPr lang="en-US" altLang="en-US" sz="2400" b="1" dirty="0">
                <a:latin typeface="Gabriola" panose="04040605051002020D02" pitchFamily="82" charset="0"/>
              </a:rPr>
              <a:t>The space required by an </a:t>
            </a:r>
            <a:r>
              <a:rPr lang="en-US" altLang="en-US" sz="2400" b="1" dirty="0">
                <a:solidFill>
                  <a:schemeClr val="hlink"/>
                </a:solidFill>
                <a:latin typeface="Gabriola" panose="04040605051002020D02" pitchFamily="82" charset="0"/>
              </a:rPr>
              <a:t>n</a:t>
            </a:r>
            <a:r>
              <a:rPr lang="en-US" altLang="en-US" sz="2400" b="1" dirty="0">
                <a:latin typeface="Gabriola" panose="04040605051002020D02" pitchFamily="82" charset="0"/>
              </a:rPr>
              <a:t> node binary tree is </a:t>
            </a:r>
            <a:r>
              <a:rPr lang="en-US" altLang="en-US" sz="2400" b="1" dirty="0">
                <a:solidFill>
                  <a:schemeClr val="hlink"/>
                </a:solidFill>
                <a:latin typeface="Gabriola" panose="04040605051002020D02" pitchFamily="82" charset="0"/>
              </a:rPr>
              <a:t>n * (space required by one node).</a:t>
            </a:r>
          </a:p>
        </p:txBody>
      </p:sp>
    </p:spTree>
    <p:extLst>
      <p:ext uri="{BB962C8B-B14F-4D97-AF65-F5344CB8AC3E}">
        <p14:creationId xmlns:p14="http://schemas.microsoft.com/office/powerpoint/2010/main" val="639894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0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0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1760220" y="121920"/>
            <a:ext cx="4442460" cy="514350"/>
          </a:xfrm>
        </p:spPr>
        <p:txBody>
          <a:bodyPr/>
          <a:lstStyle/>
          <a:p>
            <a:r>
              <a:rPr lang="en-US" altLang="en-US" sz="3200" b="1" dirty="0">
                <a:solidFill>
                  <a:srgbClr val="000000"/>
                </a:solidFill>
                <a:latin typeface="Gabriola" panose="04040605051002020D02" pitchFamily="82" charset="0"/>
                <a:ea typeface="Arial"/>
                <a:cs typeface="Arial"/>
              </a:rPr>
              <a:t>The Class </a:t>
            </a:r>
            <a:r>
              <a:rPr lang="en-US" altLang="en-US" sz="3200" b="1" dirty="0" err="1">
                <a:solidFill>
                  <a:srgbClr val="000000"/>
                </a:solidFill>
                <a:latin typeface="Gabriola" panose="04040605051002020D02" pitchFamily="82" charset="0"/>
                <a:ea typeface="Arial"/>
                <a:cs typeface="Arial"/>
              </a:rPr>
              <a:t>BinaryTreeNode</a:t>
            </a:r>
            <a:endParaRPr lang="en-US" altLang="en-US" sz="3200" b="1" dirty="0">
              <a:solidFill>
                <a:srgbClr val="000000"/>
              </a:solidFill>
              <a:latin typeface="Gabriola" panose="04040605051002020D02" pitchFamily="82" charset="0"/>
              <a:ea typeface="Arial"/>
              <a:cs typeface="Arial"/>
            </a:endParaRPr>
          </a:p>
        </p:txBody>
      </p:sp>
      <p:sp>
        <p:nvSpPr>
          <p:cNvPr id="191492" name="Text Box 4"/>
          <p:cNvSpPr txBox="1">
            <a:spLocks noGrp="1" noChangeArrowheads="1"/>
          </p:cNvSpPr>
          <p:nvPr>
            <p:ph type="body" idx="4294967295"/>
          </p:nvPr>
        </p:nvSpPr>
        <p:spPr>
          <a:xfrm>
            <a:off x="1203960" y="899160"/>
            <a:ext cx="6713220" cy="3749040"/>
          </a:xfrm>
          <a:solidFill>
            <a:srgbClr val="FFC000"/>
          </a:solidFill>
          <a:ln/>
        </p:spPr>
        <p:txBody>
          <a:bodyPr/>
          <a:lstStyle/>
          <a:p>
            <a:pPr>
              <a:lnSpc>
                <a:spcPct val="90000"/>
              </a:lnSpc>
              <a:spcBef>
                <a:spcPct val="50000"/>
              </a:spcBef>
              <a:buClrTx/>
              <a:buFontTx/>
              <a:buNone/>
            </a:pPr>
            <a:r>
              <a:rPr lang="en-US" altLang="en-US" sz="1800" dirty="0">
                <a:solidFill>
                  <a:schemeClr val="bg1"/>
                </a:solidFill>
                <a:latin typeface="Courier New" panose="02070309020205020404" pitchFamily="49" charset="0"/>
                <a:ea typeface="MS Mincho" pitchFamily="49" charset="-128"/>
                <a:cs typeface="Courier New" panose="02070309020205020404" pitchFamily="49" charset="0"/>
              </a:rPr>
              <a:t>package</a:t>
            </a:r>
            <a:r>
              <a:rPr lang="en-US" altLang="en-US" sz="1800" dirty="0">
                <a:latin typeface="Courier New" panose="02070309020205020404" pitchFamily="49" charset="0"/>
                <a:ea typeface="MS Mincho" pitchFamily="49" charset="-128"/>
                <a:cs typeface="Courier New" panose="02070309020205020404" pitchFamily="49" charset="0"/>
              </a:rPr>
              <a:t> </a:t>
            </a:r>
            <a:r>
              <a:rPr lang="en-US" altLang="en-US" sz="1800" dirty="0" err="1">
                <a:latin typeface="Courier New" panose="02070309020205020404" pitchFamily="49" charset="0"/>
                <a:ea typeface="MS Mincho" pitchFamily="49" charset="-128"/>
                <a:cs typeface="Courier New" panose="02070309020205020404" pitchFamily="49" charset="0"/>
              </a:rPr>
              <a:t>dataStructures</a:t>
            </a:r>
            <a:r>
              <a:rPr lang="en-US" altLang="en-US" sz="1800" dirty="0">
                <a:latin typeface="Courier New" panose="02070309020205020404" pitchFamily="49" charset="0"/>
                <a:ea typeface="MS Mincho" pitchFamily="49" charset="-128"/>
                <a:cs typeface="Courier New" panose="02070309020205020404" pitchFamily="49" charset="0"/>
              </a:rPr>
              <a:t>;</a:t>
            </a:r>
            <a:endParaRPr lang="en-US" altLang="en-US" sz="1800" dirty="0">
              <a:latin typeface="Courier New" panose="02070309020205020404" pitchFamily="49" charset="0"/>
              <a:cs typeface="Courier New" panose="02070309020205020404" pitchFamily="49" charset="0"/>
            </a:endParaRPr>
          </a:p>
          <a:p>
            <a:pPr>
              <a:lnSpc>
                <a:spcPct val="90000"/>
              </a:lnSpc>
              <a:spcBef>
                <a:spcPct val="50000"/>
              </a:spcBef>
              <a:buClrTx/>
              <a:buFontTx/>
              <a:buNone/>
            </a:pPr>
            <a:r>
              <a:rPr lang="en-US" altLang="en-US" sz="1800" dirty="0">
                <a:solidFill>
                  <a:schemeClr val="bg1"/>
                </a:solidFill>
                <a:latin typeface="Courier New" panose="02070309020205020404" pitchFamily="49" charset="0"/>
                <a:ea typeface="MS Mincho" pitchFamily="49" charset="-128"/>
                <a:cs typeface="Courier New" panose="02070309020205020404" pitchFamily="49" charset="0"/>
              </a:rPr>
              <a:t>public class</a:t>
            </a:r>
            <a:r>
              <a:rPr lang="en-US" altLang="en-US" sz="1800" dirty="0">
                <a:latin typeface="Courier New" panose="02070309020205020404" pitchFamily="49" charset="0"/>
                <a:ea typeface="MS Mincho" pitchFamily="49" charset="-128"/>
                <a:cs typeface="Courier New" panose="02070309020205020404" pitchFamily="49" charset="0"/>
              </a:rPr>
              <a:t> </a:t>
            </a:r>
            <a:r>
              <a:rPr lang="en-US" altLang="en-US" sz="1800" dirty="0" err="1">
                <a:latin typeface="Courier New" panose="02070309020205020404" pitchFamily="49" charset="0"/>
                <a:ea typeface="MS Mincho" pitchFamily="49" charset="-128"/>
                <a:cs typeface="Courier New" panose="02070309020205020404" pitchFamily="49" charset="0"/>
              </a:rPr>
              <a:t>BinaryTreeNode</a:t>
            </a:r>
            <a:endParaRPr lang="en-US" altLang="en-US" sz="1800" dirty="0">
              <a:latin typeface="Courier New" panose="02070309020205020404" pitchFamily="49" charset="0"/>
              <a:cs typeface="Courier New" panose="02070309020205020404" pitchFamily="49" charset="0"/>
            </a:endParaRPr>
          </a:p>
          <a:p>
            <a:pPr>
              <a:lnSpc>
                <a:spcPct val="90000"/>
              </a:lnSpc>
              <a:spcBef>
                <a:spcPct val="50000"/>
              </a:spcBef>
              <a:buClrTx/>
              <a:buFontTx/>
              <a:buNone/>
            </a:pPr>
            <a:r>
              <a:rPr lang="en-US" altLang="en-US" sz="1800" dirty="0">
                <a:latin typeface="Courier New" panose="02070309020205020404" pitchFamily="49" charset="0"/>
                <a:ea typeface="MS Mincho" pitchFamily="49" charset="-128"/>
                <a:cs typeface="Courier New" panose="02070309020205020404" pitchFamily="49" charset="0"/>
              </a:rPr>
              <a:t>{</a:t>
            </a:r>
            <a:endParaRPr lang="en-US" altLang="en-US" sz="1800" dirty="0">
              <a:latin typeface="Courier New" panose="02070309020205020404" pitchFamily="49" charset="0"/>
              <a:cs typeface="Courier New" panose="02070309020205020404" pitchFamily="49" charset="0"/>
            </a:endParaRPr>
          </a:p>
          <a:p>
            <a:pPr>
              <a:lnSpc>
                <a:spcPct val="90000"/>
              </a:lnSpc>
              <a:spcBef>
                <a:spcPct val="50000"/>
              </a:spcBef>
              <a:buClrTx/>
              <a:buFontTx/>
              <a:buNone/>
            </a:pPr>
            <a:r>
              <a:rPr lang="en-US" altLang="en-US" sz="1800" dirty="0">
                <a:latin typeface="Courier New" panose="02070309020205020404" pitchFamily="49" charset="0"/>
                <a:ea typeface="MS Mincho" pitchFamily="49" charset="-128"/>
                <a:cs typeface="Courier New" panose="02070309020205020404" pitchFamily="49" charset="0"/>
              </a:rPr>
              <a:t>   Object element;</a:t>
            </a:r>
            <a:endParaRPr lang="en-US" altLang="en-US" sz="1800" dirty="0">
              <a:latin typeface="Courier New" panose="02070309020205020404" pitchFamily="49" charset="0"/>
              <a:cs typeface="Courier New" panose="02070309020205020404" pitchFamily="49" charset="0"/>
            </a:endParaRPr>
          </a:p>
          <a:p>
            <a:pPr>
              <a:lnSpc>
                <a:spcPct val="90000"/>
              </a:lnSpc>
              <a:spcBef>
                <a:spcPct val="50000"/>
              </a:spcBef>
              <a:buClrTx/>
              <a:buFontTx/>
              <a:buNone/>
            </a:pPr>
            <a:r>
              <a:rPr lang="en-US" altLang="en-US" sz="1800" dirty="0">
                <a:latin typeface="Courier New" panose="02070309020205020404" pitchFamily="49" charset="0"/>
                <a:ea typeface="MS Mincho" pitchFamily="49" charset="-128"/>
                <a:cs typeface="Courier New" panose="02070309020205020404" pitchFamily="49" charset="0"/>
              </a:rPr>
              <a:t>   </a:t>
            </a:r>
            <a:r>
              <a:rPr lang="en-US" altLang="en-US" sz="1800" dirty="0" err="1">
                <a:latin typeface="Courier New" panose="02070309020205020404" pitchFamily="49" charset="0"/>
                <a:ea typeface="MS Mincho" pitchFamily="49" charset="-128"/>
                <a:cs typeface="Courier New" panose="02070309020205020404" pitchFamily="49" charset="0"/>
              </a:rPr>
              <a:t>BinaryTreeNode</a:t>
            </a:r>
            <a:r>
              <a:rPr lang="en-US" altLang="en-US" sz="1800" dirty="0">
                <a:latin typeface="Courier New" panose="02070309020205020404" pitchFamily="49" charset="0"/>
                <a:ea typeface="MS Mincho" pitchFamily="49" charset="-128"/>
                <a:cs typeface="Courier New" panose="02070309020205020404" pitchFamily="49" charset="0"/>
              </a:rPr>
              <a:t> </a:t>
            </a:r>
            <a:r>
              <a:rPr lang="en-US" altLang="en-US" sz="1800" dirty="0" err="1">
                <a:latin typeface="Courier New" panose="02070309020205020404" pitchFamily="49" charset="0"/>
                <a:ea typeface="MS Mincho" pitchFamily="49" charset="-128"/>
                <a:cs typeface="Courier New" panose="02070309020205020404" pitchFamily="49" charset="0"/>
              </a:rPr>
              <a:t>leftChild</a:t>
            </a:r>
            <a:r>
              <a:rPr lang="en-US" altLang="en-US" sz="1800" dirty="0">
                <a:latin typeface="Courier New" panose="02070309020205020404" pitchFamily="49" charset="0"/>
                <a:ea typeface="MS Mincho" pitchFamily="49" charset="-128"/>
                <a:cs typeface="Courier New" panose="02070309020205020404" pitchFamily="49" charset="0"/>
              </a:rPr>
              <a:t>; </a:t>
            </a:r>
            <a:r>
              <a:rPr lang="en-US" altLang="en-US" sz="1800" dirty="0">
                <a:solidFill>
                  <a:schemeClr val="hlink"/>
                </a:solidFill>
                <a:latin typeface="Courier New" panose="02070309020205020404" pitchFamily="49" charset="0"/>
                <a:ea typeface="MS Mincho" pitchFamily="49" charset="-128"/>
                <a:cs typeface="Courier New" panose="02070309020205020404" pitchFamily="49" charset="0"/>
              </a:rPr>
              <a:t>// left subtree</a:t>
            </a:r>
            <a:endParaRPr lang="en-US" altLang="en-US" sz="1800" dirty="0">
              <a:solidFill>
                <a:schemeClr val="hlink"/>
              </a:solidFill>
              <a:latin typeface="Courier New" panose="02070309020205020404" pitchFamily="49" charset="0"/>
              <a:cs typeface="Courier New" panose="02070309020205020404" pitchFamily="49" charset="0"/>
            </a:endParaRPr>
          </a:p>
          <a:p>
            <a:pPr>
              <a:lnSpc>
                <a:spcPct val="90000"/>
              </a:lnSpc>
              <a:spcBef>
                <a:spcPct val="50000"/>
              </a:spcBef>
              <a:buClrTx/>
              <a:buFontTx/>
              <a:buNone/>
            </a:pPr>
            <a:r>
              <a:rPr lang="en-US" altLang="en-US" sz="1800" dirty="0">
                <a:latin typeface="Courier New" panose="02070309020205020404" pitchFamily="49" charset="0"/>
                <a:ea typeface="MS Mincho" pitchFamily="49" charset="-128"/>
                <a:cs typeface="Courier New" panose="02070309020205020404" pitchFamily="49" charset="0"/>
              </a:rPr>
              <a:t>   </a:t>
            </a:r>
            <a:r>
              <a:rPr lang="en-US" altLang="en-US" sz="1800" dirty="0" err="1">
                <a:latin typeface="Courier New" panose="02070309020205020404" pitchFamily="49" charset="0"/>
                <a:ea typeface="MS Mincho" pitchFamily="49" charset="-128"/>
                <a:cs typeface="Courier New" panose="02070309020205020404" pitchFamily="49" charset="0"/>
              </a:rPr>
              <a:t>BinaryTreeNode</a:t>
            </a:r>
            <a:r>
              <a:rPr lang="en-US" altLang="en-US" sz="1800" dirty="0">
                <a:latin typeface="Courier New" panose="02070309020205020404" pitchFamily="49" charset="0"/>
                <a:ea typeface="MS Mincho" pitchFamily="49" charset="-128"/>
                <a:cs typeface="Courier New" panose="02070309020205020404" pitchFamily="49" charset="0"/>
              </a:rPr>
              <a:t> </a:t>
            </a:r>
            <a:r>
              <a:rPr lang="en-US" altLang="en-US" sz="1800" dirty="0" err="1">
                <a:latin typeface="Courier New" panose="02070309020205020404" pitchFamily="49" charset="0"/>
                <a:ea typeface="MS Mincho" pitchFamily="49" charset="-128"/>
                <a:cs typeface="Courier New" panose="02070309020205020404" pitchFamily="49" charset="0"/>
              </a:rPr>
              <a:t>rightChild</a:t>
            </a:r>
            <a:r>
              <a:rPr lang="en-US" altLang="en-US" sz="1800" dirty="0">
                <a:latin typeface="Courier New" panose="02070309020205020404" pitchFamily="49" charset="0"/>
                <a:ea typeface="MS Mincho" pitchFamily="49" charset="-128"/>
                <a:cs typeface="Courier New" panose="02070309020205020404" pitchFamily="49" charset="0"/>
              </a:rPr>
              <a:t>;</a:t>
            </a:r>
            <a:r>
              <a:rPr lang="en-US" altLang="en-US" sz="1800" dirty="0">
                <a:solidFill>
                  <a:schemeClr val="hlink"/>
                </a:solidFill>
                <a:latin typeface="Courier New" panose="02070309020205020404" pitchFamily="49" charset="0"/>
                <a:ea typeface="MS Mincho" pitchFamily="49" charset="-128"/>
                <a:cs typeface="Courier New" panose="02070309020205020404" pitchFamily="49" charset="0"/>
              </a:rPr>
              <a:t>// right subtree</a:t>
            </a:r>
            <a:endParaRPr lang="en-US" altLang="en-US" sz="1800" dirty="0">
              <a:latin typeface="Courier New" panose="02070309020205020404" pitchFamily="49" charset="0"/>
              <a:cs typeface="Courier New" panose="02070309020205020404" pitchFamily="49" charset="0"/>
            </a:endParaRPr>
          </a:p>
          <a:p>
            <a:pPr>
              <a:lnSpc>
                <a:spcPct val="90000"/>
              </a:lnSpc>
              <a:spcBef>
                <a:spcPct val="50000"/>
              </a:spcBef>
              <a:buClrTx/>
              <a:buFontTx/>
              <a:buNone/>
            </a:pPr>
            <a:r>
              <a:rPr lang="en-US" altLang="en-US" sz="1800" dirty="0">
                <a:latin typeface="Courier New" panose="02070309020205020404" pitchFamily="49" charset="0"/>
                <a:ea typeface="MS Mincho" pitchFamily="49" charset="-128"/>
                <a:cs typeface="Courier New" panose="02070309020205020404" pitchFamily="49" charset="0"/>
              </a:rPr>
              <a:t>   </a:t>
            </a:r>
            <a:r>
              <a:rPr lang="en-US" altLang="en-US" sz="1800" dirty="0">
                <a:solidFill>
                  <a:schemeClr val="hlink"/>
                </a:solidFill>
                <a:latin typeface="Courier New" panose="02070309020205020404" pitchFamily="49" charset="0"/>
                <a:ea typeface="MS Mincho" pitchFamily="49" charset="-128"/>
                <a:cs typeface="Courier New" panose="02070309020205020404" pitchFamily="49" charset="0"/>
              </a:rPr>
              <a:t>// constructors and any other methods</a:t>
            </a:r>
          </a:p>
          <a:p>
            <a:pPr>
              <a:lnSpc>
                <a:spcPct val="90000"/>
              </a:lnSpc>
              <a:spcBef>
                <a:spcPct val="50000"/>
              </a:spcBef>
              <a:buClrTx/>
              <a:buFontTx/>
              <a:buNone/>
            </a:pPr>
            <a:r>
              <a:rPr lang="en-US" altLang="en-US" sz="1800" dirty="0">
                <a:solidFill>
                  <a:schemeClr val="hlink"/>
                </a:solidFill>
                <a:latin typeface="Courier New" panose="02070309020205020404" pitchFamily="49" charset="0"/>
                <a:ea typeface="MS Mincho" pitchFamily="49" charset="-128"/>
                <a:cs typeface="Courier New" panose="02070309020205020404" pitchFamily="49" charset="0"/>
              </a:rPr>
              <a:t>   // come here</a:t>
            </a:r>
            <a:endParaRPr lang="en-US" altLang="en-US" sz="1800" dirty="0">
              <a:solidFill>
                <a:schemeClr val="hlink"/>
              </a:solidFill>
              <a:latin typeface="Courier New" panose="02070309020205020404" pitchFamily="49" charset="0"/>
              <a:cs typeface="Courier New" panose="02070309020205020404" pitchFamily="49" charset="0"/>
            </a:endParaRPr>
          </a:p>
          <a:p>
            <a:pPr>
              <a:lnSpc>
                <a:spcPct val="90000"/>
              </a:lnSpc>
              <a:spcBef>
                <a:spcPct val="50000"/>
              </a:spcBef>
              <a:buClrTx/>
              <a:buFontTx/>
              <a:buNone/>
            </a:pPr>
            <a:r>
              <a:rPr lang="en-US" altLang="en-US" sz="1800" dirty="0">
                <a:latin typeface="Courier New" panose="02070309020205020404" pitchFamily="49" charset="0"/>
                <a:ea typeface="MS Mincho" pitchFamily="49" charset="-128"/>
                <a:cs typeface="Courier New" panose="02070309020205020404" pitchFamily="49" charset="0"/>
              </a:rPr>
              <a:t>}</a:t>
            </a:r>
            <a:endParaRPr lang="en-US" altLang="en-US" sz="1800" dirty="0">
              <a:latin typeface="Courier New" panose="02070309020205020404" pitchFamily="49" charset="0"/>
              <a:cs typeface="Courier New" panose="02070309020205020404" pitchFamily="49" charset="0"/>
            </a:endParaRPr>
          </a:p>
          <a:p>
            <a:pPr>
              <a:lnSpc>
                <a:spcPct val="90000"/>
              </a:lnSpc>
              <a:spcBef>
                <a:spcPct val="50000"/>
              </a:spcBef>
              <a:buClrTx/>
              <a:buFontTx/>
              <a:buNone/>
            </a:pPr>
            <a:endParaRPr lang="en-US" alt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02802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1492"/>
                                        </p:tgtEl>
                                        <p:attrNameLst>
                                          <p:attrName>style.visibility</p:attrName>
                                        </p:attrNameLst>
                                      </p:cBhvr>
                                      <p:to>
                                        <p:strVal val="visible"/>
                                      </p:to>
                                    </p:set>
                                    <p:anim calcmode="lin" valueType="num">
                                      <p:cBhvr additive="base">
                                        <p:cTn id="7" dur="500" fill="hold"/>
                                        <p:tgtEl>
                                          <p:spTgt spid="191492"/>
                                        </p:tgtEl>
                                        <p:attrNameLst>
                                          <p:attrName>ppt_x</p:attrName>
                                        </p:attrNameLst>
                                      </p:cBhvr>
                                      <p:tavLst>
                                        <p:tav tm="0">
                                          <p:val>
                                            <p:strVal val="0-#ppt_w/2"/>
                                          </p:val>
                                        </p:tav>
                                        <p:tav tm="100000">
                                          <p:val>
                                            <p:strVal val="#ppt_x"/>
                                          </p:val>
                                        </p:tav>
                                      </p:tavLst>
                                    </p:anim>
                                    <p:anim calcmode="lin" valueType="num">
                                      <p:cBhvr additive="base">
                                        <p:cTn id="8" dur="500" fill="hold"/>
                                        <p:tgtEl>
                                          <p:spTgt spid="1914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2573" name="Group 61"/>
          <p:cNvGrpSpPr>
            <a:grpSpLocks/>
          </p:cNvGrpSpPr>
          <p:nvPr/>
        </p:nvGrpSpPr>
        <p:grpSpPr bwMode="auto">
          <a:xfrm>
            <a:off x="1543050" y="971550"/>
            <a:ext cx="5600700" cy="4073128"/>
            <a:chOff x="336" y="816"/>
            <a:chExt cx="4704" cy="3421"/>
          </a:xfrm>
        </p:grpSpPr>
        <p:grpSp>
          <p:nvGrpSpPr>
            <p:cNvPr id="192520" name="Group 8"/>
            <p:cNvGrpSpPr>
              <a:grpSpLocks/>
            </p:cNvGrpSpPr>
            <p:nvPr/>
          </p:nvGrpSpPr>
          <p:grpSpPr bwMode="auto">
            <a:xfrm>
              <a:off x="2208" y="864"/>
              <a:ext cx="720" cy="349"/>
              <a:chOff x="1248" y="1152"/>
              <a:chExt cx="720" cy="349"/>
            </a:xfrm>
          </p:grpSpPr>
          <p:sp>
            <p:nvSpPr>
              <p:cNvPr id="192516" name="Rectangle 4"/>
              <p:cNvSpPr>
                <a:spLocks noChangeArrowheads="1"/>
              </p:cNvSpPr>
              <p:nvPr/>
            </p:nvSpPr>
            <p:spPr bwMode="auto">
              <a:xfrm>
                <a:off x="1248" y="1200"/>
                <a:ext cx="240" cy="24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17" name="Rectangle 5"/>
              <p:cNvSpPr>
                <a:spLocks noChangeArrowheads="1"/>
              </p:cNvSpPr>
              <p:nvPr/>
            </p:nvSpPr>
            <p:spPr bwMode="auto">
              <a:xfrm>
                <a:off x="1488" y="1200"/>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18" name="Rectangle 6"/>
              <p:cNvSpPr>
                <a:spLocks noChangeArrowheads="1"/>
              </p:cNvSpPr>
              <p:nvPr/>
            </p:nvSpPr>
            <p:spPr bwMode="auto">
              <a:xfrm>
                <a:off x="1728" y="1200"/>
                <a:ext cx="240" cy="24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19" name="Text Box 7"/>
              <p:cNvSpPr txBox="1">
                <a:spLocks noChangeArrowheads="1"/>
              </p:cNvSpPr>
              <p:nvPr/>
            </p:nvSpPr>
            <p:spPr bwMode="auto">
              <a:xfrm>
                <a:off x="1488" y="1152"/>
                <a:ext cx="24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2100" b="1" kern="1200">
                    <a:latin typeface="Gabriola" panose="04040605051002020D02" pitchFamily="82" charset="0"/>
                    <a:ea typeface="+mn-ea"/>
                    <a:cs typeface="+mn-cs"/>
                  </a:rPr>
                  <a:t>a</a:t>
                </a:r>
              </a:p>
            </p:txBody>
          </p:sp>
        </p:grpSp>
        <p:grpSp>
          <p:nvGrpSpPr>
            <p:cNvPr id="192521" name="Group 9"/>
            <p:cNvGrpSpPr>
              <a:grpSpLocks/>
            </p:cNvGrpSpPr>
            <p:nvPr/>
          </p:nvGrpSpPr>
          <p:grpSpPr bwMode="auto">
            <a:xfrm>
              <a:off x="3264" y="1536"/>
              <a:ext cx="720" cy="349"/>
              <a:chOff x="1248" y="1152"/>
              <a:chExt cx="720" cy="349"/>
            </a:xfrm>
          </p:grpSpPr>
          <p:sp>
            <p:nvSpPr>
              <p:cNvPr id="192522" name="Rectangle 10"/>
              <p:cNvSpPr>
                <a:spLocks noChangeArrowheads="1"/>
              </p:cNvSpPr>
              <p:nvPr/>
            </p:nvSpPr>
            <p:spPr bwMode="auto">
              <a:xfrm>
                <a:off x="1248" y="1200"/>
                <a:ext cx="240" cy="24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23" name="Rectangle 11"/>
              <p:cNvSpPr>
                <a:spLocks noChangeArrowheads="1"/>
              </p:cNvSpPr>
              <p:nvPr/>
            </p:nvSpPr>
            <p:spPr bwMode="auto">
              <a:xfrm>
                <a:off x="1488" y="1200"/>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24" name="Rectangle 12"/>
              <p:cNvSpPr>
                <a:spLocks noChangeArrowheads="1"/>
              </p:cNvSpPr>
              <p:nvPr/>
            </p:nvSpPr>
            <p:spPr bwMode="auto">
              <a:xfrm>
                <a:off x="1728" y="1200"/>
                <a:ext cx="240" cy="24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25" name="Text Box 13"/>
              <p:cNvSpPr txBox="1">
                <a:spLocks noChangeArrowheads="1"/>
              </p:cNvSpPr>
              <p:nvPr/>
            </p:nvSpPr>
            <p:spPr bwMode="auto">
              <a:xfrm>
                <a:off x="1488" y="1152"/>
                <a:ext cx="24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2100" b="1" kern="1200">
                    <a:latin typeface="Gabriola" panose="04040605051002020D02" pitchFamily="82" charset="0"/>
                    <a:ea typeface="+mn-ea"/>
                    <a:cs typeface="+mn-cs"/>
                  </a:rPr>
                  <a:t>c</a:t>
                </a:r>
              </a:p>
            </p:txBody>
          </p:sp>
        </p:grpSp>
        <p:grpSp>
          <p:nvGrpSpPr>
            <p:cNvPr id="192526" name="Group 14"/>
            <p:cNvGrpSpPr>
              <a:grpSpLocks/>
            </p:cNvGrpSpPr>
            <p:nvPr/>
          </p:nvGrpSpPr>
          <p:grpSpPr bwMode="auto">
            <a:xfrm>
              <a:off x="1392" y="1536"/>
              <a:ext cx="720" cy="349"/>
              <a:chOff x="1248" y="1152"/>
              <a:chExt cx="720" cy="349"/>
            </a:xfrm>
          </p:grpSpPr>
          <p:sp>
            <p:nvSpPr>
              <p:cNvPr id="192527" name="Rectangle 15"/>
              <p:cNvSpPr>
                <a:spLocks noChangeArrowheads="1"/>
              </p:cNvSpPr>
              <p:nvPr/>
            </p:nvSpPr>
            <p:spPr bwMode="auto">
              <a:xfrm>
                <a:off x="1248" y="1200"/>
                <a:ext cx="240" cy="24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28" name="Rectangle 16"/>
              <p:cNvSpPr>
                <a:spLocks noChangeArrowheads="1"/>
              </p:cNvSpPr>
              <p:nvPr/>
            </p:nvSpPr>
            <p:spPr bwMode="auto">
              <a:xfrm>
                <a:off x="1488" y="1200"/>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29" name="Rectangle 17"/>
              <p:cNvSpPr>
                <a:spLocks noChangeArrowheads="1"/>
              </p:cNvSpPr>
              <p:nvPr/>
            </p:nvSpPr>
            <p:spPr bwMode="auto">
              <a:xfrm>
                <a:off x="1728" y="1200"/>
                <a:ext cx="240" cy="24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30" name="Text Box 18"/>
              <p:cNvSpPr txBox="1">
                <a:spLocks noChangeArrowheads="1"/>
              </p:cNvSpPr>
              <p:nvPr/>
            </p:nvSpPr>
            <p:spPr bwMode="auto">
              <a:xfrm>
                <a:off x="1488" y="1152"/>
                <a:ext cx="24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2100" b="1" kern="1200">
                    <a:latin typeface="Gabriola" panose="04040605051002020D02" pitchFamily="82" charset="0"/>
                    <a:ea typeface="+mn-ea"/>
                    <a:cs typeface="+mn-cs"/>
                  </a:rPr>
                  <a:t>b</a:t>
                </a:r>
              </a:p>
            </p:txBody>
          </p:sp>
        </p:grpSp>
        <p:grpSp>
          <p:nvGrpSpPr>
            <p:cNvPr id="192531" name="Group 19"/>
            <p:cNvGrpSpPr>
              <a:grpSpLocks/>
            </p:cNvGrpSpPr>
            <p:nvPr/>
          </p:nvGrpSpPr>
          <p:grpSpPr bwMode="auto">
            <a:xfrm>
              <a:off x="864" y="2352"/>
              <a:ext cx="720" cy="349"/>
              <a:chOff x="1248" y="1152"/>
              <a:chExt cx="720" cy="349"/>
            </a:xfrm>
          </p:grpSpPr>
          <p:sp>
            <p:nvSpPr>
              <p:cNvPr id="192532" name="Rectangle 20"/>
              <p:cNvSpPr>
                <a:spLocks noChangeArrowheads="1"/>
              </p:cNvSpPr>
              <p:nvPr/>
            </p:nvSpPr>
            <p:spPr bwMode="auto">
              <a:xfrm>
                <a:off x="1248" y="1200"/>
                <a:ext cx="240" cy="24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33" name="Rectangle 21"/>
              <p:cNvSpPr>
                <a:spLocks noChangeArrowheads="1"/>
              </p:cNvSpPr>
              <p:nvPr/>
            </p:nvSpPr>
            <p:spPr bwMode="auto">
              <a:xfrm>
                <a:off x="1488" y="1200"/>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34" name="Rectangle 22"/>
              <p:cNvSpPr>
                <a:spLocks noChangeArrowheads="1"/>
              </p:cNvSpPr>
              <p:nvPr/>
            </p:nvSpPr>
            <p:spPr bwMode="auto">
              <a:xfrm>
                <a:off x="1728" y="1200"/>
                <a:ext cx="240" cy="24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35" name="Text Box 23"/>
              <p:cNvSpPr txBox="1">
                <a:spLocks noChangeArrowheads="1"/>
              </p:cNvSpPr>
              <p:nvPr/>
            </p:nvSpPr>
            <p:spPr bwMode="auto">
              <a:xfrm>
                <a:off x="1488" y="1152"/>
                <a:ext cx="24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2100" b="1" kern="1200">
                    <a:latin typeface="Gabriola" panose="04040605051002020D02" pitchFamily="82" charset="0"/>
                    <a:ea typeface="+mn-ea"/>
                    <a:cs typeface="+mn-cs"/>
                  </a:rPr>
                  <a:t>d</a:t>
                </a:r>
              </a:p>
            </p:txBody>
          </p:sp>
        </p:grpSp>
        <p:grpSp>
          <p:nvGrpSpPr>
            <p:cNvPr id="192536" name="Group 24"/>
            <p:cNvGrpSpPr>
              <a:grpSpLocks/>
            </p:cNvGrpSpPr>
            <p:nvPr/>
          </p:nvGrpSpPr>
          <p:grpSpPr bwMode="auto">
            <a:xfrm>
              <a:off x="336" y="3168"/>
              <a:ext cx="720" cy="349"/>
              <a:chOff x="1248" y="1152"/>
              <a:chExt cx="720" cy="349"/>
            </a:xfrm>
          </p:grpSpPr>
          <p:sp>
            <p:nvSpPr>
              <p:cNvPr id="192537" name="Rectangle 25"/>
              <p:cNvSpPr>
                <a:spLocks noChangeArrowheads="1"/>
              </p:cNvSpPr>
              <p:nvPr/>
            </p:nvSpPr>
            <p:spPr bwMode="auto">
              <a:xfrm>
                <a:off x="1248" y="1200"/>
                <a:ext cx="240" cy="24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38" name="Rectangle 26"/>
              <p:cNvSpPr>
                <a:spLocks noChangeArrowheads="1"/>
              </p:cNvSpPr>
              <p:nvPr/>
            </p:nvSpPr>
            <p:spPr bwMode="auto">
              <a:xfrm>
                <a:off x="1488" y="1200"/>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39" name="Rectangle 27"/>
              <p:cNvSpPr>
                <a:spLocks noChangeArrowheads="1"/>
              </p:cNvSpPr>
              <p:nvPr/>
            </p:nvSpPr>
            <p:spPr bwMode="auto">
              <a:xfrm>
                <a:off x="1728" y="1200"/>
                <a:ext cx="240" cy="24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40" name="Text Box 28"/>
              <p:cNvSpPr txBox="1">
                <a:spLocks noChangeArrowheads="1"/>
              </p:cNvSpPr>
              <p:nvPr/>
            </p:nvSpPr>
            <p:spPr bwMode="auto">
              <a:xfrm>
                <a:off x="1488" y="1152"/>
                <a:ext cx="24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2100" b="1" kern="1200">
                    <a:latin typeface="Gabriola" panose="04040605051002020D02" pitchFamily="82" charset="0"/>
                    <a:ea typeface="+mn-ea"/>
                    <a:cs typeface="+mn-cs"/>
                  </a:rPr>
                  <a:t>f</a:t>
                </a:r>
              </a:p>
            </p:txBody>
          </p:sp>
        </p:grpSp>
        <p:grpSp>
          <p:nvGrpSpPr>
            <p:cNvPr id="192541" name="Group 29"/>
            <p:cNvGrpSpPr>
              <a:grpSpLocks/>
            </p:cNvGrpSpPr>
            <p:nvPr/>
          </p:nvGrpSpPr>
          <p:grpSpPr bwMode="auto">
            <a:xfrm>
              <a:off x="3984" y="2256"/>
              <a:ext cx="720" cy="349"/>
              <a:chOff x="1248" y="1152"/>
              <a:chExt cx="720" cy="349"/>
            </a:xfrm>
          </p:grpSpPr>
          <p:sp>
            <p:nvSpPr>
              <p:cNvPr id="192542" name="Rectangle 30"/>
              <p:cNvSpPr>
                <a:spLocks noChangeArrowheads="1"/>
              </p:cNvSpPr>
              <p:nvPr/>
            </p:nvSpPr>
            <p:spPr bwMode="auto">
              <a:xfrm>
                <a:off x="1248" y="1200"/>
                <a:ext cx="240" cy="24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43" name="Rectangle 31"/>
              <p:cNvSpPr>
                <a:spLocks noChangeArrowheads="1"/>
              </p:cNvSpPr>
              <p:nvPr/>
            </p:nvSpPr>
            <p:spPr bwMode="auto">
              <a:xfrm>
                <a:off x="1488" y="1200"/>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44" name="Rectangle 32"/>
              <p:cNvSpPr>
                <a:spLocks noChangeArrowheads="1"/>
              </p:cNvSpPr>
              <p:nvPr/>
            </p:nvSpPr>
            <p:spPr bwMode="auto">
              <a:xfrm>
                <a:off x="1728" y="1200"/>
                <a:ext cx="240" cy="24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45" name="Text Box 33"/>
              <p:cNvSpPr txBox="1">
                <a:spLocks noChangeArrowheads="1"/>
              </p:cNvSpPr>
              <p:nvPr/>
            </p:nvSpPr>
            <p:spPr bwMode="auto">
              <a:xfrm>
                <a:off x="1488" y="1152"/>
                <a:ext cx="24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2100" b="1" kern="1200">
                    <a:latin typeface="Gabriola" panose="04040605051002020D02" pitchFamily="82" charset="0"/>
                    <a:ea typeface="+mn-ea"/>
                    <a:cs typeface="+mn-cs"/>
                  </a:rPr>
                  <a:t>e</a:t>
                </a:r>
              </a:p>
            </p:txBody>
          </p:sp>
        </p:grpSp>
        <p:grpSp>
          <p:nvGrpSpPr>
            <p:cNvPr id="192546" name="Group 34"/>
            <p:cNvGrpSpPr>
              <a:grpSpLocks/>
            </p:cNvGrpSpPr>
            <p:nvPr/>
          </p:nvGrpSpPr>
          <p:grpSpPr bwMode="auto">
            <a:xfrm>
              <a:off x="3744" y="3024"/>
              <a:ext cx="720" cy="349"/>
              <a:chOff x="1248" y="1152"/>
              <a:chExt cx="720" cy="349"/>
            </a:xfrm>
          </p:grpSpPr>
          <p:sp>
            <p:nvSpPr>
              <p:cNvPr id="192547" name="Rectangle 35"/>
              <p:cNvSpPr>
                <a:spLocks noChangeArrowheads="1"/>
              </p:cNvSpPr>
              <p:nvPr/>
            </p:nvSpPr>
            <p:spPr bwMode="auto">
              <a:xfrm>
                <a:off x="1248" y="1200"/>
                <a:ext cx="240" cy="24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48" name="Rectangle 36"/>
              <p:cNvSpPr>
                <a:spLocks noChangeArrowheads="1"/>
              </p:cNvSpPr>
              <p:nvPr/>
            </p:nvSpPr>
            <p:spPr bwMode="auto">
              <a:xfrm>
                <a:off x="1488" y="1200"/>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49" name="Rectangle 37"/>
              <p:cNvSpPr>
                <a:spLocks noChangeArrowheads="1"/>
              </p:cNvSpPr>
              <p:nvPr/>
            </p:nvSpPr>
            <p:spPr bwMode="auto">
              <a:xfrm>
                <a:off x="1728" y="1200"/>
                <a:ext cx="240" cy="24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50" name="Text Box 38"/>
              <p:cNvSpPr txBox="1">
                <a:spLocks noChangeArrowheads="1"/>
              </p:cNvSpPr>
              <p:nvPr/>
            </p:nvSpPr>
            <p:spPr bwMode="auto">
              <a:xfrm>
                <a:off x="1488" y="1152"/>
                <a:ext cx="24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2100" b="1" kern="1200">
                    <a:latin typeface="Gabriola" panose="04040605051002020D02" pitchFamily="82" charset="0"/>
                    <a:ea typeface="+mn-ea"/>
                    <a:cs typeface="+mn-cs"/>
                  </a:rPr>
                  <a:t>g</a:t>
                </a:r>
              </a:p>
            </p:txBody>
          </p:sp>
        </p:grpSp>
        <p:grpSp>
          <p:nvGrpSpPr>
            <p:cNvPr id="192551" name="Group 39"/>
            <p:cNvGrpSpPr>
              <a:grpSpLocks/>
            </p:cNvGrpSpPr>
            <p:nvPr/>
          </p:nvGrpSpPr>
          <p:grpSpPr bwMode="auto">
            <a:xfrm>
              <a:off x="4320" y="3600"/>
              <a:ext cx="720" cy="349"/>
              <a:chOff x="1248" y="1152"/>
              <a:chExt cx="720" cy="349"/>
            </a:xfrm>
          </p:grpSpPr>
          <p:sp>
            <p:nvSpPr>
              <p:cNvPr id="192552" name="Rectangle 40"/>
              <p:cNvSpPr>
                <a:spLocks noChangeArrowheads="1"/>
              </p:cNvSpPr>
              <p:nvPr/>
            </p:nvSpPr>
            <p:spPr bwMode="auto">
              <a:xfrm>
                <a:off x="1248" y="1200"/>
                <a:ext cx="240" cy="24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53" name="Rectangle 41"/>
              <p:cNvSpPr>
                <a:spLocks noChangeArrowheads="1"/>
              </p:cNvSpPr>
              <p:nvPr/>
            </p:nvSpPr>
            <p:spPr bwMode="auto">
              <a:xfrm>
                <a:off x="1488" y="1200"/>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54" name="Rectangle 42"/>
              <p:cNvSpPr>
                <a:spLocks noChangeArrowheads="1"/>
              </p:cNvSpPr>
              <p:nvPr/>
            </p:nvSpPr>
            <p:spPr bwMode="auto">
              <a:xfrm>
                <a:off x="1728" y="1200"/>
                <a:ext cx="240" cy="24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55" name="Text Box 43"/>
              <p:cNvSpPr txBox="1">
                <a:spLocks noChangeArrowheads="1"/>
              </p:cNvSpPr>
              <p:nvPr/>
            </p:nvSpPr>
            <p:spPr bwMode="auto">
              <a:xfrm>
                <a:off x="1488" y="1152"/>
                <a:ext cx="24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2100" b="1" kern="1200">
                    <a:latin typeface="Gabriola" panose="04040605051002020D02" pitchFamily="82" charset="0"/>
                    <a:ea typeface="+mn-ea"/>
                    <a:cs typeface="+mn-cs"/>
                  </a:rPr>
                  <a:t>h</a:t>
                </a:r>
              </a:p>
            </p:txBody>
          </p:sp>
        </p:grpSp>
        <p:sp>
          <p:nvSpPr>
            <p:cNvPr id="192556" name="Line 44"/>
            <p:cNvSpPr>
              <a:spLocks noChangeShapeType="1"/>
            </p:cNvSpPr>
            <p:nvPr/>
          </p:nvSpPr>
          <p:spPr bwMode="auto">
            <a:xfrm flipH="1">
              <a:off x="1776" y="1056"/>
              <a:ext cx="528" cy="528"/>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57" name="Line 45"/>
            <p:cNvSpPr>
              <a:spLocks noChangeShapeType="1"/>
            </p:cNvSpPr>
            <p:nvPr/>
          </p:nvSpPr>
          <p:spPr bwMode="auto">
            <a:xfrm>
              <a:off x="2832" y="1056"/>
              <a:ext cx="768" cy="528"/>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58" name="Line 46"/>
            <p:cNvSpPr>
              <a:spLocks noChangeShapeType="1"/>
            </p:cNvSpPr>
            <p:nvPr/>
          </p:nvSpPr>
          <p:spPr bwMode="auto">
            <a:xfrm flipH="1">
              <a:off x="1152" y="1728"/>
              <a:ext cx="336" cy="672"/>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59" name="Line 47"/>
            <p:cNvSpPr>
              <a:spLocks noChangeShapeType="1"/>
            </p:cNvSpPr>
            <p:nvPr/>
          </p:nvSpPr>
          <p:spPr bwMode="auto">
            <a:xfrm flipH="1">
              <a:off x="672" y="2544"/>
              <a:ext cx="288" cy="672"/>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60" name="Line 48"/>
            <p:cNvSpPr>
              <a:spLocks noChangeShapeType="1"/>
            </p:cNvSpPr>
            <p:nvPr/>
          </p:nvSpPr>
          <p:spPr bwMode="auto">
            <a:xfrm>
              <a:off x="3888" y="1680"/>
              <a:ext cx="384" cy="624"/>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61" name="Line 49"/>
            <p:cNvSpPr>
              <a:spLocks noChangeShapeType="1"/>
            </p:cNvSpPr>
            <p:nvPr/>
          </p:nvSpPr>
          <p:spPr bwMode="auto">
            <a:xfrm flipH="1">
              <a:off x="3840" y="2448"/>
              <a:ext cx="288" cy="624"/>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62" name="Line 50"/>
            <p:cNvSpPr>
              <a:spLocks noChangeShapeType="1"/>
            </p:cNvSpPr>
            <p:nvPr/>
          </p:nvSpPr>
          <p:spPr bwMode="auto">
            <a:xfrm>
              <a:off x="4368" y="3216"/>
              <a:ext cx="528" cy="432"/>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64" name="Rectangle 52"/>
            <p:cNvSpPr>
              <a:spLocks noChangeArrowheads="1"/>
            </p:cNvSpPr>
            <p:nvPr/>
          </p:nvSpPr>
          <p:spPr bwMode="auto">
            <a:xfrm>
              <a:off x="1728" y="3456"/>
              <a:ext cx="240" cy="24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65" name="Rectangle 53"/>
            <p:cNvSpPr>
              <a:spLocks noChangeArrowheads="1"/>
            </p:cNvSpPr>
            <p:nvPr/>
          </p:nvSpPr>
          <p:spPr bwMode="auto">
            <a:xfrm>
              <a:off x="1728" y="3696"/>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66" name="Rectangle 54"/>
            <p:cNvSpPr>
              <a:spLocks noChangeArrowheads="1"/>
            </p:cNvSpPr>
            <p:nvPr/>
          </p:nvSpPr>
          <p:spPr bwMode="auto">
            <a:xfrm>
              <a:off x="1728" y="3936"/>
              <a:ext cx="240" cy="24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92568" name="Text Box 56"/>
            <p:cNvSpPr txBox="1">
              <a:spLocks noChangeArrowheads="1"/>
            </p:cNvSpPr>
            <p:nvPr/>
          </p:nvSpPr>
          <p:spPr bwMode="auto">
            <a:xfrm>
              <a:off x="2064" y="3408"/>
              <a:ext cx="168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2100" b="1" kern="1200">
                  <a:solidFill>
                    <a:srgbClr val="0000FF"/>
                  </a:solidFill>
                  <a:latin typeface="Gabriola" panose="04040605051002020D02" pitchFamily="82" charset="0"/>
                  <a:ea typeface="+mn-ea"/>
                  <a:cs typeface="+mn-cs"/>
                </a:rPr>
                <a:t>leftChild</a:t>
              </a:r>
            </a:p>
          </p:txBody>
        </p:sp>
        <p:sp>
          <p:nvSpPr>
            <p:cNvPr id="192569" name="Text Box 57"/>
            <p:cNvSpPr txBox="1">
              <a:spLocks noChangeArrowheads="1"/>
            </p:cNvSpPr>
            <p:nvPr/>
          </p:nvSpPr>
          <p:spPr bwMode="auto">
            <a:xfrm>
              <a:off x="2064" y="3648"/>
              <a:ext cx="168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2100" b="1" kern="1200">
                  <a:solidFill>
                    <a:srgbClr val="0000FF"/>
                  </a:solidFill>
                  <a:latin typeface="Gabriola" panose="04040605051002020D02" pitchFamily="82" charset="0"/>
                  <a:ea typeface="+mn-ea"/>
                  <a:cs typeface="+mn-cs"/>
                </a:rPr>
                <a:t>element</a:t>
              </a:r>
            </a:p>
          </p:txBody>
        </p:sp>
        <p:sp>
          <p:nvSpPr>
            <p:cNvPr id="192570" name="Text Box 58"/>
            <p:cNvSpPr txBox="1">
              <a:spLocks noChangeArrowheads="1"/>
            </p:cNvSpPr>
            <p:nvPr/>
          </p:nvSpPr>
          <p:spPr bwMode="auto">
            <a:xfrm>
              <a:off x="2064" y="3888"/>
              <a:ext cx="168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2100" b="1" kern="1200">
                  <a:solidFill>
                    <a:srgbClr val="0000FF"/>
                  </a:solidFill>
                  <a:latin typeface="Gabriola" panose="04040605051002020D02" pitchFamily="82" charset="0"/>
                  <a:ea typeface="+mn-ea"/>
                  <a:cs typeface="+mn-cs"/>
                </a:rPr>
                <a:t>rightChild</a:t>
              </a:r>
            </a:p>
          </p:txBody>
        </p:sp>
        <p:sp>
          <p:nvSpPr>
            <p:cNvPr id="192571" name="Text Box 59"/>
            <p:cNvSpPr txBox="1">
              <a:spLocks noChangeArrowheads="1"/>
            </p:cNvSpPr>
            <p:nvPr/>
          </p:nvSpPr>
          <p:spPr bwMode="auto">
            <a:xfrm>
              <a:off x="864" y="816"/>
              <a:ext cx="57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2100" b="1" kern="1200">
                  <a:solidFill>
                    <a:srgbClr val="0000FF"/>
                  </a:solidFill>
                  <a:latin typeface="Gabriola" panose="04040605051002020D02" pitchFamily="82" charset="0"/>
                  <a:ea typeface="+mn-ea"/>
                  <a:cs typeface="+mn-cs"/>
                </a:rPr>
                <a:t>root</a:t>
              </a:r>
            </a:p>
          </p:txBody>
        </p:sp>
        <p:sp>
          <p:nvSpPr>
            <p:cNvPr id="192572" name="Line 60"/>
            <p:cNvSpPr>
              <a:spLocks noChangeShapeType="1"/>
            </p:cNvSpPr>
            <p:nvPr/>
          </p:nvSpPr>
          <p:spPr bwMode="auto">
            <a:xfrm>
              <a:off x="1344" y="1008"/>
              <a:ext cx="864"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sp>
        <p:nvSpPr>
          <p:cNvPr id="59" name="Rectangle 2"/>
          <p:cNvSpPr txBox="1">
            <a:spLocks noChangeArrowheads="1"/>
          </p:cNvSpPr>
          <p:nvPr/>
        </p:nvSpPr>
        <p:spPr>
          <a:xfrm>
            <a:off x="1684020" y="160020"/>
            <a:ext cx="5615940" cy="5029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000000"/>
                </a:solidFill>
                <a:latin typeface="Gabriola" panose="04040605051002020D02" pitchFamily="82" charset="0"/>
                <a:ea typeface="Arial"/>
                <a:cs typeface="Arial"/>
              </a:rPr>
              <a:t>Linked Representation</a:t>
            </a:r>
            <a:endParaRPr lang="en-US" altLang="en-US" sz="3200" b="1" dirty="0">
              <a:solidFill>
                <a:srgbClr val="000000"/>
              </a:solidFill>
              <a:latin typeface="Gabriola" panose="04040605051002020D02" pitchFamily="82" charset="0"/>
              <a:ea typeface="Arial"/>
              <a:cs typeface="Arial"/>
            </a:endParaRPr>
          </a:p>
        </p:txBody>
      </p:sp>
    </p:spTree>
    <p:extLst>
      <p:ext uri="{BB962C8B-B14F-4D97-AF65-F5344CB8AC3E}">
        <p14:creationId xmlns:p14="http://schemas.microsoft.com/office/powerpoint/2010/main" val="338132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2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4"/>
        <p:cNvGrpSpPr/>
        <p:nvPr/>
      </p:nvGrpSpPr>
      <p:grpSpPr>
        <a:xfrm>
          <a:off x="0" y="0"/>
          <a:ext cx="0" cy="0"/>
          <a:chOff x="0" y="0"/>
          <a:chExt cx="0" cy="0"/>
        </a:xfrm>
      </p:grpSpPr>
      <p:sp>
        <p:nvSpPr>
          <p:cNvPr id="475" name="Google Shape;475;p25"/>
          <p:cNvSpPr txBox="1">
            <a:spLocks noGrp="1"/>
          </p:cNvSpPr>
          <p:nvPr>
            <p:ph type="title" idx="4294967295"/>
          </p:nvPr>
        </p:nvSpPr>
        <p:spPr>
          <a:xfrm>
            <a:off x="4334905" y="162058"/>
            <a:ext cx="47541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dirty="0" smtClean="0">
                <a:solidFill>
                  <a:schemeClr val="tx2">
                    <a:lumMod val="10000"/>
                  </a:schemeClr>
                </a:solidFill>
                <a:latin typeface="Gabriola" panose="04040605051002020D02" pitchFamily="82" charset="0"/>
              </a:rPr>
              <a:t>Recap</a:t>
            </a:r>
            <a:endParaRPr sz="4800" b="1" dirty="0">
              <a:solidFill>
                <a:schemeClr val="tx2">
                  <a:lumMod val="10000"/>
                </a:schemeClr>
              </a:solidFill>
              <a:latin typeface="Gabriola" panose="04040605051002020D02" pitchFamily="82" charset="0"/>
            </a:endParaRPr>
          </a:p>
        </p:txBody>
      </p:sp>
      <p:sp>
        <p:nvSpPr>
          <p:cNvPr id="476" name="Google Shape;476;p2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613"/>
        <p:cNvGrpSpPr/>
        <p:nvPr/>
      </p:nvGrpSpPr>
      <p:grpSpPr>
        <a:xfrm>
          <a:off x="0" y="0"/>
          <a:ext cx="0" cy="0"/>
          <a:chOff x="0" y="0"/>
          <a:chExt cx="0" cy="0"/>
        </a:xfrm>
      </p:grpSpPr>
      <p:sp>
        <p:nvSpPr>
          <p:cNvPr id="614" name="Google Shape;614;p37"/>
          <p:cNvSpPr txBox="1">
            <a:spLocks noGrp="1"/>
          </p:cNvSpPr>
          <p:nvPr>
            <p:ph type="ctrTitle" idx="4294967295"/>
          </p:nvPr>
        </p:nvSpPr>
        <p:spPr>
          <a:xfrm rot="20301971">
            <a:off x="2429934" y="1904892"/>
            <a:ext cx="6593700" cy="27200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9600" b="1" dirty="0" smtClean="0">
                <a:solidFill>
                  <a:srgbClr val="FF0000"/>
                </a:solidFill>
                <a:latin typeface="Gabriola" panose="04040605051002020D02" pitchFamily="82" charset="0"/>
              </a:rPr>
              <a:t>Thank You</a:t>
            </a:r>
            <a:endParaRPr sz="9600" b="1" dirty="0">
              <a:solidFill>
                <a:srgbClr val="FF0000"/>
              </a:solidFill>
              <a:latin typeface="Gabriola" panose="04040605051002020D02" pitchFamily="82" charset="0"/>
            </a:endParaRPr>
          </a:p>
        </p:txBody>
      </p:sp>
      <p:sp>
        <p:nvSpPr>
          <p:cNvPr id="616" name="Google Shape;616;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57842" y="749975"/>
            <a:ext cx="260712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smtClean="0">
                <a:solidFill>
                  <a:schemeClr val="accent3">
                    <a:lumMod val="50000"/>
                  </a:schemeClr>
                </a:solidFill>
                <a:latin typeface="Gabriola" panose="04040605051002020D02" pitchFamily="82" charset="0"/>
              </a:rPr>
              <a:t>Outline – Binary Trees</a:t>
            </a:r>
            <a:endParaRPr sz="3600" b="1" dirty="0">
              <a:solidFill>
                <a:schemeClr val="accent3">
                  <a:lumMod val="50000"/>
                </a:schemeClr>
              </a:solidFill>
              <a:latin typeface="Gabriola" panose="04040605051002020D02" pitchFamily="82" charset="0"/>
            </a:endParaRPr>
          </a:p>
        </p:txBody>
      </p:sp>
      <p:sp>
        <p:nvSpPr>
          <p:cNvPr id="459" name="Google Shape;459;p23"/>
          <p:cNvSpPr txBox="1">
            <a:spLocks noGrp="1"/>
          </p:cNvSpPr>
          <p:nvPr>
            <p:ph type="body" idx="1"/>
          </p:nvPr>
        </p:nvSpPr>
        <p:spPr>
          <a:xfrm>
            <a:off x="2682999" y="475785"/>
            <a:ext cx="5509429" cy="4207727"/>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US" sz="1900" b="1" u="sng" dirty="0" smtClean="0">
                <a:solidFill>
                  <a:schemeClr val="accent5">
                    <a:lumMod val="50000"/>
                  </a:schemeClr>
                </a:solidFill>
                <a:latin typeface="Gabriola" panose="04040605051002020D02" pitchFamily="82" charset="0"/>
              </a:rPr>
              <a:t>Binary Tree</a:t>
            </a:r>
          </a:p>
          <a:p>
            <a:pPr lvl="1">
              <a:buFont typeface="Wingdings" panose="05000000000000000000" pitchFamily="2" charset="2"/>
              <a:buChar char="§"/>
            </a:pPr>
            <a:r>
              <a:rPr lang="en-US" sz="1900" b="1" dirty="0" smtClean="0">
                <a:solidFill>
                  <a:schemeClr val="accent5">
                    <a:lumMod val="50000"/>
                  </a:schemeClr>
                </a:solidFill>
                <a:latin typeface="Gabriola" panose="04040605051002020D02" pitchFamily="82" charset="0"/>
              </a:rPr>
              <a:t>Properties</a:t>
            </a:r>
          </a:p>
          <a:p>
            <a:pPr lvl="2">
              <a:buFont typeface="Wingdings" panose="05000000000000000000" pitchFamily="2" charset="2"/>
              <a:buChar char="§"/>
            </a:pPr>
            <a:r>
              <a:rPr lang="en-US" sz="1900" b="1" dirty="0" smtClean="0">
                <a:solidFill>
                  <a:schemeClr val="accent5">
                    <a:lumMod val="50000"/>
                  </a:schemeClr>
                </a:solidFill>
                <a:latin typeface="Gabriola" panose="04040605051002020D02" pitchFamily="82" charset="0"/>
              </a:rPr>
              <a:t>Height, Number of Nodes, Fullness, Completeness, etc.</a:t>
            </a:r>
          </a:p>
          <a:p>
            <a:pPr lvl="1">
              <a:buFont typeface="Wingdings" panose="05000000000000000000" pitchFamily="2" charset="2"/>
              <a:buChar char="§"/>
            </a:pPr>
            <a:r>
              <a:rPr lang="en-US" sz="1900" b="1" dirty="0" smtClean="0">
                <a:solidFill>
                  <a:schemeClr val="accent5">
                    <a:lumMod val="50000"/>
                  </a:schemeClr>
                </a:solidFill>
                <a:latin typeface="Gabriola" panose="04040605051002020D02" pitchFamily="82" charset="0"/>
              </a:rPr>
              <a:t>Traversals</a:t>
            </a:r>
          </a:p>
          <a:p>
            <a:pPr lvl="2">
              <a:buFont typeface="Wingdings" panose="05000000000000000000" pitchFamily="2" charset="2"/>
              <a:buChar char="§"/>
            </a:pPr>
            <a:r>
              <a:rPr lang="en-US" sz="1900" b="1" dirty="0" smtClean="0">
                <a:solidFill>
                  <a:schemeClr val="accent5">
                    <a:lumMod val="50000"/>
                  </a:schemeClr>
                </a:solidFill>
                <a:latin typeface="Gabriola" panose="04040605051002020D02" pitchFamily="82" charset="0"/>
              </a:rPr>
              <a:t>Pre-order, In-order, and Post-order</a:t>
            </a:r>
          </a:p>
          <a:p>
            <a:pPr lvl="1">
              <a:buFont typeface="Wingdings" panose="05000000000000000000" pitchFamily="2" charset="2"/>
              <a:buChar char="§"/>
            </a:pPr>
            <a:r>
              <a:rPr lang="en-US" sz="1900" b="1" dirty="0" smtClean="0">
                <a:solidFill>
                  <a:schemeClr val="accent5">
                    <a:lumMod val="50000"/>
                  </a:schemeClr>
                </a:solidFill>
                <a:latin typeface="Gabriola" panose="04040605051002020D02" pitchFamily="82" charset="0"/>
              </a:rPr>
              <a:t>Representations</a:t>
            </a:r>
          </a:p>
          <a:p>
            <a:pPr lvl="2">
              <a:buFont typeface="Wingdings" panose="05000000000000000000" pitchFamily="2" charset="2"/>
              <a:buChar char="§"/>
            </a:pPr>
            <a:r>
              <a:rPr lang="en-US" sz="1900" b="1" dirty="0" smtClean="0">
                <a:solidFill>
                  <a:schemeClr val="accent5">
                    <a:lumMod val="50000"/>
                  </a:schemeClr>
                </a:solidFill>
                <a:latin typeface="Gabriola" panose="04040605051002020D02" pitchFamily="82" charset="0"/>
              </a:rPr>
              <a:t>Array &amp; Linked List</a:t>
            </a:r>
          </a:p>
          <a:p>
            <a:pPr lvl="1">
              <a:buFont typeface="Wingdings" panose="05000000000000000000" pitchFamily="2" charset="2"/>
              <a:buChar char="§"/>
            </a:pPr>
            <a:r>
              <a:rPr lang="en-US" sz="1900" b="1" dirty="0" smtClean="0">
                <a:solidFill>
                  <a:schemeClr val="accent5">
                    <a:lumMod val="50000"/>
                  </a:schemeClr>
                </a:solidFill>
                <a:latin typeface="Gabriola" panose="04040605051002020D02" pitchFamily="82" charset="0"/>
              </a:rPr>
              <a:t>Operations</a:t>
            </a:r>
          </a:p>
          <a:p>
            <a:pPr lvl="2">
              <a:buFont typeface="Wingdings" panose="05000000000000000000" pitchFamily="2" charset="2"/>
              <a:buChar char="§"/>
            </a:pPr>
            <a:r>
              <a:rPr lang="en-US" sz="1900" b="1" dirty="0">
                <a:solidFill>
                  <a:schemeClr val="accent5">
                    <a:lumMod val="50000"/>
                  </a:schemeClr>
                </a:solidFill>
                <a:latin typeface="Gabriola" panose="04040605051002020D02" pitchFamily="82" charset="0"/>
              </a:rPr>
              <a:t>Evaluate the arithmetic expression represented by a binary </a:t>
            </a:r>
            <a:r>
              <a:rPr lang="en-US" sz="1900" b="1" dirty="0" smtClean="0">
                <a:solidFill>
                  <a:schemeClr val="accent5">
                    <a:lumMod val="50000"/>
                  </a:schemeClr>
                </a:solidFill>
                <a:latin typeface="Gabriola" panose="04040605051002020D02" pitchFamily="82" charset="0"/>
              </a:rPr>
              <a:t>tree, Obtain </a:t>
            </a:r>
            <a:r>
              <a:rPr lang="en-US" sz="1900" b="1" dirty="0">
                <a:solidFill>
                  <a:schemeClr val="accent5">
                    <a:lumMod val="50000"/>
                  </a:schemeClr>
                </a:solidFill>
                <a:latin typeface="Gabriola" panose="04040605051002020D02" pitchFamily="82" charset="0"/>
              </a:rPr>
              <a:t>the infix form of an expression</a:t>
            </a:r>
            <a:r>
              <a:rPr lang="en-US" sz="1900" b="1" dirty="0" smtClean="0">
                <a:solidFill>
                  <a:schemeClr val="accent5">
                    <a:lumMod val="50000"/>
                  </a:schemeClr>
                </a:solidFill>
                <a:latin typeface="Gabriola" panose="04040605051002020D02" pitchFamily="82" charset="0"/>
              </a:rPr>
              <a:t>.</a:t>
            </a:r>
            <a:endParaRPr lang="en-US" sz="1900" b="1" dirty="0">
              <a:solidFill>
                <a:schemeClr val="accent5">
                  <a:lumMod val="50000"/>
                </a:schemeClr>
              </a:solidFill>
              <a:latin typeface="Gabriola" panose="04040605051002020D02" pitchFamily="82" charset="0"/>
            </a:endParaRPr>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145937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57842" y="749975"/>
            <a:ext cx="260712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smtClean="0">
                <a:solidFill>
                  <a:schemeClr val="accent3">
                    <a:lumMod val="50000"/>
                  </a:schemeClr>
                </a:solidFill>
                <a:latin typeface="Gabriola" panose="04040605051002020D02" pitchFamily="82" charset="0"/>
              </a:rPr>
              <a:t>Binary Tree (Recap)</a:t>
            </a:r>
            <a:endParaRPr sz="3200" b="1" dirty="0">
              <a:solidFill>
                <a:schemeClr val="accent3">
                  <a:lumMod val="50000"/>
                </a:schemeClr>
              </a:solidFill>
              <a:latin typeface="Gabriola" panose="04040605051002020D02" pitchFamily="82" charset="0"/>
            </a:endParaRPr>
          </a:p>
        </p:txBody>
      </p:sp>
      <p:sp>
        <p:nvSpPr>
          <p:cNvPr id="459" name="Google Shape;459;p23"/>
          <p:cNvSpPr txBox="1">
            <a:spLocks noGrp="1"/>
          </p:cNvSpPr>
          <p:nvPr>
            <p:ph type="body" idx="1"/>
          </p:nvPr>
        </p:nvSpPr>
        <p:spPr>
          <a:xfrm>
            <a:off x="2735039" y="871825"/>
            <a:ext cx="5434984" cy="3439979"/>
          </a:xfrm>
          <a:prstGeom prst="rect">
            <a:avLst/>
          </a:prstGeom>
        </p:spPr>
        <p:txBody>
          <a:bodyPr spcFirstLastPara="1" wrap="square" lIns="91425" tIns="91425" rIns="91425" bIns="91425" anchor="t" anchorCtr="0">
            <a:noAutofit/>
          </a:bodyPr>
          <a:lstStyle/>
          <a:p>
            <a:r>
              <a:rPr lang="en-US" altLang="en-US" sz="2800" b="1" dirty="0">
                <a:solidFill>
                  <a:srgbClr val="C00000"/>
                </a:solidFill>
                <a:latin typeface="Gabriola" panose="04040605051002020D02" pitchFamily="82" charset="0"/>
              </a:rPr>
              <a:t>Every node in a binary tree can have at most </a:t>
            </a:r>
            <a:r>
              <a:rPr lang="en-US" altLang="en-US" sz="2800" b="1" u="sng" dirty="0">
                <a:solidFill>
                  <a:srgbClr val="C00000"/>
                </a:solidFill>
                <a:latin typeface="Gabriola" panose="04040605051002020D02" pitchFamily="82" charset="0"/>
              </a:rPr>
              <a:t>two</a:t>
            </a:r>
            <a:r>
              <a:rPr lang="en-US" altLang="en-US" sz="2800" b="1" dirty="0">
                <a:solidFill>
                  <a:srgbClr val="C00000"/>
                </a:solidFill>
                <a:latin typeface="Gabriola" panose="04040605051002020D02" pitchFamily="82" charset="0"/>
              </a:rPr>
              <a:t> children.</a:t>
            </a:r>
          </a:p>
          <a:p>
            <a:r>
              <a:rPr lang="en-US" altLang="en-US" sz="2800" b="1" dirty="0">
                <a:solidFill>
                  <a:srgbClr val="C00000"/>
                </a:solidFill>
                <a:latin typeface="Gabriola" panose="04040605051002020D02" pitchFamily="82" charset="0"/>
              </a:rPr>
              <a:t>The two children of each node are called the left child  and right child corresponding to their positions.</a:t>
            </a:r>
          </a:p>
          <a:p>
            <a:r>
              <a:rPr lang="en-US" altLang="en-US" sz="2800" b="1" dirty="0">
                <a:solidFill>
                  <a:srgbClr val="C00000"/>
                </a:solidFill>
                <a:latin typeface="Gabriola" panose="04040605051002020D02" pitchFamily="82" charset="0"/>
              </a:rPr>
              <a:t>A node can have only a left child or only a right child or it can have no children at all</a:t>
            </a:r>
            <a:r>
              <a:rPr lang="en-US" altLang="en-US" sz="2800" b="1" dirty="0" smtClean="0">
                <a:solidFill>
                  <a:srgbClr val="C00000"/>
                </a:solidFill>
                <a:latin typeface="Gabriola" panose="04040605051002020D02" pitchFamily="82" charset="0"/>
              </a:rPr>
              <a:t>.</a:t>
            </a:r>
            <a:endParaRPr lang="en-US" altLang="en-US" sz="2800" b="1" dirty="0">
              <a:solidFill>
                <a:srgbClr val="C00000"/>
              </a:solidFill>
              <a:latin typeface="Gabriola" panose="04040605051002020D02" pitchFamily="82" charset="0"/>
            </a:endParaRPr>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A6BCC9"/>
                </a:solidFill>
                <a:effectLst/>
                <a:uLnTx/>
                <a:uFillTx/>
                <a:latin typeface="Lato Light"/>
                <a:sym typeface="Lato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200" b="0" i="0" u="none" strike="noStrike" kern="0" cap="none" spc="0" normalizeH="0" baseline="0" noProof="0">
              <a:ln>
                <a:noFill/>
              </a:ln>
              <a:solidFill>
                <a:srgbClr val="A6BCC9"/>
              </a:solidFill>
              <a:effectLst/>
              <a:uLnTx/>
              <a:uFillTx/>
              <a:latin typeface="Lato Light"/>
              <a:sym typeface="Lato Light"/>
            </a:endParaRPr>
          </a:p>
        </p:txBody>
      </p:sp>
    </p:spTree>
    <p:extLst>
      <p:ext uri="{BB962C8B-B14F-4D97-AF65-F5344CB8AC3E}">
        <p14:creationId xmlns:p14="http://schemas.microsoft.com/office/powerpoint/2010/main" val="1684797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5" name="Rectangle 2"/>
          <p:cNvSpPr txBox="1">
            <a:spLocks noChangeArrowheads="1"/>
          </p:cNvSpPr>
          <p:nvPr/>
        </p:nvSpPr>
        <p:spPr>
          <a:xfrm>
            <a:off x="1600200" y="98860"/>
            <a:ext cx="5257800" cy="57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altLang="en-US" sz="3200" b="1" dirty="0" smtClean="0">
                <a:solidFill>
                  <a:srgbClr val="000000"/>
                </a:solidFill>
                <a:latin typeface="Gabriola" panose="04040605051002020D02" pitchFamily="82" charset="0"/>
                <a:ea typeface="Arial"/>
                <a:cs typeface="Arial"/>
              </a:rPr>
              <a:t>Binary Tree – Examples (Recap)</a:t>
            </a:r>
            <a:endParaRPr lang="en-US" altLang="en-US" sz="3200" b="1" dirty="0">
              <a:solidFill>
                <a:srgbClr val="000000"/>
              </a:solidFill>
              <a:latin typeface="Gabriola" panose="04040605051002020D02" pitchFamily="82" charset="0"/>
              <a:ea typeface="Arial"/>
              <a:cs typeface="Aria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973873"/>
            <a:ext cx="1916151" cy="198321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0088" y="973873"/>
            <a:ext cx="2672019" cy="205745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9411" y="3260603"/>
            <a:ext cx="2291291" cy="175468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4740" y="3031328"/>
            <a:ext cx="1655398" cy="1928539"/>
          </a:xfrm>
          <a:prstGeom prst="rect">
            <a:avLst/>
          </a:prstGeom>
        </p:spPr>
      </p:pic>
    </p:spTree>
    <p:extLst>
      <p:ext uri="{BB962C8B-B14F-4D97-AF65-F5344CB8AC3E}">
        <p14:creationId xmlns:p14="http://schemas.microsoft.com/office/powerpoint/2010/main" val="116407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4" name="Rectangle 2"/>
          <p:cNvSpPr>
            <a:spLocks noGrp="1" noChangeArrowheads="1"/>
          </p:cNvSpPr>
          <p:nvPr>
            <p:ph type="title" idx="4294967295"/>
          </p:nvPr>
        </p:nvSpPr>
        <p:spPr>
          <a:xfrm>
            <a:off x="1657814" y="114300"/>
            <a:ext cx="4475357" cy="628650"/>
          </a:xfrm>
        </p:spPr>
        <p:txBody>
          <a:bodyPr/>
          <a:lstStyle/>
          <a:p>
            <a:r>
              <a:rPr lang="en-US" altLang="en-US" sz="3200" b="1" dirty="0">
                <a:solidFill>
                  <a:srgbClr val="000000"/>
                </a:solidFill>
                <a:latin typeface="Gabriola" panose="04040605051002020D02" pitchFamily="82" charset="0"/>
                <a:ea typeface="Arial"/>
                <a:cs typeface="Arial"/>
              </a:rPr>
              <a:t>Minimum</a:t>
            </a:r>
            <a:r>
              <a:rPr lang="en-US" altLang="en-US" b="1" dirty="0">
                <a:latin typeface="Gabriola" panose="04040605051002020D02" pitchFamily="82" charset="0"/>
              </a:rPr>
              <a:t> </a:t>
            </a:r>
            <a:r>
              <a:rPr lang="en-US" altLang="en-US" sz="3200" b="1" dirty="0">
                <a:solidFill>
                  <a:srgbClr val="000000"/>
                </a:solidFill>
                <a:latin typeface="Gabriola" panose="04040605051002020D02" pitchFamily="82" charset="0"/>
                <a:ea typeface="Arial"/>
                <a:cs typeface="Arial"/>
              </a:rPr>
              <a:t>Number o</a:t>
            </a:r>
            <a:r>
              <a:rPr lang="en-US" altLang="en-US" sz="3200" b="1" dirty="0" smtClean="0">
                <a:solidFill>
                  <a:srgbClr val="000000"/>
                </a:solidFill>
                <a:latin typeface="Gabriola" panose="04040605051002020D02" pitchFamily="82" charset="0"/>
                <a:ea typeface="Arial"/>
                <a:cs typeface="Arial"/>
              </a:rPr>
              <a:t>f </a:t>
            </a:r>
            <a:r>
              <a:rPr lang="en-US" altLang="en-US" sz="3200" b="1" dirty="0">
                <a:solidFill>
                  <a:srgbClr val="000000"/>
                </a:solidFill>
                <a:latin typeface="Gabriola" panose="04040605051002020D02" pitchFamily="82" charset="0"/>
                <a:ea typeface="Arial"/>
                <a:cs typeface="Arial"/>
              </a:rPr>
              <a:t>Nodes</a:t>
            </a:r>
          </a:p>
        </p:txBody>
      </p:sp>
      <p:sp>
        <p:nvSpPr>
          <p:cNvPr id="177155" name="Rectangle 3"/>
          <p:cNvSpPr>
            <a:spLocks noGrp="1" noChangeArrowheads="1"/>
          </p:cNvSpPr>
          <p:nvPr>
            <p:ph type="body" idx="4294967295"/>
          </p:nvPr>
        </p:nvSpPr>
        <p:spPr>
          <a:xfrm>
            <a:off x="1070517" y="971550"/>
            <a:ext cx="6928624" cy="800100"/>
          </a:xfrm>
        </p:spPr>
        <p:txBody>
          <a:bodyPr/>
          <a:lstStyle/>
          <a:p>
            <a:pPr>
              <a:lnSpc>
                <a:spcPct val="90000"/>
              </a:lnSpc>
            </a:pPr>
            <a:r>
              <a:rPr lang="en-US" altLang="en-US" sz="2400" b="1" dirty="0">
                <a:latin typeface="Gabriola" panose="04040605051002020D02" pitchFamily="82" charset="0"/>
              </a:rPr>
              <a:t>Minimum number of nodes in a binary tree whose height is </a:t>
            </a:r>
            <a:r>
              <a:rPr lang="en-US" altLang="en-US" sz="2400" b="1" dirty="0">
                <a:solidFill>
                  <a:schemeClr val="hlink"/>
                </a:solidFill>
                <a:latin typeface="Gabriola" panose="04040605051002020D02" pitchFamily="82" charset="0"/>
              </a:rPr>
              <a:t>h</a:t>
            </a:r>
            <a:r>
              <a:rPr lang="en-US" altLang="en-US" sz="2400" b="1" dirty="0">
                <a:latin typeface="Gabriola" panose="04040605051002020D02" pitchFamily="82" charset="0"/>
              </a:rPr>
              <a:t>.</a:t>
            </a:r>
          </a:p>
          <a:p>
            <a:pPr>
              <a:lnSpc>
                <a:spcPct val="90000"/>
              </a:lnSpc>
            </a:pPr>
            <a:r>
              <a:rPr lang="en-US" altLang="en-US" sz="2400" b="1" dirty="0">
                <a:latin typeface="Gabriola" panose="04040605051002020D02" pitchFamily="82" charset="0"/>
              </a:rPr>
              <a:t>At least one node at each of first </a:t>
            </a:r>
            <a:r>
              <a:rPr lang="en-US" altLang="en-US" sz="2400" b="1" dirty="0">
                <a:solidFill>
                  <a:schemeClr val="hlink"/>
                </a:solidFill>
                <a:latin typeface="Gabriola" panose="04040605051002020D02" pitchFamily="82" charset="0"/>
              </a:rPr>
              <a:t>h</a:t>
            </a:r>
            <a:r>
              <a:rPr lang="en-US" altLang="en-US" sz="2400" b="1" dirty="0">
                <a:latin typeface="Gabriola" panose="04040605051002020D02" pitchFamily="82" charset="0"/>
              </a:rPr>
              <a:t> levels.</a:t>
            </a:r>
          </a:p>
        </p:txBody>
      </p:sp>
      <p:grpSp>
        <p:nvGrpSpPr>
          <p:cNvPr id="177192" name="Group 40"/>
          <p:cNvGrpSpPr>
            <a:grpSpLocks/>
          </p:cNvGrpSpPr>
          <p:nvPr/>
        </p:nvGrpSpPr>
        <p:grpSpPr bwMode="auto">
          <a:xfrm>
            <a:off x="2171700" y="2343151"/>
            <a:ext cx="2743200" cy="2519363"/>
            <a:chOff x="816" y="1680"/>
            <a:chExt cx="2304" cy="2116"/>
          </a:xfrm>
        </p:grpSpPr>
        <p:grpSp>
          <p:nvGrpSpPr>
            <p:cNvPr id="177157" name="Group 5"/>
            <p:cNvGrpSpPr>
              <a:grpSpLocks/>
            </p:cNvGrpSpPr>
            <p:nvPr/>
          </p:nvGrpSpPr>
          <p:grpSpPr bwMode="auto">
            <a:xfrm>
              <a:off x="1104" y="2976"/>
              <a:ext cx="240" cy="388"/>
              <a:chOff x="4176" y="1104"/>
              <a:chExt cx="240" cy="388"/>
            </a:xfrm>
          </p:grpSpPr>
          <p:sp>
            <p:nvSpPr>
              <p:cNvPr id="177158" name="Oval 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7159" name="Text Box 7"/>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grpSp>
          <p:nvGrpSpPr>
            <p:cNvPr id="177160" name="Group 8"/>
            <p:cNvGrpSpPr>
              <a:grpSpLocks/>
            </p:cNvGrpSpPr>
            <p:nvPr/>
          </p:nvGrpSpPr>
          <p:grpSpPr bwMode="auto">
            <a:xfrm>
              <a:off x="816" y="3408"/>
              <a:ext cx="240" cy="388"/>
              <a:chOff x="4176" y="1104"/>
              <a:chExt cx="240" cy="388"/>
            </a:xfrm>
          </p:grpSpPr>
          <p:sp>
            <p:nvSpPr>
              <p:cNvPr id="177161" name="Oval 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7162" name="Text Box 10"/>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sp>
          <p:nvSpPr>
            <p:cNvPr id="177166" name="Line 14"/>
            <p:cNvSpPr>
              <a:spLocks noChangeShapeType="1"/>
            </p:cNvSpPr>
            <p:nvPr/>
          </p:nvSpPr>
          <p:spPr bwMode="auto">
            <a:xfrm flipH="1">
              <a:off x="1008" y="3216"/>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nvGrpSpPr>
            <p:cNvPr id="177182" name="Group 30"/>
            <p:cNvGrpSpPr>
              <a:grpSpLocks/>
            </p:cNvGrpSpPr>
            <p:nvPr/>
          </p:nvGrpSpPr>
          <p:grpSpPr bwMode="auto">
            <a:xfrm>
              <a:off x="1824" y="2352"/>
              <a:ext cx="240" cy="388"/>
              <a:chOff x="4176" y="1104"/>
              <a:chExt cx="240" cy="388"/>
            </a:xfrm>
          </p:grpSpPr>
          <p:sp>
            <p:nvSpPr>
              <p:cNvPr id="177183" name="Oval 3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7184" name="Text Box 32"/>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sp>
          <p:nvSpPr>
            <p:cNvPr id="177185" name="Line 33"/>
            <p:cNvSpPr>
              <a:spLocks noChangeShapeType="1"/>
            </p:cNvSpPr>
            <p:nvPr/>
          </p:nvSpPr>
          <p:spPr bwMode="auto">
            <a:xfrm flipH="1">
              <a:off x="1296" y="2544"/>
              <a:ext cx="528"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nvGrpSpPr>
            <p:cNvPr id="177187" name="Group 35"/>
            <p:cNvGrpSpPr>
              <a:grpSpLocks/>
            </p:cNvGrpSpPr>
            <p:nvPr/>
          </p:nvGrpSpPr>
          <p:grpSpPr bwMode="auto">
            <a:xfrm>
              <a:off x="2844" y="1680"/>
              <a:ext cx="276" cy="388"/>
              <a:chOff x="4140" y="1104"/>
              <a:chExt cx="276" cy="388"/>
            </a:xfrm>
          </p:grpSpPr>
          <p:sp>
            <p:nvSpPr>
              <p:cNvPr id="177188" name="Oval 3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7189" name="Text Box 37"/>
              <p:cNvSpPr txBox="1">
                <a:spLocks noChangeArrowheads="1"/>
              </p:cNvSpPr>
              <p:nvPr/>
            </p:nvSpPr>
            <p:spPr bwMode="auto">
              <a:xfrm>
                <a:off x="4140"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sp>
          <p:nvSpPr>
            <p:cNvPr id="177190" name="Line 38"/>
            <p:cNvSpPr>
              <a:spLocks noChangeShapeType="1"/>
            </p:cNvSpPr>
            <p:nvPr/>
          </p:nvSpPr>
          <p:spPr bwMode="auto">
            <a:xfrm flipH="1">
              <a:off x="2004" y="1884"/>
              <a:ext cx="864"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sp>
        <p:nvSpPr>
          <p:cNvPr id="177193" name="Text Box 41"/>
          <p:cNvSpPr txBox="1">
            <a:spLocks noChangeArrowheads="1"/>
          </p:cNvSpPr>
          <p:nvPr/>
        </p:nvSpPr>
        <p:spPr bwMode="auto">
          <a:xfrm>
            <a:off x="5086350" y="2571750"/>
            <a:ext cx="26860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2800" b="1" kern="1200" dirty="0">
                <a:latin typeface="Gabriola" panose="04040605051002020D02" pitchFamily="82" charset="0"/>
                <a:ea typeface="+mn-ea"/>
                <a:cs typeface="+mn-cs"/>
              </a:rPr>
              <a:t>minimum number of nodes is</a:t>
            </a:r>
            <a:r>
              <a:rPr lang="en-US" altLang="en-US" sz="2800" b="1" kern="1200" dirty="0">
                <a:solidFill>
                  <a:srgbClr val="FF0033"/>
                </a:solidFill>
                <a:latin typeface="Gabriola" panose="04040605051002020D02" pitchFamily="82" charset="0"/>
                <a:ea typeface="+mn-ea"/>
                <a:cs typeface="+mn-cs"/>
              </a:rPr>
              <a:t> h</a:t>
            </a:r>
          </a:p>
        </p:txBody>
      </p:sp>
    </p:spTree>
    <p:extLst>
      <p:ext uri="{BB962C8B-B14F-4D97-AF65-F5344CB8AC3E}">
        <p14:creationId xmlns:p14="http://schemas.microsoft.com/office/powerpoint/2010/main" val="2241964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7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71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771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7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autoUpdateAnimBg="0"/>
      <p:bldP spid="17719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1714500" y="155634"/>
            <a:ext cx="5314950" cy="489122"/>
          </a:xfrm>
        </p:spPr>
        <p:txBody>
          <a:bodyPr/>
          <a:lstStyle/>
          <a:p>
            <a:r>
              <a:rPr lang="en-US" altLang="en-US" sz="3200" b="1" dirty="0">
                <a:solidFill>
                  <a:srgbClr val="000000"/>
                </a:solidFill>
                <a:latin typeface="Gabriola" panose="04040605051002020D02" pitchFamily="82" charset="0"/>
                <a:ea typeface="Arial"/>
                <a:cs typeface="Arial"/>
              </a:rPr>
              <a:t>Maximum Number </a:t>
            </a:r>
            <a:r>
              <a:rPr lang="en-US" altLang="en-US" sz="3200" b="1" dirty="0" smtClean="0">
                <a:solidFill>
                  <a:srgbClr val="000000"/>
                </a:solidFill>
                <a:latin typeface="Gabriola" panose="04040605051002020D02" pitchFamily="82" charset="0"/>
                <a:ea typeface="Arial"/>
                <a:cs typeface="Arial"/>
              </a:rPr>
              <a:t>of </a:t>
            </a:r>
            <a:r>
              <a:rPr lang="en-US" altLang="en-US" sz="3200" b="1" dirty="0">
                <a:solidFill>
                  <a:srgbClr val="000000"/>
                </a:solidFill>
                <a:latin typeface="Gabriola" panose="04040605051002020D02" pitchFamily="82" charset="0"/>
                <a:ea typeface="Arial"/>
                <a:cs typeface="Arial"/>
              </a:rPr>
              <a:t>Nodes</a:t>
            </a:r>
          </a:p>
        </p:txBody>
      </p:sp>
      <p:sp>
        <p:nvSpPr>
          <p:cNvPr id="178179" name="Rectangle 3"/>
          <p:cNvSpPr>
            <a:spLocks noGrp="1" noChangeArrowheads="1"/>
          </p:cNvSpPr>
          <p:nvPr>
            <p:ph type="body" idx="4294967295"/>
          </p:nvPr>
        </p:nvSpPr>
        <p:spPr>
          <a:xfrm>
            <a:off x="1114425" y="695208"/>
            <a:ext cx="6400800" cy="452435"/>
          </a:xfrm>
        </p:spPr>
        <p:txBody>
          <a:bodyPr/>
          <a:lstStyle/>
          <a:p>
            <a:r>
              <a:rPr lang="en-US" altLang="en-US" b="1" dirty="0">
                <a:latin typeface="Gabriola" panose="04040605051002020D02" pitchFamily="82" charset="0"/>
              </a:rPr>
              <a:t>All possible nodes at first </a:t>
            </a:r>
            <a:r>
              <a:rPr lang="en-US" altLang="en-US" b="1" dirty="0">
                <a:solidFill>
                  <a:schemeClr val="hlink"/>
                </a:solidFill>
                <a:latin typeface="Gabriola" panose="04040605051002020D02" pitchFamily="82" charset="0"/>
              </a:rPr>
              <a:t>h</a:t>
            </a:r>
            <a:r>
              <a:rPr lang="en-US" altLang="en-US" b="1" dirty="0">
                <a:latin typeface="Gabriola" panose="04040605051002020D02" pitchFamily="82" charset="0"/>
              </a:rPr>
              <a:t> levels are present.</a:t>
            </a:r>
          </a:p>
        </p:txBody>
      </p:sp>
      <p:grpSp>
        <p:nvGrpSpPr>
          <p:cNvPr id="178259" name="Group 83"/>
          <p:cNvGrpSpPr>
            <a:grpSpLocks/>
          </p:cNvGrpSpPr>
          <p:nvPr/>
        </p:nvGrpSpPr>
        <p:grpSpPr bwMode="auto">
          <a:xfrm>
            <a:off x="2057400" y="2119194"/>
            <a:ext cx="4114800" cy="914400"/>
            <a:chOff x="768" y="2208"/>
            <a:chExt cx="3456" cy="768"/>
          </a:xfrm>
        </p:grpSpPr>
        <p:sp>
          <p:nvSpPr>
            <p:cNvPr id="178199" name="Oval 23"/>
            <p:cNvSpPr>
              <a:spLocks noChangeArrowheads="1"/>
            </p:cNvSpPr>
            <p:nvPr/>
          </p:nvSpPr>
          <p:spPr bwMode="auto">
            <a:xfrm>
              <a:off x="768" y="2688"/>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10" name="Oval 34"/>
            <p:cNvSpPr>
              <a:spLocks noChangeArrowheads="1"/>
            </p:cNvSpPr>
            <p:nvPr/>
          </p:nvSpPr>
          <p:spPr bwMode="auto">
            <a:xfrm>
              <a:off x="2064" y="2736"/>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25" name="Oval 49"/>
            <p:cNvSpPr>
              <a:spLocks noChangeArrowheads="1"/>
            </p:cNvSpPr>
            <p:nvPr/>
          </p:nvSpPr>
          <p:spPr bwMode="auto">
            <a:xfrm>
              <a:off x="3168" y="2688"/>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28" name="Oval 52"/>
            <p:cNvSpPr>
              <a:spLocks noChangeArrowheads="1"/>
            </p:cNvSpPr>
            <p:nvPr/>
          </p:nvSpPr>
          <p:spPr bwMode="auto">
            <a:xfrm>
              <a:off x="3984" y="2736"/>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30" name="Line 54"/>
            <p:cNvSpPr>
              <a:spLocks noChangeShapeType="1"/>
            </p:cNvSpPr>
            <p:nvPr/>
          </p:nvSpPr>
          <p:spPr bwMode="auto">
            <a:xfrm flipH="1">
              <a:off x="3312" y="2256"/>
              <a:ext cx="240" cy="43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31" name="Line 55"/>
            <p:cNvSpPr>
              <a:spLocks noChangeShapeType="1"/>
            </p:cNvSpPr>
            <p:nvPr/>
          </p:nvSpPr>
          <p:spPr bwMode="auto">
            <a:xfrm>
              <a:off x="3744" y="2208"/>
              <a:ext cx="336"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35" name="Line 59"/>
            <p:cNvSpPr>
              <a:spLocks noChangeShapeType="1"/>
            </p:cNvSpPr>
            <p:nvPr/>
          </p:nvSpPr>
          <p:spPr bwMode="auto">
            <a:xfrm flipH="1">
              <a:off x="960" y="2208"/>
              <a:ext cx="528"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36" name="Line 60"/>
            <p:cNvSpPr>
              <a:spLocks noChangeShapeType="1"/>
            </p:cNvSpPr>
            <p:nvPr/>
          </p:nvSpPr>
          <p:spPr bwMode="auto">
            <a:xfrm>
              <a:off x="1728" y="2208"/>
              <a:ext cx="384" cy="57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grpSp>
        <p:nvGrpSpPr>
          <p:cNvPr id="178237" name="Group 61"/>
          <p:cNvGrpSpPr>
            <a:grpSpLocks/>
          </p:cNvGrpSpPr>
          <p:nvPr/>
        </p:nvGrpSpPr>
        <p:grpSpPr bwMode="auto">
          <a:xfrm>
            <a:off x="4171950" y="1090496"/>
            <a:ext cx="285750" cy="461963"/>
            <a:chOff x="4176" y="1104"/>
            <a:chExt cx="240" cy="388"/>
          </a:xfrm>
        </p:grpSpPr>
        <p:sp>
          <p:nvSpPr>
            <p:cNvPr id="178238" name="Oval 62"/>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39" name="Text Box 63"/>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grpSp>
        <p:nvGrpSpPr>
          <p:cNvPr id="178258" name="Group 82"/>
          <p:cNvGrpSpPr>
            <a:grpSpLocks/>
          </p:cNvGrpSpPr>
          <p:nvPr/>
        </p:nvGrpSpPr>
        <p:grpSpPr bwMode="auto">
          <a:xfrm>
            <a:off x="2914650" y="1319096"/>
            <a:ext cx="2686050" cy="1033463"/>
            <a:chOff x="1488" y="1536"/>
            <a:chExt cx="2256" cy="868"/>
          </a:xfrm>
        </p:grpSpPr>
        <p:grpSp>
          <p:nvGrpSpPr>
            <p:cNvPr id="178221" name="Group 45"/>
            <p:cNvGrpSpPr>
              <a:grpSpLocks/>
            </p:cNvGrpSpPr>
            <p:nvPr/>
          </p:nvGrpSpPr>
          <p:grpSpPr bwMode="auto">
            <a:xfrm>
              <a:off x="3504" y="2016"/>
              <a:ext cx="240" cy="388"/>
              <a:chOff x="4176" y="1104"/>
              <a:chExt cx="240" cy="388"/>
            </a:xfrm>
          </p:grpSpPr>
          <p:sp>
            <p:nvSpPr>
              <p:cNvPr id="178222" name="Oval 4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23" name="Text Box 47"/>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grpSp>
          <p:nvGrpSpPr>
            <p:cNvPr id="178232" name="Group 56"/>
            <p:cNvGrpSpPr>
              <a:grpSpLocks/>
            </p:cNvGrpSpPr>
            <p:nvPr/>
          </p:nvGrpSpPr>
          <p:grpSpPr bwMode="auto">
            <a:xfrm>
              <a:off x="1488" y="2016"/>
              <a:ext cx="240" cy="388"/>
              <a:chOff x="4176" y="1104"/>
              <a:chExt cx="240" cy="388"/>
            </a:xfrm>
          </p:grpSpPr>
          <p:sp>
            <p:nvSpPr>
              <p:cNvPr id="178233" name="Oval 57"/>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34" name="Text Box 58"/>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sp>
          <p:nvSpPr>
            <p:cNvPr id="178240" name="Line 64"/>
            <p:cNvSpPr>
              <a:spLocks noChangeShapeType="1"/>
            </p:cNvSpPr>
            <p:nvPr/>
          </p:nvSpPr>
          <p:spPr bwMode="auto">
            <a:xfrm flipH="1">
              <a:off x="1680" y="1536"/>
              <a:ext cx="864"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41" name="Line 65"/>
            <p:cNvSpPr>
              <a:spLocks noChangeShapeType="1"/>
            </p:cNvSpPr>
            <p:nvPr/>
          </p:nvSpPr>
          <p:spPr bwMode="auto">
            <a:xfrm>
              <a:off x="2736" y="1584"/>
              <a:ext cx="816"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grpSp>
        <p:nvGrpSpPr>
          <p:cNvPr id="178260" name="Group 84"/>
          <p:cNvGrpSpPr>
            <a:grpSpLocks/>
          </p:cNvGrpSpPr>
          <p:nvPr/>
        </p:nvGrpSpPr>
        <p:grpSpPr bwMode="auto">
          <a:xfrm>
            <a:off x="1714500" y="2862147"/>
            <a:ext cx="4743450" cy="804863"/>
            <a:chOff x="480" y="2832"/>
            <a:chExt cx="3984" cy="676"/>
          </a:xfrm>
        </p:grpSpPr>
        <p:grpSp>
          <p:nvGrpSpPr>
            <p:cNvPr id="178201" name="Group 25"/>
            <p:cNvGrpSpPr>
              <a:grpSpLocks/>
            </p:cNvGrpSpPr>
            <p:nvPr/>
          </p:nvGrpSpPr>
          <p:grpSpPr bwMode="auto">
            <a:xfrm>
              <a:off x="480" y="3072"/>
              <a:ext cx="240" cy="388"/>
              <a:chOff x="4176" y="1104"/>
              <a:chExt cx="240" cy="388"/>
            </a:xfrm>
          </p:grpSpPr>
          <p:sp>
            <p:nvSpPr>
              <p:cNvPr id="178202" name="Oval 2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03" name="Text Box 27"/>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grpSp>
          <p:nvGrpSpPr>
            <p:cNvPr id="178204" name="Group 28"/>
            <p:cNvGrpSpPr>
              <a:grpSpLocks/>
            </p:cNvGrpSpPr>
            <p:nvPr/>
          </p:nvGrpSpPr>
          <p:grpSpPr bwMode="auto">
            <a:xfrm>
              <a:off x="1104" y="3072"/>
              <a:ext cx="240" cy="388"/>
              <a:chOff x="4176" y="1104"/>
              <a:chExt cx="240" cy="388"/>
            </a:xfrm>
          </p:grpSpPr>
          <p:sp>
            <p:nvSpPr>
              <p:cNvPr id="178205" name="Oval 2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06" name="Text Box 30"/>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sp>
          <p:nvSpPr>
            <p:cNvPr id="178207" name="Line 31"/>
            <p:cNvSpPr>
              <a:spLocks noChangeShapeType="1"/>
            </p:cNvSpPr>
            <p:nvPr/>
          </p:nvSpPr>
          <p:spPr bwMode="auto">
            <a:xfrm flipH="1">
              <a:off x="672" y="2880"/>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08" name="Line 32"/>
            <p:cNvSpPr>
              <a:spLocks noChangeShapeType="1"/>
            </p:cNvSpPr>
            <p:nvPr/>
          </p:nvSpPr>
          <p:spPr bwMode="auto">
            <a:xfrm>
              <a:off x="1008" y="2832"/>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nvGrpSpPr>
            <p:cNvPr id="178212" name="Group 36"/>
            <p:cNvGrpSpPr>
              <a:grpSpLocks/>
            </p:cNvGrpSpPr>
            <p:nvPr/>
          </p:nvGrpSpPr>
          <p:grpSpPr bwMode="auto">
            <a:xfrm>
              <a:off x="1776" y="3120"/>
              <a:ext cx="240" cy="388"/>
              <a:chOff x="4176" y="1104"/>
              <a:chExt cx="240" cy="388"/>
            </a:xfrm>
          </p:grpSpPr>
          <p:sp>
            <p:nvSpPr>
              <p:cNvPr id="178213" name="Oval 37"/>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14" name="Text Box 38"/>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grpSp>
          <p:nvGrpSpPr>
            <p:cNvPr id="178215" name="Group 39"/>
            <p:cNvGrpSpPr>
              <a:grpSpLocks/>
            </p:cNvGrpSpPr>
            <p:nvPr/>
          </p:nvGrpSpPr>
          <p:grpSpPr bwMode="auto">
            <a:xfrm>
              <a:off x="2400" y="3120"/>
              <a:ext cx="240" cy="388"/>
              <a:chOff x="4176" y="1104"/>
              <a:chExt cx="240" cy="388"/>
            </a:xfrm>
          </p:grpSpPr>
          <p:sp>
            <p:nvSpPr>
              <p:cNvPr id="178216" name="Oval 40"/>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17" name="Text Box 41"/>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sp>
          <p:nvSpPr>
            <p:cNvPr id="178218" name="Line 42"/>
            <p:cNvSpPr>
              <a:spLocks noChangeShapeType="1"/>
            </p:cNvSpPr>
            <p:nvPr/>
          </p:nvSpPr>
          <p:spPr bwMode="auto">
            <a:xfrm flipH="1">
              <a:off x="1968" y="2928"/>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19" name="Line 43"/>
            <p:cNvSpPr>
              <a:spLocks noChangeShapeType="1"/>
            </p:cNvSpPr>
            <p:nvPr/>
          </p:nvSpPr>
          <p:spPr bwMode="auto">
            <a:xfrm>
              <a:off x="2304" y="2880"/>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p:nvGrpSpPr>
            <p:cNvPr id="178242" name="Group 66"/>
            <p:cNvGrpSpPr>
              <a:grpSpLocks/>
            </p:cNvGrpSpPr>
            <p:nvPr/>
          </p:nvGrpSpPr>
          <p:grpSpPr bwMode="auto">
            <a:xfrm>
              <a:off x="2928" y="3120"/>
              <a:ext cx="240" cy="388"/>
              <a:chOff x="4176" y="1104"/>
              <a:chExt cx="240" cy="388"/>
            </a:xfrm>
          </p:grpSpPr>
          <p:sp>
            <p:nvSpPr>
              <p:cNvPr id="178243" name="Oval 67"/>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44" name="Text Box 68"/>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grpSp>
          <p:nvGrpSpPr>
            <p:cNvPr id="178245" name="Group 69"/>
            <p:cNvGrpSpPr>
              <a:grpSpLocks/>
            </p:cNvGrpSpPr>
            <p:nvPr/>
          </p:nvGrpSpPr>
          <p:grpSpPr bwMode="auto">
            <a:xfrm>
              <a:off x="3360" y="3120"/>
              <a:ext cx="240" cy="388"/>
              <a:chOff x="4176" y="1104"/>
              <a:chExt cx="240" cy="388"/>
            </a:xfrm>
          </p:grpSpPr>
          <p:sp>
            <p:nvSpPr>
              <p:cNvPr id="178246" name="Oval 70"/>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47" name="Text Box 71"/>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grpSp>
          <p:nvGrpSpPr>
            <p:cNvPr id="178248" name="Group 72"/>
            <p:cNvGrpSpPr>
              <a:grpSpLocks/>
            </p:cNvGrpSpPr>
            <p:nvPr/>
          </p:nvGrpSpPr>
          <p:grpSpPr bwMode="auto">
            <a:xfrm>
              <a:off x="3792" y="3120"/>
              <a:ext cx="240" cy="388"/>
              <a:chOff x="4176" y="1104"/>
              <a:chExt cx="240" cy="388"/>
            </a:xfrm>
          </p:grpSpPr>
          <p:sp>
            <p:nvSpPr>
              <p:cNvPr id="178249" name="Oval 73"/>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50" name="Text Box 74"/>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grpSp>
          <p:nvGrpSpPr>
            <p:cNvPr id="178251" name="Group 75"/>
            <p:cNvGrpSpPr>
              <a:grpSpLocks/>
            </p:cNvGrpSpPr>
            <p:nvPr/>
          </p:nvGrpSpPr>
          <p:grpSpPr bwMode="auto">
            <a:xfrm>
              <a:off x="4224" y="3120"/>
              <a:ext cx="240" cy="388"/>
              <a:chOff x="4176" y="1104"/>
              <a:chExt cx="240" cy="388"/>
            </a:xfrm>
          </p:grpSpPr>
          <p:sp>
            <p:nvSpPr>
              <p:cNvPr id="178252" name="Oval 7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53" name="Text Box 77"/>
              <p:cNvSpPr txBox="1">
                <a:spLocks noChangeArrowheads="1"/>
              </p:cNvSpPr>
              <p:nvPr/>
            </p:nvSpPr>
            <p:spPr bwMode="auto">
              <a:xfrm>
                <a:off x="4176" y="1104"/>
                <a:ext cx="24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endParaRPr lang="en-US" altLang="en-US" sz="2400" b="1" kern="1200">
                  <a:solidFill>
                    <a:srgbClr val="FF0033"/>
                  </a:solidFill>
                  <a:latin typeface="Gabriola" panose="04040605051002020D02" pitchFamily="82" charset="0"/>
                  <a:ea typeface="+mn-ea"/>
                  <a:cs typeface="+mn-cs"/>
                </a:endParaRPr>
              </a:p>
            </p:txBody>
          </p:sp>
        </p:grpSp>
        <p:sp>
          <p:nvSpPr>
            <p:cNvPr id="178254" name="Line 78"/>
            <p:cNvSpPr>
              <a:spLocks noChangeShapeType="1"/>
            </p:cNvSpPr>
            <p:nvPr/>
          </p:nvSpPr>
          <p:spPr bwMode="auto">
            <a:xfrm flipH="1">
              <a:off x="3072" y="2928"/>
              <a:ext cx="192"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55" name="Line 79"/>
            <p:cNvSpPr>
              <a:spLocks noChangeShapeType="1"/>
            </p:cNvSpPr>
            <p:nvPr/>
          </p:nvSpPr>
          <p:spPr bwMode="auto">
            <a:xfrm>
              <a:off x="3360" y="2928"/>
              <a:ext cx="96"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56" name="Line 80"/>
            <p:cNvSpPr>
              <a:spLocks noChangeShapeType="1"/>
            </p:cNvSpPr>
            <p:nvPr/>
          </p:nvSpPr>
          <p:spPr bwMode="auto">
            <a:xfrm flipH="1">
              <a:off x="3936" y="2928"/>
              <a:ext cx="96"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sp>
          <p:nvSpPr>
            <p:cNvPr id="178257" name="Line 81"/>
            <p:cNvSpPr>
              <a:spLocks noChangeShapeType="1"/>
            </p:cNvSpPr>
            <p:nvPr/>
          </p:nvSpPr>
          <p:spPr bwMode="auto">
            <a:xfrm>
              <a:off x="4176" y="2928"/>
              <a:ext cx="192"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buClrTx/>
              </a:pPr>
              <a:endParaRPr lang="en-US" sz="2400" b="1" kern="1200">
                <a:solidFill>
                  <a:srgbClr val="FFFF00"/>
                </a:solidFill>
                <a:latin typeface="Gabriola" panose="04040605051002020D02" pitchFamily="82" charset="0"/>
                <a:ea typeface="+mn-ea"/>
                <a:cs typeface="+mn-cs"/>
              </a:endParaRPr>
            </a:p>
          </p:txBody>
        </p:sp>
      </p:grpSp>
      <mc:AlternateContent xmlns:mc="http://schemas.openxmlformats.org/markup-compatibility/2006" xmlns:a14="http://schemas.microsoft.com/office/drawing/2010/main">
        <mc:Choice Requires="a14">
          <p:sp>
            <p:nvSpPr>
              <p:cNvPr id="178261" name="Text Box 85"/>
              <p:cNvSpPr txBox="1">
                <a:spLocks noChangeArrowheads="1"/>
              </p:cNvSpPr>
              <p:nvPr/>
            </p:nvSpPr>
            <p:spPr bwMode="auto">
              <a:xfrm>
                <a:off x="2857500" y="3707934"/>
                <a:ext cx="3314700" cy="1426481"/>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a:spAutoFit/>
              </a:bodyPr>
              <a:lstStyle/>
              <a:p>
                <a:pPr defTabSz="685800" eaLnBrk="0" fontAlgn="base" hangingPunct="0">
                  <a:spcBef>
                    <a:spcPct val="50000"/>
                  </a:spcBef>
                  <a:spcAft>
                    <a:spcPct val="0"/>
                  </a:spcAft>
                  <a:buClrTx/>
                </a:pPr>
                <a:r>
                  <a:rPr lang="en-US" altLang="en-US" sz="2100" b="1" kern="1200" dirty="0" smtClean="0">
                    <a:solidFill>
                      <a:srgbClr val="FF0033"/>
                    </a:solidFill>
                    <a:latin typeface="Gabriola" panose="04040605051002020D02" pitchFamily="82" charset="0"/>
                    <a:ea typeface="+mn-ea"/>
                    <a:cs typeface="+mn-cs"/>
                  </a:rPr>
                  <a:t>Maximum number of nodes</a:t>
                </a:r>
              </a:p>
              <a:p>
                <a:pPr defTabSz="685800" eaLnBrk="0" fontAlgn="base" hangingPunct="0">
                  <a:spcBef>
                    <a:spcPct val="50000"/>
                  </a:spcBef>
                  <a:spcAft>
                    <a:spcPct val="0"/>
                  </a:spcAft>
                  <a:buClrTx/>
                </a:pPr>
                <a:r>
                  <a:rPr lang="en-US" altLang="en-US" sz="2100" b="1" kern="1200" dirty="0">
                    <a:solidFill>
                      <a:srgbClr val="FF0033"/>
                    </a:solidFill>
                    <a:latin typeface="Gabriola" panose="04040605051002020D02" pitchFamily="82" charset="0"/>
                    <a:ea typeface="+mn-ea"/>
                    <a:cs typeface="+mn-cs"/>
                  </a:rPr>
                  <a:t>= 1 + 2 + 4 + 8 + … + 2</a:t>
                </a:r>
                <a:r>
                  <a:rPr lang="en-US" altLang="en-US" sz="2100" b="1" kern="1200" baseline="30000" dirty="0">
                    <a:solidFill>
                      <a:srgbClr val="FF0033"/>
                    </a:solidFill>
                    <a:latin typeface="Gabriola" panose="04040605051002020D02" pitchFamily="82" charset="0"/>
                    <a:ea typeface="+mn-ea"/>
                    <a:cs typeface="+mn-cs"/>
                  </a:rPr>
                  <a:t>h-1</a:t>
                </a:r>
                <a:endParaRPr lang="en-US" altLang="en-US" sz="2100" b="1" kern="1200" dirty="0">
                  <a:solidFill>
                    <a:srgbClr val="FF0033"/>
                  </a:solidFill>
                  <a:latin typeface="Gabriola" panose="04040605051002020D02" pitchFamily="82" charset="0"/>
                  <a:ea typeface="+mn-ea"/>
                  <a:cs typeface="+mn-cs"/>
                </a:endParaRPr>
              </a:p>
              <a:p>
                <a:pPr defTabSz="685800" eaLnBrk="0" fontAlgn="base" hangingPunct="0">
                  <a:spcBef>
                    <a:spcPct val="50000"/>
                  </a:spcBef>
                  <a:spcAft>
                    <a:spcPct val="0"/>
                  </a:spcAft>
                  <a:buClrTx/>
                </a:pPr>
                <a:r>
                  <a:rPr lang="en-US" altLang="en-US" sz="2100" b="1" kern="1200" dirty="0">
                    <a:solidFill>
                      <a:srgbClr val="FF0033"/>
                    </a:solidFill>
                    <a:latin typeface="Gabriola" panose="04040605051002020D02" pitchFamily="82" charset="0"/>
                    <a:ea typeface="+mn-ea"/>
                    <a:cs typeface="+mn-cs"/>
                  </a:rPr>
                  <a:t>= </a:t>
                </a:r>
                <a14:m>
                  <m:oMath xmlns:m="http://schemas.openxmlformats.org/officeDocument/2006/math">
                    <m:sSup>
                      <m:sSupPr>
                        <m:ctrlPr>
                          <a:rPr lang="en-US" altLang="en-US" sz="2100" b="1" i="1" kern="1200" smtClean="0">
                            <a:solidFill>
                              <a:srgbClr val="FF0033"/>
                            </a:solidFill>
                            <a:latin typeface="Cambria Math" panose="02040503050406030204" pitchFamily="18" charset="0"/>
                            <a:ea typeface="+mn-ea"/>
                            <a:cs typeface="+mn-cs"/>
                          </a:rPr>
                        </m:ctrlPr>
                      </m:sSupPr>
                      <m:e>
                        <m:r>
                          <a:rPr lang="en-US" altLang="en-US" sz="2100" b="1" i="1" kern="1200" smtClean="0">
                            <a:solidFill>
                              <a:srgbClr val="FF0033"/>
                            </a:solidFill>
                            <a:latin typeface="Cambria Math" panose="02040503050406030204" pitchFamily="18" charset="0"/>
                            <a:ea typeface="+mn-ea"/>
                            <a:cs typeface="+mn-cs"/>
                          </a:rPr>
                          <m:t>𝟐</m:t>
                        </m:r>
                      </m:e>
                      <m:sup>
                        <m:r>
                          <a:rPr lang="en-US" altLang="en-US" sz="2100" b="1" i="1" kern="1200" smtClean="0">
                            <a:solidFill>
                              <a:srgbClr val="FF0033"/>
                            </a:solidFill>
                            <a:latin typeface="Cambria Math" panose="02040503050406030204" pitchFamily="18" charset="0"/>
                            <a:ea typeface="+mn-ea"/>
                            <a:cs typeface="+mn-cs"/>
                          </a:rPr>
                          <m:t>𝒉</m:t>
                        </m:r>
                        <m:r>
                          <a:rPr lang="en-US" altLang="en-US" sz="2100" b="1" i="1" kern="1200" smtClean="0">
                            <a:solidFill>
                              <a:srgbClr val="FF0033"/>
                            </a:solidFill>
                            <a:latin typeface="Cambria Math" panose="02040503050406030204" pitchFamily="18" charset="0"/>
                            <a:ea typeface="+mn-ea"/>
                            <a:cs typeface="+mn-cs"/>
                          </a:rPr>
                          <m:t>−</m:t>
                        </m:r>
                        <m:r>
                          <a:rPr lang="en-US" altLang="en-US" sz="2100" b="1" i="1" kern="1200" smtClean="0">
                            <a:solidFill>
                              <a:srgbClr val="FF0033"/>
                            </a:solidFill>
                            <a:latin typeface="Cambria Math" panose="02040503050406030204" pitchFamily="18" charset="0"/>
                            <a:ea typeface="+mn-ea"/>
                            <a:cs typeface="+mn-cs"/>
                          </a:rPr>
                          <m:t>𝟏</m:t>
                        </m:r>
                      </m:sup>
                    </m:sSup>
                  </m:oMath>
                </a14:m>
                <a:endParaRPr lang="en-US" altLang="en-US" sz="2100" b="1" kern="1200" dirty="0">
                  <a:solidFill>
                    <a:srgbClr val="FF0033"/>
                  </a:solidFill>
                  <a:latin typeface="Gabriola" panose="04040605051002020D02" pitchFamily="82" charset="0"/>
                  <a:ea typeface="+mn-ea"/>
                  <a:cs typeface="+mn-cs"/>
                </a:endParaRPr>
              </a:p>
            </p:txBody>
          </p:sp>
        </mc:Choice>
        <mc:Fallback xmlns="">
          <p:sp>
            <p:nvSpPr>
              <p:cNvPr id="178261" name="Text Box 85"/>
              <p:cNvSpPr txBox="1">
                <a:spLocks noRot="1" noChangeAspect="1" noMove="1" noResize="1" noEditPoints="1" noAdjustHandles="1" noChangeArrowheads="1" noChangeShapeType="1" noTextEdit="1"/>
              </p:cNvSpPr>
              <p:nvPr/>
            </p:nvSpPr>
            <p:spPr bwMode="auto">
              <a:xfrm>
                <a:off x="2857500" y="3707934"/>
                <a:ext cx="3314700" cy="1426481"/>
              </a:xfrm>
              <a:prstGeom prst="rect">
                <a:avLst/>
              </a:prstGeom>
              <a:blipFill>
                <a:blip r:embed="rId2"/>
                <a:stretch>
                  <a:fillRect l="-2206" t="-2564" b="-598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4011024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8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82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782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782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7826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826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826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82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autoUpdateAnimBg="0"/>
      <p:bldP spid="17826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idx="4294967295"/>
          </p:nvPr>
        </p:nvSpPr>
        <p:spPr>
          <a:xfrm>
            <a:off x="1739590" y="114300"/>
            <a:ext cx="4021873" cy="629115"/>
          </a:xfrm>
        </p:spPr>
        <p:txBody>
          <a:bodyPr/>
          <a:lstStyle/>
          <a:p>
            <a:r>
              <a:rPr lang="en-US" altLang="en-US" sz="3200" b="1" dirty="0">
                <a:solidFill>
                  <a:srgbClr val="000000"/>
                </a:solidFill>
                <a:latin typeface="Gabriola" panose="04040605051002020D02" pitchFamily="82" charset="0"/>
                <a:ea typeface="Arial"/>
                <a:cs typeface="Arial"/>
              </a:rPr>
              <a:t>Number Of Nodes &amp; Height</a:t>
            </a:r>
          </a:p>
        </p:txBody>
      </p:sp>
      <p:sp>
        <p:nvSpPr>
          <p:cNvPr id="179203" name="Rectangle 3"/>
          <p:cNvSpPr>
            <a:spLocks noGrp="1" noChangeArrowheads="1"/>
          </p:cNvSpPr>
          <p:nvPr>
            <p:ph type="body" idx="4294967295"/>
          </p:nvPr>
        </p:nvSpPr>
        <p:spPr>
          <a:xfrm>
            <a:off x="1226633" y="971550"/>
            <a:ext cx="6612673" cy="2299474"/>
          </a:xfrm>
        </p:spPr>
        <p:txBody>
          <a:bodyPr/>
          <a:lstStyle/>
          <a:p>
            <a:r>
              <a:rPr lang="en-US" altLang="en-US" sz="2800" b="1" dirty="0">
                <a:latin typeface="Gabriola" panose="04040605051002020D02" pitchFamily="82" charset="0"/>
              </a:rPr>
              <a:t>Let </a:t>
            </a:r>
            <a:r>
              <a:rPr lang="en-US" altLang="en-US" sz="2800" b="1" dirty="0">
                <a:solidFill>
                  <a:schemeClr val="hlink"/>
                </a:solidFill>
                <a:latin typeface="Gabriola" panose="04040605051002020D02" pitchFamily="82" charset="0"/>
              </a:rPr>
              <a:t>n</a:t>
            </a:r>
            <a:r>
              <a:rPr lang="en-US" altLang="en-US" sz="2800" b="1" dirty="0">
                <a:latin typeface="Gabriola" panose="04040605051002020D02" pitchFamily="82" charset="0"/>
              </a:rPr>
              <a:t> be the number of nodes in a binary tree whose height is </a:t>
            </a:r>
            <a:r>
              <a:rPr lang="en-US" altLang="en-US" sz="2800" b="1" dirty="0">
                <a:solidFill>
                  <a:schemeClr val="hlink"/>
                </a:solidFill>
                <a:latin typeface="Gabriola" panose="04040605051002020D02" pitchFamily="82" charset="0"/>
              </a:rPr>
              <a:t>h</a:t>
            </a:r>
            <a:r>
              <a:rPr lang="en-US" altLang="en-US" sz="2800" b="1" dirty="0">
                <a:latin typeface="Gabriola" panose="04040605051002020D02" pitchFamily="82" charset="0"/>
              </a:rPr>
              <a:t>.</a:t>
            </a:r>
          </a:p>
          <a:p>
            <a:pPr lvl="1"/>
            <a:r>
              <a:rPr lang="en-US" altLang="en-US" sz="2800" b="1" dirty="0">
                <a:solidFill>
                  <a:schemeClr val="hlink"/>
                </a:solidFill>
                <a:latin typeface="Gabriola" panose="04040605051002020D02" pitchFamily="82" charset="0"/>
              </a:rPr>
              <a:t>h &lt;= n &lt;= 2</a:t>
            </a:r>
            <a:r>
              <a:rPr lang="en-US" altLang="en-US" sz="2800" b="1" baseline="30000" dirty="0">
                <a:solidFill>
                  <a:schemeClr val="hlink"/>
                </a:solidFill>
                <a:latin typeface="Gabriola" panose="04040605051002020D02" pitchFamily="82" charset="0"/>
              </a:rPr>
              <a:t>h</a:t>
            </a:r>
            <a:r>
              <a:rPr lang="en-US" altLang="en-US" sz="2800" b="1" dirty="0">
                <a:solidFill>
                  <a:schemeClr val="hlink"/>
                </a:solidFill>
                <a:latin typeface="Gabriola" panose="04040605051002020D02" pitchFamily="82" charset="0"/>
              </a:rPr>
              <a:t> – 1</a:t>
            </a:r>
          </a:p>
          <a:p>
            <a:pPr lvl="1"/>
            <a:r>
              <a:rPr lang="en-US" altLang="en-US" sz="2800" b="1" dirty="0">
                <a:solidFill>
                  <a:schemeClr val="hlink"/>
                </a:solidFill>
                <a:latin typeface="Gabriola" panose="04040605051002020D02" pitchFamily="82" charset="0"/>
              </a:rPr>
              <a:t>log</a:t>
            </a:r>
            <a:r>
              <a:rPr lang="en-US" altLang="en-US" sz="2800" b="1" baseline="-25000" dirty="0">
                <a:solidFill>
                  <a:schemeClr val="hlink"/>
                </a:solidFill>
                <a:latin typeface="Gabriola" panose="04040605051002020D02" pitchFamily="82" charset="0"/>
              </a:rPr>
              <a:t>2</a:t>
            </a:r>
            <a:r>
              <a:rPr lang="en-US" altLang="en-US" sz="2800" b="1" dirty="0">
                <a:solidFill>
                  <a:schemeClr val="hlink"/>
                </a:solidFill>
                <a:latin typeface="Gabriola" panose="04040605051002020D02" pitchFamily="82" charset="0"/>
              </a:rPr>
              <a:t>(n+1) &lt;= h &lt;= n</a:t>
            </a:r>
          </a:p>
          <a:p>
            <a:endParaRPr lang="en-US" altLang="en-US" sz="2800" b="1" dirty="0">
              <a:solidFill>
                <a:schemeClr val="hlink"/>
              </a:solidFill>
              <a:latin typeface="Gabriola" panose="04040605051002020D02" pitchFamily="82" charset="0"/>
            </a:endParaRPr>
          </a:p>
        </p:txBody>
      </p:sp>
    </p:spTree>
    <p:extLst>
      <p:ext uri="{BB962C8B-B14F-4D97-AF65-F5344CB8AC3E}">
        <p14:creationId xmlns:p14="http://schemas.microsoft.com/office/powerpoint/2010/main" val="157547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 calcmode="lin" valueType="num">
                                      <p:cBhvr additive="base">
                                        <p:cTn id="7" dur="500" fill="hold"/>
                                        <p:tgtEl>
                                          <p:spTgt spid="179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92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9203">
                                            <p:txEl>
                                              <p:pRg st="1" end="1"/>
                                            </p:txEl>
                                          </p:spTgt>
                                        </p:tgtEl>
                                        <p:attrNameLst>
                                          <p:attrName>style.visibility</p:attrName>
                                        </p:attrNameLst>
                                      </p:cBhvr>
                                      <p:to>
                                        <p:strVal val="visible"/>
                                      </p:to>
                                    </p:set>
                                    <p:anim calcmode="lin" valueType="num">
                                      <p:cBhvr additive="base">
                                        <p:cTn id="11" dur="500" fill="hold"/>
                                        <p:tgtEl>
                                          <p:spTgt spid="17920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920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79203">
                                            <p:txEl>
                                              <p:pRg st="2" end="2"/>
                                            </p:txEl>
                                          </p:spTgt>
                                        </p:tgtEl>
                                        <p:attrNameLst>
                                          <p:attrName>style.visibility</p:attrName>
                                        </p:attrNameLst>
                                      </p:cBhvr>
                                      <p:to>
                                        <p:strVal val="visible"/>
                                      </p:to>
                                    </p:set>
                                    <p:anim calcmode="lin" valueType="num">
                                      <p:cBhvr additive="base">
                                        <p:cTn id="15" dur="500" fill="hold"/>
                                        <p:tgtEl>
                                          <p:spTgt spid="17920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92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autoUpdateAnimBg="0"/>
    </p:bldLst>
  </p:timing>
</p:sld>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8A9BD2750EAC24EB70E1DF2481FFEB8" ma:contentTypeVersion="2" ma:contentTypeDescription="Create a new document." ma:contentTypeScope="" ma:versionID="a6a8f17024444c1ab20352b26fcdc8ac">
  <xsd:schema xmlns:xsd="http://www.w3.org/2001/XMLSchema" xmlns:xs="http://www.w3.org/2001/XMLSchema" xmlns:p="http://schemas.microsoft.com/office/2006/metadata/properties" xmlns:ns2="d3ad3ddf-2d0a-4bb3-9b93-e7da77996da3" targetNamespace="http://schemas.microsoft.com/office/2006/metadata/properties" ma:root="true" ma:fieldsID="fd82186439fbc82e038b348f6a489cf1" ns2:_="">
    <xsd:import namespace="d3ad3ddf-2d0a-4bb3-9b93-e7da77996da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ad3ddf-2d0a-4bb3-9b93-e7da77996d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908136-6F2E-4F64-9E43-3C232DCE62A9}">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d3ad3ddf-2d0a-4bb3-9b93-e7da77996da3"/>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A596EBF1-4FCC-4B1F-9B4A-37AA2C6BD698}">
  <ds:schemaRefs>
    <ds:schemaRef ds:uri="http://schemas.microsoft.com/sharepoint/v3/contenttype/forms"/>
  </ds:schemaRefs>
</ds:datastoreItem>
</file>

<file path=customXml/itemProps3.xml><?xml version="1.0" encoding="utf-8"?>
<ds:datastoreItem xmlns:ds="http://schemas.openxmlformats.org/officeDocument/2006/customXml" ds:itemID="{68684B70-9FD3-4C7D-AA4E-A62F976970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ad3ddf-2d0a-4bb3-9b93-e7da77996d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2716</TotalTime>
  <Words>1168</Words>
  <Application>Microsoft Office PowerPoint</Application>
  <PresentationFormat>On-screen Show (16:9)</PresentationFormat>
  <Paragraphs>279</Paragraphs>
  <Slides>37</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Lato Light</vt:lpstr>
      <vt:lpstr>Times New Roman</vt:lpstr>
      <vt:lpstr>Courier New</vt:lpstr>
      <vt:lpstr>Gabriola</vt:lpstr>
      <vt:lpstr>MS Mincho</vt:lpstr>
      <vt:lpstr>Arial</vt:lpstr>
      <vt:lpstr>Roboto Slab Regular</vt:lpstr>
      <vt:lpstr>Cambria Math</vt:lpstr>
      <vt:lpstr>Wingdings</vt:lpstr>
      <vt:lpstr>Kent template</vt:lpstr>
      <vt:lpstr>BINARY TREES!</vt:lpstr>
      <vt:lpstr>PowerPoint Presentation</vt:lpstr>
      <vt:lpstr>Entry level  Questions</vt:lpstr>
      <vt:lpstr>Outline – Binary Trees</vt:lpstr>
      <vt:lpstr>Binary Tree (Recap)</vt:lpstr>
      <vt:lpstr>PowerPoint Presentation</vt:lpstr>
      <vt:lpstr>Minimum Number of Nodes</vt:lpstr>
      <vt:lpstr>Maximum Number of Nodes</vt:lpstr>
      <vt:lpstr>Number Of Nodes &amp; Height</vt:lpstr>
      <vt:lpstr>Fullness and Completeness</vt:lpstr>
      <vt:lpstr>Full Binary Tree</vt:lpstr>
      <vt:lpstr>Numbering Nodes In A Full Binary Tree</vt:lpstr>
      <vt:lpstr>Node Number Properties (1) </vt:lpstr>
      <vt:lpstr>Node Number Properties (2)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Binary Tree Representation</vt:lpstr>
      <vt:lpstr>Array Representation</vt:lpstr>
      <vt:lpstr>PowerPoint Presentation</vt:lpstr>
      <vt:lpstr>Linked Representation</vt:lpstr>
      <vt:lpstr>The Class BinaryTreeNode</vt:lpstr>
      <vt:lpstr>PowerPoint Presentation</vt:lpstr>
      <vt:lpstr>Recap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Rouf Khan</dc:creator>
  <cp:lastModifiedBy>Anmol Verma</cp:lastModifiedBy>
  <cp:revision>178</cp:revision>
  <dcterms:modified xsi:type="dcterms:W3CDTF">2021-08-21T10:58:05Z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0x010100E8A9BD2750EAC24EB70E1DF2481FFEB8</vt:lpwstr>
  </property>
</Properties>
</file>