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4"/>
  </p:notesMasterIdLst>
  <p:sldIdLst>
    <p:sldId id="295" r:id="rId2"/>
    <p:sldId id="258" r:id="rId3"/>
    <p:sldId id="347" r:id="rId4"/>
    <p:sldId id="382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266" r:id="rId32"/>
    <p:sldId id="278" r:id="rId33"/>
  </p:sldIdLst>
  <p:sldSz cx="9144000" cy="5143500" type="screen16x9"/>
  <p:notesSz cx="6858000" cy="9144000"/>
  <p:embeddedFontLst>
    <p:embeddedFont>
      <p:font typeface="Roboto Slab Regular" panose="020B0604020202020204" charset="0"/>
      <p:regular r:id="rId35"/>
      <p:bold r:id="rId36"/>
    </p:embeddedFont>
    <p:embeddedFont>
      <p:font typeface="Lato Light" panose="020B0604020202020204" charset="0"/>
      <p:regular r:id="rId37"/>
      <p:bold r:id="rId38"/>
      <p:italic r:id="rId39"/>
      <p:boldItalic r:id="rId40"/>
    </p:embeddedFont>
    <p:embeddedFont>
      <p:font typeface="Gabriola" panose="04040605051002020D02" pitchFamily="8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54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897A1-1A08-42C4-9782-51F7CC6A6D0A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1675"/>
            <a:ext cx="6162675" cy="34671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 is the root of the subtree being traversed.</a:t>
            </a:r>
          </a:p>
        </p:txBody>
      </p:sp>
    </p:spTree>
    <p:extLst>
      <p:ext uri="{BB962C8B-B14F-4D97-AF65-F5344CB8AC3E}">
        <p14:creationId xmlns:p14="http://schemas.microsoft.com/office/powerpoint/2010/main" val="103663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F599E8-B025-4D59-A6D3-7C494B77EA0B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1675"/>
            <a:ext cx="6162675" cy="34671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During the traversal, t starts at the root, moves to the left child b of the root, then to the left child d of b. When the traversal of the left subtree of b is complete, t, once again, points to the node b. The t moves into the right subtree of b. When the traversal of this right subtree is complete, t again points to b. Following this, t points to a. We see that t points to every node in the binary tree three times – once when you get to the node from its parent (or in the case of the root, t is initially at the root), once when you return from the left subtree of the node, and once when you return from the node’s right subtree. Of these three times that t points to a node, the node is visited the first time.</a:t>
            </a:r>
          </a:p>
        </p:txBody>
      </p:sp>
    </p:spTree>
    <p:extLst>
      <p:ext uri="{BB962C8B-B14F-4D97-AF65-F5344CB8AC3E}">
        <p14:creationId xmlns:p14="http://schemas.microsoft.com/office/powerpoint/2010/main" val="223212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48C6DA-2B0B-432B-968D-9CE79A8203C9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1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1163" y="701675"/>
            <a:ext cx="6162675" cy="34671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Make a clone using postorder traversal … clone the left subtree, clone the right subtree, clone the root in the visit step.</a:t>
            </a:r>
          </a:p>
          <a:p>
            <a:r>
              <a:rPr lang="en-US" altLang="en-US"/>
              <a:t>Determine height using postorder traversal … determine the height of the left subtree, determine the height of the right subtree, in the visit step add 1 to the max of the already determined heights of the left and right subtrees.</a:t>
            </a:r>
          </a:p>
          <a:p>
            <a:r>
              <a:rPr lang="en-US" altLang="en-US"/>
              <a:t>Determine number of nodes using preorder, inorder, or postorder traversal … initialize a counter to 0, add 1 to the counter in the visit step.</a:t>
            </a:r>
          </a:p>
        </p:txBody>
      </p:sp>
    </p:spTree>
    <p:extLst>
      <p:ext uri="{BB962C8B-B14F-4D97-AF65-F5344CB8AC3E}">
        <p14:creationId xmlns:p14="http://schemas.microsoft.com/office/powerpoint/2010/main" val="1486031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</a:t>
            </a:r>
            <a:r>
              <a:rPr lang="en-US" sz="4800" b="1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 Traversals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5460" y="114300"/>
            <a:ext cx="4739640" cy="56673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Preorder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of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Expression Tree</a:t>
            </a:r>
          </a:p>
        </p:txBody>
      </p:sp>
      <p:grpSp>
        <p:nvGrpSpPr>
          <p:cNvPr id="221234" name="Group 50"/>
          <p:cNvGrpSpPr>
            <a:grpSpLocks/>
          </p:cNvGrpSpPr>
          <p:nvPr/>
        </p:nvGrpSpPr>
        <p:grpSpPr bwMode="auto">
          <a:xfrm>
            <a:off x="2228850" y="857251"/>
            <a:ext cx="4286250" cy="2576513"/>
            <a:chOff x="912" y="720"/>
            <a:chExt cx="3600" cy="2164"/>
          </a:xfrm>
        </p:grpSpPr>
        <p:sp>
          <p:nvSpPr>
            <p:cNvPr id="221190" name="Oval 6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191" name="Text Box 7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21193" name="Oval 9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194" name="Text Box 10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1196" name="Oval 12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197" name="Text Box 13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21198" name="Line 14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199" name="Line 15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01" name="Oval 17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02" name="Text Box 18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-</a:t>
              </a:r>
            </a:p>
          </p:txBody>
        </p:sp>
        <p:sp>
          <p:nvSpPr>
            <p:cNvPr id="221204" name="Oval 20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05" name="Text Box 21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1207" name="Oval 23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08" name="Text Box 24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13" name="Oval 29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14" name="Text Box 30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21216" name="Oval 3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17" name="Text Box 3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1219" name="Oval 35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20" name="Text Box 36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21221" name="Line 37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22" name="Line 38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24" name="Oval 40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25" name="Text Box 41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221226" name="Line 42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27" name="Line 43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29" name="Oval 45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30" name="Text Box 46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/</a:t>
              </a:r>
            </a:p>
          </p:txBody>
        </p:sp>
        <p:sp>
          <p:nvSpPr>
            <p:cNvPr id="221231" name="Line 47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1232" name="Line 48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21233" name="Text Box 49"/>
          <p:cNvSpPr txBox="1">
            <a:spLocks noChangeArrowheads="1"/>
          </p:cNvSpPr>
          <p:nvPr/>
        </p:nvSpPr>
        <p:spPr bwMode="auto">
          <a:xfrm>
            <a:off x="2286000" y="4457700"/>
            <a:ext cx="4400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latin typeface="Gabriola" panose="04040605051002020D02" pitchFamily="82" charset="0"/>
                <a:ea typeface="+mn-ea"/>
                <a:cs typeface="+mn-cs"/>
              </a:rPr>
              <a:t>Gives prefix form of expression!</a:t>
            </a:r>
          </a:p>
        </p:txBody>
      </p:sp>
      <p:sp>
        <p:nvSpPr>
          <p:cNvPr id="221236" name="Text Box 52"/>
          <p:cNvSpPr txBox="1">
            <a:spLocks noChangeArrowheads="1"/>
          </p:cNvSpPr>
          <p:nvPr/>
        </p:nvSpPr>
        <p:spPr bwMode="auto">
          <a:xfrm>
            <a:off x="24003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/</a:t>
            </a:r>
          </a:p>
        </p:txBody>
      </p:sp>
      <p:sp>
        <p:nvSpPr>
          <p:cNvPr id="221237" name="Text Box 53"/>
          <p:cNvSpPr txBox="1">
            <a:spLocks noChangeArrowheads="1"/>
          </p:cNvSpPr>
          <p:nvPr/>
        </p:nvSpPr>
        <p:spPr bwMode="auto">
          <a:xfrm>
            <a:off x="26289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*</a:t>
            </a:r>
          </a:p>
        </p:txBody>
      </p:sp>
      <p:sp>
        <p:nvSpPr>
          <p:cNvPr id="221238" name="Text Box 54"/>
          <p:cNvSpPr txBox="1">
            <a:spLocks noChangeArrowheads="1"/>
          </p:cNvSpPr>
          <p:nvPr/>
        </p:nvSpPr>
        <p:spPr bwMode="auto">
          <a:xfrm>
            <a:off x="28575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+</a:t>
            </a:r>
          </a:p>
        </p:txBody>
      </p:sp>
      <p:sp>
        <p:nvSpPr>
          <p:cNvPr id="221239" name="Text Box 55"/>
          <p:cNvSpPr txBox="1">
            <a:spLocks noChangeArrowheads="1"/>
          </p:cNvSpPr>
          <p:nvPr/>
        </p:nvSpPr>
        <p:spPr bwMode="auto">
          <a:xfrm>
            <a:off x="30861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21240" name="Text Box 56"/>
          <p:cNvSpPr txBox="1">
            <a:spLocks noChangeArrowheads="1"/>
          </p:cNvSpPr>
          <p:nvPr/>
        </p:nvSpPr>
        <p:spPr bwMode="auto">
          <a:xfrm>
            <a:off x="33147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21241" name="Text Box 57"/>
          <p:cNvSpPr txBox="1">
            <a:spLocks noChangeArrowheads="1"/>
          </p:cNvSpPr>
          <p:nvPr/>
        </p:nvSpPr>
        <p:spPr bwMode="auto">
          <a:xfrm>
            <a:off x="35433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-</a:t>
            </a:r>
          </a:p>
        </p:txBody>
      </p:sp>
      <p:sp>
        <p:nvSpPr>
          <p:cNvPr id="221242" name="Text Box 58"/>
          <p:cNvSpPr txBox="1">
            <a:spLocks noChangeArrowheads="1"/>
          </p:cNvSpPr>
          <p:nvPr/>
        </p:nvSpPr>
        <p:spPr bwMode="auto">
          <a:xfrm>
            <a:off x="37719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221243" name="Text Box 59"/>
          <p:cNvSpPr txBox="1">
            <a:spLocks noChangeArrowheads="1"/>
          </p:cNvSpPr>
          <p:nvPr/>
        </p:nvSpPr>
        <p:spPr bwMode="auto">
          <a:xfrm>
            <a:off x="40005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221244" name="Text Box 60"/>
          <p:cNvSpPr txBox="1">
            <a:spLocks noChangeArrowheads="1"/>
          </p:cNvSpPr>
          <p:nvPr/>
        </p:nvSpPr>
        <p:spPr bwMode="auto">
          <a:xfrm>
            <a:off x="42291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+</a:t>
            </a:r>
          </a:p>
        </p:txBody>
      </p:sp>
      <p:sp>
        <p:nvSpPr>
          <p:cNvPr id="221245" name="Text Box 61"/>
          <p:cNvSpPr txBox="1">
            <a:spLocks noChangeArrowheads="1"/>
          </p:cNvSpPr>
          <p:nvPr/>
        </p:nvSpPr>
        <p:spPr bwMode="auto">
          <a:xfrm>
            <a:off x="44577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221246" name="Text Box 62"/>
          <p:cNvSpPr txBox="1">
            <a:spLocks noChangeArrowheads="1"/>
          </p:cNvSpPr>
          <p:nvPr/>
        </p:nvSpPr>
        <p:spPr bwMode="auto">
          <a:xfrm>
            <a:off x="474345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5496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33" grpId="0" autoUpdateAnimBg="0"/>
      <p:bldP spid="221236" grpId="0" autoUpdateAnimBg="0"/>
      <p:bldP spid="221237" grpId="0" autoUpdateAnimBg="0"/>
      <p:bldP spid="221238" grpId="0" autoUpdateAnimBg="0"/>
      <p:bldP spid="221239" grpId="0" autoUpdateAnimBg="0"/>
      <p:bldP spid="221240" grpId="0" autoUpdateAnimBg="0"/>
      <p:bldP spid="221241" grpId="0" autoUpdateAnimBg="0"/>
      <p:bldP spid="221242" grpId="0" autoUpdateAnimBg="0"/>
      <p:bldP spid="221243" grpId="0" autoUpdateAnimBg="0"/>
      <p:bldP spid="221244" grpId="0" autoUpdateAnimBg="0"/>
      <p:bldP spid="221245" grpId="0" autoUpdateAnimBg="0"/>
      <p:bldP spid="2212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1893" y="81776"/>
            <a:ext cx="4097144" cy="685800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5581" y="893955"/>
            <a:ext cx="6286500" cy="3618571"/>
          </a:xfrm>
          <a:solidFill>
            <a:schemeClr val="tx2">
              <a:lumMod val="1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public static void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inOrder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BinaryTreeNode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t)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if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(t != null)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{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inOrder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t.leftChild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visit(t);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inOrder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t.rightChild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 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7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7" name="Group 3"/>
          <p:cNvGrpSpPr>
            <a:grpSpLocks/>
          </p:cNvGrpSpPr>
          <p:nvPr/>
        </p:nvGrpSpPr>
        <p:grpSpPr bwMode="auto">
          <a:xfrm>
            <a:off x="3200400" y="1668034"/>
            <a:ext cx="2971800" cy="1262063"/>
            <a:chOff x="1728" y="864"/>
            <a:chExt cx="2496" cy="1060"/>
          </a:xfrm>
        </p:grpSpPr>
        <p:grpSp>
          <p:nvGrpSpPr>
            <p:cNvPr id="236548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36549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6550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6551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36552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6553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6554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6555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6556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6557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6558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6559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 dirty="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6560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6561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4171950" y="3268233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4400550" y="3268233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4629150" y="3268233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1761893" y="81776"/>
            <a:ext cx="508495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err="1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 Example (visit=print)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93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2" grpId="0" autoUpdateAnimBg="0"/>
      <p:bldP spid="236563" grpId="0" autoUpdateAnimBg="0"/>
      <p:bldP spid="23656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35" name="Group 3"/>
          <p:cNvGrpSpPr>
            <a:grpSpLocks/>
          </p:cNvGrpSpPr>
          <p:nvPr/>
        </p:nvGrpSpPr>
        <p:grpSpPr bwMode="auto">
          <a:xfrm>
            <a:off x="2000250" y="1028701"/>
            <a:ext cx="4171950" cy="2519363"/>
            <a:chOff x="720" y="864"/>
            <a:chExt cx="3504" cy="2116"/>
          </a:xfrm>
        </p:grpSpPr>
        <p:grpSp>
          <p:nvGrpSpPr>
            <p:cNvPr id="223236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88"/>
              <a:chOff x="4176" y="1104"/>
              <a:chExt cx="240" cy="388"/>
            </a:xfrm>
          </p:grpSpPr>
          <p:sp>
            <p:nvSpPr>
              <p:cNvPr id="223237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38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3239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88"/>
              <a:chOff x="4176" y="1104"/>
              <a:chExt cx="240" cy="388"/>
            </a:xfrm>
          </p:grpSpPr>
          <p:sp>
            <p:nvSpPr>
              <p:cNvPr id="223240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41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3242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88"/>
              <a:chOff x="4176" y="1104"/>
              <a:chExt cx="240" cy="388"/>
            </a:xfrm>
          </p:grpSpPr>
          <p:sp>
            <p:nvSpPr>
              <p:cNvPr id="223243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44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3247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88"/>
              <a:chOff x="4176" y="1104"/>
              <a:chExt cx="240" cy="388"/>
            </a:xfrm>
          </p:grpSpPr>
          <p:sp>
            <p:nvSpPr>
              <p:cNvPr id="223248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49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3250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88"/>
              <a:chOff x="4176" y="1104"/>
              <a:chExt cx="240" cy="388"/>
            </a:xfrm>
          </p:grpSpPr>
          <p:sp>
            <p:nvSpPr>
              <p:cNvPr id="22325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5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3254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23255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5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3257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88"/>
              <a:chOff x="4176" y="1104"/>
              <a:chExt cx="240" cy="388"/>
            </a:xfrm>
          </p:grpSpPr>
          <p:sp>
            <p:nvSpPr>
              <p:cNvPr id="223258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59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3260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3261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23262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63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326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326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3266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2326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6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3269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3270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3274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3275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3276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23277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23278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23279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grpSp>
          <p:nvGrpSpPr>
            <p:cNvPr id="223280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88"/>
              <a:chOff x="4176" y="1104"/>
              <a:chExt cx="240" cy="388"/>
            </a:xfrm>
          </p:grpSpPr>
          <p:sp>
            <p:nvSpPr>
              <p:cNvPr id="22328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328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3283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3284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j</a:t>
              </a:r>
            </a:p>
          </p:txBody>
        </p:sp>
      </p:grp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1657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223286" name="Text Box 54"/>
          <p:cNvSpPr txBox="1">
            <a:spLocks noChangeArrowheads="1"/>
          </p:cNvSpPr>
          <p:nvPr/>
        </p:nvSpPr>
        <p:spPr bwMode="auto">
          <a:xfrm>
            <a:off x="1885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2114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223288" name="Text Box 56"/>
          <p:cNvSpPr txBox="1">
            <a:spLocks noChangeArrowheads="1"/>
          </p:cNvSpPr>
          <p:nvPr/>
        </p:nvSpPr>
        <p:spPr bwMode="auto">
          <a:xfrm>
            <a:off x="2343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2571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223290" name="Text Box 58"/>
          <p:cNvSpPr txBox="1">
            <a:spLocks noChangeArrowheads="1"/>
          </p:cNvSpPr>
          <p:nvPr/>
        </p:nvSpPr>
        <p:spPr bwMode="auto">
          <a:xfrm>
            <a:off x="2800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 dirty="0" err="1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endParaRPr lang="en-US" altLang="en-US" sz="2400" b="1" kern="1200" dirty="0">
              <a:solidFill>
                <a:srgbClr val="FF0033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3028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23292" name="Text Box 60"/>
          <p:cNvSpPr txBox="1">
            <a:spLocks noChangeArrowheads="1"/>
          </p:cNvSpPr>
          <p:nvPr/>
        </p:nvSpPr>
        <p:spPr bwMode="auto">
          <a:xfrm>
            <a:off x="3257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223293" name="Text Box 61"/>
          <p:cNvSpPr txBox="1">
            <a:spLocks noChangeArrowheads="1"/>
          </p:cNvSpPr>
          <p:nvPr/>
        </p:nvSpPr>
        <p:spPr bwMode="auto">
          <a:xfrm>
            <a:off x="3486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j</a:t>
            </a:r>
          </a:p>
        </p:txBody>
      </p:sp>
      <p:sp>
        <p:nvSpPr>
          <p:cNvPr id="223294" name="Text Box 62"/>
          <p:cNvSpPr txBox="1">
            <a:spLocks noChangeArrowheads="1"/>
          </p:cNvSpPr>
          <p:nvPr/>
        </p:nvSpPr>
        <p:spPr bwMode="auto">
          <a:xfrm>
            <a:off x="3714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1761893" y="81776"/>
            <a:ext cx="5084956" cy="56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err="1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 Example (visit=print)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3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 autoUpdateAnimBg="0"/>
      <p:bldP spid="223286" grpId="0" autoUpdateAnimBg="0"/>
      <p:bldP spid="223287" grpId="0" autoUpdateAnimBg="0"/>
      <p:bldP spid="223288" grpId="0" autoUpdateAnimBg="0"/>
      <p:bldP spid="223289" grpId="0" autoUpdateAnimBg="0"/>
      <p:bldP spid="223290" grpId="0" autoUpdateAnimBg="0"/>
      <p:bldP spid="223291" grpId="0" autoUpdateAnimBg="0"/>
      <p:bldP spid="223292" grpId="0" autoUpdateAnimBg="0"/>
      <p:bldP spid="223293" grpId="0" autoUpdateAnimBg="0"/>
      <p:bldP spid="22329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4" y="114300"/>
            <a:ext cx="4134315" cy="576260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of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Expression Tree</a:t>
            </a:r>
          </a:p>
        </p:txBody>
      </p:sp>
      <p:grpSp>
        <p:nvGrpSpPr>
          <p:cNvPr id="225283" name="Group 3"/>
          <p:cNvGrpSpPr>
            <a:grpSpLocks/>
          </p:cNvGrpSpPr>
          <p:nvPr/>
        </p:nvGrpSpPr>
        <p:grpSpPr bwMode="auto">
          <a:xfrm>
            <a:off x="2228850" y="857251"/>
            <a:ext cx="4286250" cy="2576513"/>
            <a:chOff x="912" y="720"/>
            <a:chExt cx="3600" cy="2164"/>
          </a:xfrm>
        </p:grpSpPr>
        <p:sp>
          <p:nvSpPr>
            <p:cNvPr id="225284" name="Oval 4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85" name="Text Box 5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25286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87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5288" name="Oval 8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89" name="Text Box 9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25290" name="Line 10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91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92" name="Oval 12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93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-</a:t>
              </a:r>
            </a:p>
          </p:txBody>
        </p:sp>
        <p:sp>
          <p:nvSpPr>
            <p:cNvPr id="225294" name="Oval 14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95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5296" name="Oval 16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97" name="Text Box 17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5298" name="Line 18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299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00" name="Oval 20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01" name="Text Box 21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25302" name="Oval 2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03" name="Text Box 2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5304" name="Oval 24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05" name="Text Box 25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25306" name="Line 26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07" name="Line 27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08" name="Oval 28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09" name="Text Box 29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 dirty="0">
                  <a:latin typeface="Gabriola" panose="04040605051002020D02" pitchFamily="82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225310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12" name="Oval 32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13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/</a:t>
              </a:r>
            </a:p>
          </p:txBody>
        </p:sp>
        <p:sp>
          <p:nvSpPr>
            <p:cNvPr id="225314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15" name="Line 35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25316" name="Text Box 36"/>
          <p:cNvSpPr txBox="1">
            <a:spLocks noChangeArrowheads="1"/>
          </p:cNvSpPr>
          <p:nvPr/>
        </p:nvSpPr>
        <p:spPr bwMode="auto">
          <a:xfrm>
            <a:off x="1314449" y="4457700"/>
            <a:ext cx="6260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Gives infix form of expression (sans parentheses)!</a:t>
            </a:r>
          </a:p>
        </p:txBody>
      </p:sp>
      <p:grpSp>
        <p:nvGrpSpPr>
          <p:cNvPr id="225341" name="Group 61"/>
          <p:cNvGrpSpPr>
            <a:grpSpLocks/>
          </p:cNvGrpSpPr>
          <p:nvPr/>
        </p:nvGrpSpPr>
        <p:grpSpPr bwMode="auto">
          <a:xfrm>
            <a:off x="2343150" y="1200150"/>
            <a:ext cx="4057650" cy="2686050"/>
            <a:chOff x="1008" y="1008"/>
            <a:chExt cx="3408" cy="2256"/>
          </a:xfrm>
        </p:grpSpPr>
        <p:sp>
          <p:nvSpPr>
            <p:cNvPr id="225329" name="Line 49"/>
            <p:cNvSpPr>
              <a:spLocks noChangeShapeType="1"/>
            </p:cNvSpPr>
            <p:nvPr/>
          </p:nvSpPr>
          <p:spPr bwMode="auto">
            <a:xfrm>
              <a:off x="4080" y="1680"/>
              <a:ext cx="0" cy="15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1" name="Line 51"/>
            <p:cNvSpPr>
              <a:spLocks noChangeShapeType="1"/>
            </p:cNvSpPr>
            <p:nvPr/>
          </p:nvSpPr>
          <p:spPr bwMode="auto">
            <a:xfrm>
              <a:off x="3744" y="2112"/>
              <a:ext cx="0" cy="11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2" name="Line 52"/>
            <p:cNvSpPr>
              <a:spLocks noChangeShapeType="1"/>
            </p:cNvSpPr>
            <p:nvPr/>
          </p:nvSpPr>
          <p:spPr bwMode="auto">
            <a:xfrm>
              <a:off x="3120" y="1008"/>
              <a:ext cx="0" cy="220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3" name="Line 53"/>
            <p:cNvSpPr>
              <a:spLocks noChangeShapeType="1"/>
            </p:cNvSpPr>
            <p:nvPr/>
          </p:nvSpPr>
          <p:spPr bwMode="auto">
            <a:xfrm>
              <a:off x="2976" y="2784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4" name="Line 54"/>
            <p:cNvSpPr>
              <a:spLocks noChangeShapeType="1"/>
            </p:cNvSpPr>
            <p:nvPr/>
          </p:nvSpPr>
          <p:spPr bwMode="auto">
            <a:xfrm>
              <a:off x="2640" y="2400"/>
              <a:ext cx="0" cy="86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5" name="Line 55"/>
            <p:cNvSpPr>
              <a:spLocks noChangeShapeType="1"/>
            </p:cNvSpPr>
            <p:nvPr/>
          </p:nvSpPr>
          <p:spPr bwMode="auto">
            <a:xfrm>
              <a:off x="2064" y="1680"/>
              <a:ext cx="0" cy="15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6" name="Line 56"/>
            <p:cNvSpPr>
              <a:spLocks noChangeShapeType="1"/>
            </p:cNvSpPr>
            <p:nvPr/>
          </p:nvSpPr>
          <p:spPr bwMode="auto">
            <a:xfrm>
              <a:off x="1632" y="273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7" name="Line 57"/>
            <p:cNvSpPr>
              <a:spLocks noChangeShapeType="1"/>
            </p:cNvSpPr>
            <p:nvPr/>
          </p:nvSpPr>
          <p:spPr bwMode="auto">
            <a:xfrm>
              <a:off x="1344" y="2304"/>
              <a:ext cx="0" cy="91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8" name="Line 58"/>
            <p:cNvSpPr>
              <a:spLocks noChangeShapeType="1"/>
            </p:cNvSpPr>
            <p:nvPr/>
          </p:nvSpPr>
          <p:spPr bwMode="auto">
            <a:xfrm>
              <a:off x="1008" y="2736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39" name="Line 59"/>
            <p:cNvSpPr>
              <a:spLocks noChangeShapeType="1"/>
            </p:cNvSpPr>
            <p:nvPr/>
          </p:nvSpPr>
          <p:spPr bwMode="auto">
            <a:xfrm>
              <a:off x="2352" y="2784"/>
              <a:ext cx="0" cy="480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5340" name="Line 60"/>
            <p:cNvSpPr>
              <a:spLocks noChangeShapeType="1"/>
            </p:cNvSpPr>
            <p:nvPr/>
          </p:nvSpPr>
          <p:spPr bwMode="auto">
            <a:xfrm>
              <a:off x="4416" y="2112"/>
              <a:ext cx="0" cy="11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25355" name="Group 75"/>
          <p:cNvGrpSpPr>
            <a:grpSpLocks/>
          </p:cNvGrpSpPr>
          <p:nvPr/>
        </p:nvGrpSpPr>
        <p:grpSpPr bwMode="auto">
          <a:xfrm>
            <a:off x="2171700" y="3829054"/>
            <a:ext cx="4400550" cy="461963"/>
            <a:chOff x="864" y="3216"/>
            <a:chExt cx="3696" cy="388"/>
          </a:xfrm>
        </p:grpSpPr>
        <p:sp>
          <p:nvSpPr>
            <p:cNvPr id="225350" name="Text Box 70"/>
            <p:cNvSpPr txBox="1">
              <a:spLocks noChangeArrowheads="1"/>
            </p:cNvSpPr>
            <p:nvPr/>
          </p:nvSpPr>
          <p:spPr bwMode="auto">
            <a:xfrm>
              <a:off x="3648" y="32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grpSp>
          <p:nvGrpSpPr>
            <p:cNvPr id="225354" name="Group 74"/>
            <p:cNvGrpSpPr>
              <a:grpSpLocks/>
            </p:cNvGrpSpPr>
            <p:nvPr/>
          </p:nvGrpSpPr>
          <p:grpSpPr bwMode="auto">
            <a:xfrm>
              <a:off x="864" y="3216"/>
              <a:ext cx="3696" cy="388"/>
              <a:chOff x="864" y="3216"/>
              <a:chExt cx="3696" cy="388"/>
            </a:xfrm>
          </p:grpSpPr>
          <p:sp>
            <p:nvSpPr>
              <p:cNvPr id="225343" name="Text Box 63"/>
              <p:cNvSpPr txBox="1">
                <a:spLocks noChangeArrowheads="1"/>
              </p:cNvSpPr>
              <p:nvPr/>
            </p:nvSpPr>
            <p:spPr bwMode="auto">
              <a:xfrm>
                <a:off x="864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25344" name="Text Box 64"/>
              <p:cNvSpPr txBox="1">
                <a:spLocks noChangeArrowheads="1"/>
              </p:cNvSpPr>
              <p:nvPr/>
            </p:nvSpPr>
            <p:spPr bwMode="auto">
              <a:xfrm>
                <a:off x="1200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+</a:t>
                </a:r>
              </a:p>
            </p:txBody>
          </p:sp>
          <p:sp>
            <p:nvSpPr>
              <p:cNvPr id="225345" name="Text Box 65"/>
              <p:cNvSpPr txBox="1">
                <a:spLocks noChangeArrowheads="1"/>
              </p:cNvSpPr>
              <p:nvPr/>
            </p:nvSpPr>
            <p:spPr bwMode="auto">
              <a:xfrm>
                <a:off x="1536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25346" name="Text Box 66"/>
              <p:cNvSpPr txBox="1">
                <a:spLocks noChangeArrowheads="1"/>
              </p:cNvSpPr>
              <p:nvPr/>
            </p:nvSpPr>
            <p:spPr bwMode="auto">
              <a:xfrm>
                <a:off x="1920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*</a:t>
                </a:r>
              </a:p>
            </p:txBody>
          </p:sp>
          <p:sp>
            <p:nvSpPr>
              <p:cNvPr id="225347" name="Text Box 67"/>
              <p:cNvSpPr txBox="1">
                <a:spLocks noChangeArrowheads="1"/>
              </p:cNvSpPr>
              <p:nvPr/>
            </p:nvSpPr>
            <p:spPr bwMode="auto">
              <a:xfrm>
                <a:off x="2256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25348" name="Text Box 68"/>
              <p:cNvSpPr txBox="1">
                <a:spLocks noChangeArrowheads="1"/>
              </p:cNvSpPr>
              <p:nvPr/>
            </p:nvSpPr>
            <p:spPr bwMode="auto">
              <a:xfrm>
                <a:off x="2832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225349" name="Text Box 69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/</a:t>
                </a:r>
              </a:p>
            </p:txBody>
          </p:sp>
          <p:sp>
            <p:nvSpPr>
              <p:cNvPr id="225351" name="Text Box 71"/>
              <p:cNvSpPr txBox="1">
                <a:spLocks noChangeArrowheads="1"/>
              </p:cNvSpPr>
              <p:nvPr/>
            </p:nvSpPr>
            <p:spPr bwMode="auto">
              <a:xfrm>
                <a:off x="3936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+</a:t>
                </a:r>
              </a:p>
            </p:txBody>
          </p:sp>
          <p:sp>
            <p:nvSpPr>
              <p:cNvPr id="225352" name="Text Box 72"/>
              <p:cNvSpPr txBox="1">
                <a:spLocks noChangeArrowheads="1"/>
              </p:cNvSpPr>
              <p:nvPr/>
            </p:nvSpPr>
            <p:spPr bwMode="auto">
              <a:xfrm>
                <a:off x="4320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225353" name="Text Box 73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r>
                  <a:rPr lang="en-US" altLang="en-US" sz="2400" b="1" kern="1200">
                    <a:solidFill>
                      <a:srgbClr val="FF0033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7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7550" y="89209"/>
            <a:ext cx="4238393" cy="551985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Postorder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6107" y="931128"/>
            <a:ext cx="6286500" cy="3395546"/>
          </a:xfrm>
          <a:solidFill>
            <a:schemeClr val="tx2">
              <a:lumMod val="1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public static void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postOrder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BinaryTreeNode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t)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if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(t != null)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{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postOrder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t.leftChild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    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postOrder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t.rightChild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visit(t); 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3" name="Group 3"/>
          <p:cNvGrpSpPr>
            <a:grpSpLocks/>
          </p:cNvGrpSpPr>
          <p:nvPr/>
        </p:nvGrpSpPr>
        <p:grpSpPr bwMode="auto">
          <a:xfrm>
            <a:off x="2984810" y="1846456"/>
            <a:ext cx="2971800" cy="1262063"/>
            <a:chOff x="1728" y="864"/>
            <a:chExt cx="2496" cy="1060"/>
          </a:xfrm>
        </p:grpSpPr>
        <p:grpSp>
          <p:nvGrpSpPr>
            <p:cNvPr id="235524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35525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5526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527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35528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5529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5530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5531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5532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5533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5534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5535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5536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5537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3956360" y="3446655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35539" name="Text Box 19"/>
          <p:cNvSpPr txBox="1">
            <a:spLocks noChangeArrowheads="1"/>
          </p:cNvSpPr>
          <p:nvPr/>
        </p:nvSpPr>
        <p:spPr bwMode="auto">
          <a:xfrm>
            <a:off x="4184960" y="3446655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4413560" y="3446655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687550" y="89209"/>
            <a:ext cx="5538440" cy="55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err="1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Postorder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 Example (visit=print)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223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8" grpId="0" autoUpdateAnimBg="0"/>
      <p:bldP spid="235539" grpId="0" autoUpdateAnimBg="0"/>
      <p:bldP spid="2355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2000250" y="1028701"/>
            <a:ext cx="4171950" cy="2519363"/>
            <a:chOff x="720" y="864"/>
            <a:chExt cx="3504" cy="2116"/>
          </a:xfrm>
        </p:grpSpPr>
        <p:grpSp>
          <p:nvGrpSpPr>
            <p:cNvPr id="227332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88"/>
              <a:chOff x="4176" y="1104"/>
              <a:chExt cx="240" cy="388"/>
            </a:xfrm>
          </p:grpSpPr>
          <p:sp>
            <p:nvSpPr>
              <p:cNvPr id="227333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34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7335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88"/>
              <a:chOff x="4176" y="1104"/>
              <a:chExt cx="240" cy="388"/>
            </a:xfrm>
          </p:grpSpPr>
          <p:sp>
            <p:nvSpPr>
              <p:cNvPr id="227336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37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7338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88"/>
              <a:chOff x="4176" y="1104"/>
              <a:chExt cx="240" cy="388"/>
            </a:xfrm>
          </p:grpSpPr>
          <p:sp>
            <p:nvSpPr>
              <p:cNvPr id="227339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40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7341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7342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7343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88"/>
              <a:chOff x="4176" y="1104"/>
              <a:chExt cx="240" cy="388"/>
            </a:xfrm>
          </p:grpSpPr>
          <p:sp>
            <p:nvSpPr>
              <p:cNvPr id="227344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45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7346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88"/>
              <a:chOff x="4176" y="1104"/>
              <a:chExt cx="240" cy="388"/>
            </a:xfrm>
          </p:grpSpPr>
          <p:sp>
            <p:nvSpPr>
              <p:cNvPr id="227347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48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7349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7350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27351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52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7353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88"/>
              <a:chOff x="4176" y="1104"/>
              <a:chExt cx="240" cy="388"/>
            </a:xfrm>
          </p:grpSpPr>
          <p:sp>
            <p:nvSpPr>
              <p:cNvPr id="227354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55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7356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7357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27358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59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7360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7361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27362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27363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64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7365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7366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7367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7368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27369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7370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7371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7372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27373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27374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27375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grpSp>
          <p:nvGrpSpPr>
            <p:cNvPr id="227376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88"/>
              <a:chOff x="4176" y="1104"/>
              <a:chExt cx="240" cy="388"/>
            </a:xfrm>
          </p:grpSpPr>
          <p:sp>
            <p:nvSpPr>
              <p:cNvPr id="227377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7378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7379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7380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j</a:t>
              </a:r>
            </a:p>
          </p:txBody>
        </p:sp>
      </p:grp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1657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1885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227383" name="Text Box 55"/>
          <p:cNvSpPr txBox="1">
            <a:spLocks noChangeArrowheads="1"/>
          </p:cNvSpPr>
          <p:nvPr/>
        </p:nvSpPr>
        <p:spPr bwMode="auto">
          <a:xfrm>
            <a:off x="2114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227384" name="Text Box 56"/>
          <p:cNvSpPr txBox="1">
            <a:spLocks noChangeArrowheads="1"/>
          </p:cNvSpPr>
          <p:nvPr/>
        </p:nvSpPr>
        <p:spPr bwMode="auto">
          <a:xfrm>
            <a:off x="2343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</a:p>
        </p:txBody>
      </p:sp>
      <p:sp>
        <p:nvSpPr>
          <p:cNvPr id="227385" name="Text Box 57"/>
          <p:cNvSpPr txBox="1">
            <a:spLocks noChangeArrowheads="1"/>
          </p:cNvSpPr>
          <p:nvPr/>
        </p:nvSpPr>
        <p:spPr bwMode="auto">
          <a:xfrm>
            <a:off x="2571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227386" name="Text Box 58"/>
          <p:cNvSpPr txBox="1">
            <a:spLocks noChangeArrowheads="1"/>
          </p:cNvSpPr>
          <p:nvPr/>
        </p:nvSpPr>
        <p:spPr bwMode="auto">
          <a:xfrm>
            <a:off x="2800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3028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j</a:t>
            </a:r>
          </a:p>
        </p:txBody>
      </p:sp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3257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3486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227390" name="Text Box 62"/>
          <p:cNvSpPr txBox="1">
            <a:spLocks noChangeArrowheads="1"/>
          </p:cNvSpPr>
          <p:nvPr/>
        </p:nvSpPr>
        <p:spPr bwMode="auto">
          <a:xfrm>
            <a:off x="3714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>
          <a:xfrm>
            <a:off x="1687550" y="89209"/>
            <a:ext cx="5538440" cy="55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err="1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Postorder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 Example (visit=print)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865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1" grpId="0" autoUpdateAnimBg="0"/>
      <p:bldP spid="227382" grpId="0" autoUpdateAnimBg="0"/>
      <p:bldP spid="227383" grpId="0" autoUpdateAnimBg="0"/>
      <p:bldP spid="227384" grpId="0" autoUpdateAnimBg="0"/>
      <p:bldP spid="227385" grpId="0" autoUpdateAnimBg="0"/>
      <p:bldP spid="227386" grpId="0" autoUpdateAnimBg="0"/>
      <p:bldP spid="227387" grpId="0" autoUpdateAnimBg="0"/>
      <p:bldP spid="227388" grpId="0" autoUpdateAnimBg="0"/>
      <p:bldP spid="227389" grpId="0" autoUpdateAnimBg="0"/>
      <p:bldP spid="2273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379" name="Group 3"/>
          <p:cNvGrpSpPr>
            <a:grpSpLocks/>
          </p:cNvGrpSpPr>
          <p:nvPr/>
        </p:nvGrpSpPr>
        <p:grpSpPr bwMode="auto">
          <a:xfrm>
            <a:off x="2228850" y="857251"/>
            <a:ext cx="4286250" cy="2576513"/>
            <a:chOff x="912" y="720"/>
            <a:chExt cx="3600" cy="2164"/>
          </a:xfrm>
        </p:grpSpPr>
        <p:sp>
          <p:nvSpPr>
            <p:cNvPr id="229380" name="Oval 4"/>
            <p:cNvSpPr>
              <a:spLocks noChangeArrowheads="1"/>
            </p:cNvSpPr>
            <p:nvPr/>
          </p:nvSpPr>
          <p:spPr bwMode="auto">
            <a:xfrm>
              <a:off x="1200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81" name="Text Box 5"/>
            <p:cNvSpPr txBox="1">
              <a:spLocks noChangeArrowheads="1"/>
            </p:cNvSpPr>
            <p:nvPr/>
          </p:nvSpPr>
          <p:spPr bwMode="auto">
            <a:xfrm>
              <a:off x="1200" y="20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29382" name="Oval 6"/>
            <p:cNvSpPr>
              <a:spLocks noChangeArrowheads="1"/>
            </p:cNvSpPr>
            <p:nvPr/>
          </p:nvSpPr>
          <p:spPr bwMode="auto">
            <a:xfrm>
              <a:off x="91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912" y="2400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9384" name="Oval 8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85" name="Text Box 9"/>
            <p:cNvSpPr txBox="1">
              <a:spLocks noChangeArrowheads="1"/>
            </p:cNvSpPr>
            <p:nvPr/>
          </p:nvSpPr>
          <p:spPr bwMode="auto">
            <a:xfrm>
              <a:off x="1536" y="2448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29386" name="Line 10"/>
            <p:cNvSpPr>
              <a:spLocks noChangeShapeType="1"/>
            </p:cNvSpPr>
            <p:nvPr/>
          </p:nvSpPr>
          <p:spPr bwMode="auto">
            <a:xfrm flipH="1">
              <a:off x="1104" y="22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1440" y="220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88" name="Oval 12"/>
            <p:cNvSpPr>
              <a:spLocks noChangeArrowheads="1"/>
            </p:cNvSpPr>
            <p:nvPr/>
          </p:nvSpPr>
          <p:spPr bwMode="auto">
            <a:xfrm>
              <a:off x="2496" y="211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89" name="Text Box 13"/>
            <p:cNvSpPr txBox="1">
              <a:spLocks noChangeArrowheads="1"/>
            </p:cNvSpPr>
            <p:nvPr/>
          </p:nvSpPr>
          <p:spPr bwMode="auto">
            <a:xfrm>
              <a:off x="2496" y="2064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-</a:t>
              </a:r>
            </a:p>
          </p:txBody>
        </p:sp>
        <p:sp>
          <p:nvSpPr>
            <p:cNvPr id="229390" name="Oval 14"/>
            <p:cNvSpPr>
              <a:spLocks noChangeArrowheads="1"/>
            </p:cNvSpPr>
            <p:nvPr/>
          </p:nvSpPr>
          <p:spPr bwMode="auto">
            <a:xfrm>
              <a:off x="22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91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2832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93" name="Text Box 17"/>
            <p:cNvSpPr txBox="1">
              <a:spLocks noChangeArrowheads="1"/>
            </p:cNvSpPr>
            <p:nvPr/>
          </p:nvSpPr>
          <p:spPr bwMode="auto">
            <a:xfrm>
              <a:off x="2832" y="249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9394" name="Line 18"/>
            <p:cNvSpPr>
              <a:spLocks noChangeShapeType="1"/>
            </p:cNvSpPr>
            <p:nvPr/>
          </p:nvSpPr>
          <p:spPr bwMode="auto">
            <a:xfrm flipH="1">
              <a:off x="2400" y="2304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95" name="Line 19"/>
            <p:cNvSpPr>
              <a:spLocks noChangeShapeType="1"/>
            </p:cNvSpPr>
            <p:nvPr/>
          </p:nvSpPr>
          <p:spPr bwMode="auto">
            <a:xfrm>
              <a:off x="2736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96" name="Oval 20"/>
            <p:cNvSpPr>
              <a:spLocks noChangeArrowheads="1"/>
            </p:cNvSpPr>
            <p:nvPr/>
          </p:nvSpPr>
          <p:spPr bwMode="auto">
            <a:xfrm>
              <a:off x="3936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97" name="Text Box 21"/>
            <p:cNvSpPr txBox="1">
              <a:spLocks noChangeArrowheads="1"/>
            </p:cNvSpPr>
            <p:nvPr/>
          </p:nvSpPr>
          <p:spPr bwMode="auto">
            <a:xfrm>
              <a:off x="3936" y="1392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29398" name="Oval 22"/>
            <p:cNvSpPr>
              <a:spLocks noChangeArrowheads="1"/>
            </p:cNvSpPr>
            <p:nvPr/>
          </p:nvSpPr>
          <p:spPr bwMode="auto">
            <a:xfrm>
              <a:off x="364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399" name="Text Box 23"/>
            <p:cNvSpPr txBox="1">
              <a:spLocks noChangeArrowheads="1"/>
            </p:cNvSpPr>
            <p:nvPr/>
          </p:nvSpPr>
          <p:spPr bwMode="auto">
            <a:xfrm>
              <a:off x="3648" y="177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29400" name="Oval 24"/>
            <p:cNvSpPr>
              <a:spLocks noChangeArrowheads="1"/>
            </p:cNvSpPr>
            <p:nvPr/>
          </p:nvSpPr>
          <p:spPr bwMode="auto">
            <a:xfrm>
              <a:off x="427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01" name="Text Box 25"/>
            <p:cNvSpPr txBox="1">
              <a:spLocks noChangeArrowheads="1"/>
            </p:cNvSpPr>
            <p:nvPr/>
          </p:nvSpPr>
          <p:spPr bwMode="auto">
            <a:xfrm>
              <a:off x="4272" y="1824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29402" name="Line 26"/>
            <p:cNvSpPr>
              <a:spLocks noChangeShapeType="1"/>
            </p:cNvSpPr>
            <p:nvPr/>
          </p:nvSpPr>
          <p:spPr bwMode="auto">
            <a:xfrm flipH="1">
              <a:off x="3840" y="1632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03" name="Line 27"/>
            <p:cNvSpPr>
              <a:spLocks noChangeShapeType="1"/>
            </p:cNvSpPr>
            <p:nvPr/>
          </p:nvSpPr>
          <p:spPr bwMode="auto">
            <a:xfrm>
              <a:off x="4176" y="158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04" name="Oval 28"/>
            <p:cNvSpPr>
              <a:spLocks noChangeArrowheads="1"/>
            </p:cNvSpPr>
            <p:nvPr/>
          </p:nvSpPr>
          <p:spPr bwMode="auto">
            <a:xfrm>
              <a:off x="1920" y="1440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05" name="Text Box 29"/>
            <p:cNvSpPr txBox="1">
              <a:spLocks noChangeArrowheads="1"/>
            </p:cNvSpPr>
            <p:nvPr/>
          </p:nvSpPr>
          <p:spPr bwMode="auto">
            <a:xfrm>
              <a:off x="1920" y="1392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*</a:t>
              </a:r>
            </a:p>
          </p:txBody>
        </p:sp>
        <p:sp>
          <p:nvSpPr>
            <p:cNvPr id="229406" name="Line 30"/>
            <p:cNvSpPr>
              <a:spLocks noChangeShapeType="1"/>
            </p:cNvSpPr>
            <p:nvPr/>
          </p:nvSpPr>
          <p:spPr bwMode="auto">
            <a:xfrm flipH="1">
              <a:off x="1392" y="1584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07" name="Line 31"/>
            <p:cNvSpPr>
              <a:spLocks noChangeShapeType="1"/>
            </p:cNvSpPr>
            <p:nvPr/>
          </p:nvSpPr>
          <p:spPr bwMode="auto">
            <a:xfrm>
              <a:off x="2160" y="1584"/>
              <a:ext cx="384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08" name="Oval 32"/>
            <p:cNvSpPr>
              <a:spLocks noChangeArrowheads="1"/>
            </p:cNvSpPr>
            <p:nvPr/>
          </p:nvSpPr>
          <p:spPr bwMode="auto">
            <a:xfrm>
              <a:off x="2976" y="768"/>
              <a:ext cx="240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09" name="Text Box 33"/>
            <p:cNvSpPr txBox="1">
              <a:spLocks noChangeArrowheads="1"/>
            </p:cNvSpPr>
            <p:nvPr/>
          </p:nvSpPr>
          <p:spPr bwMode="auto">
            <a:xfrm>
              <a:off x="2976" y="720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400" b="1" kern="1200">
                  <a:latin typeface="Gabriola" panose="04040605051002020D02" pitchFamily="82" charset="0"/>
                  <a:ea typeface="+mn-ea"/>
                  <a:cs typeface="+mn-cs"/>
                </a:rPr>
                <a:t>/</a:t>
              </a:r>
            </a:p>
          </p:txBody>
        </p:sp>
        <p:sp>
          <p:nvSpPr>
            <p:cNvPr id="229410" name="Line 34"/>
            <p:cNvSpPr>
              <a:spLocks noChangeShapeType="1"/>
            </p:cNvSpPr>
            <p:nvPr/>
          </p:nvSpPr>
          <p:spPr bwMode="auto">
            <a:xfrm flipH="1">
              <a:off x="2112" y="912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9411" name="Line 35"/>
            <p:cNvSpPr>
              <a:spLocks noChangeShapeType="1"/>
            </p:cNvSpPr>
            <p:nvPr/>
          </p:nvSpPr>
          <p:spPr bwMode="auto">
            <a:xfrm>
              <a:off x="3168" y="960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29412" name="Text Box 36"/>
          <p:cNvSpPr txBox="1">
            <a:spLocks noChangeArrowheads="1"/>
          </p:cNvSpPr>
          <p:nvPr/>
        </p:nvSpPr>
        <p:spPr bwMode="auto">
          <a:xfrm>
            <a:off x="2286000" y="4457700"/>
            <a:ext cx="4400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latin typeface="Gabriola" panose="04040605051002020D02" pitchFamily="82" charset="0"/>
                <a:ea typeface="+mn-ea"/>
                <a:cs typeface="+mn-cs"/>
              </a:rPr>
              <a:t>Gives postfix form of expression!</a:t>
            </a:r>
          </a:p>
        </p:txBody>
      </p:sp>
      <p:sp>
        <p:nvSpPr>
          <p:cNvPr id="229413" name="Text Box 37"/>
          <p:cNvSpPr txBox="1">
            <a:spLocks noChangeArrowheads="1"/>
          </p:cNvSpPr>
          <p:nvPr/>
        </p:nvSpPr>
        <p:spPr bwMode="auto">
          <a:xfrm>
            <a:off x="24003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29414" name="Text Box 38"/>
          <p:cNvSpPr txBox="1">
            <a:spLocks noChangeArrowheads="1"/>
          </p:cNvSpPr>
          <p:nvPr/>
        </p:nvSpPr>
        <p:spPr bwMode="auto">
          <a:xfrm>
            <a:off x="26289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29415" name="Text Box 39"/>
          <p:cNvSpPr txBox="1">
            <a:spLocks noChangeArrowheads="1"/>
          </p:cNvSpPr>
          <p:nvPr/>
        </p:nvSpPr>
        <p:spPr bwMode="auto">
          <a:xfrm>
            <a:off x="28575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+</a:t>
            </a:r>
          </a:p>
        </p:txBody>
      </p:sp>
      <p:sp>
        <p:nvSpPr>
          <p:cNvPr id="229416" name="Text Box 40"/>
          <p:cNvSpPr txBox="1">
            <a:spLocks noChangeArrowheads="1"/>
          </p:cNvSpPr>
          <p:nvPr/>
        </p:nvSpPr>
        <p:spPr bwMode="auto">
          <a:xfrm>
            <a:off x="30861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229417" name="Text Box 41"/>
          <p:cNvSpPr txBox="1">
            <a:spLocks noChangeArrowheads="1"/>
          </p:cNvSpPr>
          <p:nvPr/>
        </p:nvSpPr>
        <p:spPr bwMode="auto">
          <a:xfrm>
            <a:off x="33147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229418" name="Text Box 42"/>
          <p:cNvSpPr txBox="1">
            <a:spLocks noChangeArrowheads="1"/>
          </p:cNvSpPr>
          <p:nvPr/>
        </p:nvSpPr>
        <p:spPr bwMode="auto">
          <a:xfrm>
            <a:off x="35433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-</a:t>
            </a:r>
          </a:p>
        </p:txBody>
      </p:sp>
      <p:sp>
        <p:nvSpPr>
          <p:cNvPr id="229419" name="Text Box 43"/>
          <p:cNvSpPr txBox="1">
            <a:spLocks noChangeArrowheads="1"/>
          </p:cNvSpPr>
          <p:nvPr/>
        </p:nvSpPr>
        <p:spPr bwMode="auto">
          <a:xfrm>
            <a:off x="37719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*</a:t>
            </a:r>
          </a:p>
        </p:txBody>
      </p:sp>
      <p:sp>
        <p:nvSpPr>
          <p:cNvPr id="229420" name="Text Box 44"/>
          <p:cNvSpPr txBox="1">
            <a:spLocks noChangeArrowheads="1"/>
          </p:cNvSpPr>
          <p:nvPr/>
        </p:nvSpPr>
        <p:spPr bwMode="auto">
          <a:xfrm>
            <a:off x="40005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229421" name="Text Box 45"/>
          <p:cNvSpPr txBox="1">
            <a:spLocks noChangeArrowheads="1"/>
          </p:cNvSpPr>
          <p:nvPr/>
        </p:nvSpPr>
        <p:spPr bwMode="auto">
          <a:xfrm>
            <a:off x="42291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229422" name="Text Box 46"/>
          <p:cNvSpPr txBox="1">
            <a:spLocks noChangeArrowheads="1"/>
          </p:cNvSpPr>
          <p:nvPr/>
        </p:nvSpPr>
        <p:spPr bwMode="auto">
          <a:xfrm>
            <a:off x="445770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+</a:t>
            </a:r>
          </a:p>
        </p:txBody>
      </p:sp>
      <p:sp>
        <p:nvSpPr>
          <p:cNvPr id="229423" name="Text Box 47"/>
          <p:cNvSpPr txBox="1">
            <a:spLocks noChangeArrowheads="1"/>
          </p:cNvSpPr>
          <p:nvPr/>
        </p:nvSpPr>
        <p:spPr bwMode="auto">
          <a:xfrm>
            <a:off x="4743450" y="382905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/</a:t>
            </a: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1694984" y="114300"/>
            <a:ext cx="4134315" cy="57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err="1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Postorder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of Expression Tree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25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9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9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9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9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12" grpId="0" autoUpdateAnimBg="0"/>
      <p:bldP spid="229413" grpId="0" autoUpdateAnimBg="0"/>
      <p:bldP spid="229414" grpId="0" autoUpdateAnimBg="0"/>
      <p:bldP spid="229415" grpId="0" autoUpdateAnimBg="0"/>
      <p:bldP spid="229416" grpId="0" autoUpdateAnimBg="0"/>
      <p:bldP spid="229417" grpId="0" autoUpdateAnimBg="0"/>
      <p:bldP spid="229418" grpId="0" autoUpdateAnimBg="0"/>
      <p:bldP spid="229419" grpId="0" autoUpdateAnimBg="0"/>
      <p:bldP spid="229420" grpId="0" autoUpdateAnimBg="0"/>
      <p:bldP spid="229421" grpId="0" autoUpdateAnimBg="0"/>
      <p:bldP spid="229422" grpId="0" autoUpdateAnimBg="0"/>
      <p:bldP spid="2294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9326" y="114300"/>
            <a:ext cx="4059973" cy="529829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Traversal Applications</a:t>
            </a:r>
          </a:p>
        </p:txBody>
      </p:sp>
      <p:grpSp>
        <p:nvGrpSpPr>
          <p:cNvPr id="230403" name="Group 3"/>
          <p:cNvGrpSpPr>
            <a:grpSpLocks/>
          </p:cNvGrpSpPr>
          <p:nvPr/>
        </p:nvGrpSpPr>
        <p:grpSpPr bwMode="auto">
          <a:xfrm>
            <a:off x="2000250" y="742951"/>
            <a:ext cx="4171950" cy="2519363"/>
            <a:chOff x="720" y="864"/>
            <a:chExt cx="3504" cy="2116"/>
          </a:xfrm>
        </p:grpSpPr>
        <p:grpSp>
          <p:nvGrpSpPr>
            <p:cNvPr id="230404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88"/>
              <a:chOff x="4176" y="1104"/>
              <a:chExt cx="240" cy="388"/>
            </a:xfrm>
          </p:grpSpPr>
          <p:sp>
            <p:nvSpPr>
              <p:cNvPr id="230405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06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0407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88"/>
              <a:chOff x="4176" y="1104"/>
              <a:chExt cx="240" cy="388"/>
            </a:xfrm>
          </p:grpSpPr>
          <p:sp>
            <p:nvSpPr>
              <p:cNvPr id="230408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09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0410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88"/>
              <a:chOff x="4176" y="1104"/>
              <a:chExt cx="240" cy="388"/>
            </a:xfrm>
          </p:grpSpPr>
          <p:sp>
            <p:nvSpPr>
              <p:cNvPr id="230411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12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0413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0414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0415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88"/>
              <a:chOff x="4176" y="1104"/>
              <a:chExt cx="240" cy="388"/>
            </a:xfrm>
          </p:grpSpPr>
          <p:sp>
            <p:nvSpPr>
              <p:cNvPr id="230416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17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0418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88"/>
              <a:chOff x="4176" y="1104"/>
              <a:chExt cx="240" cy="388"/>
            </a:xfrm>
          </p:grpSpPr>
          <p:sp>
            <p:nvSpPr>
              <p:cNvPr id="230419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20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0421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0422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30423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24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0425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88"/>
              <a:chOff x="4176" y="1104"/>
              <a:chExt cx="240" cy="388"/>
            </a:xfrm>
          </p:grpSpPr>
          <p:sp>
            <p:nvSpPr>
              <p:cNvPr id="230426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27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0428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0429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30430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31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0432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0433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0434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0435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36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0437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0438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0439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0440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0441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30442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0443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30444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30445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30446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30447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grpSp>
          <p:nvGrpSpPr>
            <p:cNvPr id="230448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88"/>
              <a:chOff x="4176" y="1104"/>
              <a:chExt cx="240" cy="388"/>
            </a:xfrm>
          </p:grpSpPr>
          <p:sp>
            <p:nvSpPr>
              <p:cNvPr id="230449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0450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0451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0452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j</a:t>
              </a:r>
            </a:p>
          </p:txBody>
        </p:sp>
      </p:grpSp>
      <p:sp>
        <p:nvSpPr>
          <p:cNvPr id="230463" name="Text Box 63"/>
          <p:cNvSpPr txBox="1">
            <a:spLocks noChangeArrowheads="1"/>
          </p:cNvSpPr>
          <p:nvPr/>
        </p:nvSpPr>
        <p:spPr bwMode="auto">
          <a:xfrm>
            <a:off x="1485900" y="3371850"/>
            <a:ext cx="48577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lang="en-US" alt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2400" b="1" kern="1200">
                <a:latin typeface="Gabriola" panose="04040605051002020D02" pitchFamily="82" charset="0"/>
                <a:ea typeface="+mn-ea"/>
                <a:cs typeface="+mn-cs"/>
              </a:rPr>
              <a:t>Make a clone.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lang="en-US" altLang="en-US" sz="2400" b="1" kern="1200">
                <a:latin typeface="Gabriola" panose="04040605051002020D02" pitchFamily="82" charset="0"/>
                <a:ea typeface="+mn-ea"/>
                <a:cs typeface="+mn-cs"/>
              </a:rPr>
              <a:t> Determine height.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lang="en-US" altLang="en-US" sz="2400" b="1" kern="1200">
                <a:latin typeface="Gabriola" panose="04040605051002020D02" pitchFamily="82" charset="0"/>
                <a:ea typeface="+mn-ea"/>
                <a:cs typeface="+mn-cs"/>
              </a:rPr>
              <a:t>Determine number of nodes.</a:t>
            </a:r>
          </a:p>
        </p:txBody>
      </p:sp>
    </p:spTree>
    <p:extLst>
      <p:ext uri="{BB962C8B-B14F-4D97-AF65-F5344CB8AC3E}">
        <p14:creationId xmlns:p14="http://schemas.microsoft.com/office/powerpoint/2010/main" val="126505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6039" y="114300"/>
            <a:ext cx="5122128" cy="4953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Level</a:t>
            </a:r>
            <a:r>
              <a:rPr lang="en-US" altLang="en-US" dirty="0"/>
              <a:t>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Order Traversal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8214" y="1034275"/>
            <a:ext cx="7508487" cy="3086100"/>
          </a:xfrm>
          <a:solidFill>
            <a:schemeClr val="tx2">
              <a:lumMod val="1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 the tree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put its children on </a:t>
            </a:r>
            <a:r>
              <a:rPr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FIFO queue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node from the FIFO queue and call it 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 returns null when queue is empty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44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0906" y="171451"/>
            <a:ext cx="5070089" cy="55602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Level-Order Example (visit = print)</a:t>
            </a:r>
          </a:p>
        </p:txBody>
      </p:sp>
      <p:grpSp>
        <p:nvGrpSpPr>
          <p:cNvPr id="233475" name="Group 3"/>
          <p:cNvGrpSpPr>
            <a:grpSpLocks/>
          </p:cNvGrpSpPr>
          <p:nvPr/>
        </p:nvGrpSpPr>
        <p:grpSpPr bwMode="auto">
          <a:xfrm>
            <a:off x="2000250" y="1028701"/>
            <a:ext cx="4171950" cy="2519363"/>
            <a:chOff x="720" y="864"/>
            <a:chExt cx="3504" cy="2116"/>
          </a:xfrm>
        </p:grpSpPr>
        <p:grpSp>
          <p:nvGrpSpPr>
            <p:cNvPr id="233476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88"/>
              <a:chOff x="4176" y="1104"/>
              <a:chExt cx="240" cy="388"/>
            </a:xfrm>
          </p:grpSpPr>
          <p:sp>
            <p:nvSpPr>
              <p:cNvPr id="233477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478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3479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88"/>
              <a:chOff x="4176" y="1104"/>
              <a:chExt cx="240" cy="388"/>
            </a:xfrm>
          </p:grpSpPr>
          <p:sp>
            <p:nvSpPr>
              <p:cNvPr id="233480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481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3482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88"/>
              <a:chOff x="4176" y="1104"/>
              <a:chExt cx="240" cy="388"/>
            </a:xfrm>
          </p:grpSpPr>
          <p:sp>
            <p:nvSpPr>
              <p:cNvPr id="233483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484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348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348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3487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88"/>
              <a:chOff x="4176" y="1104"/>
              <a:chExt cx="240" cy="388"/>
            </a:xfrm>
          </p:grpSpPr>
          <p:sp>
            <p:nvSpPr>
              <p:cNvPr id="233488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489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3490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88"/>
              <a:chOff x="4176" y="1104"/>
              <a:chExt cx="240" cy="388"/>
            </a:xfrm>
          </p:grpSpPr>
          <p:sp>
            <p:nvSpPr>
              <p:cNvPr id="23349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49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3494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33495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49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3497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88"/>
              <a:chOff x="4176" y="1104"/>
              <a:chExt cx="240" cy="388"/>
            </a:xfrm>
          </p:grpSpPr>
          <p:sp>
            <p:nvSpPr>
              <p:cNvPr id="233498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499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3500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3501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33502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503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350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350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3506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350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50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3509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3510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3511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3512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3513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33514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3515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33516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33517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33518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33519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grpSp>
          <p:nvGrpSpPr>
            <p:cNvPr id="233520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88"/>
              <a:chOff x="4176" y="1104"/>
              <a:chExt cx="240" cy="388"/>
            </a:xfrm>
          </p:grpSpPr>
          <p:sp>
            <p:nvSpPr>
              <p:cNvPr id="23352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352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3523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3524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j</a:t>
              </a:r>
            </a:p>
          </p:txBody>
        </p:sp>
      </p:grpSp>
      <p:sp>
        <p:nvSpPr>
          <p:cNvPr id="233525" name="Text Box 53"/>
          <p:cNvSpPr txBox="1">
            <a:spLocks noChangeArrowheads="1"/>
          </p:cNvSpPr>
          <p:nvPr/>
        </p:nvSpPr>
        <p:spPr bwMode="auto">
          <a:xfrm>
            <a:off x="1657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1885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2114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233528" name="Text Box 56"/>
          <p:cNvSpPr txBox="1">
            <a:spLocks noChangeArrowheads="1"/>
          </p:cNvSpPr>
          <p:nvPr/>
        </p:nvSpPr>
        <p:spPr bwMode="auto">
          <a:xfrm>
            <a:off x="2343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233529" name="Text Box 57"/>
          <p:cNvSpPr txBox="1">
            <a:spLocks noChangeArrowheads="1"/>
          </p:cNvSpPr>
          <p:nvPr/>
        </p:nvSpPr>
        <p:spPr bwMode="auto">
          <a:xfrm>
            <a:off x="2571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233530" name="Text Box 58"/>
          <p:cNvSpPr txBox="1">
            <a:spLocks noChangeArrowheads="1"/>
          </p:cNvSpPr>
          <p:nvPr/>
        </p:nvSpPr>
        <p:spPr bwMode="auto">
          <a:xfrm>
            <a:off x="2800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233531" name="Text Box 59"/>
          <p:cNvSpPr txBox="1">
            <a:spLocks noChangeArrowheads="1"/>
          </p:cNvSpPr>
          <p:nvPr/>
        </p:nvSpPr>
        <p:spPr bwMode="auto">
          <a:xfrm>
            <a:off x="3028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233532" name="Text Box 60"/>
          <p:cNvSpPr txBox="1">
            <a:spLocks noChangeArrowheads="1"/>
          </p:cNvSpPr>
          <p:nvPr/>
        </p:nvSpPr>
        <p:spPr bwMode="auto">
          <a:xfrm>
            <a:off x="3257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3486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</a:p>
        </p:txBody>
      </p:sp>
      <p:sp>
        <p:nvSpPr>
          <p:cNvPr id="233534" name="Text Box 62"/>
          <p:cNvSpPr txBox="1">
            <a:spLocks noChangeArrowheads="1"/>
          </p:cNvSpPr>
          <p:nvPr/>
        </p:nvSpPr>
        <p:spPr bwMode="auto">
          <a:xfrm>
            <a:off x="3714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7879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3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3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3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25" grpId="0" autoUpdateAnimBg="0"/>
      <p:bldP spid="233526" grpId="0" autoUpdateAnimBg="0"/>
      <p:bldP spid="233527" grpId="0" autoUpdateAnimBg="0"/>
      <p:bldP spid="233528" grpId="0" autoUpdateAnimBg="0"/>
      <p:bldP spid="233529" grpId="0" autoUpdateAnimBg="0"/>
      <p:bldP spid="233530" grpId="0" autoUpdateAnimBg="0"/>
      <p:bldP spid="233531" grpId="0" autoUpdateAnimBg="0"/>
      <p:bldP spid="233532" grpId="0" autoUpdateAnimBg="0"/>
      <p:bldP spid="233533" grpId="0" autoUpdateAnimBg="0"/>
      <p:bldP spid="23353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5249" y="129168"/>
            <a:ext cx="5233640" cy="55477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Construction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5386" y="924622"/>
            <a:ext cx="7040136" cy="31790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Suppose that the elements in a binary tree are distinct.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Can you construct the binary tree from which a given traversal sequence came?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When a traversal sequence has more than one element, the binary tree is not uniquely defined.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Therefore, the tree from which the sequence was obtained cannot be reconstructed uniquely.</a:t>
            </a:r>
          </a:p>
        </p:txBody>
      </p:sp>
    </p:spTree>
    <p:extLst>
      <p:ext uri="{BB962C8B-B14F-4D97-AF65-F5344CB8AC3E}">
        <p14:creationId xmlns:p14="http://schemas.microsoft.com/office/powerpoint/2010/main" val="23589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1103" y="119065"/>
            <a:ext cx="3896422" cy="38457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Some Examples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657225"/>
            <a:ext cx="17145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preorder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= ab</a:t>
            </a:r>
          </a:p>
        </p:txBody>
      </p:sp>
      <p:grpSp>
        <p:nvGrpSpPr>
          <p:cNvPr id="238621" name="Group 29"/>
          <p:cNvGrpSpPr>
            <a:grpSpLocks/>
          </p:cNvGrpSpPr>
          <p:nvPr/>
        </p:nvGrpSpPr>
        <p:grpSpPr bwMode="auto">
          <a:xfrm>
            <a:off x="4057650" y="628651"/>
            <a:ext cx="971550" cy="919163"/>
            <a:chOff x="2448" y="864"/>
            <a:chExt cx="816" cy="772"/>
          </a:xfrm>
        </p:grpSpPr>
        <p:grpSp>
          <p:nvGrpSpPr>
            <p:cNvPr id="238600" name="Group 8"/>
            <p:cNvGrpSpPr>
              <a:grpSpLocks/>
            </p:cNvGrpSpPr>
            <p:nvPr/>
          </p:nvGrpSpPr>
          <p:grpSpPr bwMode="auto">
            <a:xfrm>
              <a:off x="2448" y="1248"/>
              <a:ext cx="240" cy="388"/>
              <a:chOff x="4176" y="1104"/>
              <a:chExt cx="240" cy="388"/>
            </a:xfrm>
          </p:grpSpPr>
          <p:sp>
            <p:nvSpPr>
              <p:cNvPr id="238601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02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03" name="Group 11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8604" name="Oval 1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05" name="Text Box 1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08" name="Text Box 16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09" name="Text Box 17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38623" name="Group 31"/>
          <p:cNvGrpSpPr>
            <a:grpSpLocks/>
          </p:cNvGrpSpPr>
          <p:nvPr/>
        </p:nvGrpSpPr>
        <p:grpSpPr bwMode="auto">
          <a:xfrm>
            <a:off x="6115050" y="628651"/>
            <a:ext cx="971550" cy="919163"/>
            <a:chOff x="4176" y="816"/>
            <a:chExt cx="816" cy="772"/>
          </a:xfrm>
        </p:grpSpPr>
        <p:grpSp>
          <p:nvGrpSpPr>
            <p:cNvPr id="238612" name="Group 20"/>
            <p:cNvGrpSpPr>
              <a:grpSpLocks/>
            </p:cNvGrpSpPr>
            <p:nvPr/>
          </p:nvGrpSpPr>
          <p:grpSpPr bwMode="auto">
            <a:xfrm>
              <a:off x="4512" y="1200"/>
              <a:ext cx="240" cy="388"/>
              <a:chOff x="4176" y="1104"/>
              <a:chExt cx="240" cy="388"/>
            </a:xfrm>
          </p:grpSpPr>
          <p:sp>
            <p:nvSpPr>
              <p:cNvPr id="238613" name="Oval 2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14" name="Text Box 2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15" name="Group 23"/>
            <p:cNvGrpSpPr>
              <a:grpSpLocks/>
            </p:cNvGrpSpPr>
            <p:nvPr/>
          </p:nvGrpSpPr>
          <p:grpSpPr bwMode="auto">
            <a:xfrm>
              <a:off x="4176" y="816"/>
              <a:ext cx="240" cy="388"/>
              <a:chOff x="4176" y="1104"/>
              <a:chExt cx="240" cy="388"/>
            </a:xfrm>
          </p:grpSpPr>
          <p:sp>
            <p:nvSpPr>
              <p:cNvPr id="238616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17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18" name="Text Box 26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19" name="Text Box 27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22" name="Line 30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1771650" y="1714500"/>
            <a:ext cx="14859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US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inorder</a:t>
            </a:r>
            <a:r>
              <a:rPr lang="en-US" altLang="en-US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= ab</a:t>
            </a:r>
          </a:p>
        </p:txBody>
      </p:sp>
      <p:grpSp>
        <p:nvGrpSpPr>
          <p:cNvPr id="238625" name="Group 33"/>
          <p:cNvGrpSpPr>
            <a:grpSpLocks/>
          </p:cNvGrpSpPr>
          <p:nvPr/>
        </p:nvGrpSpPr>
        <p:grpSpPr bwMode="auto">
          <a:xfrm>
            <a:off x="4114800" y="1714501"/>
            <a:ext cx="971550" cy="919163"/>
            <a:chOff x="2448" y="864"/>
            <a:chExt cx="816" cy="772"/>
          </a:xfrm>
        </p:grpSpPr>
        <p:grpSp>
          <p:nvGrpSpPr>
            <p:cNvPr id="238626" name="Group 34"/>
            <p:cNvGrpSpPr>
              <a:grpSpLocks/>
            </p:cNvGrpSpPr>
            <p:nvPr/>
          </p:nvGrpSpPr>
          <p:grpSpPr bwMode="auto">
            <a:xfrm>
              <a:off x="2448" y="1248"/>
              <a:ext cx="240" cy="388"/>
              <a:chOff x="4176" y="1104"/>
              <a:chExt cx="240" cy="388"/>
            </a:xfrm>
          </p:grpSpPr>
          <p:sp>
            <p:nvSpPr>
              <p:cNvPr id="23862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2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29" name="Group 37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8630" name="Oval 3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31" name="Text Box 3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32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33" name="Text Box 41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34" name="Line 42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38635" name="Group 43"/>
          <p:cNvGrpSpPr>
            <a:grpSpLocks/>
          </p:cNvGrpSpPr>
          <p:nvPr/>
        </p:nvGrpSpPr>
        <p:grpSpPr bwMode="auto">
          <a:xfrm>
            <a:off x="6172200" y="1714501"/>
            <a:ext cx="971550" cy="919163"/>
            <a:chOff x="4176" y="816"/>
            <a:chExt cx="816" cy="772"/>
          </a:xfrm>
        </p:grpSpPr>
        <p:grpSp>
          <p:nvGrpSpPr>
            <p:cNvPr id="238636" name="Group 44"/>
            <p:cNvGrpSpPr>
              <a:grpSpLocks/>
            </p:cNvGrpSpPr>
            <p:nvPr/>
          </p:nvGrpSpPr>
          <p:grpSpPr bwMode="auto">
            <a:xfrm>
              <a:off x="4512" y="1200"/>
              <a:ext cx="240" cy="388"/>
              <a:chOff x="4176" y="1104"/>
              <a:chExt cx="240" cy="388"/>
            </a:xfrm>
          </p:grpSpPr>
          <p:sp>
            <p:nvSpPr>
              <p:cNvPr id="238637" name="Oval 4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38" name="Text Box 4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39" name="Group 47"/>
            <p:cNvGrpSpPr>
              <a:grpSpLocks/>
            </p:cNvGrpSpPr>
            <p:nvPr/>
          </p:nvGrpSpPr>
          <p:grpSpPr bwMode="auto">
            <a:xfrm>
              <a:off x="4176" y="816"/>
              <a:ext cx="240" cy="388"/>
              <a:chOff x="4176" y="1104"/>
              <a:chExt cx="240" cy="388"/>
            </a:xfrm>
          </p:grpSpPr>
          <p:sp>
            <p:nvSpPr>
              <p:cNvPr id="238640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41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42" name="Text Box 50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44" name="Line 52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38645" name="Rectangle 53"/>
          <p:cNvSpPr>
            <a:spLocks noChangeArrowheads="1"/>
          </p:cNvSpPr>
          <p:nvPr/>
        </p:nvSpPr>
        <p:spPr bwMode="auto">
          <a:xfrm>
            <a:off x="1714500" y="2800350"/>
            <a:ext cx="1657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US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postorder</a:t>
            </a:r>
            <a:r>
              <a:rPr lang="en-US" altLang="en-US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= ab</a:t>
            </a:r>
          </a:p>
        </p:txBody>
      </p:sp>
      <p:grpSp>
        <p:nvGrpSpPr>
          <p:cNvPr id="238646" name="Group 54"/>
          <p:cNvGrpSpPr>
            <a:grpSpLocks/>
          </p:cNvGrpSpPr>
          <p:nvPr/>
        </p:nvGrpSpPr>
        <p:grpSpPr bwMode="auto">
          <a:xfrm>
            <a:off x="4057650" y="2800351"/>
            <a:ext cx="971550" cy="919163"/>
            <a:chOff x="2448" y="864"/>
            <a:chExt cx="816" cy="772"/>
          </a:xfrm>
        </p:grpSpPr>
        <p:grpSp>
          <p:nvGrpSpPr>
            <p:cNvPr id="238647" name="Group 55"/>
            <p:cNvGrpSpPr>
              <a:grpSpLocks/>
            </p:cNvGrpSpPr>
            <p:nvPr/>
          </p:nvGrpSpPr>
          <p:grpSpPr bwMode="auto">
            <a:xfrm>
              <a:off x="2448" y="1248"/>
              <a:ext cx="240" cy="388"/>
              <a:chOff x="4176" y="1104"/>
              <a:chExt cx="240" cy="388"/>
            </a:xfrm>
          </p:grpSpPr>
          <p:sp>
            <p:nvSpPr>
              <p:cNvPr id="238648" name="Oval 5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49" name="Text Box 5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50" name="Group 58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8651" name="Oval 5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52" name="Text Box 6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53" name="Text Box 61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54" name="Text Box 62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55" name="Line 63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38656" name="Group 64"/>
          <p:cNvGrpSpPr>
            <a:grpSpLocks/>
          </p:cNvGrpSpPr>
          <p:nvPr/>
        </p:nvGrpSpPr>
        <p:grpSpPr bwMode="auto">
          <a:xfrm>
            <a:off x="6115050" y="2800351"/>
            <a:ext cx="971550" cy="919163"/>
            <a:chOff x="4176" y="816"/>
            <a:chExt cx="816" cy="772"/>
          </a:xfrm>
        </p:grpSpPr>
        <p:grpSp>
          <p:nvGrpSpPr>
            <p:cNvPr id="238657" name="Group 65"/>
            <p:cNvGrpSpPr>
              <a:grpSpLocks/>
            </p:cNvGrpSpPr>
            <p:nvPr/>
          </p:nvGrpSpPr>
          <p:grpSpPr bwMode="auto">
            <a:xfrm>
              <a:off x="4512" y="1200"/>
              <a:ext cx="240" cy="388"/>
              <a:chOff x="4176" y="1104"/>
              <a:chExt cx="240" cy="388"/>
            </a:xfrm>
          </p:grpSpPr>
          <p:sp>
            <p:nvSpPr>
              <p:cNvPr id="238658" name="Oval 6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59" name="Text Box 6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60" name="Group 68"/>
            <p:cNvGrpSpPr>
              <a:grpSpLocks/>
            </p:cNvGrpSpPr>
            <p:nvPr/>
          </p:nvGrpSpPr>
          <p:grpSpPr bwMode="auto">
            <a:xfrm>
              <a:off x="4176" y="816"/>
              <a:ext cx="240" cy="388"/>
              <a:chOff x="4176" y="1104"/>
              <a:chExt cx="240" cy="388"/>
            </a:xfrm>
          </p:grpSpPr>
          <p:sp>
            <p:nvSpPr>
              <p:cNvPr id="238661" name="Oval 6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62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63" name="Text Box 71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64" name="Text Box 72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65" name="Line 73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38666" name="Rectangle 74"/>
          <p:cNvSpPr>
            <a:spLocks noChangeArrowheads="1"/>
          </p:cNvSpPr>
          <p:nvPr/>
        </p:nvSpPr>
        <p:spPr bwMode="auto">
          <a:xfrm>
            <a:off x="1771650" y="3886200"/>
            <a:ext cx="1657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US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level order </a:t>
            </a:r>
            <a:r>
              <a:rPr lang="en-US" altLang="en-US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= </a:t>
            </a:r>
            <a:r>
              <a:rPr lang="en-US" altLang="en-US" b="1" kern="1200" dirty="0" smtClean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ab</a:t>
            </a:r>
            <a:endParaRPr lang="en-US" altLang="en-US" b="1" kern="1200" dirty="0">
              <a:solidFill>
                <a:srgbClr val="FF0033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238667" name="Group 75"/>
          <p:cNvGrpSpPr>
            <a:grpSpLocks/>
          </p:cNvGrpSpPr>
          <p:nvPr/>
        </p:nvGrpSpPr>
        <p:grpSpPr bwMode="auto">
          <a:xfrm>
            <a:off x="4114800" y="3886201"/>
            <a:ext cx="971550" cy="919163"/>
            <a:chOff x="2448" y="864"/>
            <a:chExt cx="816" cy="772"/>
          </a:xfrm>
        </p:grpSpPr>
        <p:grpSp>
          <p:nvGrpSpPr>
            <p:cNvPr id="238668" name="Group 76"/>
            <p:cNvGrpSpPr>
              <a:grpSpLocks/>
            </p:cNvGrpSpPr>
            <p:nvPr/>
          </p:nvGrpSpPr>
          <p:grpSpPr bwMode="auto">
            <a:xfrm>
              <a:off x="2448" y="1248"/>
              <a:ext cx="240" cy="388"/>
              <a:chOff x="4176" y="1104"/>
              <a:chExt cx="240" cy="388"/>
            </a:xfrm>
          </p:grpSpPr>
          <p:sp>
            <p:nvSpPr>
              <p:cNvPr id="238669" name="Oval 7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70" name="Text Box 7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71" name="Group 79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8672" name="Oval 8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73" name="Text Box 8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74" name="Text Box 82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75" name="Text Box 83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76" name="Line 84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38677" name="Group 85"/>
          <p:cNvGrpSpPr>
            <a:grpSpLocks/>
          </p:cNvGrpSpPr>
          <p:nvPr/>
        </p:nvGrpSpPr>
        <p:grpSpPr bwMode="auto">
          <a:xfrm>
            <a:off x="6172200" y="3886201"/>
            <a:ext cx="971550" cy="919163"/>
            <a:chOff x="4176" y="816"/>
            <a:chExt cx="816" cy="772"/>
          </a:xfrm>
        </p:grpSpPr>
        <p:grpSp>
          <p:nvGrpSpPr>
            <p:cNvPr id="238678" name="Group 86"/>
            <p:cNvGrpSpPr>
              <a:grpSpLocks/>
            </p:cNvGrpSpPr>
            <p:nvPr/>
          </p:nvGrpSpPr>
          <p:grpSpPr bwMode="auto">
            <a:xfrm>
              <a:off x="4512" y="1200"/>
              <a:ext cx="240" cy="388"/>
              <a:chOff x="4176" y="1104"/>
              <a:chExt cx="240" cy="388"/>
            </a:xfrm>
          </p:grpSpPr>
          <p:sp>
            <p:nvSpPr>
              <p:cNvPr id="238679" name="Oval 87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80" name="Text Box 88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8681" name="Group 89"/>
            <p:cNvGrpSpPr>
              <a:grpSpLocks/>
            </p:cNvGrpSpPr>
            <p:nvPr/>
          </p:nvGrpSpPr>
          <p:grpSpPr bwMode="auto">
            <a:xfrm>
              <a:off x="4176" y="816"/>
              <a:ext cx="240" cy="388"/>
              <a:chOff x="4176" y="1104"/>
              <a:chExt cx="240" cy="388"/>
            </a:xfrm>
          </p:grpSpPr>
          <p:sp>
            <p:nvSpPr>
              <p:cNvPr id="238682" name="Oval 9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8683" name="Text Box 9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8684" name="Text Box 92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8685" name="Text Box 93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8686" name="Line 94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13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  <p:bldP spid="238624" grpId="0" autoUpdateAnimBg="0"/>
      <p:bldP spid="238645" grpId="0" autoUpdateAnimBg="0"/>
      <p:bldP spid="23866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64527" y="114300"/>
            <a:ext cx="5018049" cy="53990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Construction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7756" y="971550"/>
            <a:ext cx="7634868" cy="3714750"/>
          </a:xfrm>
        </p:spPr>
        <p:txBody>
          <a:bodyPr/>
          <a:lstStyle/>
          <a:p>
            <a:pPr>
              <a:buFontTx/>
              <a:buNone/>
            </a:pPr>
            <a:endParaRPr lang="en-US" altLang="en-US" sz="2800" b="1" dirty="0">
              <a:latin typeface="Gabriola" panose="04040605051002020D02" pitchFamily="82" charset="0"/>
            </a:endParaRPr>
          </a:p>
          <a:p>
            <a:r>
              <a:rPr lang="en-US" altLang="en-US" sz="2800" b="1" dirty="0">
                <a:latin typeface="Gabriola" panose="04040605051002020D02" pitchFamily="82" charset="0"/>
              </a:rPr>
              <a:t>Can you construct the binary tree, given two traversal sequences?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Depends on which two sequences are given.</a:t>
            </a:r>
          </a:p>
        </p:txBody>
      </p:sp>
    </p:spTree>
    <p:extLst>
      <p:ext uri="{BB962C8B-B14F-4D97-AF65-F5344CB8AC3E}">
        <p14:creationId xmlns:p14="http://schemas.microsoft.com/office/powerpoint/2010/main" val="341969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7783" y="128240"/>
            <a:ext cx="5311233" cy="51435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Preorder And </a:t>
            </a:r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Postorder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28775" y="1323626"/>
            <a:ext cx="1857375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preorder =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ab</a:t>
            </a:r>
          </a:p>
        </p:txBody>
      </p:sp>
      <p:grpSp>
        <p:nvGrpSpPr>
          <p:cNvPr id="240644" name="Group 4"/>
          <p:cNvGrpSpPr>
            <a:grpSpLocks/>
          </p:cNvGrpSpPr>
          <p:nvPr/>
        </p:nvGrpSpPr>
        <p:grpSpPr bwMode="auto">
          <a:xfrm>
            <a:off x="4057650" y="1385539"/>
            <a:ext cx="971550" cy="919163"/>
            <a:chOff x="2448" y="864"/>
            <a:chExt cx="816" cy="772"/>
          </a:xfrm>
        </p:grpSpPr>
        <p:grpSp>
          <p:nvGrpSpPr>
            <p:cNvPr id="240645" name="Group 5"/>
            <p:cNvGrpSpPr>
              <a:grpSpLocks/>
            </p:cNvGrpSpPr>
            <p:nvPr/>
          </p:nvGrpSpPr>
          <p:grpSpPr bwMode="auto">
            <a:xfrm>
              <a:off x="2448" y="1248"/>
              <a:ext cx="240" cy="388"/>
              <a:chOff x="4176" y="1104"/>
              <a:chExt cx="240" cy="388"/>
            </a:xfrm>
          </p:grpSpPr>
          <p:sp>
            <p:nvSpPr>
              <p:cNvPr id="240646" name="Oval 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0647" name="Text Box 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0648" name="Group 8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40649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0650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0651" name="Text Box 11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0652" name="Text Box 12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0653" name="Line 13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40654" name="Group 14"/>
          <p:cNvGrpSpPr>
            <a:grpSpLocks/>
          </p:cNvGrpSpPr>
          <p:nvPr/>
        </p:nvGrpSpPr>
        <p:grpSpPr bwMode="auto">
          <a:xfrm>
            <a:off x="6115050" y="1385539"/>
            <a:ext cx="971550" cy="919163"/>
            <a:chOff x="4176" y="816"/>
            <a:chExt cx="816" cy="772"/>
          </a:xfrm>
        </p:grpSpPr>
        <p:grpSp>
          <p:nvGrpSpPr>
            <p:cNvPr id="240655" name="Group 15"/>
            <p:cNvGrpSpPr>
              <a:grpSpLocks/>
            </p:cNvGrpSpPr>
            <p:nvPr/>
          </p:nvGrpSpPr>
          <p:grpSpPr bwMode="auto">
            <a:xfrm>
              <a:off x="4512" y="1200"/>
              <a:ext cx="240" cy="388"/>
              <a:chOff x="4176" y="1104"/>
              <a:chExt cx="240" cy="388"/>
            </a:xfrm>
          </p:grpSpPr>
          <p:sp>
            <p:nvSpPr>
              <p:cNvPr id="240656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0657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0658" name="Group 18"/>
            <p:cNvGrpSpPr>
              <a:grpSpLocks/>
            </p:cNvGrpSpPr>
            <p:nvPr/>
          </p:nvGrpSpPr>
          <p:grpSpPr bwMode="auto">
            <a:xfrm>
              <a:off x="4176" y="816"/>
              <a:ext cx="240" cy="388"/>
              <a:chOff x="4176" y="1104"/>
              <a:chExt cx="240" cy="388"/>
            </a:xfrm>
          </p:grpSpPr>
          <p:sp>
            <p:nvSpPr>
              <p:cNvPr id="240659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0660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0661" name="Text Box 21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0662" name="Text Box 22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0663" name="Line 23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40685" name="Rectangle 45"/>
          <p:cNvSpPr>
            <a:spLocks noChangeArrowheads="1"/>
          </p:cNvSpPr>
          <p:nvPr/>
        </p:nvSpPr>
        <p:spPr bwMode="auto">
          <a:xfrm>
            <a:off x="1714500" y="1842738"/>
            <a:ext cx="2057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</a:pPr>
            <a:r>
              <a:rPr lang="en-US" altLang="en-US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postorder</a:t>
            </a:r>
            <a:r>
              <a:rPr lang="en-US" altLang="en-US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= </a:t>
            </a:r>
            <a:r>
              <a:rPr lang="en-US" altLang="en-US" b="1" kern="1200" dirty="0" err="1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ba</a:t>
            </a:r>
            <a:endParaRPr lang="en-US" altLang="en-US" b="1" kern="1200" dirty="0">
              <a:solidFill>
                <a:srgbClr val="FF0033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40727" name="Text Box 87"/>
          <p:cNvSpPr txBox="1">
            <a:spLocks noChangeArrowheads="1"/>
          </p:cNvSpPr>
          <p:nvPr/>
        </p:nvSpPr>
        <p:spPr bwMode="auto">
          <a:xfrm>
            <a:off x="1371600" y="2757138"/>
            <a:ext cx="6400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lang="en-US" altLang="en-US" sz="2400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Preorder and </a:t>
            </a:r>
            <a:r>
              <a:rPr lang="en-US" altLang="en-US" sz="2400" b="1" kern="1200" dirty="0" err="1">
                <a:latin typeface="Gabriola" panose="04040605051002020D02" pitchFamily="82" charset="0"/>
                <a:ea typeface="+mn-ea"/>
                <a:cs typeface="+mn-cs"/>
              </a:rPr>
              <a:t>postorder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do not uniquely define a binary tree.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Nor do preorder and level order (same example).</a:t>
            </a: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Nor do </a:t>
            </a:r>
            <a:r>
              <a:rPr lang="en-US" altLang="en-US" sz="2400" b="1" kern="1200" dirty="0" err="1">
                <a:latin typeface="Gabriola" panose="04040605051002020D02" pitchFamily="82" charset="0"/>
                <a:ea typeface="+mn-ea"/>
                <a:cs typeface="+mn-cs"/>
              </a:rPr>
              <a:t>postorder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and level order (same example</a:t>
            </a:r>
            <a:r>
              <a:rPr lang="en-US" altLang="en-US" sz="2400" b="1" kern="1200" dirty="0" smtClean="0">
                <a:latin typeface="Gabriola" panose="04040605051002020D02" pitchFamily="82" charset="0"/>
                <a:ea typeface="+mn-ea"/>
                <a:cs typeface="+mn-cs"/>
              </a:rPr>
              <a:t>).</a:t>
            </a:r>
            <a:endParaRPr lang="en-US" altLang="en-US" sz="2400" b="1" kern="1200" dirty="0">
              <a:latin typeface="Gabriola" panose="04040605051002020D02" pitchFamily="82" charset="0"/>
              <a:ea typeface="+mn-ea"/>
              <a:cs typeface="+mn-cs"/>
            </a:endParaRPr>
          </a:p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0099"/>
              </a:buClr>
              <a:buFontTx/>
              <a:buChar char="•"/>
            </a:pPr>
            <a:endParaRPr lang="en-US" altLang="en-US" sz="2400" b="1" kern="1200" dirty="0">
              <a:solidFill>
                <a:srgbClr val="FF0033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07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autoUpdateAnimBg="0"/>
      <p:bldP spid="240685" grpId="0" autoUpdateAnimBg="0"/>
      <p:bldP spid="24072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470" y="108968"/>
            <a:ext cx="5575609" cy="532473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and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Preorder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35101" y="897293"/>
            <a:ext cx="6856606" cy="23917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 err="1">
                <a:latin typeface="Gabriola" panose="04040605051002020D02" pitchFamily="82" charset="0"/>
              </a:rPr>
              <a:t>inorder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= g d h b e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 a f j c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preorder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 = a b d g h e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 c f j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Scan the preorder left to right using the </a:t>
            </a:r>
            <a:r>
              <a:rPr lang="en-US" altLang="en-US" sz="2400" b="1" dirty="0" err="1">
                <a:latin typeface="Gabriola" panose="04040605051002020D02" pitchFamily="82" charset="0"/>
              </a:rPr>
              <a:t>inorder</a:t>
            </a:r>
            <a:r>
              <a:rPr lang="en-US" altLang="en-US" sz="2400" b="1" dirty="0">
                <a:latin typeface="Gabriola" panose="04040605051002020D02" pitchFamily="82" charset="0"/>
              </a:rPr>
              <a:t> to separate left and right subtrees.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 is the root of the tree;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gdhbei</a:t>
            </a:r>
            <a:r>
              <a:rPr lang="en-US" altLang="en-US" sz="2400" b="1" dirty="0">
                <a:latin typeface="Gabriola" panose="04040605051002020D02" pitchFamily="82" charset="0"/>
              </a:rPr>
              <a:t> are in the left subtree;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fjc</a:t>
            </a:r>
            <a:r>
              <a:rPr lang="en-US" altLang="en-US" sz="2400" b="1" dirty="0">
                <a:latin typeface="Gabriola" panose="04040605051002020D02" pitchFamily="82" charset="0"/>
              </a:rPr>
              <a:t> are in the right subtree.</a:t>
            </a:r>
          </a:p>
        </p:txBody>
      </p:sp>
      <p:grpSp>
        <p:nvGrpSpPr>
          <p:cNvPr id="241704" name="Group 40"/>
          <p:cNvGrpSpPr>
            <a:grpSpLocks/>
          </p:cNvGrpSpPr>
          <p:nvPr/>
        </p:nvGrpSpPr>
        <p:grpSpPr bwMode="auto">
          <a:xfrm>
            <a:off x="2857500" y="3475925"/>
            <a:ext cx="3429000" cy="1272778"/>
            <a:chOff x="1440" y="2832"/>
            <a:chExt cx="2880" cy="1069"/>
          </a:xfrm>
        </p:grpSpPr>
        <p:grpSp>
          <p:nvGrpSpPr>
            <p:cNvPr id="241695" name="Group 31"/>
            <p:cNvGrpSpPr>
              <a:grpSpLocks/>
            </p:cNvGrpSpPr>
            <p:nvPr/>
          </p:nvGrpSpPr>
          <p:grpSpPr bwMode="auto">
            <a:xfrm>
              <a:off x="2688" y="2832"/>
              <a:ext cx="240" cy="388"/>
              <a:chOff x="4176" y="1104"/>
              <a:chExt cx="240" cy="388"/>
            </a:xfrm>
          </p:grpSpPr>
          <p:sp>
            <p:nvSpPr>
              <p:cNvPr id="241696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1697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1698" name="Line 34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1699" name="Line 35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1700" name="Text Box 36"/>
            <p:cNvSpPr txBox="1">
              <a:spLocks noChangeArrowheads="1"/>
            </p:cNvSpPr>
            <p:nvPr/>
          </p:nvSpPr>
          <p:spPr bwMode="auto">
            <a:xfrm>
              <a:off x="2688" y="283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1701" name="Text Box 37"/>
            <p:cNvSpPr txBox="1">
              <a:spLocks noChangeArrowheads="1"/>
            </p:cNvSpPr>
            <p:nvPr/>
          </p:nvSpPr>
          <p:spPr bwMode="auto">
            <a:xfrm>
              <a:off x="1440" y="3552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gdhbei</a:t>
              </a:r>
            </a:p>
          </p:txBody>
        </p:sp>
        <p:sp>
          <p:nvSpPr>
            <p:cNvPr id="241703" name="Text Box 39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fjc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3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24722" y="114299"/>
            <a:ext cx="4208656" cy="400050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and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Preorder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9448" y="1901428"/>
            <a:ext cx="6727903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b="1" dirty="0">
                <a:latin typeface="Gabriola" panose="04040605051002020D02" pitchFamily="82" charset="0"/>
              </a:rPr>
              <a:t>preorder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 = </a:t>
            </a:r>
            <a:r>
              <a:rPr lang="en-US" altLang="en-US" sz="2700" b="1" dirty="0">
                <a:solidFill>
                  <a:schemeClr val="bg1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 b d g h e </a:t>
            </a:r>
            <a:r>
              <a:rPr lang="en-US" altLang="en-US" sz="27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 c f j</a:t>
            </a:r>
            <a:endParaRPr lang="en-US" altLang="en-US" sz="27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b</a:t>
            </a:r>
            <a:r>
              <a:rPr lang="en-US" altLang="en-US" sz="2700" b="1" dirty="0">
                <a:latin typeface="Gabriola" panose="04040605051002020D02" pitchFamily="82" charset="0"/>
              </a:rPr>
              <a:t> is the next root; </a:t>
            </a:r>
            <a:r>
              <a:rPr lang="en-US" altLang="en-US" sz="27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gdh</a:t>
            </a:r>
            <a:r>
              <a:rPr lang="en-US" altLang="en-US" sz="2700" b="1" dirty="0">
                <a:latin typeface="Gabriola" panose="04040605051002020D02" pitchFamily="82" charset="0"/>
              </a:rPr>
              <a:t> are in the left subtree; </a:t>
            </a:r>
            <a:r>
              <a:rPr lang="en-US" altLang="en-US" sz="27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ei</a:t>
            </a:r>
            <a:r>
              <a:rPr lang="en-US" altLang="en-US" sz="2700" b="1" dirty="0">
                <a:latin typeface="Gabriola" panose="04040605051002020D02" pitchFamily="82" charset="0"/>
              </a:rPr>
              <a:t> are in the right subtree.</a:t>
            </a:r>
          </a:p>
        </p:txBody>
      </p: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2571750" y="628649"/>
            <a:ext cx="3429000" cy="1272778"/>
            <a:chOff x="1440" y="2832"/>
            <a:chExt cx="2880" cy="1069"/>
          </a:xfrm>
        </p:grpSpPr>
        <p:grpSp>
          <p:nvGrpSpPr>
            <p:cNvPr id="242702" name="Group 14"/>
            <p:cNvGrpSpPr>
              <a:grpSpLocks/>
            </p:cNvGrpSpPr>
            <p:nvPr/>
          </p:nvGrpSpPr>
          <p:grpSpPr bwMode="auto">
            <a:xfrm>
              <a:off x="2688" y="2832"/>
              <a:ext cx="240" cy="388"/>
              <a:chOff x="4176" y="1104"/>
              <a:chExt cx="240" cy="388"/>
            </a:xfrm>
          </p:grpSpPr>
          <p:sp>
            <p:nvSpPr>
              <p:cNvPr id="242703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2704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 flipH="1">
              <a:off x="1824" y="3024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2880" y="3072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2707" name="Text Box 19"/>
            <p:cNvSpPr txBox="1">
              <a:spLocks noChangeArrowheads="1"/>
            </p:cNvSpPr>
            <p:nvPr/>
          </p:nvSpPr>
          <p:spPr bwMode="auto">
            <a:xfrm>
              <a:off x="2688" y="283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2708" name="Text Box 20"/>
            <p:cNvSpPr txBox="1">
              <a:spLocks noChangeArrowheads="1"/>
            </p:cNvSpPr>
            <p:nvPr/>
          </p:nvSpPr>
          <p:spPr bwMode="auto">
            <a:xfrm>
              <a:off x="1440" y="3552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gdhbei</a:t>
              </a:r>
            </a:p>
          </p:txBody>
        </p:sp>
        <p:sp>
          <p:nvSpPr>
            <p:cNvPr id="242709" name="Text Box 21"/>
            <p:cNvSpPr txBox="1">
              <a:spLocks noChangeArrowheads="1"/>
            </p:cNvSpPr>
            <p:nvPr/>
          </p:nvSpPr>
          <p:spPr bwMode="auto">
            <a:xfrm>
              <a:off x="3504" y="3552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fjc</a:t>
              </a:r>
            </a:p>
          </p:txBody>
        </p:sp>
      </p:grpSp>
      <p:grpSp>
        <p:nvGrpSpPr>
          <p:cNvPr id="242726" name="Group 38"/>
          <p:cNvGrpSpPr>
            <a:grpSpLocks/>
          </p:cNvGrpSpPr>
          <p:nvPr/>
        </p:nvGrpSpPr>
        <p:grpSpPr bwMode="auto">
          <a:xfrm>
            <a:off x="2133600" y="3200401"/>
            <a:ext cx="3638550" cy="1729979"/>
            <a:chOff x="832" y="2688"/>
            <a:chExt cx="3056" cy="1453"/>
          </a:xfrm>
        </p:grpSpPr>
        <p:grpSp>
          <p:nvGrpSpPr>
            <p:cNvPr id="242711" name="Group 23"/>
            <p:cNvGrpSpPr>
              <a:grpSpLocks/>
            </p:cNvGrpSpPr>
            <p:nvPr/>
          </p:nvGrpSpPr>
          <p:grpSpPr bwMode="auto">
            <a:xfrm>
              <a:off x="2256" y="2688"/>
              <a:ext cx="240" cy="388"/>
              <a:chOff x="4176" y="1104"/>
              <a:chExt cx="240" cy="388"/>
            </a:xfrm>
          </p:grpSpPr>
          <p:sp>
            <p:nvSpPr>
              <p:cNvPr id="242712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2713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2714" name="Line 26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2715" name="Line 27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2716" name="Text Box 28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2717" name="Text Box 29"/>
            <p:cNvSpPr txBox="1">
              <a:spLocks noChangeArrowheads="1"/>
            </p:cNvSpPr>
            <p:nvPr/>
          </p:nvSpPr>
          <p:spPr bwMode="auto">
            <a:xfrm>
              <a:off x="832" y="3792"/>
              <a:ext cx="56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 dirty="0" err="1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gdh</a:t>
              </a:r>
              <a:endParaRPr lang="en-US" altLang="en-US" sz="2100" b="1" kern="1200" dirty="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2718" name="Text Box 30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fjc</a:t>
              </a:r>
            </a:p>
          </p:txBody>
        </p:sp>
        <p:grpSp>
          <p:nvGrpSpPr>
            <p:cNvPr id="242719" name="Group 31"/>
            <p:cNvGrpSpPr>
              <a:grpSpLocks/>
            </p:cNvGrpSpPr>
            <p:nvPr/>
          </p:nvGrpSpPr>
          <p:grpSpPr bwMode="auto">
            <a:xfrm>
              <a:off x="1248" y="3360"/>
              <a:ext cx="240" cy="388"/>
              <a:chOff x="4176" y="1104"/>
              <a:chExt cx="240" cy="388"/>
            </a:xfrm>
          </p:grpSpPr>
          <p:sp>
            <p:nvSpPr>
              <p:cNvPr id="242720" name="Oval 3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2721" name="Text Box 3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2722" name="Text Box 34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2723" name="Text Box 35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ei</a:t>
              </a:r>
            </a:p>
          </p:txBody>
        </p:sp>
        <p:sp>
          <p:nvSpPr>
            <p:cNvPr id="242724" name="Line 36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2725" name="Line 37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29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1628" y="114300"/>
            <a:ext cx="4037671" cy="400050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And Preorder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5912" y="2275287"/>
            <a:ext cx="7292897" cy="100369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 b="1" dirty="0">
                <a:latin typeface="Gabriola" panose="04040605051002020D02" pitchFamily="82" charset="0"/>
              </a:rPr>
              <a:t>preorder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 = </a:t>
            </a:r>
            <a:r>
              <a:rPr lang="en-US" altLang="en-US" sz="2700" b="1" dirty="0">
                <a:solidFill>
                  <a:schemeClr val="bg1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700" b="1" dirty="0">
                <a:solidFill>
                  <a:schemeClr val="bg1"/>
                </a:solidFill>
                <a:latin typeface="Gabriola" panose="04040605051002020D02" pitchFamily="82" charset="0"/>
              </a:rPr>
              <a:t>b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 d g h e </a:t>
            </a:r>
            <a:r>
              <a:rPr lang="en-US" altLang="en-US" sz="27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 c f j</a:t>
            </a:r>
            <a:endParaRPr lang="en-US" altLang="en-US" sz="27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d</a:t>
            </a:r>
            <a:r>
              <a:rPr lang="en-US" altLang="en-US" sz="2700" b="1" dirty="0">
                <a:latin typeface="Gabriola" panose="04040605051002020D02" pitchFamily="82" charset="0"/>
              </a:rPr>
              <a:t> is the next root; 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g</a:t>
            </a:r>
            <a:r>
              <a:rPr lang="en-US" altLang="en-US" sz="2700" b="1" dirty="0">
                <a:latin typeface="Gabriola" panose="04040605051002020D02" pitchFamily="82" charset="0"/>
              </a:rPr>
              <a:t> is in the left subtree; </a:t>
            </a:r>
            <a:r>
              <a:rPr lang="en-US" altLang="en-US" sz="2700" b="1" dirty="0">
                <a:solidFill>
                  <a:schemeClr val="hlink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700" b="1" dirty="0">
                <a:latin typeface="Gabriola" panose="04040605051002020D02" pitchFamily="82" charset="0"/>
              </a:rPr>
              <a:t> is in the right subtree.</a:t>
            </a:r>
          </a:p>
        </p:txBody>
      </p:sp>
      <p:grpSp>
        <p:nvGrpSpPr>
          <p:cNvPr id="243725" name="Group 13"/>
          <p:cNvGrpSpPr>
            <a:grpSpLocks/>
          </p:cNvGrpSpPr>
          <p:nvPr/>
        </p:nvGrpSpPr>
        <p:grpSpPr bwMode="auto">
          <a:xfrm>
            <a:off x="2514600" y="514351"/>
            <a:ext cx="3543300" cy="1729979"/>
            <a:chOff x="912" y="2688"/>
            <a:chExt cx="2976" cy="1453"/>
          </a:xfrm>
        </p:grpSpPr>
        <p:grpSp>
          <p:nvGrpSpPr>
            <p:cNvPr id="243726" name="Group 14"/>
            <p:cNvGrpSpPr>
              <a:grpSpLocks/>
            </p:cNvGrpSpPr>
            <p:nvPr/>
          </p:nvGrpSpPr>
          <p:grpSpPr bwMode="auto">
            <a:xfrm>
              <a:off x="2256" y="2688"/>
              <a:ext cx="240" cy="388"/>
              <a:chOff x="4176" y="1104"/>
              <a:chExt cx="240" cy="388"/>
            </a:xfrm>
          </p:grpSpPr>
          <p:sp>
            <p:nvSpPr>
              <p:cNvPr id="243727" name="Oval 1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3728" name="Text Box 1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3729" name="Line 17"/>
            <p:cNvSpPr>
              <a:spLocks noChangeShapeType="1"/>
            </p:cNvSpPr>
            <p:nvPr/>
          </p:nvSpPr>
          <p:spPr bwMode="auto">
            <a:xfrm flipH="1">
              <a:off x="1392" y="2880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30" name="Line 18"/>
            <p:cNvSpPr>
              <a:spLocks noChangeShapeType="1"/>
            </p:cNvSpPr>
            <p:nvPr/>
          </p:nvSpPr>
          <p:spPr bwMode="auto">
            <a:xfrm>
              <a:off x="2448" y="2928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31" name="Text Box 19"/>
            <p:cNvSpPr txBox="1">
              <a:spLocks noChangeArrowheads="1"/>
            </p:cNvSpPr>
            <p:nvPr/>
          </p:nvSpPr>
          <p:spPr bwMode="auto">
            <a:xfrm>
              <a:off x="2256" y="268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3732" name="Text Box 20"/>
            <p:cNvSpPr txBox="1">
              <a:spLocks noChangeArrowheads="1"/>
            </p:cNvSpPr>
            <p:nvPr/>
          </p:nvSpPr>
          <p:spPr bwMode="auto">
            <a:xfrm>
              <a:off x="912" y="37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gdh</a:t>
              </a: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3072" y="3408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fjc</a:t>
              </a:r>
            </a:p>
          </p:txBody>
        </p:sp>
        <p:grpSp>
          <p:nvGrpSpPr>
            <p:cNvPr id="243734" name="Group 22"/>
            <p:cNvGrpSpPr>
              <a:grpSpLocks/>
            </p:cNvGrpSpPr>
            <p:nvPr/>
          </p:nvGrpSpPr>
          <p:grpSpPr bwMode="auto">
            <a:xfrm>
              <a:off x="1248" y="3360"/>
              <a:ext cx="240" cy="388"/>
              <a:chOff x="4176" y="1104"/>
              <a:chExt cx="240" cy="388"/>
            </a:xfrm>
          </p:grpSpPr>
          <p:sp>
            <p:nvSpPr>
              <p:cNvPr id="243735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3736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1248" y="336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1536" y="3792"/>
              <a:ext cx="38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ei</a:t>
              </a:r>
            </a:p>
          </p:txBody>
        </p:sp>
        <p:sp>
          <p:nvSpPr>
            <p:cNvPr id="243739" name="Line 27"/>
            <p:cNvSpPr>
              <a:spLocks noChangeShapeType="1"/>
            </p:cNvSpPr>
            <p:nvPr/>
          </p:nvSpPr>
          <p:spPr bwMode="auto">
            <a:xfrm flipH="1">
              <a:off x="1104" y="3648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1440" y="3648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243770" name="Group 58"/>
          <p:cNvGrpSpPr>
            <a:grpSpLocks/>
          </p:cNvGrpSpPr>
          <p:nvPr/>
        </p:nvGrpSpPr>
        <p:grpSpPr bwMode="auto">
          <a:xfrm>
            <a:off x="2628900" y="3268268"/>
            <a:ext cx="3429000" cy="1787129"/>
            <a:chOff x="1248" y="2745"/>
            <a:chExt cx="2880" cy="1501"/>
          </a:xfrm>
        </p:grpSpPr>
        <p:grpSp>
          <p:nvGrpSpPr>
            <p:cNvPr id="243742" name="Group 30"/>
            <p:cNvGrpSpPr>
              <a:grpSpLocks/>
            </p:cNvGrpSpPr>
            <p:nvPr/>
          </p:nvGrpSpPr>
          <p:grpSpPr bwMode="auto">
            <a:xfrm>
              <a:off x="2544" y="2745"/>
              <a:ext cx="240" cy="388"/>
              <a:chOff x="4176" y="1104"/>
              <a:chExt cx="240" cy="388"/>
            </a:xfrm>
          </p:grpSpPr>
          <p:sp>
            <p:nvSpPr>
              <p:cNvPr id="243743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3744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3747" name="Text Box 35"/>
            <p:cNvSpPr txBox="1">
              <a:spLocks noChangeArrowheads="1"/>
            </p:cNvSpPr>
            <p:nvPr/>
          </p:nvSpPr>
          <p:spPr bwMode="auto">
            <a:xfrm>
              <a:off x="2544" y="2745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43748" name="Text Box 36"/>
            <p:cNvSpPr txBox="1">
              <a:spLocks noChangeArrowheads="1"/>
            </p:cNvSpPr>
            <p:nvPr/>
          </p:nvSpPr>
          <p:spPr bwMode="auto">
            <a:xfrm>
              <a:off x="1248" y="3840"/>
              <a:ext cx="24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43749" name="Text Box 37"/>
            <p:cNvSpPr txBox="1">
              <a:spLocks noChangeArrowheads="1"/>
            </p:cNvSpPr>
            <p:nvPr/>
          </p:nvSpPr>
          <p:spPr bwMode="auto">
            <a:xfrm>
              <a:off x="3312" y="3072"/>
              <a:ext cx="8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fjc</a:t>
              </a:r>
            </a:p>
          </p:txBody>
        </p:sp>
        <p:grpSp>
          <p:nvGrpSpPr>
            <p:cNvPr id="243750" name="Group 38"/>
            <p:cNvGrpSpPr>
              <a:grpSpLocks/>
            </p:cNvGrpSpPr>
            <p:nvPr/>
          </p:nvGrpSpPr>
          <p:grpSpPr bwMode="auto">
            <a:xfrm>
              <a:off x="1824" y="3072"/>
              <a:ext cx="240" cy="388"/>
              <a:chOff x="4176" y="1104"/>
              <a:chExt cx="240" cy="388"/>
            </a:xfrm>
          </p:grpSpPr>
          <p:sp>
            <p:nvSpPr>
              <p:cNvPr id="243751" name="Oval 3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3752" name="Text Box 4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3753" name="Text Box 41"/>
            <p:cNvSpPr txBox="1">
              <a:spLocks noChangeArrowheads="1"/>
            </p:cNvSpPr>
            <p:nvPr/>
          </p:nvSpPr>
          <p:spPr bwMode="auto">
            <a:xfrm>
              <a:off x="1824" y="307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43754" name="Text Box 42"/>
            <p:cNvSpPr txBox="1">
              <a:spLocks noChangeArrowheads="1"/>
            </p:cNvSpPr>
            <p:nvPr/>
          </p:nvSpPr>
          <p:spPr bwMode="auto">
            <a:xfrm>
              <a:off x="2112" y="3504"/>
              <a:ext cx="38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ei</a:t>
              </a:r>
            </a:p>
          </p:txBody>
        </p:sp>
        <p:sp>
          <p:nvSpPr>
            <p:cNvPr id="243755" name="Line 43"/>
            <p:cNvSpPr>
              <a:spLocks noChangeShapeType="1"/>
            </p:cNvSpPr>
            <p:nvPr/>
          </p:nvSpPr>
          <p:spPr bwMode="auto">
            <a:xfrm flipH="1">
              <a:off x="1680" y="3360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56" name="Line 44"/>
            <p:cNvSpPr>
              <a:spLocks noChangeShapeType="1"/>
            </p:cNvSpPr>
            <p:nvPr/>
          </p:nvSpPr>
          <p:spPr bwMode="auto">
            <a:xfrm>
              <a:off x="2016" y="3360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57" name="Line 45"/>
            <p:cNvSpPr>
              <a:spLocks noChangeShapeType="1"/>
            </p:cNvSpPr>
            <p:nvPr/>
          </p:nvSpPr>
          <p:spPr bwMode="auto">
            <a:xfrm flipH="1">
              <a:off x="1968" y="2928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58" name="Line 46"/>
            <p:cNvSpPr>
              <a:spLocks noChangeShapeType="1"/>
            </p:cNvSpPr>
            <p:nvPr/>
          </p:nvSpPr>
          <p:spPr bwMode="auto">
            <a:xfrm>
              <a:off x="2784" y="2928"/>
              <a:ext cx="67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43759" name="Group 47"/>
            <p:cNvGrpSpPr>
              <a:grpSpLocks/>
            </p:cNvGrpSpPr>
            <p:nvPr/>
          </p:nvGrpSpPr>
          <p:grpSpPr bwMode="auto">
            <a:xfrm>
              <a:off x="1536" y="3504"/>
              <a:ext cx="240" cy="388"/>
              <a:chOff x="4176" y="1104"/>
              <a:chExt cx="240" cy="388"/>
            </a:xfrm>
          </p:grpSpPr>
          <p:sp>
            <p:nvSpPr>
              <p:cNvPr id="243760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43761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43762" name="Text Box 50"/>
            <p:cNvSpPr txBox="1">
              <a:spLocks noChangeArrowheads="1"/>
            </p:cNvSpPr>
            <p:nvPr/>
          </p:nvSpPr>
          <p:spPr bwMode="auto">
            <a:xfrm>
              <a:off x="1536" y="350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43763" name="Line 51"/>
            <p:cNvSpPr>
              <a:spLocks noChangeShapeType="1"/>
            </p:cNvSpPr>
            <p:nvPr/>
          </p:nvSpPr>
          <p:spPr bwMode="auto">
            <a:xfrm flipH="1">
              <a:off x="1392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64" name="Line 52"/>
            <p:cNvSpPr>
              <a:spLocks noChangeShapeType="1"/>
            </p:cNvSpPr>
            <p:nvPr/>
          </p:nvSpPr>
          <p:spPr bwMode="auto">
            <a:xfrm>
              <a:off x="1728" y="3792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43769" name="Text Box 57"/>
            <p:cNvSpPr txBox="1">
              <a:spLocks noChangeArrowheads="1"/>
            </p:cNvSpPr>
            <p:nvPr/>
          </p:nvSpPr>
          <p:spPr bwMode="auto">
            <a:xfrm>
              <a:off x="1872" y="3897"/>
              <a:ext cx="28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solidFill>
                    <a:srgbClr val="FF0033"/>
                  </a:solidFill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4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5249" y="114300"/>
            <a:ext cx="4690946" cy="487866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and </a:t>
            </a:r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Postorder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0253" y="917653"/>
            <a:ext cx="6787375" cy="3086100"/>
          </a:xfrm>
        </p:spPr>
        <p:txBody>
          <a:bodyPr/>
          <a:lstStyle/>
          <a:p>
            <a:r>
              <a:rPr lang="en-US" altLang="en-US" sz="2400" b="1" dirty="0" smtClean="0">
                <a:latin typeface="Gabriola" panose="04040605051002020D02" pitchFamily="82" charset="0"/>
              </a:rPr>
              <a:t>Scan </a:t>
            </a:r>
            <a:r>
              <a:rPr lang="en-US" altLang="en-US" sz="2400" b="1" dirty="0" err="1">
                <a:latin typeface="Gabriola" panose="04040605051002020D02" pitchFamily="82" charset="0"/>
              </a:rPr>
              <a:t>postorder</a:t>
            </a:r>
            <a:r>
              <a:rPr lang="en-US" altLang="en-US" sz="2400" b="1" dirty="0">
                <a:latin typeface="Gabriola" panose="04040605051002020D02" pitchFamily="82" charset="0"/>
              </a:rPr>
              <a:t> from right to left using </a:t>
            </a:r>
            <a:r>
              <a:rPr lang="en-US" altLang="en-US" sz="2400" b="1" dirty="0" err="1">
                <a:latin typeface="Gabriola" panose="04040605051002020D02" pitchFamily="82" charset="0"/>
              </a:rPr>
              <a:t>inorder</a:t>
            </a:r>
            <a:r>
              <a:rPr lang="en-US" altLang="en-US" sz="2400" b="1" dirty="0">
                <a:latin typeface="Gabriola" panose="04040605051002020D02" pitchFamily="82" charset="0"/>
              </a:rPr>
              <a:t> to separate left and right subtrees.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 err="1">
                <a:latin typeface="Gabriola" panose="04040605051002020D02" pitchFamily="82" charset="0"/>
              </a:rPr>
              <a:t>inorder</a:t>
            </a:r>
            <a:r>
              <a:rPr lang="en-US" altLang="en-US" sz="2800" b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= g d h b e </a:t>
            </a:r>
            <a:r>
              <a:rPr lang="en-US" altLang="en-US" sz="28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a f j c</a:t>
            </a:r>
          </a:p>
          <a:p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b="1" dirty="0" err="1">
                <a:latin typeface="Gabriola" panose="04040605051002020D02" pitchFamily="82" charset="0"/>
              </a:rPr>
              <a:t>postorder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= g h d </a:t>
            </a:r>
            <a:r>
              <a:rPr lang="en-US" altLang="en-US" sz="28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e b j f c a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Tree root is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;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gdhbei</a:t>
            </a:r>
            <a:r>
              <a:rPr lang="en-US" altLang="en-US" sz="2400" b="1" dirty="0">
                <a:latin typeface="Gabriola" panose="04040605051002020D02" pitchFamily="82" charset="0"/>
              </a:rPr>
              <a:t> are in left subtree;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fjc</a:t>
            </a:r>
            <a:r>
              <a:rPr lang="en-US" altLang="en-US" sz="2400" b="1" dirty="0">
                <a:latin typeface="Gabriola" panose="04040605051002020D02" pitchFamily="82" charset="0"/>
              </a:rPr>
              <a:t> are in right subtree.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1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does Google sort the webpages while you are searching for some query?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is hierarchical information stored in a database?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perform sorting using Tree data structure?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1893" y="114300"/>
            <a:ext cx="5910146" cy="510168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and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Level Order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1286" y="999429"/>
            <a:ext cx="7153972" cy="3086100"/>
          </a:xfrm>
        </p:spPr>
        <p:txBody>
          <a:bodyPr/>
          <a:lstStyle/>
          <a:p>
            <a:r>
              <a:rPr lang="en-US" altLang="en-US" sz="2400" b="1" dirty="0" smtClean="0">
                <a:latin typeface="Gabriola" panose="04040605051002020D02" pitchFamily="82" charset="0"/>
              </a:rPr>
              <a:t>Scan </a:t>
            </a:r>
            <a:r>
              <a:rPr lang="en-US" altLang="en-US" sz="2400" b="1" dirty="0">
                <a:latin typeface="Gabriola" panose="04040605051002020D02" pitchFamily="82" charset="0"/>
              </a:rPr>
              <a:t>level order from left to right using </a:t>
            </a:r>
            <a:r>
              <a:rPr lang="en-US" altLang="en-US" sz="2400" b="1" dirty="0" err="1">
                <a:latin typeface="Gabriola" panose="04040605051002020D02" pitchFamily="82" charset="0"/>
              </a:rPr>
              <a:t>inorder</a:t>
            </a:r>
            <a:r>
              <a:rPr lang="en-US" altLang="en-US" sz="2400" b="1" dirty="0">
                <a:latin typeface="Gabriola" panose="04040605051002020D02" pitchFamily="82" charset="0"/>
              </a:rPr>
              <a:t> to separate left and right subtrees.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 err="1">
                <a:latin typeface="Gabriola" panose="04040605051002020D02" pitchFamily="82" charset="0"/>
              </a:rPr>
              <a:t>inorder</a:t>
            </a:r>
            <a:r>
              <a:rPr lang="en-US" altLang="en-US" sz="2800" b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= g d h b e </a:t>
            </a:r>
            <a:r>
              <a:rPr lang="en-US" altLang="en-US" sz="28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a f j c</a:t>
            </a:r>
          </a:p>
          <a:p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b="1" dirty="0">
                <a:latin typeface="Gabriola" panose="04040605051002020D02" pitchFamily="82" charset="0"/>
              </a:rPr>
              <a:t>level order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= a b c d e f g h </a:t>
            </a:r>
            <a:r>
              <a:rPr lang="en-US" altLang="en-US" sz="28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 j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Tree root is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;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gdhbei</a:t>
            </a:r>
            <a:r>
              <a:rPr lang="en-US" altLang="en-US" sz="2400" b="1" dirty="0">
                <a:latin typeface="Gabriola" panose="04040605051002020D02" pitchFamily="82" charset="0"/>
              </a:rPr>
              <a:t> are in left subtree; </a:t>
            </a:r>
            <a:r>
              <a:rPr lang="en-US" altLang="en-US" sz="2400" b="1" dirty="0" err="1">
                <a:solidFill>
                  <a:schemeClr val="hlink"/>
                </a:solidFill>
                <a:latin typeface="Gabriola" panose="04040605051002020D02" pitchFamily="82" charset="0"/>
              </a:rPr>
              <a:t>fjc</a:t>
            </a:r>
            <a:r>
              <a:rPr lang="en-US" altLang="en-US" sz="2400" b="1" dirty="0">
                <a:latin typeface="Gabriola" panose="04040605051002020D02" pitchFamily="82" charset="0"/>
              </a:rPr>
              <a:t> are in right subtree.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– Binary Trees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75785"/>
            <a:ext cx="5509429" cy="42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9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Properties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Height, Number of Nodes, Fullness, Completeness,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Pre-order, In-order, and Post-order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Array &amp;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Operations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Evaluate the arithmetic expression represented by a binary </a:t>
            </a: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tree, Obtain </a:t>
            </a:r>
            <a:r>
              <a:rPr lang="en-US" sz="19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infix form of an expression</a:t>
            </a:r>
            <a:r>
              <a:rPr lang="en-US" sz="19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.</a:t>
            </a:r>
            <a:endParaRPr lang="en-US" sz="19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7340" y="129540"/>
            <a:ext cx="5486400" cy="60198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Traversal Methods</a:t>
            </a:r>
          </a:p>
        </p:txBody>
      </p:sp>
      <p:sp>
        <p:nvSpPr>
          <p:cNvPr id="217131" name="Rectangle 43"/>
          <p:cNvSpPr>
            <a:spLocks noGrp="1" noChangeArrowheads="1"/>
          </p:cNvSpPr>
          <p:nvPr>
            <p:ph type="body" idx="4294967295"/>
          </p:nvPr>
        </p:nvSpPr>
        <p:spPr>
          <a:xfrm>
            <a:off x="1021080" y="1116330"/>
            <a:ext cx="7269480" cy="2000250"/>
          </a:xfrm>
          <a:noFill/>
          <a:ln/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In a traversal of a binary tree, each element of the binary tree is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visited</a:t>
            </a:r>
            <a:r>
              <a:rPr lang="en-US" altLang="en-US" sz="2400" b="1" dirty="0">
                <a:latin typeface="Gabriola" panose="04040605051002020D02" pitchFamily="82" charset="0"/>
              </a:rPr>
              <a:t> exactly once.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During the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visit</a:t>
            </a:r>
            <a:r>
              <a:rPr lang="en-US" altLang="en-US" sz="2400" b="1" dirty="0">
                <a:latin typeface="Gabriola" panose="04040605051002020D02" pitchFamily="82" charset="0"/>
              </a:rPr>
              <a:t> of an element, all action (make a clone, display, evaluate the operator, etc.) with respect to this element is taken.</a:t>
            </a:r>
          </a:p>
        </p:txBody>
      </p:sp>
    </p:spTree>
    <p:extLst>
      <p:ext uri="{BB962C8B-B14F-4D97-AF65-F5344CB8AC3E}">
        <p14:creationId xmlns:p14="http://schemas.microsoft.com/office/powerpoint/2010/main" val="3341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3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1160" y="114300"/>
            <a:ext cx="5650230" cy="58674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Tree Traversal Methods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028700"/>
            <a:ext cx="6705600" cy="289560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Preorder</a:t>
            </a:r>
          </a:p>
          <a:p>
            <a:r>
              <a:rPr lang="en-US" altLang="en-US" sz="2800" b="1" dirty="0" err="1">
                <a:latin typeface="Gabriola" panose="04040605051002020D02" pitchFamily="82" charset="0"/>
              </a:rPr>
              <a:t>Inorder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r>
              <a:rPr lang="en-US" altLang="en-US" sz="2800" b="1" dirty="0" err="1">
                <a:latin typeface="Gabriola" panose="04040605051002020D02" pitchFamily="82" charset="0"/>
              </a:rPr>
              <a:t>Postorder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r>
              <a:rPr lang="en-US" altLang="en-US" sz="2800" b="1" dirty="0">
                <a:latin typeface="Gabriola" panose="04040605051002020D02" pitchFamily="82" charset="0"/>
              </a:rPr>
              <a:t>Level order</a:t>
            </a:r>
          </a:p>
        </p:txBody>
      </p:sp>
    </p:spTree>
    <p:extLst>
      <p:ext uri="{BB962C8B-B14F-4D97-AF65-F5344CB8AC3E}">
        <p14:creationId xmlns:p14="http://schemas.microsoft.com/office/powerpoint/2010/main" val="2403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106680"/>
            <a:ext cx="4198620" cy="57912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Preorder Traversal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03020" y="868680"/>
            <a:ext cx="6286500" cy="3829050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public static void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preOrder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BinaryTreeNode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t)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{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if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(t != null)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B0F0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visit(t); </a:t>
            </a:r>
            <a:endParaRPr lang="en-US" alt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preOrder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t.leftChild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  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preOrder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t.rightChild</a:t>
            </a: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); 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  <a:latin typeface="Courier New" panose="02070309020205020404" pitchFamily="49" charset="0"/>
                <a:ea typeface="MS Mincho" pitchFamily="49" charset="-128"/>
                <a:cs typeface="Courier New" panose="02070309020205020404" pitchFamily="49" charset="0"/>
              </a:rPr>
              <a:t>}</a:t>
            </a:r>
            <a:endParaRPr lang="en-US" alt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7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4480" y="84298"/>
            <a:ext cx="5120640" cy="56340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Preorder Example (visit = print)</a:t>
            </a:r>
          </a:p>
        </p:txBody>
      </p:sp>
      <p:grpSp>
        <p:nvGrpSpPr>
          <p:cNvPr id="220225" name="Group 65"/>
          <p:cNvGrpSpPr>
            <a:grpSpLocks/>
          </p:cNvGrpSpPr>
          <p:nvPr/>
        </p:nvGrpSpPr>
        <p:grpSpPr bwMode="auto">
          <a:xfrm>
            <a:off x="3200400" y="1950721"/>
            <a:ext cx="2971800" cy="1262063"/>
            <a:chOff x="1728" y="864"/>
            <a:chExt cx="2496" cy="1060"/>
          </a:xfrm>
        </p:grpSpPr>
        <p:grpSp>
          <p:nvGrpSpPr>
            <p:cNvPr id="220183" name="Group 23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20184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0185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0190" name="Group 30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20191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0192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20195" name="Group 35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20196" name="Oval 3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20197" name="Text Box 3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20198" name="Line 38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0199" name="Line 39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20200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20201" name="Text Box 41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20202" name="Text Box 42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4171950" y="355092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4400550" y="355092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20217" name="Text Box 57"/>
          <p:cNvSpPr txBox="1">
            <a:spLocks noChangeArrowheads="1"/>
          </p:cNvSpPr>
          <p:nvPr/>
        </p:nvSpPr>
        <p:spPr bwMode="auto">
          <a:xfrm>
            <a:off x="4629150" y="355092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80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5" grpId="0" autoUpdateAnimBg="0"/>
      <p:bldP spid="220216" grpId="0" autoUpdateAnimBg="0"/>
      <p:bldP spid="22021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79190"/>
            <a:ext cx="5406390" cy="472679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Preorder Example (visit = print)</a:t>
            </a:r>
          </a:p>
        </p:txBody>
      </p:sp>
      <p:grpSp>
        <p:nvGrpSpPr>
          <p:cNvPr id="234499" name="Group 3"/>
          <p:cNvGrpSpPr>
            <a:grpSpLocks/>
          </p:cNvGrpSpPr>
          <p:nvPr/>
        </p:nvGrpSpPr>
        <p:grpSpPr bwMode="auto">
          <a:xfrm>
            <a:off x="2000250" y="1028701"/>
            <a:ext cx="4171950" cy="2519363"/>
            <a:chOff x="720" y="864"/>
            <a:chExt cx="3504" cy="2116"/>
          </a:xfrm>
        </p:grpSpPr>
        <p:grpSp>
          <p:nvGrpSpPr>
            <p:cNvPr id="234500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88"/>
              <a:chOff x="4176" y="1104"/>
              <a:chExt cx="240" cy="388"/>
            </a:xfrm>
          </p:grpSpPr>
          <p:sp>
            <p:nvSpPr>
              <p:cNvPr id="234501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02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4503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88"/>
              <a:chOff x="4176" y="1104"/>
              <a:chExt cx="240" cy="388"/>
            </a:xfrm>
          </p:grpSpPr>
          <p:sp>
            <p:nvSpPr>
              <p:cNvPr id="234504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05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4506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88"/>
              <a:chOff x="4176" y="1104"/>
              <a:chExt cx="240" cy="388"/>
            </a:xfrm>
          </p:grpSpPr>
          <p:sp>
            <p:nvSpPr>
              <p:cNvPr id="234507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08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4509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4511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88"/>
              <a:chOff x="4176" y="1104"/>
              <a:chExt cx="240" cy="388"/>
            </a:xfrm>
          </p:grpSpPr>
          <p:sp>
            <p:nvSpPr>
              <p:cNvPr id="234512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13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4514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88"/>
              <a:chOff x="4176" y="1104"/>
              <a:chExt cx="240" cy="388"/>
            </a:xfrm>
          </p:grpSpPr>
          <p:sp>
            <p:nvSpPr>
              <p:cNvPr id="234515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16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4518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88"/>
              <a:chOff x="4176" y="1104"/>
              <a:chExt cx="240" cy="388"/>
            </a:xfrm>
          </p:grpSpPr>
          <p:sp>
            <p:nvSpPr>
              <p:cNvPr id="234519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2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4521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88"/>
              <a:chOff x="4176" y="1104"/>
              <a:chExt cx="240" cy="388"/>
            </a:xfrm>
          </p:grpSpPr>
          <p:sp>
            <p:nvSpPr>
              <p:cNvPr id="234522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23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4524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4525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88"/>
              <a:chOff x="4176" y="1104"/>
              <a:chExt cx="240" cy="388"/>
            </a:xfrm>
          </p:grpSpPr>
          <p:sp>
            <p:nvSpPr>
              <p:cNvPr id="234526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27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4528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234530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88"/>
              <a:chOff x="4176" y="1104"/>
              <a:chExt cx="240" cy="388"/>
            </a:xfrm>
          </p:grpSpPr>
          <p:sp>
            <p:nvSpPr>
              <p:cNvPr id="234531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32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4533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4534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4535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4536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4537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34538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34539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34540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234541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34542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234543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grpSp>
          <p:nvGrpSpPr>
            <p:cNvPr id="234544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88"/>
              <a:chOff x="4176" y="1104"/>
              <a:chExt cx="240" cy="388"/>
            </a:xfrm>
          </p:grpSpPr>
          <p:sp>
            <p:nvSpPr>
              <p:cNvPr id="234545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2400" b="1" kern="1200">
                  <a:solidFill>
                    <a:srgbClr val="FFFF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234546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685800"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</a:pPr>
                <a:endParaRPr lang="en-US" altLang="en-US" sz="24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34547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400" b="1" kern="1200">
                <a:solidFill>
                  <a:srgbClr val="FFFF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234548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altLang="en-US" sz="2100" b="1" kern="1200">
                  <a:latin typeface="Gabriola" panose="04040605051002020D02" pitchFamily="82" charset="0"/>
                  <a:ea typeface="+mn-ea"/>
                  <a:cs typeface="+mn-cs"/>
                </a:rPr>
                <a:t>j</a:t>
              </a:r>
            </a:p>
          </p:txBody>
        </p:sp>
      </p:grp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1657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1885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2114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234552" name="Text Box 56"/>
          <p:cNvSpPr txBox="1">
            <a:spLocks noChangeArrowheads="1"/>
          </p:cNvSpPr>
          <p:nvPr/>
        </p:nvSpPr>
        <p:spPr bwMode="auto">
          <a:xfrm>
            <a:off x="2343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2571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28003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30289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32575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34861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3714750" y="4114800"/>
            <a:ext cx="28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400" b="1" kern="1200">
                <a:solidFill>
                  <a:srgbClr val="FF0033"/>
                </a:solidFill>
                <a:latin typeface="Gabriola" panose="04040605051002020D02" pitchFamily="82" charset="0"/>
                <a:ea typeface="+mn-ea"/>
                <a:cs typeface="+mn-cs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1245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9" grpId="0" autoUpdateAnimBg="0"/>
      <p:bldP spid="234550" grpId="0" autoUpdateAnimBg="0"/>
      <p:bldP spid="234551" grpId="0" autoUpdateAnimBg="0"/>
      <p:bldP spid="234552" grpId="0" autoUpdateAnimBg="0"/>
      <p:bldP spid="234553" grpId="0" autoUpdateAnimBg="0"/>
      <p:bldP spid="234554" grpId="0" autoUpdateAnimBg="0"/>
      <p:bldP spid="234555" grpId="0" autoUpdateAnimBg="0"/>
      <p:bldP spid="234556" grpId="0" autoUpdateAnimBg="0"/>
      <p:bldP spid="234557" grpId="0" autoUpdateAnimBg="0"/>
      <p:bldP spid="234558" grpId="0" autoUpdateAnimBg="0"/>
    </p:bld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9C15C8-DCF2-4AE2-A958-859A31E56402}"/>
</file>

<file path=customXml/itemProps2.xml><?xml version="1.0" encoding="utf-8"?>
<ds:datastoreItem xmlns:ds="http://schemas.openxmlformats.org/officeDocument/2006/customXml" ds:itemID="{2271671C-4210-491F-8AAD-6FDB3CBF764A}"/>
</file>

<file path=customXml/itemProps3.xml><?xml version="1.0" encoding="utf-8"?>
<ds:datastoreItem xmlns:ds="http://schemas.openxmlformats.org/officeDocument/2006/customXml" ds:itemID="{7FBA5D35-3C21-4F88-95ED-9DFABD3E630A}"/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1304</Words>
  <Application>Microsoft Office PowerPoint</Application>
  <PresentationFormat>On-screen Show (16:9)</PresentationFormat>
  <Paragraphs>357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Wingdings</vt:lpstr>
      <vt:lpstr>Roboto Slab Regular</vt:lpstr>
      <vt:lpstr>Times New Roman</vt:lpstr>
      <vt:lpstr>Lato Light</vt:lpstr>
      <vt:lpstr>Courier New</vt:lpstr>
      <vt:lpstr>Gabriola</vt:lpstr>
      <vt:lpstr>MS Mincho</vt:lpstr>
      <vt:lpstr>Arial</vt:lpstr>
      <vt:lpstr>Kent template</vt:lpstr>
      <vt:lpstr>BINARY TREE Traversals</vt:lpstr>
      <vt:lpstr>PowerPoint Presentation</vt:lpstr>
      <vt:lpstr>Entry level  Questions</vt:lpstr>
      <vt:lpstr>Outline – Binary Trees</vt:lpstr>
      <vt:lpstr>Binary Tree Traversal Methods</vt:lpstr>
      <vt:lpstr>Binary Tree Traversal Methods</vt:lpstr>
      <vt:lpstr>Preorder Traversal</vt:lpstr>
      <vt:lpstr>Preorder Example (visit = print)</vt:lpstr>
      <vt:lpstr>Preorder Example (visit = print)</vt:lpstr>
      <vt:lpstr>Preorder of Expression Tree</vt:lpstr>
      <vt:lpstr>Inorder Traversal</vt:lpstr>
      <vt:lpstr>PowerPoint Presentation</vt:lpstr>
      <vt:lpstr>PowerPoint Presentation</vt:lpstr>
      <vt:lpstr>Inorder of Expression Tree</vt:lpstr>
      <vt:lpstr>Postorder Traversal</vt:lpstr>
      <vt:lpstr>PowerPoint Presentation</vt:lpstr>
      <vt:lpstr>PowerPoint Presentation</vt:lpstr>
      <vt:lpstr>PowerPoint Presentation</vt:lpstr>
      <vt:lpstr>Traversal Applications</vt:lpstr>
      <vt:lpstr>Level Order Traversal</vt:lpstr>
      <vt:lpstr>Level-Order Example (visit = print)</vt:lpstr>
      <vt:lpstr>Binary Tree Construction</vt:lpstr>
      <vt:lpstr>Some Examples</vt:lpstr>
      <vt:lpstr>Binary Tree Construction</vt:lpstr>
      <vt:lpstr>Preorder And Postorder</vt:lpstr>
      <vt:lpstr>Inorder and Preorder</vt:lpstr>
      <vt:lpstr>Inorder and Preorder</vt:lpstr>
      <vt:lpstr>Inorder And Preorder</vt:lpstr>
      <vt:lpstr>Inorder and Postorder</vt:lpstr>
      <vt:lpstr>Inorder and Level Order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167</cp:revision>
  <dcterms:modified xsi:type="dcterms:W3CDTF">2021-08-19T18:50:39Z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