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95" r:id="rId2"/>
    <p:sldId id="258" r:id="rId3"/>
    <p:sldId id="347" r:id="rId4"/>
    <p:sldId id="382" r:id="rId5"/>
    <p:sldId id="383" r:id="rId6"/>
    <p:sldId id="409" r:id="rId7"/>
    <p:sldId id="384" r:id="rId8"/>
    <p:sldId id="385" r:id="rId9"/>
    <p:sldId id="410" r:id="rId10"/>
    <p:sldId id="386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413" r:id="rId19"/>
    <p:sldId id="395" r:id="rId20"/>
    <p:sldId id="396" r:id="rId21"/>
    <p:sldId id="397" r:id="rId22"/>
    <p:sldId id="398" r:id="rId23"/>
    <p:sldId id="399" r:id="rId24"/>
    <p:sldId id="400" r:id="rId25"/>
    <p:sldId id="412" r:id="rId26"/>
    <p:sldId id="402" r:id="rId27"/>
    <p:sldId id="403" r:id="rId28"/>
    <p:sldId id="404" r:id="rId29"/>
    <p:sldId id="405" r:id="rId30"/>
    <p:sldId id="406" r:id="rId31"/>
    <p:sldId id="407" r:id="rId32"/>
    <p:sldId id="266" r:id="rId33"/>
    <p:sldId id="278" r:id="rId34"/>
  </p:sldIdLst>
  <p:sldSz cx="9144000" cy="5143500" type="screen16x9"/>
  <p:notesSz cx="6858000" cy="9144000"/>
  <p:embeddedFontLst>
    <p:embeddedFont>
      <p:font typeface="Roboto Slab Regular" panose="020B0604020202020204" charset="0"/>
      <p:regular r:id="rId36"/>
      <p:bold r:id="rId37"/>
    </p:embeddedFont>
    <p:embeddedFont>
      <p:font typeface="Lato Light" panose="020B0604020202020204" charset="0"/>
      <p:regular r:id="rId38"/>
      <p:bold r:id="rId39"/>
      <p:italic r:id="rId40"/>
      <p:boldItalic r:id="rId41"/>
    </p:embeddedFont>
    <p:embeddedFont>
      <p:font typeface="Gabriola" panose="04040605051002020D02" pitchFamily="82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03" d="100"/>
          <a:sy n="103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54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5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SEARCH TREES!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9579" y="150221"/>
            <a:ext cx="4931989" cy="493543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Traversal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7430" y="1752928"/>
            <a:ext cx="4400550" cy="2132491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None/>
            </a:pPr>
            <a:r>
              <a:rPr lang="en-US" altLang="en-US" sz="2100" b="1" u="sng">
                <a:solidFill>
                  <a:srgbClr val="CC3300"/>
                </a:solidFill>
                <a:latin typeface="Gabriola" panose="04040605051002020D02" pitchFamily="82" charset="0"/>
              </a:rPr>
              <a:t>Inorder-Tree-Walk (</a:t>
            </a:r>
            <a:r>
              <a:rPr lang="en-US" altLang="en-US" sz="2100" b="1" i="1" u="sng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100" b="1" u="sng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>
              <a:buNone/>
            </a:pPr>
            <a:r>
              <a:rPr lang="en-US" altLang="en-US" sz="2100" b="1">
                <a:latin typeface="Gabriola" panose="04040605051002020D02" pitchFamily="82" charset="0"/>
              </a:rPr>
              <a:t>1.  if </a:t>
            </a:r>
            <a:r>
              <a:rPr lang="en-US" altLang="en-US" sz="2100" b="1" i="1">
                <a:latin typeface="Gabriola" panose="04040605051002020D02" pitchFamily="82" charset="0"/>
              </a:rPr>
              <a:t>x </a:t>
            </a:r>
            <a:r>
              <a:rPr lang="en-US" altLang="en-US" sz="2100" b="1" i="1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100" b="1" i="1">
                <a:latin typeface="Gabriola" panose="04040605051002020D02" pitchFamily="82" charset="0"/>
              </a:rPr>
              <a:t> </a:t>
            </a:r>
            <a:r>
              <a:rPr lang="en-US" altLang="en-US" sz="2100" b="1">
                <a:latin typeface="Gabriola" panose="04040605051002020D02" pitchFamily="82" charset="0"/>
              </a:rPr>
              <a:t>NIL</a:t>
            </a:r>
          </a:p>
          <a:p>
            <a:pPr marL="457200" indent="-457200">
              <a:buNone/>
            </a:pPr>
            <a:r>
              <a:rPr lang="en-US" altLang="en-US" sz="2100" b="1">
                <a:latin typeface="Gabriola" panose="04040605051002020D02" pitchFamily="82" charset="0"/>
              </a:rPr>
              <a:t>2.     then Inorder-Tree-Walk(</a:t>
            </a:r>
            <a:r>
              <a:rPr lang="en-US" altLang="en-US" sz="2100" b="1" i="1">
                <a:latin typeface="Gabriola" panose="04040605051002020D02" pitchFamily="82" charset="0"/>
              </a:rPr>
              <a:t>left</a:t>
            </a:r>
            <a:r>
              <a:rPr lang="en-US" altLang="en-US" sz="2100" b="1">
                <a:latin typeface="Gabriola" panose="04040605051002020D02" pitchFamily="82" charset="0"/>
              </a:rPr>
              <a:t>[</a:t>
            </a:r>
            <a:r>
              <a:rPr lang="en-US" altLang="en-US" sz="2100" b="1" i="1">
                <a:latin typeface="Gabriola" panose="04040605051002020D02" pitchFamily="82" charset="0"/>
              </a:rPr>
              <a:t>p</a:t>
            </a:r>
            <a:r>
              <a:rPr lang="en-US" altLang="en-US" sz="2100" b="1">
                <a:latin typeface="Gabriola" panose="04040605051002020D02" pitchFamily="82" charset="0"/>
              </a:rPr>
              <a:t>])</a:t>
            </a:r>
          </a:p>
          <a:p>
            <a:pPr marL="457200" indent="-457200">
              <a:buNone/>
            </a:pPr>
            <a:r>
              <a:rPr lang="en-US" altLang="en-US" sz="2100" b="1">
                <a:latin typeface="Gabriola" panose="04040605051002020D02" pitchFamily="82" charset="0"/>
              </a:rPr>
              <a:t>3.              print </a:t>
            </a:r>
            <a:r>
              <a:rPr lang="en-US" altLang="en-US" sz="2100" b="1" i="1">
                <a:latin typeface="Gabriola" panose="04040605051002020D02" pitchFamily="82" charset="0"/>
              </a:rPr>
              <a:t>key</a:t>
            </a:r>
            <a:r>
              <a:rPr lang="en-US" altLang="en-US" sz="2100" b="1">
                <a:latin typeface="Gabriola" panose="04040605051002020D02" pitchFamily="82" charset="0"/>
              </a:rPr>
              <a:t>[</a:t>
            </a:r>
            <a:r>
              <a:rPr lang="en-US" altLang="en-US" sz="2100" b="1" i="1">
                <a:latin typeface="Gabriola" panose="04040605051002020D02" pitchFamily="82" charset="0"/>
              </a:rPr>
              <a:t>x</a:t>
            </a:r>
            <a:r>
              <a:rPr lang="en-US" altLang="en-US" sz="2100" b="1">
                <a:latin typeface="Gabriola" panose="04040605051002020D02" pitchFamily="82" charset="0"/>
              </a:rPr>
              <a:t>]</a:t>
            </a:r>
          </a:p>
          <a:p>
            <a:pPr marL="457200" indent="-457200">
              <a:buNone/>
            </a:pPr>
            <a:r>
              <a:rPr lang="en-US" altLang="en-US" sz="2100" b="1">
                <a:latin typeface="Gabriola" panose="04040605051002020D02" pitchFamily="82" charset="0"/>
              </a:rPr>
              <a:t>4.              Inorder-Tree-Walk(</a:t>
            </a:r>
            <a:r>
              <a:rPr lang="en-US" altLang="en-US" sz="2100" b="1" i="1">
                <a:latin typeface="Gabriola" panose="04040605051002020D02" pitchFamily="82" charset="0"/>
              </a:rPr>
              <a:t>right</a:t>
            </a:r>
            <a:r>
              <a:rPr lang="en-US" altLang="en-US" sz="2100" b="1">
                <a:latin typeface="Gabriola" panose="04040605051002020D02" pitchFamily="82" charset="0"/>
              </a:rPr>
              <a:t>[</a:t>
            </a:r>
            <a:r>
              <a:rPr lang="en-US" altLang="en-US" sz="2100" b="1" i="1">
                <a:latin typeface="Gabriola" panose="04040605051002020D02" pitchFamily="82" charset="0"/>
              </a:rPr>
              <a:t>p</a:t>
            </a:r>
            <a:r>
              <a:rPr lang="en-US" altLang="en-US" sz="2100" b="1">
                <a:latin typeface="Gabriola" panose="04040605051002020D02" pitchFamily="82" charset="0"/>
              </a:rPr>
              <a:t>])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302069" y="3980836"/>
            <a:ext cx="6225779" cy="89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defTabSz="68580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How long does the walk </a:t>
            </a:r>
            <a:r>
              <a:rPr lang="en-US" altLang="en-US" b="1" kern="1200" dirty="0" smtClean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take?</a:t>
            </a:r>
          </a:p>
          <a:p>
            <a:pPr marL="342900" indent="-342900" defTabSz="68580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b="1" kern="1200" dirty="0" smtClean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Can </a:t>
            </a:r>
            <a:r>
              <a:rPr lang="en-US" altLang="en-US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you prove its correctness?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063855" y="716604"/>
            <a:ext cx="70096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The binary-search-tree property allows the keys of a binary search tree to be printed,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in (monotonically increasing) order</a:t>
            </a: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,  recursively.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871098" y="2171700"/>
            <a:ext cx="197644" cy="20478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b="1" kern="1200">
                <a:latin typeface="Gabriola" panose="04040605051002020D02" pitchFamily="82" charset="0"/>
                <a:ea typeface="+mn-ea"/>
                <a:cs typeface="+mn-cs"/>
              </a:rPr>
              <a:t>56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6442473" y="2345531"/>
            <a:ext cx="1026319" cy="334566"/>
            <a:chOff x="1620" y="1679"/>
            <a:chExt cx="1683" cy="547"/>
          </a:xfrm>
        </p:grpSpPr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1620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26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2978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200</a:t>
              </a:r>
            </a:p>
          </p:txBody>
        </p:sp>
        <p:cxnSp>
          <p:nvCxnSpPr>
            <p:cNvPr id="7179" name="AutoShape 11"/>
            <p:cNvCxnSpPr>
              <a:cxnSpLocks noChangeShapeType="1"/>
              <a:stCxn id="7175" idx="5"/>
              <a:endCxn id="7178" idx="0"/>
            </p:cNvCxnSpPr>
            <p:nvPr/>
          </p:nvCxnSpPr>
          <p:spPr bwMode="auto">
            <a:xfrm>
              <a:off x="2600" y="1679"/>
              <a:ext cx="541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0" name="AutoShape 12"/>
            <p:cNvCxnSpPr>
              <a:cxnSpLocks noChangeShapeType="1"/>
              <a:stCxn id="7175" idx="3"/>
              <a:endCxn id="7177" idx="0"/>
            </p:cNvCxnSpPr>
            <p:nvPr/>
          </p:nvCxnSpPr>
          <p:spPr bwMode="auto">
            <a:xfrm flipH="1">
              <a:off x="1783" y="1679"/>
              <a:ext cx="588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6126957" y="2649141"/>
            <a:ext cx="764381" cy="451247"/>
            <a:chOff x="1103" y="2177"/>
            <a:chExt cx="1254" cy="740"/>
          </a:xfrm>
        </p:grpSpPr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1103" y="2582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2032" y="256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28</a:t>
              </a:r>
            </a:p>
          </p:txBody>
        </p:sp>
        <p:cxnSp>
          <p:nvCxnSpPr>
            <p:cNvPr id="7184" name="AutoShape 16"/>
            <p:cNvCxnSpPr>
              <a:cxnSpLocks noChangeShapeType="1"/>
              <a:stCxn id="7177" idx="3"/>
              <a:endCxn id="7182" idx="0"/>
            </p:cNvCxnSpPr>
            <p:nvPr/>
          </p:nvCxnSpPr>
          <p:spPr bwMode="auto">
            <a:xfrm flipH="1">
              <a:off x="1266" y="2177"/>
              <a:ext cx="40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5" name="AutoShape 17"/>
            <p:cNvCxnSpPr>
              <a:cxnSpLocks noChangeShapeType="1"/>
              <a:stCxn id="7177" idx="5"/>
              <a:endCxn id="7183" idx="0"/>
            </p:cNvCxnSpPr>
            <p:nvPr/>
          </p:nvCxnSpPr>
          <p:spPr bwMode="auto">
            <a:xfrm>
              <a:off x="1897" y="2177"/>
              <a:ext cx="298" cy="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7047310" y="2649141"/>
            <a:ext cx="667940" cy="447675"/>
            <a:chOff x="2612" y="2177"/>
            <a:chExt cx="1096" cy="733"/>
          </a:xfrm>
        </p:grpSpPr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2612" y="2566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190</a:t>
              </a:r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3383" y="257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213</a:t>
              </a:r>
            </a:p>
          </p:txBody>
        </p:sp>
        <p:cxnSp>
          <p:nvCxnSpPr>
            <p:cNvPr id="7189" name="AutoShape 21"/>
            <p:cNvCxnSpPr>
              <a:cxnSpLocks noChangeShapeType="1"/>
              <a:stCxn id="7178" idx="3"/>
              <a:endCxn id="7187" idx="0"/>
            </p:cNvCxnSpPr>
            <p:nvPr/>
          </p:nvCxnSpPr>
          <p:spPr bwMode="auto">
            <a:xfrm flipH="1">
              <a:off x="2775" y="2177"/>
              <a:ext cx="251" cy="3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0" name="AutoShape 22"/>
            <p:cNvCxnSpPr>
              <a:cxnSpLocks noChangeShapeType="1"/>
              <a:stCxn id="7178" idx="5"/>
              <a:endCxn id="7188" idx="0"/>
            </p:cNvCxnSpPr>
            <p:nvPr/>
          </p:nvCxnSpPr>
          <p:spPr bwMode="auto">
            <a:xfrm>
              <a:off x="3255" y="2177"/>
              <a:ext cx="291" cy="3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5924550" y="3070622"/>
            <a:ext cx="563166" cy="470297"/>
            <a:chOff x="771" y="2868"/>
            <a:chExt cx="923" cy="771"/>
          </a:xfrm>
        </p:grpSpPr>
        <p:sp>
          <p:nvSpPr>
            <p:cNvPr id="7192" name="Oval 24"/>
            <p:cNvSpPr>
              <a:spLocks noChangeArrowheads="1"/>
            </p:cNvSpPr>
            <p:nvPr/>
          </p:nvSpPr>
          <p:spPr bwMode="auto">
            <a:xfrm>
              <a:off x="771" y="328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1369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24</a:t>
              </a:r>
            </a:p>
          </p:txBody>
        </p:sp>
        <p:cxnSp>
          <p:nvCxnSpPr>
            <p:cNvPr id="7194" name="AutoShape 26"/>
            <p:cNvCxnSpPr>
              <a:cxnSpLocks noChangeShapeType="1"/>
              <a:stCxn id="7182" idx="3"/>
              <a:endCxn id="7192" idx="0"/>
            </p:cNvCxnSpPr>
            <p:nvPr/>
          </p:nvCxnSpPr>
          <p:spPr bwMode="auto">
            <a:xfrm flipH="1">
              <a:off x="934" y="2868"/>
              <a:ext cx="217" cy="4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5" name="AutoShape 27"/>
            <p:cNvCxnSpPr>
              <a:cxnSpLocks noChangeShapeType="1"/>
              <a:stCxn id="7182" idx="5"/>
              <a:endCxn id="7193" idx="0"/>
            </p:cNvCxnSpPr>
            <p:nvPr/>
          </p:nvCxnSpPr>
          <p:spPr bwMode="auto">
            <a:xfrm>
              <a:off x="1380" y="2868"/>
              <a:ext cx="152" cy="4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6546057" y="3089672"/>
            <a:ext cx="246460" cy="451247"/>
            <a:chOff x="1790" y="2899"/>
            <a:chExt cx="405" cy="740"/>
          </a:xfrm>
        </p:grpSpPr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1790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27</a:t>
              </a:r>
            </a:p>
          </p:txBody>
        </p:sp>
        <p:cxnSp>
          <p:nvCxnSpPr>
            <p:cNvPr id="7198" name="AutoShape 30"/>
            <p:cNvCxnSpPr>
              <a:cxnSpLocks noChangeShapeType="1"/>
              <a:stCxn id="7183" idx="4"/>
              <a:endCxn id="7197" idx="0"/>
            </p:cNvCxnSpPr>
            <p:nvPr/>
          </p:nvCxnSpPr>
          <p:spPr bwMode="auto">
            <a:xfrm flipH="1">
              <a:off x="1953" y="2899"/>
              <a:ext cx="24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067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8079" y="96644"/>
            <a:ext cx="5694556" cy="58915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Querying a Binary Search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6171" y="873570"/>
            <a:ext cx="7330069" cy="2754293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All dynamic-set search operations can be supported in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 time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 =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</a:t>
            </a:r>
            <a:r>
              <a:rPr lang="en-US" altLang="en-US" sz="2400" b="1" i="1" dirty="0" err="1">
                <a:solidFill>
                  <a:srgbClr val="CC3300"/>
                </a:solidFill>
                <a:latin typeface="Gabriola" panose="04040605051002020D02" pitchFamily="82" charset="0"/>
              </a:rPr>
              <a:t>lg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 n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 </a:t>
            </a:r>
            <a:r>
              <a:rPr lang="en-US" altLang="en-US" sz="2400" b="1" dirty="0">
                <a:latin typeface="Gabriola" panose="04040605051002020D02" pitchFamily="82" charset="0"/>
              </a:rPr>
              <a:t>for a balanced binary tree (and for an average tree built by adding nodes in random order.)</a:t>
            </a:r>
          </a:p>
          <a:p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 =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400" b="1" dirty="0">
                <a:latin typeface="Gabriola" panose="04040605051002020D02" pitchFamily="82" charset="0"/>
              </a:rPr>
              <a:t> for an unbalanced tree that resembles a linear chain of </a:t>
            </a:r>
            <a:r>
              <a:rPr lang="en-US" altLang="en-US" sz="2400" b="1" i="1" dirty="0">
                <a:latin typeface="Gabriola" panose="04040605051002020D02" pitchFamily="82" charset="0"/>
              </a:rPr>
              <a:t>n</a:t>
            </a:r>
            <a:r>
              <a:rPr lang="en-US" altLang="en-US" sz="2400" b="1" dirty="0">
                <a:latin typeface="Gabriola" panose="04040605051002020D02" pitchFamily="82" charset="0"/>
              </a:rPr>
              <a:t> nodes in the worst case.</a:t>
            </a:r>
          </a:p>
        </p:txBody>
      </p:sp>
    </p:spTree>
    <p:extLst>
      <p:ext uri="{BB962C8B-B14F-4D97-AF65-F5344CB8AC3E}">
        <p14:creationId xmlns:p14="http://schemas.microsoft.com/office/powerpoint/2010/main" val="26309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2157" y="111512"/>
            <a:ext cx="4304664" cy="57428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Tree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9462" y="954914"/>
            <a:ext cx="4294723" cy="2814198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Tree-Search(</a:t>
            </a:r>
            <a:r>
              <a:rPr lang="en-US" altLang="en-US" sz="2400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400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k</a:t>
            </a: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1.  if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i="1" dirty="0">
                <a:latin typeface="Gabriola" panose="04040605051002020D02" pitchFamily="82" charset="0"/>
                <a:sym typeface="Symbol" panose="05050102010706020507" pitchFamily="18" charset="2"/>
              </a:rPr>
              <a:t>=</a:t>
            </a:r>
            <a:r>
              <a:rPr lang="en-US" altLang="en-US" sz="2400" b="1" i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</a:rPr>
              <a:t>NIL</a:t>
            </a:r>
            <a:r>
              <a:rPr lang="en-US" altLang="en-US" sz="2400" b="1" i="1" dirty="0">
                <a:latin typeface="Gabriola" panose="04040605051002020D02" pitchFamily="82" charset="0"/>
              </a:rPr>
              <a:t> or k = key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2.     then return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3.  if </a:t>
            </a:r>
            <a:r>
              <a:rPr lang="en-US" altLang="en-US" sz="2400" b="1" i="1" dirty="0">
                <a:latin typeface="Gabriola" panose="04040605051002020D02" pitchFamily="82" charset="0"/>
              </a:rPr>
              <a:t>k &lt;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i="1" dirty="0">
                <a:latin typeface="Gabriola" panose="04040605051002020D02" pitchFamily="82" charset="0"/>
              </a:rPr>
              <a:t>key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4.     then return Tree-Search(</a:t>
            </a:r>
            <a:r>
              <a:rPr lang="en-US" altLang="en-US" sz="2400" b="1" i="1" dirty="0">
                <a:latin typeface="Gabriola" panose="04040605051002020D02" pitchFamily="82" charset="0"/>
              </a:rPr>
              <a:t>left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], </a:t>
            </a:r>
            <a:r>
              <a:rPr lang="en-US" altLang="en-US" sz="2400" b="1" i="1" dirty="0">
                <a:latin typeface="Gabriola" panose="04040605051002020D02" pitchFamily="82" charset="0"/>
              </a:rPr>
              <a:t>k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5.     else return Tree-Search(</a:t>
            </a:r>
            <a:r>
              <a:rPr lang="en-US" altLang="en-US" sz="2400" b="1" i="1" dirty="0">
                <a:latin typeface="Gabriola" panose="04040605051002020D02" pitchFamily="82" charset="0"/>
              </a:rPr>
              <a:t>right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], </a:t>
            </a:r>
            <a:r>
              <a:rPr lang="en-US" altLang="en-US" sz="2400" b="1" i="1" dirty="0">
                <a:latin typeface="Gabriola" panose="04040605051002020D02" pitchFamily="82" charset="0"/>
              </a:rPr>
              <a:t>k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89462" y="3959756"/>
            <a:ext cx="2020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Running time: </a:t>
            </a:r>
            <a:r>
              <a:rPr lang="en-US" altLang="en-US" sz="2400" b="1" i="1" kern="120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O</a:t>
            </a:r>
            <a:r>
              <a:rPr lang="en-US" altLang="en-US" sz="2400" b="1" kern="120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(</a:t>
            </a:r>
            <a:r>
              <a:rPr lang="en-US" altLang="en-US" sz="2400" b="1" i="1" kern="120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2400" b="1" kern="1200" smtClean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)</a:t>
            </a:r>
            <a:endParaRPr lang="en-US" altLang="en-US" sz="2400" b="1" kern="1200" dirty="0">
              <a:solidFill>
                <a:srgbClr val="0033CC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5429250" y="2628900"/>
            <a:ext cx="2343150" cy="2000250"/>
            <a:chOff x="4016" y="2738"/>
            <a:chExt cx="1504" cy="1150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4811" y="2738"/>
              <a:ext cx="166" cy="17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latin typeface="Gabriola" panose="04040605051002020D02" pitchFamily="82" charset="0"/>
                  <a:ea typeface="+mn-ea"/>
                  <a:cs typeface="+mn-cs"/>
                </a:rPr>
                <a:t>56</a:t>
              </a:r>
            </a:p>
          </p:txBody>
        </p:sp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4451" y="2884"/>
              <a:ext cx="862" cy="281"/>
              <a:chOff x="1620" y="1679"/>
              <a:chExt cx="1683" cy="547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1620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11272" name="Oval 8"/>
              <p:cNvSpPr>
                <a:spLocks noChangeArrowheads="1"/>
              </p:cNvSpPr>
              <p:nvPr/>
            </p:nvSpPr>
            <p:spPr bwMode="auto">
              <a:xfrm>
                <a:off x="2978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200</a:t>
                </a:r>
              </a:p>
            </p:txBody>
          </p:sp>
          <p:cxnSp>
            <p:nvCxnSpPr>
              <p:cNvPr id="11273" name="AutoShape 9"/>
              <p:cNvCxnSpPr>
                <a:cxnSpLocks noChangeShapeType="1"/>
                <a:stCxn id="11269" idx="5"/>
                <a:endCxn id="11272" idx="0"/>
              </p:cNvCxnSpPr>
              <p:nvPr/>
            </p:nvCxnSpPr>
            <p:spPr bwMode="auto">
              <a:xfrm>
                <a:off x="2600" y="1679"/>
                <a:ext cx="541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4" name="AutoShape 10"/>
              <p:cNvCxnSpPr>
                <a:cxnSpLocks noChangeShapeType="1"/>
                <a:stCxn id="11269" idx="3"/>
                <a:endCxn id="11271" idx="0"/>
              </p:cNvCxnSpPr>
              <p:nvPr/>
            </p:nvCxnSpPr>
            <p:spPr bwMode="auto">
              <a:xfrm flipH="1">
                <a:off x="1783" y="1679"/>
                <a:ext cx="588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75" name="Group 11"/>
            <p:cNvGrpSpPr>
              <a:grpSpLocks/>
            </p:cNvGrpSpPr>
            <p:nvPr/>
          </p:nvGrpSpPr>
          <p:grpSpPr bwMode="auto">
            <a:xfrm>
              <a:off x="4186" y="3139"/>
              <a:ext cx="642" cy="379"/>
              <a:chOff x="1103" y="2177"/>
              <a:chExt cx="1254" cy="740"/>
            </a:xfrm>
          </p:grpSpPr>
          <p:sp>
            <p:nvSpPr>
              <p:cNvPr id="11276" name="Oval 12"/>
              <p:cNvSpPr>
                <a:spLocks noChangeArrowheads="1"/>
              </p:cNvSpPr>
              <p:nvPr/>
            </p:nvSpPr>
            <p:spPr bwMode="auto">
              <a:xfrm>
                <a:off x="1103" y="258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1277" name="Oval 13"/>
              <p:cNvSpPr>
                <a:spLocks noChangeArrowheads="1"/>
              </p:cNvSpPr>
              <p:nvPr/>
            </p:nvSpPr>
            <p:spPr bwMode="auto">
              <a:xfrm>
                <a:off x="2032" y="256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28</a:t>
                </a:r>
              </a:p>
            </p:txBody>
          </p:sp>
          <p:cxnSp>
            <p:nvCxnSpPr>
              <p:cNvPr id="11278" name="AutoShape 14"/>
              <p:cNvCxnSpPr>
                <a:cxnSpLocks noChangeShapeType="1"/>
                <a:stCxn id="11271" idx="3"/>
                <a:endCxn id="11276" idx="0"/>
              </p:cNvCxnSpPr>
              <p:nvPr/>
            </p:nvCxnSpPr>
            <p:spPr bwMode="auto">
              <a:xfrm flipH="1">
                <a:off x="1266" y="2177"/>
                <a:ext cx="40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9" name="AutoShape 15"/>
              <p:cNvCxnSpPr>
                <a:cxnSpLocks noChangeShapeType="1"/>
                <a:stCxn id="11271" idx="5"/>
                <a:endCxn id="11277" idx="0"/>
              </p:cNvCxnSpPr>
              <p:nvPr/>
            </p:nvCxnSpPr>
            <p:spPr bwMode="auto">
              <a:xfrm>
                <a:off x="1897" y="2177"/>
                <a:ext cx="298" cy="3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>
              <a:off x="4959" y="3139"/>
              <a:ext cx="561" cy="376"/>
              <a:chOff x="2612" y="2177"/>
              <a:chExt cx="1096" cy="733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2612" y="256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190</a:t>
                </a:r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auto">
              <a:xfrm>
                <a:off x="3383" y="257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213</a:t>
                </a:r>
              </a:p>
            </p:txBody>
          </p:sp>
          <p:cxnSp>
            <p:nvCxnSpPr>
              <p:cNvPr id="11283" name="AutoShape 19"/>
              <p:cNvCxnSpPr>
                <a:cxnSpLocks noChangeShapeType="1"/>
                <a:stCxn id="11272" idx="3"/>
                <a:endCxn id="11281" idx="0"/>
              </p:cNvCxnSpPr>
              <p:nvPr/>
            </p:nvCxnSpPr>
            <p:spPr bwMode="auto">
              <a:xfrm flipH="1">
                <a:off x="2775" y="2177"/>
                <a:ext cx="251" cy="3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4" name="AutoShape 20"/>
              <p:cNvCxnSpPr>
                <a:cxnSpLocks noChangeShapeType="1"/>
                <a:stCxn id="11272" idx="5"/>
                <a:endCxn id="11282" idx="0"/>
              </p:cNvCxnSpPr>
              <p:nvPr/>
            </p:nvCxnSpPr>
            <p:spPr bwMode="auto">
              <a:xfrm>
                <a:off x="3255" y="2177"/>
                <a:ext cx="291" cy="39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85" name="Group 21"/>
            <p:cNvGrpSpPr>
              <a:grpSpLocks/>
            </p:cNvGrpSpPr>
            <p:nvPr/>
          </p:nvGrpSpPr>
          <p:grpSpPr bwMode="auto">
            <a:xfrm>
              <a:off x="4016" y="3493"/>
              <a:ext cx="473" cy="395"/>
              <a:chOff x="771" y="2868"/>
              <a:chExt cx="923" cy="771"/>
            </a:xfrm>
          </p:grpSpPr>
          <p:sp>
            <p:nvSpPr>
              <p:cNvPr id="11286" name="Oval 22"/>
              <p:cNvSpPr>
                <a:spLocks noChangeArrowheads="1"/>
              </p:cNvSpPr>
              <p:nvPr/>
            </p:nvSpPr>
            <p:spPr bwMode="auto">
              <a:xfrm>
                <a:off x="771" y="328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1369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24</a:t>
                </a:r>
              </a:p>
            </p:txBody>
          </p:sp>
          <p:cxnSp>
            <p:nvCxnSpPr>
              <p:cNvPr id="11288" name="AutoShape 24"/>
              <p:cNvCxnSpPr>
                <a:cxnSpLocks noChangeShapeType="1"/>
                <a:stCxn id="11276" idx="3"/>
                <a:endCxn id="11286" idx="0"/>
              </p:cNvCxnSpPr>
              <p:nvPr/>
            </p:nvCxnSpPr>
            <p:spPr bwMode="auto">
              <a:xfrm flipH="1">
                <a:off x="934" y="2868"/>
                <a:ext cx="217" cy="41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9" name="AutoShape 25"/>
              <p:cNvCxnSpPr>
                <a:cxnSpLocks noChangeShapeType="1"/>
                <a:stCxn id="11276" idx="5"/>
                <a:endCxn id="11287" idx="0"/>
              </p:cNvCxnSpPr>
              <p:nvPr/>
            </p:nvCxnSpPr>
            <p:spPr bwMode="auto">
              <a:xfrm>
                <a:off x="1380" y="2868"/>
                <a:ext cx="152" cy="4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4538" y="3509"/>
              <a:ext cx="207" cy="379"/>
              <a:chOff x="1790" y="2899"/>
              <a:chExt cx="405" cy="740"/>
            </a:xfrm>
          </p:grpSpPr>
          <p:sp>
            <p:nvSpPr>
              <p:cNvPr id="11291" name="Oval 27"/>
              <p:cNvSpPr>
                <a:spLocks noChangeArrowheads="1"/>
              </p:cNvSpPr>
              <p:nvPr/>
            </p:nvSpPr>
            <p:spPr bwMode="auto">
              <a:xfrm>
                <a:off x="1790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27</a:t>
                </a:r>
              </a:p>
            </p:txBody>
          </p:sp>
          <p:cxnSp>
            <p:nvCxnSpPr>
              <p:cNvPr id="11292" name="AutoShape 28"/>
              <p:cNvCxnSpPr>
                <a:cxnSpLocks noChangeShapeType="1"/>
                <a:stCxn id="11277" idx="4"/>
                <a:endCxn id="11291" idx="0"/>
              </p:cNvCxnSpPr>
              <p:nvPr/>
            </p:nvCxnSpPr>
            <p:spPr bwMode="auto">
              <a:xfrm flipH="1">
                <a:off x="1953" y="2899"/>
                <a:ext cx="24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2883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0117" y="136008"/>
            <a:ext cx="5026099" cy="49095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Iterative Tree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4935" y="864262"/>
            <a:ext cx="3600450" cy="2778469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u="sng">
                <a:solidFill>
                  <a:srgbClr val="CC3300"/>
                </a:solidFill>
                <a:latin typeface="Gabriola" panose="04040605051002020D02" pitchFamily="82" charset="0"/>
              </a:rPr>
              <a:t>Iterative-Tree-Search(</a:t>
            </a:r>
            <a:r>
              <a:rPr lang="en-US" altLang="en-US" sz="2400" b="1" i="1" u="sng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u="sng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400" b="1" i="1" u="sng">
                <a:solidFill>
                  <a:srgbClr val="CC3300"/>
                </a:solidFill>
                <a:latin typeface="Gabriola" panose="04040605051002020D02" pitchFamily="82" charset="0"/>
              </a:rPr>
              <a:t>k</a:t>
            </a:r>
            <a:r>
              <a:rPr lang="en-US" altLang="en-US" sz="2400" b="1" u="sng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1.  while </a:t>
            </a:r>
            <a:r>
              <a:rPr lang="en-US" altLang="en-US" sz="2400" b="1" i="1">
                <a:latin typeface="Gabriola" panose="04040605051002020D02" pitchFamily="82" charset="0"/>
              </a:rPr>
              <a:t>x </a:t>
            </a:r>
            <a:r>
              <a:rPr lang="en-US" altLang="en-US" sz="2400" b="1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400" b="1" i="1">
                <a:latin typeface="Gabriola" panose="04040605051002020D02" pitchFamily="82" charset="0"/>
              </a:rPr>
              <a:t> NIL</a:t>
            </a:r>
            <a:r>
              <a:rPr lang="en-US" altLang="en-US" sz="2400" b="1">
                <a:latin typeface="Gabriola" panose="04040605051002020D02" pitchFamily="82" charset="0"/>
              </a:rPr>
              <a:t> and </a:t>
            </a:r>
            <a:r>
              <a:rPr lang="en-US" altLang="en-US" sz="2400" b="1" i="1">
                <a:latin typeface="Gabriola" panose="04040605051002020D02" pitchFamily="82" charset="0"/>
              </a:rPr>
              <a:t>k </a:t>
            </a:r>
            <a:r>
              <a:rPr lang="en-US" altLang="en-US" sz="2400" b="1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400" b="1" i="1">
                <a:latin typeface="Gabriola" panose="04040605051002020D02" pitchFamily="82" charset="0"/>
              </a:rPr>
              <a:t> key</a:t>
            </a:r>
            <a:r>
              <a:rPr lang="en-US" altLang="en-US" sz="2400" b="1">
                <a:latin typeface="Gabriola" panose="04040605051002020D02" pitchFamily="82" charset="0"/>
              </a:rPr>
              <a:t>[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2.     do if </a:t>
            </a:r>
            <a:r>
              <a:rPr lang="en-US" altLang="en-US" sz="2400" b="1" i="1">
                <a:latin typeface="Gabriola" panose="04040605051002020D02" pitchFamily="82" charset="0"/>
              </a:rPr>
              <a:t>k &lt;</a:t>
            </a:r>
            <a:r>
              <a:rPr lang="en-US" altLang="en-US" sz="2400" b="1">
                <a:latin typeface="Gabriola" panose="04040605051002020D02" pitchFamily="82" charset="0"/>
              </a:rPr>
              <a:t> </a:t>
            </a:r>
            <a:r>
              <a:rPr lang="en-US" altLang="en-US" sz="2400" b="1" i="1">
                <a:latin typeface="Gabriola" panose="04040605051002020D02" pitchFamily="82" charset="0"/>
              </a:rPr>
              <a:t>key</a:t>
            </a:r>
            <a:r>
              <a:rPr lang="en-US" altLang="en-US" sz="2400" b="1">
                <a:latin typeface="Gabriola" panose="04040605051002020D02" pitchFamily="82" charset="0"/>
              </a:rPr>
              <a:t>[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3.          then </a:t>
            </a:r>
            <a:r>
              <a:rPr lang="en-US" altLang="en-US" sz="2400" b="1" i="1">
                <a:latin typeface="Gabriola" panose="04040605051002020D02" pitchFamily="82" charset="0"/>
              </a:rPr>
              <a:t>x </a:t>
            </a:r>
            <a:r>
              <a:rPr lang="en-US" altLang="en-US" sz="2400" b="1" i="1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>
                <a:latin typeface="Gabriola" panose="04040605051002020D02" pitchFamily="82" charset="0"/>
              </a:rPr>
              <a:t> </a:t>
            </a:r>
            <a:r>
              <a:rPr lang="en-US" altLang="en-US" sz="2400" b="1" i="1">
                <a:latin typeface="Gabriola" panose="04040605051002020D02" pitchFamily="82" charset="0"/>
              </a:rPr>
              <a:t>left</a:t>
            </a:r>
            <a:r>
              <a:rPr lang="en-US" altLang="en-US" sz="2400" b="1">
                <a:latin typeface="Gabriola" panose="04040605051002020D02" pitchFamily="82" charset="0"/>
              </a:rPr>
              <a:t>[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4.          else </a:t>
            </a:r>
            <a:r>
              <a:rPr lang="en-US" altLang="en-US" sz="2400" b="1" i="1">
                <a:latin typeface="Gabriola" panose="04040605051002020D02" pitchFamily="82" charset="0"/>
              </a:rPr>
              <a:t>x </a:t>
            </a:r>
            <a:r>
              <a:rPr lang="en-US" altLang="en-US" sz="2400" b="1" i="1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>
                <a:latin typeface="Gabriola" panose="04040605051002020D02" pitchFamily="82" charset="0"/>
              </a:rPr>
              <a:t> </a:t>
            </a:r>
            <a:r>
              <a:rPr lang="en-US" altLang="en-US" sz="2400" b="1" i="1">
                <a:latin typeface="Gabriola" panose="04040605051002020D02" pitchFamily="82" charset="0"/>
              </a:rPr>
              <a:t>right</a:t>
            </a:r>
            <a:r>
              <a:rPr lang="en-US" altLang="en-US" sz="2400" b="1">
                <a:latin typeface="Gabriola" panose="04040605051002020D02" pitchFamily="82" charset="0"/>
              </a:rPr>
              <a:t>[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5.  return 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>
              <a:latin typeface="Gabriola" panose="04040605051002020D02" pitchFamily="82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84935" y="3917143"/>
            <a:ext cx="6286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The iterative tree search is more efficient on most computers.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The recursive tree search is more straightforward.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5429250" y="1257300"/>
            <a:ext cx="2343150" cy="2000250"/>
            <a:chOff x="4016" y="2738"/>
            <a:chExt cx="1504" cy="1150"/>
          </a:xfrm>
        </p:grpSpPr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4811" y="2738"/>
              <a:ext cx="166" cy="17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050" b="1" kern="1200">
                  <a:latin typeface="Gabriola" panose="04040605051002020D02" pitchFamily="82" charset="0"/>
                  <a:ea typeface="+mn-ea"/>
                  <a:cs typeface="+mn-cs"/>
                </a:rPr>
                <a:t>56</a:t>
              </a:r>
            </a:p>
          </p:txBody>
        </p:sp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4451" y="2884"/>
              <a:ext cx="862" cy="281"/>
              <a:chOff x="1620" y="1679"/>
              <a:chExt cx="1683" cy="547"/>
            </a:xfrm>
          </p:grpSpPr>
          <p:sp>
            <p:nvSpPr>
              <p:cNvPr id="12296" name="Oval 8"/>
              <p:cNvSpPr>
                <a:spLocks noChangeArrowheads="1"/>
              </p:cNvSpPr>
              <p:nvPr/>
            </p:nvSpPr>
            <p:spPr bwMode="auto">
              <a:xfrm>
                <a:off x="1620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12297" name="Oval 9"/>
              <p:cNvSpPr>
                <a:spLocks noChangeArrowheads="1"/>
              </p:cNvSpPr>
              <p:nvPr/>
            </p:nvSpPr>
            <p:spPr bwMode="auto">
              <a:xfrm>
                <a:off x="2978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200</a:t>
                </a:r>
              </a:p>
            </p:txBody>
          </p:sp>
          <p:cxnSp>
            <p:nvCxnSpPr>
              <p:cNvPr id="12298" name="AutoShape 10"/>
              <p:cNvCxnSpPr>
                <a:cxnSpLocks noChangeShapeType="1"/>
                <a:stCxn id="12294" idx="5"/>
                <a:endCxn id="12297" idx="0"/>
              </p:cNvCxnSpPr>
              <p:nvPr/>
            </p:nvCxnSpPr>
            <p:spPr bwMode="auto">
              <a:xfrm>
                <a:off x="2600" y="1679"/>
                <a:ext cx="541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99" name="AutoShape 11"/>
              <p:cNvCxnSpPr>
                <a:cxnSpLocks noChangeShapeType="1"/>
                <a:stCxn id="12294" idx="3"/>
                <a:endCxn id="12296" idx="0"/>
              </p:cNvCxnSpPr>
              <p:nvPr/>
            </p:nvCxnSpPr>
            <p:spPr bwMode="auto">
              <a:xfrm flipH="1">
                <a:off x="1783" y="1679"/>
                <a:ext cx="588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00" name="Group 12"/>
            <p:cNvGrpSpPr>
              <a:grpSpLocks/>
            </p:cNvGrpSpPr>
            <p:nvPr/>
          </p:nvGrpSpPr>
          <p:grpSpPr bwMode="auto">
            <a:xfrm>
              <a:off x="4186" y="3139"/>
              <a:ext cx="642" cy="379"/>
              <a:chOff x="1103" y="2177"/>
              <a:chExt cx="1254" cy="740"/>
            </a:xfrm>
          </p:grpSpPr>
          <p:sp>
            <p:nvSpPr>
              <p:cNvPr id="12301" name="Oval 13"/>
              <p:cNvSpPr>
                <a:spLocks noChangeArrowheads="1"/>
              </p:cNvSpPr>
              <p:nvPr/>
            </p:nvSpPr>
            <p:spPr bwMode="auto">
              <a:xfrm>
                <a:off x="1103" y="258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2302" name="Oval 14"/>
              <p:cNvSpPr>
                <a:spLocks noChangeArrowheads="1"/>
              </p:cNvSpPr>
              <p:nvPr/>
            </p:nvSpPr>
            <p:spPr bwMode="auto">
              <a:xfrm>
                <a:off x="2032" y="256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28</a:t>
                </a:r>
              </a:p>
            </p:txBody>
          </p:sp>
          <p:cxnSp>
            <p:nvCxnSpPr>
              <p:cNvPr id="12303" name="AutoShape 15"/>
              <p:cNvCxnSpPr>
                <a:cxnSpLocks noChangeShapeType="1"/>
                <a:stCxn id="12296" idx="3"/>
                <a:endCxn id="12301" idx="0"/>
              </p:cNvCxnSpPr>
              <p:nvPr/>
            </p:nvCxnSpPr>
            <p:spPr bwMode="auto">
              <a:xfrm flipH="1">
                <a:off x="1266" y="2177"/>
                <a:ext cx="40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4" name="AutoShape 16"/>
              <p:cNvCxnSpPr>
                <a:cxnSpLocks noChangeShapeType="1"/>
                <a:stCxn id="12296" idx="5"/>
                <a:endCxn id="12302" idx="0"/>
              </p:cNvCxnSpPr>
              <p:nvPr/>
            </p:nvCxnSpPr>
            <p:spPr bwMode="auto">
              <a:xfrm>
                <a:off x="1897" y="2177"/>
                <a:ext cx="298" cy="3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05" name="Group 17"/>
            <p:cNvGrpSpPr>
              <a:grpSpLocks/>
            </p:cNvGrpSpPr>
            <p:nvPr/>
          </p:nvGrpSpPr>
          <p:grpSpPr bwMode="auto">
            <a:xfrm>
              <a:off x="4959" y="3139"/>
              <a:ext cx="561" cy="376"/>
              <a:chOff x="2612" y="2177"/>
              <a:chExt cx="1096" cy="733"/>
            </a:xfrm>
          </p:grpSpPr>
          <p:sp>
            <p:nvSpPr>
              <p:cNvPr id="12306" name="Oval 18"/>
              <p:cNvSpPr>
                <a:spLocks noChangeArrowheads="1"/>
              </p:cNvSpPr>
              <p:nvPr/>
            </p:nvSpPr>
            <p:spPr bwMode="auto">
              <a:xfrm>
                <a:off x="2612" y="256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190</a:t>
                </a:r>
              </a:p>
            </p:txBody>
          </p:sp>
          <p:sp>
            <p:nvSpPr>
              <p:cNvPr id="12307" name="Oval 19"/>
              <p:cNvSpPr>
                <a:spLocks noChangeArrowheads="1"/>
              </p:cNvSpPr>
              <p:nvPr/>
            </p:nvSpPr>
            <p:spPr bwMode="auto">
              <a:xfrm>
                <a:off x="3383" y="257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213</a:t>
                </a:r>
              </a:p>
            </p:txBody>
          </p:sp>
          <p:cxnSp>
            <p:nvCxnSpPr>
              <p:cNvPr id="12308" name="AutoShape 20"/>
              <p:cNvCxnSpPr>
                <a:cxnSpLocks noChangeShapeType="1"/>
                <a:stCxn id="12297" idx="3"/>
                <a:endCxn id="12306" idx="0"/>
              </p:cNvCxnSpPr>
              <p:nvPr/>
            </p:nvCxnSpPr>
            <p:spPr bwMode="auto">
              <a:xfrm flipH="1">
                <a:off x="2775" y="2177"/>
                <a:ext cx="251" cy="3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9" name="AutoShape 21"/>
              <p:cNvCxnSpPr>
                <a:cxnSpLocks noChangeShapeType="1"/>
                <a:stCxn id="12297" idx="5"/>
                <a:endCxn id="12307" idx="0"/>
              </p:cNvCxnSpPr>
              <p:nvPr/>
            </p:nvCxnSpPr>
            <p:spPr bwMode="auto">
              <a:xfrm>
                <a:off x="3255" y="2177"/>
                <a:ext cx="291" cy="39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>
              <a:off x="4016" y="3493"/>
              <a:ext cx="473" cy="395"/>
              <a:chOff x="771" y="2868"/>
              <a:chExt cx="923" cy="771"/>
            </a:xfrm>
          </p:grpSpPr>
          <p:sp>
            <p:nvSpPr>
              <p:cNvPr id="12311" name="Oval 23"/>
              <p:cNvSpPr>
                <a:spLocks noChangeArrowheads="1"/>
              </p:cNvSpPr>
              <p:nvPr/>
            </p:nvSpPr>
            <p:spPr bwMode="auto">
              <a:xfrm>
                <a:off x="771" y="328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2312" name="Oval 24"/>
              <p:cNvSpPr>
                <a:spLocks noChangeArrowheads="1"/>
              </p:cNvSpPr>
              <p:nvPr/>
            </p:nvSpPr>
            <p:spPr bwMode="auto">
              <a:xfrm>
                <a:off x="1369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24</a:t>
                </a:r>
              </a:p>
            </p:txBody>
          </p:sp>
          <p:cxnSp>
            <p:nvCxnSpPr>
              <p:cNvPr id="12313" name="AutoShape 25"/>
              <p:cNvCxnSpPr>
                <a:cxnSpLocks noChangeShapeType="1"/>
                <a:stCxn id="12301" idx="3"/>
                <a:endCxn id="12311" idx="0"/>
              </p:cNvCxnSpPr>
              <p:nvPr/>
            </p:nvCxnSpPr>
            <p:spPr bwMode="auto">
              <a:xfrm flipH="1">
                <a:off x="934" y="2868"/>
                <a:ext cx="217" cy="41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4" name="AutoShape 26"/>
              <p:cNvCxnSpPr>
                <a:cxnSpLocks noChangeShapeType="1"/>
                <a:stCxn id="12301" idx="5"/>
                <a:endCxn id="12312" idx="0"/>
              </p:cNvCxnSpPr>
              <p:nvPr/>
            </p:nvCxnSpPr>
            <p:spPr bwMode="auto">
              <a:xfrm>
                <a:off x="1380" y="2868"/>
                <a:ext cx="152" cy="4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15" name="Group 27"/>
            <p:cNvGrpSpPr>
              <a:grpSpLocks/>
            </p:cNvGrpSpPr>
            <p:nvPr/>
          </p:nvGrpSpPr>
          <p:grpSpPr bwMode="auto">
            <a:xfrm>
              <a:off x="4538" y="3509"/>
              <a:ext cx="207" cy="379"/>
              <a:chOff x="1790" y="2899"/>
              <a:chExt cx="405" cy="740"/>
            </a:xfrm>
          </p:grpSpPr>
          <p:sp>
            <p:nvSpPr>
              <p:cNvPr id="12316" name="Oval 28"/>
              <p:cNvSpPr>
                <a:spLocks noChangeArrowheads="1"/>
              </p:cNvSpPr>
              <p:nvPr/>
            </p:nvSpPr>
            <p:spPr bwMode="auto">
              <a:xfrm>
                <a:off x="1790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27</a:t>
                </a:r>
              </a:p>
            </p:txBody>
          </p:sp>
          <p:cxnSp>
            <p:nvCxnSpPr>
              <p:cNvPr id="12317" name="AutoShape 29"/>
              <p:cNvCxnSpPr>
                <a:cxnSpLocks noChangeShapeType="1"/>
                <a:stCxn id="12302" idx="4"/>
                <a:endCxn id="12316" idx="0"/>
              </p:cNvCxnSpPr>
              <p:nvPr/>
            </p:nvCxnSpPr>
            <p:spPr bwMode="auto">
              <a:xfrm flipH="1">
                <a:off x="1953" y="2899"/>
                <a:ext cx="24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0905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3211" y="89209"/>
            <a:ext cx="4267200" cy="52968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Finding Min &amp; Max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117" y="2247405"/>
            <a:ext cx="6588395" cy="1871111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Tree-Minimum(</a:t>
            </a:r>
            <a:r>
              <a:rPr lang="en-US" altLang="en-US" sz="2400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400" b="1" dirty="0">
                <a:latin typeface="Gabriola" panose="04040605051002020D02" pitchFamily="82" charset="0"/>
              </a:rPr>
              <a:t> 		     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        </a:t>
            </a:r>
            <a:r>
              <a:rPr lang="en-US" altLang="en-US" sz="2400" b="1" u="sng" dirty="0" smtClean="0">
                <a:solidFill>
                  <a:srgbClr val="CC3300"/>
                </a:solidFill>
                <a:latin typeface="Gabriola" panose="04040605051002020D02" pitchFamily="82" charset="0"/>
              </a:rPr>
              <a:t>Tree-maximum(</a:t>
            </a:r>
            <a:r>
              <a:rPr lang="en-US" altLang="en-US" sz="2400" b="1" i="1" u="sng" dirty="0" smtClean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1.  while </a:t>
            </a:r>
            <a:r>
              <a:rPr lang="en-US" altLang="en-US" sz="2400" b="1" i="1" dirty="0">
                <a:latin typeface="Gabriola" panose="04040605051002020D02" pitchFamily="82" charset="0"/>
              </a:rPr>
              <a:t>left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  <a:r>
              <a:rPr lang="en-US" altLang="en-US" sz="2400" b="1" i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400" b="1" i="1" dirty="0">
                <a:latin typeface="Gabriola" panose="04040605051002020D02" pitchFamily="82" charset="0"/>
              </a:rPr>
              <a:t> NIL	        </a:t>
            </a:r>
            <a:r>
              <a:rPr lang="en-US" altLang="en-US" sz="2400" b="1" i="1" dirty="0" smtClean="0">
                <a:latin typeface="Gabriola" panose="04040605051002020D02" pitchFamily="82" charset="0"/>
              </a:rPr>
              <a:t>	     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latin typeface="Gabriola" panose="04040605051002020D02" pitchFamily="82" charset="0"/>
              </a:rPr>
              <a:t>.  while </a:t>
            </a:r>
            <a:r>
              <a:rPr lang="en-US" altLang="en-US" sz="2400" b="1" i="1" dirty="0">
                <a:latin typeface="Gabriola" panose="04040605051002020D02" pitchFamily="82" charset="0"/>
              </a:rPr>
              <a:t>right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  <a:r>
              <a:rPr lang="en-US" altLang="en-US" sz="2400" b="1" i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400" b="1" i="1" dirty="0">
                <a:latin typeface="Gabriola" panose="04040605051002020D02" pitchFamily="82" charset="0"/>
              </a:rPr>
              <a:t> NIL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2.     do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i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i="1" dirty="0">
                <a:latin typeface="Gabriola" panose="04040605051002020D02" pitchFamily="82" charset="0"/>
              </a:rPr>
              <a:t>left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		        2.         do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i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i="1" dirty="0">
                <a:latin typeface="Gabriola" panose="04040605051002020D02" pitchFamily="82" charset="0"/>
              </a:rPr>
              <a:t>right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3.  return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	        	        3</a:t>
            </a:r>
            <a:r>
              <a:rPr lang="en-US" altLang="en-US" sz="2400" b="1" dirty="0">
                <a:latin typeface="Gabriola" panose="04040605051002020D02" pitchFamily="82" charset="0"/>
              </a:rPr>
              <a:t>.  return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436184" y="4248150"/>
            <a:ext cx="267092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Q:  How long do they take?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48937" y="857251"/>
            <a:ext cx="6409163" cy="1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The binary-search-tree property guarantees that:</a:t>
            </a:r>
          </a:p>
          <a:p>
            <a:pPr marL="342900" lvl="1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Times New Roman" panose="02020603050405020304" pitchFamily="18" charset="0"/>
              <a:buChar char="»"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The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minimum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is located at the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left-most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node.</a:t>
            </a:r>
          </a:p>
          <a:p>
            <a:pPr marL="342900" lvl="1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Times New Roman" panose="02020603050405020304" pitchFamily="18" charset="0"/>
              <a:buChar char="»"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The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maximum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is located at the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right-most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node</a:t>
            </a:r>
            <a:r>
              <a:rPr lang="en-US" altLang="en-US" sz="2400" b="1" kern="1200" dirty="0" smtClean="0">
                <a:latin typeface="Gabriola" panose="04040605051002020D02" pitchFamily="82" charset="0"/>
                <a:ea typeface="+mn-ea"/>
                <a:cs typeface="+mn-cs"/>
              </a:rPr>
              <a:t>.</a:t>
            </a:r>
            <a:endParaRPr lang="en-US" altLang="en-US" sz="24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2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nimBg="1"/>
      <p:bldP spid="133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24722" y="133815"/>
            <a:ext cx="5241073" cy="46091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Predecessor and Successor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0315" y="519925"/>
            <a:ext cx="7189285" cy="4527859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Successor of node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is the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node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y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 such that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key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y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] is the smallest key greater than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key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]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The successor of the largest key is NIL.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Search consists of two cases.</a:t>
            </a:r>
          </a:p>
          <a:p>
            <a:pPr lvl="1"/>
            <a:r>
              <a:rPr lang="en-US" alt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If node </a:t>
            </a:r>
            <a:r>
              <a:rPr lang="en-US" altLang="en-US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 has a non-empty right subtree</a:t>
            </a:r>
            <a:r>
              <a:rPr lang="en-US" altLang="en-US" b="1" dirty="0">
                <a:latin typeface="Gabriola" panose="04040605051002020D02" pitchFamily="82" charset="0"/>
              </a:rPr>
              <a:t>, then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’s successor is the minimum in the right subtree of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alt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If node </a:t>
            </a:r>
            <a:r>
              <a:rPr lang="en-US" altLang="en-US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 has an empty right subtree</a:t>
            </a:r>
            <a:r>
              <a:rPr lang="en-US" altLang="en-US" b="1" dirty="0">
                <a:latin typeface="Gabriola" panose="04040605051002020D02" pitchFamily="82" charset="0"/>
              </a:rPr>
              <a:t>, then:</a:t>
            </a:r>
          </a:p>
          <a:p>
            <a:pPr lvl="2"/>
            <a:r>
              <a:rPr lang="en-US" altLang="en-US" sz="1600" b="1" dirty="0">
                <a:latin typeface="Gabriola" panose="04040605051002020D02" pitchFamily="82" charset="0"/>
              </a:rPr>
              <a:t>As long as we move to the left up the tree (move up through right children), we are visiting smaller keys.</a:t>
            </a:r>
          </a:p>
          <a:p>
            <a:pPr lvl="2"/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’s successor </a:t>
            </a:r>
            <a:r>
              <a:rPr lang="en-US" altLang="en-US" sz="1600" b="1" i="1" dirty="0">
                <a:latin typeface="Gabriola" panose="04040605051002020D02" pitchFamily="82" charset="0"/>
              </a:rPr>
              <a:t>y</a:t>
            </a:r>
            <a:r>
              <a:rPr lang="en-US" altLang="en-US" sz="1600" b="1" dirty="0">
                <a:latin typeface="Gabriola" panose="04040605051002020D02" pitchFamily="82" charset="0"/>
              </a:rPr>
              <a:t> is the node that 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 is the predecessor of (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 is the maximum in </a:t>
            </a:r>
            <a:r>
              <a:rPr lang="en-US" altLang="en-US" sz="1600" b="1" i="1" dirty="0">
                <a:latin typeface="Gabriola" panose="04040605051002020D02" pitchFamily="82" charset="0"/>
              </a:rPr>
              <a:t>y</a:t>
            </a:r>
            <a:r>
              <a:rPr lang="en-US" altLang="en-US" sz="1600" b="1" dirty="0">
                <a:latin typeface="Gabriola" panose="04040605051002020D02" pitchFamily="82" charset="0"/>
              </a:rPr>
              <a:t>’s left subtree).</a:t>
            </a:r>
          </a:p>
          <a:p>
            <a:pPr lvl="2"/>
            <a:r>
              <a:rPr lang="en-US" altLang="en-US" sz="1600" b="1" dirty="0">
                <a:latin typeface="Gabriola" panose="04040605051002020D02" pitchFamily="82" charset="0"/>
              </a:rPr>
              <a:t>In other words, 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’s successor </a:t>
            </a:r>
            <a:r>
              <a:rPr lang="en-US" altLang="en-US" sz="1600" b="1" i="1" dirty="0">
                <a:latin typeface="Gabriola" panose="04040605051002020D02" pitchFamily="82" charset="0"/>
              </a:rPr>
              <a:t>y</a:t>
            </a:r>
            <a:r>
              <a:rPr lang="en-US" altLang="en-US" sz="1600" b="1" dirty="0">
                <a:latin typeface="Gabriola" panose="04040605051002020D02" pitchFamily="82" charset="0"/>
              </a:rPr>
              <a:t>, is the lowest ancestor of 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 whose left child is also an ancestor of 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.</a:t>
            </a:r>
          </a:p>
          <a:p>
            <a:pPr lvl="2"/>
            <a:endParaRPr lang="en-US" altLang="en-US" sz="1600" b="1" i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4732" y="109130"/>
            <a:ext cx="4268980" cy="565697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Pseudo-code for Successor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5130" y="763570"/>
            <a:ext cx="4286250" cy="3178538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None/>
            </a:pP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Tree-Successor(</a:t>
            </a:r>
            <a:r>
              <a:rPr lang="en-US" altLang="en-US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/>
            <a:r>
              <a:rPr lang="en-US" altLang="en-US" b="1" dirty="0">
                <a:latin typeface="Gabriola" panose="04040605051002020D02" pitchFamily="82" charset="0"/>
              </a:rPr>
              <a:t> if </a:t>
            </a:r>
            <a:r>
              <a:rPr lang="en-US" altLang="en-US" b="1" i="1" dirty="0">
                <a:latin typeface="Gabriola" panose="04040605051002020D02" pitchFamily="82" charset="0"/>
              </a:rPr>
              <a:t>right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]</a:t>
            </a:r>
            <a:r>
              <a:rPr lang="en-US" altLang="en-US" b="1" i="1" dirty="0">
                <a:latin typeface="Gabriola" panose="04040605051002020D02" pitchFamily="82" charset="0"/>
              </a:rPr>
              <a:t>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b="1" i="1" dirty="0">
                <a:latin typeface="Gabriola" panose="04040605051002020D02" pitchFamily="82" charset="0"/>
              </a:rPr>
              <a:t> NIL </a:t>
            </a:r>
            <a:endParaRPr lang="en-US" altLang="en-US" b="1" dirty="0">
              <a:latin typeface="Gabriola" panose="04040605051002020D02" pitchFamily="82" charset="0"/>
            </a:endParaRP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2.          then return Tree-Minimum(</a:t>
            </a:r>
            <a:r>
              <a:rPr lang="en-US" altLang="en-US" b="1" i="1" dirty="0">
                <a:latin typeface="Gabriola" panose="04040605051002020D02" pitchFamily="82" charset="0"/>
              </a:rPr>
              <a:t>right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]) </a:t>
            </a: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3.     y</a:t>
            </a:r>
            <a:r>
              <a:rPr lang="en-US" altLang="en-US" b="1" i="1" dirty="0">
                <a:latin typeface="Gabriola" panose="04040605051002020D02" pitchFamily="82" charset="0"/>
              </a:rPr>
              <a:t>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p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]</a:t>
            </a:r>
            <a:r>
              <a:rPr lang="en-US" altLang="en-US" b="1" i="1" dirty="0">
                <a:latin typeface="Gabriola" panose="04040605051002020D02" pitchFamily="82" charset="0"/>
              </a:rPr>
              <a:t> </a:t>
            </a:r>
            <a:endParaRPr lang="en-US" altLang="en-US" b="1" dirty="0">
              <a:latin typeface="Gabriola" panose="04040605051002020D02" pitchFamily="82" charset="0"/>
            </a:endParaRP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4.     while </a:t>
            </a:r>
            <a:r>
              <a:rPr lang="en-US" altLang="en-US" b="1" i="1" dirty="0">
                <a:latin typeface="Gabriola" panose="04040605051002020D02" pitchFamily="82" charset="0"/>
              </a:rPr>
              <a:t>y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b="1" i="1" dirty="0">
                <a:latin typeface="Gabriola" panose="04040605051002020D02" pitchFamily="82" charset="0"/>
              </a:rPr>
              <a:t> NIL </a:t>
            </a:r>
            <a:r>
              <a:rPr lang="en-US" altLang="en-US" b="1" dirty="0">
                <a:latin typeface="Gabriola" panose="04040605051002020D02" pitchFamily="82" charset="0"/>
              </a:rPr>
              <a:t>and</a:t>
            </a:r>
            <a:r>
              <a:rPr lang="en-US" altLang="en-US" b="1" i="1" dirty="0">
                <a:latin typeface="Gabriola" panose="04040605051002020D02" pitchFamily="82" charset="0"/>
              </a:rPr>
              <a:t> x = right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</a:t>
            </a:r>
            <a:endParaRPr lang="en-US" altLang="en-US" b="1" i="1" dirty="0">
              <a:latin typeface="Gabriola" panose="04040605051002020D02" pitchFamily="82" charset="0"/>
            </a:endParaRP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5.     do </a:t>
            </a:r>
            <a:r>
              <a:rPr lang="en-US" altLang="en-US" b="1" i="1" dirty="0">
                <a:latin typeface="Gabriola" panose="04040605051002020D02" pitchFamily="82" charset="0"/>
              </a:rPr>
              <a:t>x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endParaRPr lang="en-US" altLang="en-US" b="1" dirty="0">
              <a:latin typeface="Gabriola" panose="04040605051002020D02" pitchFamily="82" charset="0"/>
            </a:endParaRP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6.         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p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</a:t>
            </a: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7.     return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</a:p>
          <a:p>
            <a:pPr marL="457200" indent="-457200">
              <a:buNone/>
            </a:pPr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80162" y="3956885"/>
            <a:ext cx="3392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Code for </a:t>
            </a:r>
            <a:r>
              <a:rPr lang="en-US" altLang="en-US" sz="2400" b="1" i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predecessor 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is symmetric.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 smtClean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Running </a:t>
            </a: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time: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2400" b="1" i="1" kern="1200" dirty="0">
                <a:latin typeface="Gabriola" panose="04040605051002020D02" pitchFamily="82" charset="0"/>
                <a:ea typeface="+mn-ea"/>
                <a:cs typeface="+mn-cs"/>
              </a:rPr>
              <a:t>O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(</a:t>
            </a:r>
            <a:r>
              <a:rPr lang="en-US" altLang="en-US" sz="2400" b="1" i="1" kern="1200" dirty="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5429250" y="2628900"/>
            <a:ext cx="2343150" cy="2000250"/>
            <a:chOff x="4016" y="2738"/>
            <a:chExt cx="1504" cy="1150"/>
          </a:xfrm>
        </p:grpSpPr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4811" y="2738"/>
              <a:ext cx="166" cy="17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050" b="1" kern="1200">
                  <a:latin typeface="Gabriola" panose="04040605051002020D02" pitchFamily="82" charset="0"/>
                  <a:ea typeface="+mn-ea"/>
                  <a:cs typeface="+mn-cs"/>
                </a:rPr>
                <a:t>56</a:t>
              </a:r>
            </a:p>
          </p:txBody>
        </p:sp>
        <p:grpSp>
          <p:nvGrpSpPr>
            <p:cNvPr id="14343" name="Group 7"/>
            <p:cNvGrpSpPr>
              <a:grpSpLocks/>
            </p:cNvGrpSpPr>
            <p:nvPr/>
          </p:nvGrpSpPr>
          <p:grpSpPr bwMode="auto">
            <a:xfrm>
              <a:off x="4451" y="2884"/>
              <a:ext cx="862" cy="281"/>
              <a:chOff x="1620" y="1679"/>
              <a:chExt cx="1683" cy="547"/>
            </a:xfrm>
          </p:grpSpPr>
          <p:sp>
            <p:nvSpPr>
              <p:cNvPr id="14344" name="Oval 8"/>
              <p:cNvSpPr>
                <a:spLocks noChangeArrowheads="1"/>
              </p:cNvSpPr>
              <p:nvPr/>
            </p:nvSpPr>
            <p:spPr bwMode="auto">
              <a:xfrm>
                <a:off x="1620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14345" name="Oval 9"/>
              <p:cNvSpPr>
                <a:spLocks noChangeArrowheads="1"/>
              </p:cNvSpPr>
              <p:nvPr/>
            </p:nvSpPr>
            <p:spPr bwMode="auto">
              <a:xfrm>
                <a:off x="2978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200</a:t>
                </a:r>
              </a:p>
            </p:txBody>
          </p:sp>
          <p:cxnSp>
            <p:nvCxnSpPr>
              <p:cNvPr id="14346" name="AutoShape 10"/>
              <p:cNvCxnSpPr>
                <a:cxnSpLocks noChangeShapeType="1"/>
                <a:stCxn id="14342" idx="5"/>
                <a:endCxn id="14345" idx="0"/>
              </p:cNvCxnSpPr>
              <p:nvPr/>
            </p:nvCxnSpPr>
            <p:spPr bwMode="auto">
              <a:xfrm>
                <a:off x="2600" y="1679"/>
                <a:ext cx="541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47" name="AutoShape 11"/>
              <p:cNvCxnSpPr>
                <a:cxnSpLocks noChangeShapeType="1"/>
                <a:stCxn id="14342" idx="3"/>
                <a:endCxn id="14344" idx="0"/>
              </p:cNvCxnSpPr>
              <p:nvPr/>
            </p:nvCxnSpPr>
            <p:spPr bwMode="auto">
              <a:xfrm flipH="1">
                <a:off x="1783" y="1679"/>
                <a:ext cx="588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348" name="Group 12"/>
            <p:cNvGrpSpPr>
              <a:grpSpLocks/>
            </p:cNvGrpSpPr>
            <p:nvPr/>
          </p:nvGrpSpPr>
          <p:grpSpPr bwMode="auto">
            <a:xfrm>
              <a:off x="4186" y="3139"/>
              <a:ext cx="642" cy="379"/>
              <a:chOff x="1103" y="2177"/>
              <a:chExt cx="1254" cy="740"/>
            </a:xfrm>
          </p:grpSpPr>
          <p:sp>
            <p:nvSpPr>
              <p:cNvPr id="14349" name="Oval 13"/>
              <p:cNvSpPr>
                <a:spLocks noChangeArrowheads="1"/>
              </p:cNvSpPr>
              <p:nvPr/>
            </p:nvSpPr>
            <p:spPr bwMode="auto">
              <a:xfrm>
                <a:off x="1103" y="258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4350" name="Oval 14"/>
              <p:cNvSpPr>
                <a:spLocks noChangeArrowheads="1"/>
              </p:cNvSpPr>
              <p:nvPr/>
            </p:nvSpPr>
            <p:spPr bwMode="auto">
              <a:xfrm>
                <a:off x="2032" y="256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28</a:t>
                </a:r>
              </a:p>
            </p:txBody>
          </p:sp>
          <p:cxnSp>
            <p:nvCxnSpPr>
              <p:cNvPr id="14351" name="AutoShape 15"/>
              <p:cNvCxnSpPr>
                <a:cxnSpLocks noChangeShapeType="1"/>
                <a:stCxn id="14344" idx="3"/>
                <a:endCxn id="14349" idx="0"/>
              </p:cNvCxnSpPr>
              <p:nvPr/>
            </p:nvCxnSpPr>
            <p:spPr bwMode="auto">
              <a:xfrm flipH="1">
                <a:off x="1266" y="2177"/>
                <a:ext cx="40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52" name="AutoShape 16"/>
              <p:cNvCxnSpPr>
                <a:cxnSpLocks noChangeShapeType="1"/>
                <a:stCxn id="14344" idx="5"/>
                <a:endCxn id="14350" idx="0"/>
              </p:cNvCxnSpPr>
              <p:nvPr/>
            </p:nvCxnSpPr>
            <p:spPr bwMode="auto">
              <a:xfrm>
                <a:off x="1897" y="2177"/>
                <a:ext cx="298" cy="3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353" name="Group 17"/>
            <p:cNvGrpSpPr>
              <a:grpSpLocks/>
            </p:cNvGrpSpPr>
            <p:nvPr/>
          </p:nvGrpSpPr>
          <p:grpSpPr bwMode="auto">
            <a:xfrm>
              <a:off x="4959" y="3139"/>
              <a:ext cx="561" cy="376"/>
              <a:chOff x="2612" y="2177"/>
              <a:chExt cx="1096" cy="733"/>
            </a:xfrm>
          </p:grpSpPr>
          <p:sp>
            <p:nvSpPr>
              <p:cNvPr id="14354" name="Oval 18"/>
              <p:cNvSpPr>
                <a:spLocks noChangeArrowheads="1"/>
              </p:cNvSpPr>
              <p:nvPr/>
            </p:nvSpPr>
            <p:spPr bwMode="auto">
              <a:xfrm>
                <a:off x="2612" y="256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190</a:t>
                </a:r>
              </a:p>
            </p:txBody>
          </p:sp>
          <p:sp>
            <p:nvSpPr>
              <p:cNvPr id="14355" name="Oval 19"/>
              <p:cNvSpPr>
                <a:spLocks noChangeArrowheads="1"/>
              </p:cNvSpPr>
              <p:nvPr/>
            </p:nvSpPr>
            <p:spPr bwMode="auto">
              <a:xfrm>
                <a:off x="3383" y="257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213</a:t>
                </a:r>
              </a:p>
            </p:txBody>
          </p:sp>
          <p:cxnSp>
            <p:nvCxnSpPr>
              <p:cNvPr id="14356" name="AutoShape 20"/>
              <p:cNvCxnSpPr>
                <a:cxnSpLocks noChangeShapeType="1"/>
                <a:stCxn id="14345" idx="3"/>
                <a:endCxn id="14354" idx="0"/>
              </p:cNvCxnSpPr>
              <p:nvPr/>
            </p:nvCxnSpPr>
            <p:spPr bwMode="auto">
              <a:xfrm flipH="1">
                <a:off x="2775" y="2177"/>
                <a:ext cx="251" cy="3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57" name="AutoShape 21"/>
              <p:cNvCxnSpPr>
                <a:cxnSpLocks noChangeShapeType="1"/>
                <a:stCxn id="14345" idx="5"/>
                <a:endCxn id="14355" idx="0"/>
              </p:cNvCxnSpPr>
              <p:nvPr/>
            </p:nvCxnSpPr>
            <p:spPr bwMode="auto">
              <a:xfrm>
                <a:off x="3255" y="2177"/>
                <a:ext cx="291" cy="39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358" name="Group 22"/>
            <p:cNvGrpSpPr>
              <a:grpSpLocks/>
            </p:cNvGrpSpPr>
            <p:nvPr/>
          </p:nvGrpSpPr>
          <p:grpSpPr bwMode="auto">
            <a:xfrm>
              <a:off x="4016" y="3493"/>
              <a:ext cx="473" cy="395"/>
              <a:chOff x="771" y="2868"/>
              <a:chExt cx="923" cy="771"/>
            </a:xfrm>
          </p:grpSpPr>
          <p:sp>
            <p:nvSpPr>
              <p:cNvPr id="14359" name="Oval 23"/>
              <p:cNvSpPr>
                <a:spLocks noChangeArrowheads="1"/>
              </p:cNvSpPr>
              <p:nvPr/>
            </p:nvSpPr>
            <p:spPr bwMode="auto">
              <a:xfrm>
                <a:off x="771" y="328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4360" name="Oval 24"/>
              <p:cNvSpPr>
                <a:spLocks noChangeArrowheads="1"/>
              </p:cNvSpPr>
              <p:nvPr/>
            </p:nvSpPr>
            <p:spPr bwMode="auto">
              <a:xfrm>
                <a:off x="1369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24</a:t>
                </a:r>
              </a:p>
            </p:txBody>
          </p:sp>
          <p:cxnSp>
            <p:nvCxnSpPr>
              <p:cNvPr id="14361" name="AutoShape 25"/>
              <p:cNvCxnSpPr>
                <a:cxnSpLocks noChangeShapeType="1"/>
                <a:stCxn id="14349" idx="3"/>
                <a:endCxn id="14359" idx="0"/>
              </p:cNvCxnSpPr>
              <p:nvPr/>
            </p:nvCxnSpPr>
            <p:spPr bwMode="auto">
              <a:xfrm flipH="1">
                <a:off x="934" y="2868"/>
                <a:ext cx="217" cy="41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2" name="AutoShape 26"/>
              <p:cNvCxnSpPr>
                <a:cxnSpLocks noChangeShapeType="1"/>
                <a:stCxn id="14349" idx="5"/>
                <a:endCxn id="14360" idx="0"/>
              </p:cNvCxnSpPr>
              <p:nvPr/>
            </p:nvCxnSpPr>
            <p:spPr bwMode="auto">
              <a:xfrm>
                <a:off x="1380" y="2868"/>
                <a:ext cx="152" cy="4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363" name="Group 27"/>
            <p:cNvGrpSpPr>
              <a:grpSpLocks/>
            </p:cNvGrpSpPr>
            <p:nvPr/>
          </p:nvGrpSpPr>
          <p:grpSpPr bwMode="auto">
            <a:xfrm>
              <a:off x="4538" y="3509"/>
              <a:ext cx="207" cy="379"/>
              <a:chOff x="1790" y="2899"/>
              <a:chExt cx="405" cy="740"/>
            </a:xfrm>
          </p:grpSpPr>
          <p:sp>
            <p:nvSpPr>
              <p:cNvPr id="14364" name="Oval 28"/>
              <p:cNvSpPr>
                <a:spLocks noChangeArrowheads="1"/>
              </p:cNvSpPr>
              <p:nvPr/>
            </p:nvSpPr>
            <p:spPr bwMode="auto">
              <a:xfrm>
                <a:off x="1790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27</a:t>
                </a:r>
              </a:p>
            </p:txBody>
          </p:sp>
          <p:cxnSp>
            <p:nvCxnSpPr>
              <p:cNvPr id="14365" name="AutoShape 29"/>
              <p:cNvCxnSpPr>
                <a:cxnSpLocks noChangeShapeType="1"/>
                <a:stCxn id="14350" idx="4"/>
                <a:endCxn id="14364" idx="0"/>
              </p:cNvCxnSpPr>
              <p:nvPr/>
            </p:nvCxnSpPr>
            <p:spPr bwMode="auto">
              <a:xfrm flipH="1">
                <a:off x="1953" y="2899"/>
                <a:ext cx="24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5749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2581" y="129540"/>
            <a:ext cx="4587240" cy="41205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Insertion – Pseudocode 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91349" y="685800"/>
            <a:ext cx="3143250" cy="4400550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en-US" sz="1800" b="1" u="sng">
                <a:solidFill>
                  <a:srgbClr val="CC3300"/>
                </a:solidFill>
                <a:latin typeface="Gabriola" panose="04040605051002020D02" pitchFamily="82" charset="0"/>
              </a:rPr>
              <a:t>Tree-Insert(</a:t>
            </a:r>
            <a:r>
              <a:rPr lang="en-US" altLang="en-US" sz="1800" b="1" i="1" u="sng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sz="1800" b="1" u="sng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1800" b="1" i="1" u="sng">
                <a:solidFill>
                  <a:srgbClr val="CC3300"/>
                </a:solidFill>
                <a:latin typeface="Gabriola" panose="04040605051002020D02" pitchFamily="82" charset="0"/>
              </a:rPr>
              <a:t>z</a:t>
            </a:r>
            <a:r>
              <a:rPr lang="en-US" altLang="en-US" sz="1800" b="1" u="sng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 i="1">
                <a:latin typeface="Gabriola" panose="04040605051002020D02" pitchFamily="82" charset="0"/>
              </a:rPr>
              <a:t>y</a:t>
            </a:r>
            <a:r>
              <a:rPr lang="en-US" altLang="en-US" sz="1800" b="1">
                <a:latin typeface="Gabriola" panose="04040605051002020D02" pitchFamily="82" charset="0"/>
              </a:rPr>
              <a:t>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NIL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while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 x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 NIL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do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 y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if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 key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&lt;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     then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     else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= NIL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then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else if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&lt;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 then 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 else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81114" y="665321"/>
            <a:ext cx="3649303" cy="18708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Change the dynamic set represented by a BST.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Ensure the binary-search-tree property holds after change.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Insertion is easier than deletion.</a:t>
            </a:r>
          </a:p>
          <a:p>
            <a:pPr>
              <a:lnSpc>
                <a:spcPct val="80000"/>
              </a:lnSpc>
            </a:pPr>
            <a:endParaRPr lang="en-US" altLang="en-US" sz="2400" b="1" dirty="0">
              <a:latin typeface="Gabriola" panose="04040605051002020D02" pitchFamily="82" charset="0"/>
            </a:endParaRPr>
          </a:p>
        </p:txBody>
      </p:sp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1828800" y="2743200"/>
            <a:ext cx="2343150" cy="2000250"/>
            <a:chOff x="4016" y="2738"/>
            <a:chExt cx="1504" cy="1150"/>
          </a:xfrm>
        </p:grpSpPr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4811" y="2738"/>
              <a:ext cx="166" cy="17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050" b="1" kern="1200">
                  <a:latin typeface="Gabriola" panose="04040605051002020D02" pitchFamily="82" charset="0"/>
                  <a:ea typeface="+mn-ea"/>
                  <a:cs typeface="+mn-cs"/>
                </a:rPr>
                <a:t>56</a:t>
              </a:r>
            </a:p>
          </p:txBody>
        </p:sp>
        <p:grpSp>
          <p:nvGrpSpPr>
            <p:cNvPr id="49163" name="Group 11"/>
            <p:cNvGrpSpPr>
              <a:grpSpLocks/>
            </p:cNvGrpSpPr>
            <p:nvPr/>
          </p:nvGrpSpPr>
          <p:grpSpPr bwMode="auto">
            <a:xfrm>
              <a:off x="4451" y="2884"/>
              <a:ext cx="862" cy="281"/>
              <a:chOff x="1620" y="1679"/>
              <a:chExt cx="1683" cy="547"/>
            </a:xfrm>
          </p:grpSpPr>
          <p:sp>
            <p:nvSpPr>
              <p:cNvPr id="49164" name="Oval 12"/>
              <p:cNvSpPr>
                <a:spLocks noChangeArrowheads="1"/>
              </p:cNvSpPr>
              <p:nvPr/>
            </p:nvSpPr>
            <p:spPr bwMode="auto">
              <a:xfrm>
                <a:off x="1620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49165" name="Oval 13"/>
              <p:cNvSpPr>
                <a:spLocks noChangeArrowheads="1"/>
              </p:cNvSpPr>
              <p:nvPr/>
            </p:nvSpPr>
            <p:spPr bwMode="auto">
              <a:xfrm>
                <a:off x="2978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200</a:t>
                </a:r>
              </a:p>
            </p:txBody>
          </p:sp>
          <p:cxnSp>
            <p:nvCxnSpPr>
              <p:cNvPr id="49166" name="AutoShape 14"/>
              <p:cNvCxnSpPr>
                <a:cxnSpLocks noChangeShapeType="1"/>
                <a:stCxn id="49162" idx="5"/>
                <a:endCxn id="49165" idx="0"/>
              </p:cNvCxnSpPr>
              <p:nvPr/>
            </p:nvCxnSpPr>
            <p:spPr bwMode="auto">
              <a:xfrm>
                <a:off x="2600" y="1679"/>
                <a:ext cx="541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67" name="AutoShape 15"/>
              <p:cNvCxnSpPr>
                <a:cxnSpLocks noChangeShapeType="1"/>
                <a:stCxn id="49162" idx="3"/>
                <a:endCxn id="49164" idx="0"/>
              </p:cNvCxnSpPr>
              <p:nvPr/>
            </p:nvCxnSpPr>
            <p:spPr bwMode="auto">
              <a:xfrm flipH="1">
                <a:off x="1783" y="1679"/>
                <a:ext cx="588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168" name="Group 16"/>
            <p:cNvGrpSpPr>
              <a:grpSpLocks/>
            </p:cNvGrpSpPr>
            <p:nvPr/>
          </p:nvGrpSpPr>
          <p:grpSpPr bwMode="auto">
            <a:xfrm>
              <a:off x="4186" y="3139"/>
              <a:ext cx="642" cy="379"/>
              <a:chOff x="1103" y="2177"/>
              <a:chExt cx="1254" cy="740"/>
            </a:xfrm>
          </p:grpSpPr>
          <p:sp>
            <p:nvSpPr>
              <p:cNvPr id="49169" name="Oval 17"/>
              <p:cNvSpPr>
                <a:spLocks noChangeArrowheads="1"/>
              </p:cNvSpPr>
              <p:nvPr/>
            </p:nvSpPr>
            <p:spPr bwMode="auto">
              <a:xfrm>
                <a:off x="1103" y="258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49170" name="Oval 18"/>
              <p:cNvSpPr>
                <a:spLocks noChangeArrowheads="1"/>
              </p:cNvSpPr>
              <p:nvPr/>
            </p:nvSpPr>
            <p:spPr bwMode="auto">
              <a:xfrm>
                <a:off x="2032" y="256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28</a:t>
                </a:r>
              </a:p>
            </p:txBody>
          </p:sp>
          <p:cxnSp>
            <p:nvCxnSpPr>
              <p:cNvPr id="49171" name="AutoShape 19"/>
              <p:cNvCxnSpPr>
                <a:cxnSpLocks noChangeShapeType="1"/>
                <a:stCxn id="49164" idx="3"/>
                <a:endCxn id="49169" idx="0"/>
              </p:cNvCxnSpPr>
              <p:nvPr/>
            </p:nvCxnSpPr>
            <p:spPr bwMode="auto">
              <a:xfrm flipH="1">
                <a:off x="1266" y="2177"/>
                <a:ext cx="40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72" name="AutoShape 20"/>
              <p:cNvCxnSpPr>
                <a:cxnSpLocks noChangeShapeType="1"/>
                <a:stCxn id="49164" idx="5"/>
                <a:endCxn id="49170" idx="0"/>
              </p:cNvCxnSpPr>
              <p:nvPr/>
            </p:nvCxnSpPr>
            <p:spPr bwMode="auto">
              <a:xfrm>
                <a:off x="1897" y="2177"/>
                <a:ext cx="298" cy="3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173" name="Group 21"/>
            <p:cNvGrpSpPr>
              <a:grpSpLocks/>
            </p:cNvGrpSpPr>
            <p:nvPr/>
          </p:nvGrpSpPr>
          <p:grpSpPr bwMode="auto">
            <a:xfrm>
              <a:off x="4959" y="3139"/>
              <a:ext cx="561" cy="376"/>
              <a:chOff x="2612" y="2177"/>
              <a:chExt cx="1096" cy="733"/>
            </a:xfrm>
          </p:grpSpPr>
          <p:sp>
            <p:nvSpPr>
              <p:cNvPr id="49174" name="Oval 22"/>
              <p:cNvSpPr>
                <a:spLocks noChangeArrowheads="1"/>
              </p:cNvSpPr>
              <p:nvPr/>
            </p:nvSpPr>
            <p:spPr bwMode="auto">
              <a:xfrm>
                <a:off x="2612" y="256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190</a:t>
                </a:r>
              </a:p>
            </p:txBody>
          </p:sp>
          <p:sp>
            <p:nvSpPr>
              <p:cNvPr id="49175" name="Oval 23"/>
              <p:cNvSpPr>
                <a:spLocks noChangeArrowheads="1"/>
              </p:cNvSpPr>
              <p:nvPr/>
            </p:nvSpPr>
            <p:spPr bwMode="auto">
              <a:xfrm>
                <a:off x="3383" y="257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213</a:t>
                </a:r>
              </a:p>
            </p:txBody>
          </p:sp>
          <p:cxnSp>
            <p:nvCxnSpPr>
              <p:cNvPr id="49176" name="AutoShape 24"/>
              <p:cNvCxnSpPr>
                <a:cxnSpLocks noChangeShapeType="1"/>
                <a:stCxn id="49165" idx="3"/>
                <a:endCxn id="49174" idx="0"/>
              </p:cNvCxnSpPr>
              <p:nvPr/>
            </p:nvCxnSpPr>
            <p:spPr bwMode="auto">
              <a:xfrm flipH="1">
                <a:off x="2775" y="2177"/>
                <a:ext cx="251" cy="3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77" name="AutoShape 25"/>
              <p:cNvCxnSpPr>
                <a:cxnSpLocks noChangeShapeType="1"/>
                <a:stCxn id="49165" idx="5"/>
                <a:endCxn id="49175" idx="0"/>
              </p:cNvCxnSpPr>
              <p:nvPr/>
            </p:nvCxnSpPr>
            <p:spPr bwMode="auto">
              <a:xfrm>
                <a:off x="3255" y="2177"/>
                <a:ext cx="291" cy="39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178" name="Group 26"/>
            <p:cNvGrpSpPr>
              <a:grpSpLocks/>
            </p:cNvGrpSpPr>
            <p:nvPr/>
          </p:nvGrpSpPr>
          <p:grpSpPr bwMode="auto">
            <a:xfrm>
              <a:off x="4016" y="3493"/>
              <a:ext cx="473" cy="395"/>
              <a:chOff x="771" y="2868"/>
              <a:chExt cx="923" cy="771"/>
            </a:xfrm>
          </p:grpSpPr>
          <p:sp>
            <p:nvSpPr>
              <p:cNvPr id="49179" name="Oval 27"/>
              <p:cNvSpPr>
                <a:spLocks noChangeArrowheads="1"/>
              </p:cNvSpPr>
              <p:nvPr/>
            </p:nvSpPr>
            <p:spPr bwMode="auto">
              <a:xfrm>
                <a:off x="771" y="328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49180" name="Oval 28"/>
              <p:cNvSpPr>
                <a:spLocks noChangeArrowheads="1"/>
              </p:cNvSpPr>
              <p:nvPr/>
            </p:nvSpPr>
            <p:spPr bwMode="auto">
              <a:xfrm>
                <a:off x="1369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24</a:t>
                </a:r>
              </a:p>
            </p:txBody>
          </p:sp>
          <p:cxnSp>
            <p:nvCxnSpPr>
              <p:cNvPr id="49181" name="AutoShape 29"/>
              <p:cNvCxnSpPr>
                <a:cxnSpLocks noChangeShapeType="1"/>
                <a:stCxn id="49169" idx="3"/>
                <a:endCxn id="49179" idx="0"/>
              </p:cNvCxnSpPr>
              <p:nvPr/>
            </p:nvCxnSpPr>
            <p:spPr bwMode="auto">
              <a:xfrm flipH="1">
                <a:off x="934" y="2868"/>
                <a:ext cx="217" cy="41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82" name="AutoShape 30"/>
              <p:cNvCxnSpPr>
                <a:cxnSpLocks noChangeShapeType="1"/>
                <a:stCxn id="49169" idx="5"/>
                <a:endCxn id="49180" idx="0"/>
              </p:cNvCxnSpPr>
              <p:nvPr/>
            </p:nvCxnSpPr>
            <p:spPr bwMode="auto">
              <a:xfrm>
                <a:off x="1380" y="2868"/>
                <a:ext cx="152" cy="4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183" name="Group 31"/>
            <p:cNvGrpSpPr>
              <a:grpSpLocks/>
            </p:cNvGrpSpPr>
            <p:nvPr/>
          </p:nvGrpSpPr>
          <p:grpSpPr bwMode="auto">
            <a:xfrm>
              <a:off x="4538" y="3509"/>
              <a:ext cx="207" cy="379"/>
              <a:chOff x="1790" y="2899"/>
              <a:chExt cx="405" cy="740"/>
            </a:xfrm>
          </p:grpSpPr>
          <p:sp>
            <p:nvSpPr>
              <p:cNvPr id="49184" name="Oval 32"/>
              <p:cNvSpPr>
                <a:spLocks noChangeArrowheads="1"/>
              </p:cNvSpPr>
              <p:nvPr/>
            </p:nvSpPr>
            <p:spPr bwMode="auto">
              <a:xfrm>
                <a:off x="1790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27</a:t>
                </a:r>
              </a:p>
            </p:txBody>
          </p:sp>
          <p:cxnSp>
            <p:nvCxnSpPr>
              <p:cNvPr id="49185" name="AutoShape 33"/>
              <p:cNvCxnSpPr>
                <a:cxnSpLocks noChangeShapeType="1"/>
                <a:stCxn id="49170" idx="4"/>
                <a:endCxn id="49184" idx="0"/>
              </p:cNvCxnSpPr>
              <p:nvPr/>
            </p:nvCxnSpPr>
            <p:spPr bwMode="auto">
              <a:xfrm flipH="1">
                <a:off x="1953" y="2899"/>
                <a:ext cx="24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3746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Oval 3"/>
          <p:cNvSpPr>
            <a:spLocks noChangeArrowheads="1"/>
          </p:cNvSpPr>
          <p:nvPr/>
        </p:nvSpPr>
        <p:spPr bwMode="auto">
          <a:xfrm>
            <a:off x="2750344" y="1970485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30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2291954" y="2583657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3230166" y="2558654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1909763" y="3264694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>
            <a:off x="2450306" y="2260998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H="1">
            <a:off x="2064544" y="2861072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2257425" y="2588419"/>
            <a:ext cx="218008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3202782" y="2552700"/>
            <a:ext cx="32220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40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935957" y="3269456"/>
            <a:ext cx="214802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2987279" y="2253854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6871097" y="1897857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30</a:t>
            </a:r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6412707" y="2511029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5" name="Oval 15"/>
          <p:cNvSpPr>
            <a:spLocks noChangeArrowheads="1"/>
          </p:cNvSpPr>
          <p:nvPr/>
        </p:nvSpPr>
        <p:spPr bwMode="auto">
          <a:xfrm>
            <a:off x="7350919" y="2486025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6" name="Oval 16"/>
          <p:cNvSpPr>
            <a:spLocks noChangeArrowheads="1"/>
          </p:cNvSpPr>
          <p:nvPr/>
        </p:nvSpPr>
        <p:spPr bwMode="auto">
          <a:xfrm>
            <a:off x="6030516" y="3192066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H="1">
            <a:off x="6571060" y="2188369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 flipH="1">
            <a:off x="6185297" y="2788444"/>
            <a:ext cx="261938" cy="3988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6378179" y="2515791"/>
            <a:ext cx="218008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7323535" y="2480072"/>
            <a:ext cx="32220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40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6056710" y="3196828"/>
            <a:ext cx="214802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7108032" y="2181225"/>
            <a:ext cx="402431" cy="3036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3" name="Oval 23"/>
          <p:cNvSpPr>
            <a:spLocks noChangeArrowheads="1"/>
          </p:cNvSpPr>
          <p:nvPr/>
        </p:nvSpPr>
        <p:spPr bwMode="auto">
          <a:xfrm>
            <a:off x="7069961" y="3234289"/>
            <a:ext cx="294084" cy="294084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7072313" y="3183731"/>
            <a:ext cx="29495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35</a:t>
            </a:r>
          </a:p>
        </p:txBody>
      </p:sp>
      <p:sp>
        <p:nvSpPr>
          <p:cNvPr id="87065" name="Oval 25"/>
          <p:cNvSpPr>
            <a:spLocks noChangeArrowheads="1"/>
          </p:cNvSpPr>
          <p:nvPr/>
        </p:nvSpPr>
        <p:spPr bwMode="auto">
          <a:xfrm>
            <a:off x="7661672" y="3171825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7634288" y="3165872"/>
            <a:ext cx="318997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80</a:t>
            </a:r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 flipH="1">
            <a:off x="7239000" y="2781881"/>
            <a:ext cx="178594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7586662" y="2758679"/>
            <a:ext cx="223838" cy="410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9" name="Oval 29"/>
          <p:cNvSpPr>
            <a:spLocks noChangeArrowheads="1"/>
          </p:cNvSpPr>
          <p:nvPr/>
        </p:nvSpPr>
        <p:spPr bwMode="auto">
          <a:xfrm>
            <a:off x="4619625" y="1941910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30</a:t>
            </a:r>
          </a:p>
        </p:txBody>
      </p:sp>
      <p:sp>
        <p:nvSpPr>
          <p:cNvPr id="87070" name="Oval 30"/>
          <p:cNvSpPr>
            <a:spLocks noChangeArrowheads="1"/>
          </p:cNvSpPr>
          <p:nvPr/>
        </p:nvSpPr>
        <p:spPr bwMode="auto">
          <a:xfrm>
            <a:off x="4161235" y="2555082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1" name="Oval 31"/>
          <p:cNvSpPr>
            <a:spLocks noChangeArrowheads="1"/>
          </p:cNvSpPr>
          <p:nvPr/>
        </p:nvSpPr>
        <p:spPr bwMode="auto">
          <a:xfrm>
            <a:off x="5099447" y="2530079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2" name="Oval 32"/>
          <p:cNvSpPr>
            <a:spLocks noChangeArrowheads="1"/>
          </p:cNvSpPr>
          <p:nvPr/>
        </p:nvSpPr>
        <p:spPr bwMode="auto">
          <a:xfrm>
            <a:off x="3779044" y="3236119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3" name="Line 33"/>
          <p:cNvSpPr>
            <a:spLocks noChangeShapeType="1"/>
          </p:cNvSpPr>
          <p:nvPr/>
        </p:nvSpPr>
        <p:spPr bwMode="auto">
          <a:xfrm flipH="1">
            <a:off x="4319587" y="2232423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 flipH="1">
            <a:off x="3933825" y="2832497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4126707" y="2559844"/>
            <a:ext cx="218008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5072063" y="2524125"/>
            <a:ext cx="32220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40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3813573" y="3239691"/>
            <a:ext cx="214802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4856560" y="2225279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9" name="Oval 39"/>
          <p:cNvSpPr>
            <a:spLocks noChangeArrowheads="1"/>
          </p:cNvSpPr>
          <p:nvPr/>
        </p:nvSpPr>
        <p:spPr bwMode="auto">
          <a:xfrm>
            <a:off x="5410200" y="3215879"/>
            <a:ext cx="294085" cy="294084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80" name="Rectangle 40"/>
          <p:cNvSpPr>
            <a:spLocks noChangeArrowheads="1"/>
          </p:cNvSpPr>
          <p:nvPr/>
        </p:nvSpPr>
        <p:spPr bwMode="auto">
          <a:xfrm>
            <a:off x="5382816" y="3209925"/>
            <a:ext cx="318997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80</a:t>
            </a:r>
          </a:p>
        </p:txBody>
      </p:sp>
      <p:sp>
        <p:nvSpPr>
          <p:cNvPr id="87081" name="Line 41"/>
          <p:cNvSpPr>
            <a:spLocks noChangeShapeType="1"/>
          </p:cNvSpPr>
          <p:nvPr/>
        </p:nvSpPr>
        <p:spPr bwMode="auto">
          <a:xfrm>
            <a:off x="5335191" y="2802731"/>
            <a:ext cx="223838" cy="4107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4382691" y="3899297"/>
            <a:ext cx="77104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Insert 80</a:t>
            </a: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6640116" y="3888581"/>
            <a:ext cx="746999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Insert 35</a:t>
            </a: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1592581" y="129540"/>
            <a:ext cx="4587240" cy="4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Insertion – Example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06881" y="114300"/>
            <a:ext cx="4693920" cy="54864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Analysis of Insertion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1540" y="762000"/>
            <a:ext cx="41529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Initialization: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i="1" dirty="0"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latin typeface="Gabriola" panose="04040605051002020D02" pitchFamily="82" charset="0"/>
              </a:rPr>
              <a:t>(1)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While loop in lines 3-7 </a:t>
            </a:r>
            <a:r>
              <a:rPr lang="en-US" altLang="en-US" sz="2400" b="1" dirty="0">
                <a:latin typeface="Gabriola" panose="04040605051002020D02" pitchFamily="82" charset="0"/>
              </a:rPr>
              <a:t>searches for place to insert </a:t>
            </a:r>
            <a:r>
              <a:rPr lang="en-US" altLang="en-US" sz="2400" b="1" i="1" dirty="0">
                <a:latin typeface="Gabriola" panose="04040605051002020D02" pitchFamily="82" charset="0"/>
              </a:rPr>
              <a:t>z</a:t>
            </a:r>
            <a:r>
              <a:rPr lang="en-US" altLang="en-US" sz="2400" b="1" dirty="0">
                <a:latin typeface="Gabriola" panose="04040605051002020D02" pitchFamily="82" charset="0"/>
              </a:rPr>
              <a:t>, maintaining parent </a:t>
            </a:r>
            <a:r>
              <a:rPr lang="en-US" altLang="en-US" sz="2400" b="1" i="1" dirty="0">
                <a:latin typeface="Gabriola" panose="04040605051002020D02" pitchFamily="82" charset="0"/>
              </a:rPr>
              <a:t>y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  <a:br>
              <a:rPr lang="en-US" altLang="en-US" sz="2400" b="1" dirty="0">
                <a:latin typeface="Gabriola" panose="04040605051002020D02" pitchFamily="82" charset="0"/>
              </a:rPr>
            </a:br>
            <a:r>
              <a:rPr lang="en-US" altLang="en-US" sz="2400" b="1" dirty="0">
                <a:latin typeface="Gabriola" panose="04040605051002020D02" pitchFamily="82" charset="0"/>
              </a:rPr>
              <a:t>This takes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 time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Lines 8-13 </a:t>
            </a:r>
            <a:r>
              <a:rPr lang="en-US" altLang="en-US" sz="2400" b="1" dirty="0">
                <a:latin typeface="Gabriola" panose="04040605051002020D02" pitchFamily="82" charset="0"/>
              </a:rPr>
              <a:t>insert the value: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(1)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TOTAL: 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) time to insert a node.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84470" y="819150"/>
            <a:ext cx="3143250" cy="4248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9056" tIns="34529" rIns="69056" bIns="34529"/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1150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24050" indent="-381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812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84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56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28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None/>
            </a:pPr>
            <a:r>
              <a:rPr lang="en-US" altLang="en-US" sz="2000" b="1" u="sng" kern="1200">
                <a:solidFill>
                  <a:srgbClr val="CC3300"/>
                </a:solidFill>
                <a:latin typeface="Gabriola" panose="04040605051002020D02" pitchFamily="82" charset="0"/>
              </a:rPr>
              <a:t>Tree-Insert(</a:t>
            </a:r>
            <a:r>
              <a:rPr lang="en-US" altLang="en-US" sz="2000" b="1" i="1" u="sng" kern="1200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sz="2000" b="1" u="sng" kern="1200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000" b="1" i="1" u="sng" kern="1200">
                <a:solidFill>
                  <a:srgbClr val="CC3300"/>
                </a:solidFill>
                <a:latin typeface="Gabriola" panose="04040605051002020D02" pitchFamily="82" charset="0"/>
              </a:rPr>
              <a:t>z</a:t>
            </a:r>
            <a:r>
              <a:rPr lang="en-US" altLang="en-US" sz="2000" b="1" u="sng" kern="120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i="1" kern="1200">
                <a:latin typeface="Gabriola" panose="04040605051002020D02" pitchFamily="82" charset="0"/>
              </a:rPr>
              <a:t>y</a:t>
            </a:r>
            <a:r>
              <a:rPr lang="en-US" altLang="en-US" sz="2000" b="1" kern="1200">
                <a:latin typeface="Gabriola" panose="04040605051002020D02" pitchFamily="82" charset="0"/>
              </a:rPr>
              <a:t>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NIL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while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 x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 NIL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do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 y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if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 key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&lt;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     then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     else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= NIL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then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else if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&lt;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 then 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 else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62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7841" y="99060"/>
            <a:ext cx="4907280" cy="58674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Exercise: Sorting Using BSTs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8260" y="685800"/>
            <a:ext cx="6438900" cy="3878580"/>
          </a:xfrm>
        </p:spPr>
        <p:txBody>
          <a:bodyPr/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Gabriola" panose="04040605051002020D02" pitchFamily="82" charset="0"/>
              </a:rPr>
              <a:t>Sort (</a:t>
            </a:r>
            <a:r>
              <a:rPr lang="en-US" altLang="en-US" sz="2400" b="1" i="1" dirty="0"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for </a:t>
            </a:r>
            <a:r>
              <a:rPr lang="en-US" altLang="en-US" sz="2400" b="1" i="1" dirty="0" err="1">
                <a:latin typeface="Gabriola" panose="04040605051002020D02" pitchFamily="82" charset="0"/>
              </a:rPr>
              <a:t>i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Gabriola" panose="04040605051002020D02" pitchFamily="82" charset="0"/>
              </a:rPr>
              <a:t> 1 to </a:t>
            </a:r>
            <a:r>
              <a:rPr lang="en-US" altLang="en-US" sz="2400" b="1" i="1" dirty="0">
                <a:latin typeface="Gabriola" panose="04040605051002020D02" pitchFamily="82" charset="0"/>
              </a:rPr>
              <a:t>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     do tree-insert(</a:t>
            </a:r>
            <a:r>
              <a:rPr lang="en-US" altLang="en-US" sz="2400" b="1" i="1" dirty="0"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 err="1">
                <a:latin typeface="Gabriola" panose="04040605051002020D02" pitchFamily="82" charset="0"/>
              </a:rPr>
              <a:t>i</a:t>
            </a:r>
            <a:r>
              <a:rPr lang="en-US" altLang="en-US" sz="2400" b="1" dirty="0">
                <a:latin typeface="Gabriola" panose="04040605051002020D02" pitchFamily="82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	</a:t>
            </a:r>
            <a:r>
              <a:rPr lang="en-US" altLang="en-US" sz="2400" b="1" dirty="0" err="1" smtClean="0">
                <a:latin typeface="Gabriola" panose="04040605051002020D02" pitchFamily="82" charset="0"/>
              </a:rPr>
              <a:t>inorder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-tree-walk(</a:t>
            </a:r>
            <a:r>
              <a:rPr lang="en-US" altLang="en-US" sz="2400" b="1" i="1" dirty="0" smtClean="0">
                <a:latin typeface="Gabriola" panose="04040605051002020D02" pitchFamily="82" charset="0"/>
              </a:rPr>
              <a:t>root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What are the worst case and best case running times?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In practice, how would this compare to other sorting algorithms?</a:t>
            </a:r>
          </a:p>
        </p:txBody>
      </p:sp>
    </p:spTree>
    <p:extLst>
      <p:ext uri="{BB962C8B-B14F-4D97-AF65-F5344CB8AC3E}">
        <p14:creationId xmlns:p14="http://schemas.microsoft.com/office/powerpoint/2010/main" val="18904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7321" y="137160"/>
            <a:ext cx="5074920" cy="54864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Tree-Delete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(T, x)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8876" y="808196"/>
            <a:ext cx="6804660" cy="4198144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if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has no children                  	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 case 0</a:t>
            </a:r>
            <a:endParaRPr lang="en-US" altLang="en-US" sz="2400" b="1" dirty="0">
              <a:solidFill>
                <a:srgbClr val="CC3300"/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	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then </a:t>
            </a:r>
            <a:r>
              <a:rPr lang="en-US" altLang="en-US" sz="2400" b="1" dirty="0">
                <a:latin typeface="Gabriola" panose="04040605051002020D02" pitchFamily="82" charset="0"/>
              </a:rPr>
              <a:t>remove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if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has one child		</a:t>
            </a:r>
            <a:r>
              <a:rPr lang="en-US" altLang="en-US" sz="2400" b="1" dirty="0" smtClean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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case 1</a:t>
            </a:r>
            <a:endParaRPr lang="en-US" altLang="en-US" sz="2400" b="1" dirty="0">
              <a:solidFill>
                <a:srgbClr val="CC3300"/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then </a:t>
            </a:r>
            <a:r>
              <a:rPr lang="en-US" altLang="en-US" sz="2400" b="1" dirty="0">
                <a:latin typeface="Gabriola" panose="04040605051002020D02" pitchFamily="82" charset="0"/>
              </a:rPr>
              <a:t>make </a:t>
            </a:r>
            <a:r>
              <a:rPr lang="en-US" altLang="en-US" sz="2400" b="1" i="1" dirty="0">
                <a:latin typeface="Gabriola" panose="04040605051002020D02" pitchFamily="82" charset="0"/>
              </a:rPr>
              <a:t>p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 point to child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if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has two children (subtrees) 	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 case 2</a:t>
            </a:r>
            <a:endParaRPr lang="en-US" altLang="en-US" sz="2400" b="1" dirty="0">
              <a:solidFill>
                <a:srgbClr val="CC3300"/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	then </a:t>
            </a:r>
            <a:r>
              <a:rPr lang="en-US" altLang="en-US" sz="2400" b="1" dirty="0">
                <a:latin typeface="Gabriola" panose="04040605051002020D02" pitchFamily="82" charset="0"/>
              </a:rPr>
              <a:t>swap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with its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successor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      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	perform </a:t>
            </a:r>
            <a:r>
              <a:rPr lang="en-US" altLang="en-US" sz="2400" b="1" dirty="0">
                <a:latin typeface="Gabriola" panose="04040605051002020D02" pitchFamily="82" charset="0"/>
              </a:rPr>
              <a:t>case 0 or case 1 to delete it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TOTAL: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 time to delete a node</a:t>
            </a:r>
          </a:p>
        </p:txBody>
      </p:sp>
    </p:spTree>
    <p:extLst>
      <p:ext uri="{BB962C8B-B14F-4D97-AF65-F5344CB8AC3E}">
        <p14:creationId xmlns:p14="http://schemas.microsoft.com/office/powerpoint/2010/main" val="25650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20241" y="114300"/>
            <a:ext cx="4709160" cy="40005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Deletion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–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Pseudocode (1)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3651" y="575310"/>
            <a:ext cx="6229350" cy="4491990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Tree-Delete(</a:t>
            </a:r>
            <a:r>
              <a:rPr lang="en-US" altLang="en-US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z</a:t>
            </a: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/* Determine which node to splice out: either </a:t>
            </a:r>
            <a:r>
              <a:rPr lang="en-US" altLang="en-US" b="1" i="1" dirty="0">
                <a:latin typeface="Gabriola" panose="04040605051002020D02" pitchFamily="82" charset="0"/>
              </a:rPr>
              <a:t>z</a:t>
            </a:r>
            <a:r>
              <a:rPr lang="en-US" altLang="en-US" b="1" dirty="0">
                <a:latin typeface="Gabriola" panose="04040605051002020D02" pitchFamily="82" charset="0"/>
              </a:rPr>
              <a:t> or </a:t>
            </a:r>
            <a:r>
              <a:rPr lang="en-US" altLang="en-US" b="1" i="1" dirty="0">
                <a:latin typeface="Gabriola" panose="04040605051002020D02" pitchFamily="82" charset="0"/>
              </a:rPr>
              <a:t>z</a:t>
            </a:r>
            <a:r>
              <a:rPr lang="en-US" altLang="en-US" b="1" dirty="0">
                <a:latin typeface="Gabriola" panose="04040605051002020D02" pitchFamily="82" charset="0"/>
              </a:rPr>
              <a:t>’s successor. */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if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= NIL or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= NIL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then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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else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 y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 Tree-Successor[z]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/* Set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 to a non-NIL child of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, or to NIL if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has no children. */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if 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 NIL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 then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 else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/*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is removed from the tree by manipulating pointers of  </a:t>
            </a:r>
            <a:r>
              <a:rPr lang="en-US" altLang="en-US" b="1" i="1" dirty="0">
                <a:latin typeface="Gabriola" panose="04040605051002020D02" pitchFamily="82" charset="0"/>
              </a:rPr>
              <a:t>p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 and </a:t>
            </a:r>
            <a:r>
              <a:rPr lang="en-US" altLang="en-US" b="1" i="1" dirty="0">
                <a:latin typeface="Gabriola" panose="04040605051002020D02" pitchFamily="82" charset="0"/>
              </a:rPr>
              <a:t>x */</a:t>
            </a:r>
            <a:endParaRPr lang="en-US" altLang="en-US" b="1" i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 NIL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then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 smtClean="0">
                <a:latin typeface="Gabriola" panose="04040605051002020D02" pitchFamily="82" charset="0"/>
                <a:sym typeface="Symbol" panose="05050102010706020507" pitchFamily="18" charset="2"/>
              </a:rPr>
              <a:t>] 		/*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Continued on next slide */</a:t>
            </a:r>
          </a:p>
        </p:txBody>
      </p:sp>
    </p:spTree>
    <p:extLst>
      <p:ext uri="{BB962C8B-B14F-4D97-AF65-F5344CB8AC3E}">
        <p14:creationId xmlns:p14="http://schemas.microsoft.com/office/powerpoint/2010/main" val="42159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5440" y="137160"/>
            <a:ext cx="5240973" cy="37719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Deletion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– Pseudocode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(2)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720090"/>
            <a:ext cx="6229350" cy="4316730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None/>
            </a:pPr>
            <a:r>
              <a:rPr lang="en-US" altLang="en-US" b="1" u="sng">
                <a:solidFill>
                  <a:srgbClr val="CC3300"/>
                </a:solidFill>
                <a:latin typeface="Gabriola" panose="04040605051002020D02" pitchFamily="82" charset="0"/>
              </a:rPr>
              <a:t>Tree-Delete(</a:t>
            </a:r>
            <a:r>
              <a:rPr lang="en-US" altLang="en-US" b="1" i="1" u="sng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b="1" u="sng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b="1" i="1" u="sng">
                <a:solidFill>
                  <a:srgbClr val="CC3300"/>
                </a:solidFill>
                <a:latin typeface="Gabriola" panose="04040605051002020D02" pitchFamily="82" charset="0"/>
              </a:rPr>
              <a:t>z</a:t>
            </a:r>
            <a:r>
              <a:rPr lang="en-US" altLang="en-US" b="1" u="sng">
                <a:solidFill>
                  <a:srgbClr val="CC3300"/>
                </a:solidFill>
                <a:latin typeface="Gabriola" panose="04040605051002020D02" pitchFamily="82" charset="0"/>
              </a:rPr>
              <a:t>) (Contd. from previous slide)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if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] = NIL</a:t>
            </a: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    then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    else if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 y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i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]]</a:t>
            </a: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</a:rPr>
              <a:t>            then </a:t>
            </a:r>
            <a:r>
              <a:rPr lang="en-US" altLang="en-US" b="1" i="1">
                <a:latin typeface="Gabriola" panose="04040605051002020D02" pitchFamily="82" charset="0"/>
              </a:rPr>
              <a:t>left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p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y</a:t>
            </a:r>
            <a:r>
              <a:rPr lang="en-US" altLang="en-US" b="1">
                <a:latin typeface="Gabriola" panose="04040605051002020D02" pitchFamily="82" charset="0"/>
              </a:rPr>
              <a:t>]]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           else </a:t>
            </a:r>
            <a:r>
              <a:rPr lang="en-US" altLang="en-US" b="1" i="1">
                <a:latin typeface="Gabriola" panose="04040605051002020D02" pitchFamily="82" charset="0"/>
              </a:rPr>
              <a:t>right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p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y</a:t>
            </a:r>
            <a:r>
              <a:rPr lang="en-US" altLang="en-US" b="1">
                <a:latin typeface="Gabriola" panose="04040605051002020D02" pitchFamily="82" charset="0"/>
              </a:rPr>
              <a:t>]]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None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/* If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’s successor was spliced out, copy its data into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z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*/</a:t>
            </a:r>
          </a:p>
          <a:p>
            <a:pPr marL="457200" indent="-457200">
              <a:buFont typeface="Wingdings" panose="05000000000000000000" pitchFamily="2" charset="2"/>
              <a:buAutoNum type="arabicPeriod" startAt="14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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AutoNum type="arabicPeriod" startAt="14"/>
            </a:pPr>
            <a:r>
              <a:rPr lang="en-US" altLang="en-US" b="1">
                <a:latin typeface="Gabriola" panose="04040605051002020D02" pitchFamily="82" charset="0"/>
              </a:rPr>
              <a:t>     then  </a:t>
            </a:r>
            <a:r>
              <a:rPr lang="en-US" altLang="en-US" b="1" i="1">
                <a:latin typeface="Gabriola" panose="04040605051002020D02" pitchFamily="82" charset="0"/>
              </a:rPr>
              <a:t>key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z</a:t>
            </a:r>
            <a:r>
              <a:rPr lang="en-US" altLang="en-US" b="1">
                <a:latin typeface="Gabriola" panose="04040605051002020D02" pitchFamily="82" charset="0"/>
              </a:rPr>
              <a:t>]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  <a:endParaRPr lang="en-US" altLang="en-US" b="1" i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eriod" startAt="14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              copy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’s satellite data into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AutoNum type="arabicPeriod" startAt="14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return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61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1640" y="129540"/>
            <a:ext cx="5524499" cy="55626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Correctness of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Tree-Delete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4420" y="769620"/>
            <a:ext cx="7139940" cy="356616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How do we know case 2 should go to case 0 or case 1 instead of back to case 2? 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Because when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has 2 children, its successor is the minimum in its right subtree, and that successor has no left child (hence 0 or 1 child).</a:t>
            </a:r>
          </a:p>
          <a:p>
            <a:pPr lvl="1"/>
            <a:endParaRPr lang="en-US" altLang="en-US" sz="8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Equivalently, we could swap with predecessor instead of successor.  It might be good to alternate to avoid creating lopsided tree.</a:t>
            </a:r>
          </a:p>
        </p:txBody>
      </p:sp>
    </p:spTree>
    <p:extLst>
      <p:ext uri="{BB962C8B-B14F-4D97-AF65-F5344CB8AC3E}">
        <p14:creationId xmlns:p14="http://schemas.microsoft.com/office/powerpoint/2010/main" val="20700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Balanced BST’s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75785"/>
            <a:ext cx="5509429" cy="4207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Balanced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BSTs: </a:t>
            </a:r>
            <a:r>
              <a:rPr lang="en-US" sz="2800" b="1" dirty="0">
                <a:solidFill>
                  <a:schemeClr val="tx1"/>
                </a:solidFill>
                <a:latin typeface="Gabriola" panose="04040605051002020D02" pitchFamily="82" charset="0"/>
              </a:rPr>
              <a:t>h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is Theta(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lg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Red-Black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AVL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2-3-4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B-trees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7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4987" y="74342"/>
            <a:ext cx="5716858" cy="59659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Red-black trees: Overview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2819" y="737839"/>
            <a:ext cx="6802244" cy="3829050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Red-black trees are a variation of binary search trees to ensure that the tree is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balanced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Height is </a:t>
            </a:r>
            <a:r>
              <a:rPr lang="en-US" altLang="en-US" sz="2800" b="1" i="1" dirty="0">
                <a:latin typeface="Gabriola" panose="04040605051002020D02" pitchFamily="82" charset="0"/>
              </a:rPr>
              <a:t>O</a:t>
            </a:r>
            <a:r>
              <a:rPr lang="en-US" altLang="en-US" sz="2800" b="1" dirty="0">
                <a:latin typeface="Gabriola" panose="04040605051002020D02" pitchFamily="82" charset="0"/>
              </a:rPr>
              <a:t>(</a:t>
            </a:r>
            <a:r>
              <a:rPr lang="en-US" altLang="en-US" sz="2800" b="1" dirty="0" err="1">
                <a:latin typeface="Gabriola" panose="04040605051002020D02" pitchFamily="82" charset="0"/>
              </a:rPr>
              <a:t>lg</a:t>
            </a:r>
            <a:r>
              <a:rPr lang="en-US" altLang="en-US" sz="2800" b="1" dirty="0">
                <a:latin typeface="Gabriola" panose="04040605051002020D02" pitchFamily="82" charset="0"/>
              </a:rPr>
              <a:t> </a:t>
            </a:r>
            <a:r>
              <a:rPr lang="en-US" altLang="en-US" sz="2800" b="1" i="1" dirty="0">
                <a:latin typeface="Gabriola" panose="04040605051002020D02" pitchFamily="82" charset="0"/>
              </a:rPr>
              <a:t>n</a:t>
            </a:r>
            <a:r>
              <a:rPr lang="en-US" altLang="en-US" sz="2800" b="1" dirty="0">
                <a:latin typeface="Gabriola" panose="04040605051002020D02" pitchFamily="82" charset="0"/>
              </a:rPr>
              <a:t>), where </a:t>
            </a:r>
            <a:r>
              <a:rPr lang="en-US" altLang="en-US" sz="2800" b="1" i="1" dirty="0">
                <a:latin typeface="Gabriola" panose="04040605051002020D02" pitchFamily="82" charset="0"/>
              </a:rPr>
              <a:t>n</a:t>
            </a:r>
            <a:r>
              <a:rPr lang="en-US" altLang="en-US" sz="2800" b="1" dirty="0">
                <a:latin typeface="Gabriola" panose="04040605051002020D02" pitchFamily="82" charset="0"/>
              </a:rPr>
              <a:t> is the number of nodes.</a:t>
            </a:r>
          </a:p>
          <a:p>
            <a:r>
              <a:rPr lang="en-US" altLang="en-US" sz="2800" b="1" dirty="0">
                <a:latin typeface="Gabriola" panose="04040605051002020D02" pitchFamily="82" charset="0"/>
              </a:rPr>
              <a:t>Operations take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800" b="1" dirty="0" err="1">
                <a:solidFill>
                  <a:srgbClr val="CC3300"/>
                </a:solidFill>
                <a:latin typeface="Gabriola" panose="04040605051002020D02" pitchFamily="82" charset="0"/>
              </a:rPr>
              <a:t>lg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800" b="1" dirty="0">
                <a:latin typeface="Gabriola" panose="04040605051002020D02" pitchFamily="82" charset="0"/>
              </a:rPr>
              <a:t> time in the 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worst case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endParaRPr lang="en-US" altLang="en-US" sz="28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2684" y="148683"/>
            <a:ext cx="5694556" cy="49251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Red-black Tree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239" y="755495"/>
            <a:ext cx="7508488" cy="377190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Binary search tree + 1 bit per node: the attribute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color</a:t>
            </a:r>
            <a:r>
              <a:rPr lang="en-US" altLang="en-US" sz="2400" b="1" dirty="0">
                <a:latin typeface="Gabriola" panose="04040605051002020D02" pitchFamily="82" charset="0"/>
              </a:rPr>
              <a:t>, which is either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red</a:t>
            </a:r>
            <a:r>
              <a:rPr lang="en-US" altLang="en-US" sz="2400" b="1" dirty="0">
                <a:latin typeface="Gabriola" panose="04040605051002020D02" pitchFamily="82" charset="0"/>
              </a:rPr>
              <a:t> or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All other attributes of BSTs are inherited:</a:t>
            </a:r>
          </a:p>
          <a:p>
            <a:pPr lvl="1"/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key</a:t>
            </a:r>
            <a:r>
              <a:rPr lang="en-US" altLang="en-US" sz="2800" b="1" dirty="0">
                <a:latin typeface="Gabriola" panose="04040605051002020D02" pitchFamily="82" charset="0"/>
              </a:rPr>
              <a:t>,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left</a:t>
            </a:r>
            <a:r>
              <a:rPr lang="en-US" altLang="en-US" sz="2800" b="1" dirty="0">
                <a:latin typeface="Gabriola" panose="04040605051002020D02" pitchFamily="82" charset="0"/>
              </a:rPr>
              <a:t>,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right</a:t>
            </a:r>
            <a:r>
              <a:rPr lang="en-US" altLang="en-US" sz="2800" b="1" dirty="0">
                <a:latin typeface="Gabriola" panose="04040605051002020D02" pitchFamily="82" charset="0"/>
              </a:rPr>
              <a:t>, and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p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.</a:t>
            </a:r>
            <a:endParaRPr lang="en-US" altLang="en-US" sz="28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All empty trees (leaves) are colored black.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We use a single sentinel, 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nil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400" b="1" dirty="0">
                <a:latin typeface="Gabriola" panose="04040605051002020D02" pitchFamily="82" charset="0"/>
              </a:rPr>
              <a:t>for all the leaves of red-black tree </a:t>
            </a:r>
            <a:r>
              <a:rPr lang="en-US" altLang="en-US" sz="2400" b="1" i="1" dirty="0">
                <a:latin typeface="Gabriola" panose="04040605051002020D02" pitchFamily="82" charset="0"/>
              </a:rPr>
              <a:t>T</a:t>
            </a:r>
            <a:r>
              <a:rPr lang="en-US" altLang="en-US" sz="2400" b="1" dirty="0">
                <a:latin typeface="Gabriola" panose="04040605051002020D02" pitchFamily="82" charset="0"/>
              </a:rPr>
              <a:t>, with 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color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nil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]</a:t>
            </a:r>
            <a:r>
              <a:rPr lang="en-US" altLang="en-US" sz="2400" b="1" dirty="0">
                <a:latin typeface="Gabriola" panose="04040605051002020D02" pitchFamily="82" charset="0"/>
              </a:rPr>
              <a:t> = black.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The root’s parent is also </a:t>
            </a:r>
            <a:r>
              <a:rPr lang="en-US" altLang="en-US" sz="2400" b="1" i="1" dirty="0">
                <a:latin typeface="Gabriola" panose="04040605051002020D02" pitchFamily="82" charset="0"/>
              </a:rPr>
              <a:t>nil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T </a:t>
            </a:r>
            <a:r>
              <a:rPr lang="en-US" altLang="en-US" sz="2400" b="1" dirty="0">
                <a:latin typeface="Gabriola" panose="04040605051002020D02" pitchFamily="82" charset="0"/>
              </a:rPr>
              <a:t>].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4007" y="142875"/>
            <a:ext cx="4533900" cy="51435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Red-black Tree – Example 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3943350" y="9715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3200400" y="1257300"/>
            <a:ext cx="8001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4229100" y="1257300"/>
            <a:ext cx="8001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971800" y="182880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17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914900" y="182880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u="sng" kern="1200">
              <a:solidFill>
                <a:srgbClr val="FF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4457700" y="2114550"/>
            <a:ext cx="51435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5200650" y="211455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4229100" y="274320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30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543550" y="28003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47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829300" y="3086100"/>
            <a:ext cx="34290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4514850" y="3028950"/>
            <a:ext cx="40005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4857750" y="348615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38</a:t>
            </a:r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6057900" y="348615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50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914900" y="1828800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41</a:t>
            </a:r>
          </a:p>
        </p:txBody>
      </p:sp>
      <p:grpSp>
        <p:nvGrpSpPr>
          <p:cNvPr id="63505" name="Group 17"/>
          <p:cNvGrpSpPr>
            <a:grpSpLocks/>
          </p:cNvGrpSpPr>
          <p:nvPr/>
        </p:nvGrpSpPr>
        <p:grpSpPr bwMode="auto">
          <a:xfrm>
            <a:off x="3021806" y="2121694"/>
            <a:ext cx="3328988" cy="2658666"/>
            <a:chOff x="1578" y="1782"/>
            <a:chExt cx="2796" cy="2233"/>
          </a:xfrm>
        </p:grpSpPr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2304" y="3600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u="sng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cxnSp>
          <p:nvCxnSpPr>
            <p:cNvPr id="63507" name="AutoShape 19"/>
            <p:cNvCxnSpPr>
              <a:cxnSpLocks noChangeShapeType="1"/>
              <a:stCxn id="63502" idx="3"/>
              <a:endCxn id="63506" idx="7"/>
            </p:cNvCxnSpPr>
            <p:nvPr/>
          </p:nvCxnSpPr>
          <p:spPr bwMode="auto">
            <a:xfrm rot="5400000">
              <a:off x="2622" y="3102"/>
              <a:ext cx="468" cy="61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08" name="AutoShape 20"/>
            <p:cNvCxnSpPr>
              <a:cxnSpLocks noChangeShapeType="1"/>
              <a:stCxn id="63502" idx="5"/>
              <a:endCxn id="63506" idx="6"/>
            </p:cNvCxnSpPr>
            <p:nvPr/>
          </p:nvCxnSpPr>
          <p:spPr bwMode="auto">
            <a:xfrm rot="5400000">
              <a:off x="2694" y="3072"/>
              <a:ext cx="570" cy="774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09" name="AutoShape 21"/>
            <p:cNvCxnSpPr>
              <a:cxnSpLocks noChangeShapeType="1"/>
              <a:stCxn id="63499" idx="3"/>
              <a:endCxn id="63506" idx="5"/>
            </p:cNvCxnSpPr>
            <p:nvPr/>
          </p:nvCxnSpPr>
          <p:spPr bwMode="auto">
            <a:xfrm rot="5400000">
              <a:off x="2520" y="2628"/>
              <a:ext cx="1248" cy="1188"/>
            </a:xfrm>
            <a:prstGeom prst="curvedConnector3">
              <a:avLst>
                <a:gd name="adj1" fmla="val 10119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0" name="AutoShape 22"/>
            <p:cNvCxnSpPr>
              <a:cxnSpLocks noChangeShapeType="1"/>
              <a:stCxn id="63498" idx="3"/>
              <a:endCxn id="63506" idx="0"/>
            </p:cNvCxnSpPr>
            <p:nvPr/>
          </p:nvCxnSpPr>
          <p:spPr bwMode="auto">
            <a:xfrm rot="5400000">
              <a:off x="2016" y="2982"/>
              <a:ext cx="1050" cy="186"/>
            </a:xfrm>
            <a:prstGeom prst="curvedConnector3">
              <a:avLst>
                <a:gd name="adj1" fmla="val 52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1" name="AutoShape 23"/>
            <p:cNvCxnSpPr>
              <a:cxnSpLocks noChangeShapeType="1"/>
              <a:stCxn id="63494" idx="5"/>
              <a:endCxn id="63506" idx="1"/>
            </p:cNvCxnSpPr>
            <p:nvPr/>
          </p:nvCxnSpPr>
          <p:spPr bwMode="auto">
            <a:xfrm rot="16200000" flipH="1">
              <a:off x="1134" y="2430"/>
              <a:ext cx="1860" cy="56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2" name="AutoShape 24"/>
            <p:cNvCxnSpPr>
              <a:cxnSpLocks noChangeShapeType="1"/>
              <a:stCxn id="63494" idx="3"/>
              <a:endCxn id="63506" idx="2"/>
            </p:cNvCxnSpPr>
            <p:nvPr/>
          </p:nvCxnSpPr>
          <p:spPr bwMode="auto">
            <a:xfrm rot="16200000" flipH="1">
              <a:off x="960" y="2400"/>
              <a:ext cx="1962" cy="72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3" name="AutoShape 25"/>
            <p:cNvCxnSpPr>
              <a:cxnSpLocks noChangeShapeType="1"/>
              <a:stCxn id="63503" idx="3"/>
              <a:endCxn id="63506" idx="4"/>
            </p:cNvCxnSpPr>
            <p:nvPr/>
          </p:nvCxnSpPr>
          <p:spPr bwMode="auto">
            <a:xfrm rot="5400000">
              <a:off x="2952" y="2670"/>
              <a:ext cx="714" cy="1722"/>
            </a:xfrm>
            <a:prstGeom prst="curvedConnector3">
              <a:avLst>
                <a:gd name="adj1" fmla="val 10419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4" name="AutoShape 26"/>
            <p:cNvCxnSpPr>
              <a:cxnSpLocks noChangeShapeType="1"/>
              <a:stCxn id="63503" idx="5"/>
              <a:endCxn id="63506" idx="4"/>
            </p:cNvCxnSpPr>
            <p:nvPr/>
          </p:nvCxnSpPr>
          <p:spPr bwMode="auto">
            <a:xfrm rot="5400000">
              <a:off x="3054" y="2568"/>
              <a:ext cx="714" cy="1926"/>
            </a:xfrm>
            <a:prstGeom prst="curvedConnector3">
              <a:avLst>
                <a:gd name="adj1" fmla="val 1201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1920" y="3744"/>
              <a:ext cx="43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i="1" kern="1200">
                  <a:latin typeface="Gabriola" panose="04040605051002020D02" pitchFamily="82" charset="0"/>
                  <a:ea typeface="+mn-ea"/>
                  <a:cs typeface="+mn-cs"/>
                </a:rPr>
                <a:t>nil</a:t>
              </a:r>
              <a:r>
                <a:rPr lang="en-US" altLang="en-US" sz="1500" b="1" kern="1200">
                  <a:latin typeface="Gabriola" panose="04040605051002020D02" pitchFamily="82" charset="0"/>
                  <a:ea typeface="+mn-ea"/>
                  <a:cs typeface="+mn-cs"/>
                </a:rPr>
                <a:t>[</a:t>
              </a:r>
              <a:r>
                <a:rPr lang="en-US" altLang="en-US" sz="1500" b="1" i="1" kern="1200">
                  <a:latin typeface="Gabriola" panose="04040605051002020D02" pitchFamily="82" charset="0"/>
                  <a:ea typeface="+mn-ea"/>
                  <a:cs typeface="+mn-cs"/>
                </a:rPr>
                <a:t>T</a:t>
              </a:r>
              <a:r>
                <a:rPr lang="en-US" altLang="en-US" sz="1500" b="1" kern="1200">
                  <a:latin typeface="Gabriola" panose="04040605051002020D02" pitchFamily="82" charset="0"/>
                  <a:ea typeface="+mn-ea"/>
                  <a:cs typeface="+mn-cs"/>
                </a:rPr>
                <a:t>]</a:t>
              </a:r>
              <a:endParaRPr lang="en-US" altLang="en-US" sz="1500" b="1" i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1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1365" y="111512"/>
            <a:ext cx="4274635" cy="57428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Red-black Properties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7687" y="907256"/>
            <a:ext cx="7255728" cy="3657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Every node is either </a:t>
            </a:r>
            <a:r>
              <a:rPr lang="en-US" alt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red</a:t>
            </a:r>
            <a:r>
              <a:rPr lang="en-US" altLang="en-US" sz="2800" b="1" dirty="0">
                <a:latin typeface="Gabriola" panose="04040605051002020D02" pitchFamily="82" charset="0"/>
              </a:rPr>
              <a:t> or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The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root is black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Every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leaf (</a:t>
            </a:r>
            <a:r>
              <a:rPr lang="en-US" altLang="en-US" sz="28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nil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) is black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If a node is 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red</a:t>
            </a:r>
            <a:r>
              <a:rPr lang="en-US" altLang="en-US" sz="2800" b="1" dirty="0">
                <a:latin typeface="Gabriola" panose="04040605051002020D02" pitchFamily="82" charset="0"/>
              </a:rPr>
              <a:t>, then both its children are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.</a:t>
            </a:r>
            <a:endParaRPr lang="en-US" altLang="en-US" sz="2800" b="1" dirty="0">
              <a:latin typeface="Gabriola" panose="04040605051002020D02" pitchFamily="82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For each node, all paths from the node to descendant leaves contain the same number of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</a:t>
            </a:r>
            <a:r>
              <a:rPr lang="en-US" altLang="en-US" sz="2800" b="1" dirty="0">
                <a:latin typeface="Gabriola" panose="04040605051002020D02" pitchFamily="82" charset="0"/>
              </a:rPr>
              <a:t> nodes.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altLang="en-US" sz="28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does Google sort the webpages while you are searching for some query?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is hierarchical information stored in a database?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Can we perform sorting using Tree data structure?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4984" y="74341"/>
            <a:ext cx="4980879" cy="54455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Height of a Red-black Tree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4857" y="685800"/>
            <a:ext cx="7069875" cy="4198434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Height of a node: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Number of edges in a longest path to a leaf.</a:t>
            </a:r>
          </a:p>
          <a:p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Black-height of a node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800" b="1" i="1" dirty="0" err="1">
                <a:solidFill>
                  <a:srgbClr val="CC3300"/>
                </a:solidFill>
                <a:latin typeface="Gabriola" panose="04040605051002020D02" pitchFamily="82" charset="0"/>
              </a:rPr>
              <a:t>bh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):</a:t>
            </a:r>
          </a:p>
          <a:p>
            <a:pPr lvl="1"/>
            <a:r>
              <a:rPr lang="en-US" altLang="en-US" sz="2800" b="1" i="1" dirty="0" err="1">
                <a:latin typeface="Gabriola" panose="04040605051002020D02" pitchFamily="82" charset="0"/>
              </a:rPr>
              <a:t>bh</a:t>
            </a:r>
            <a:r>
              <a:rPr lang="en-US" altLang="en-US" sz="2800" b="1" dirty="0">
                <a:latin typeface="Gabriola" panose="04040605051002020D02" pitchFamily="82" charset="0"/>
              </a:rPr>
              <a:t>(</a:t>
            </a:r>
            <a:r>
              <a:rPr lang="en-US" altLang="en-US" sz="2800" b="1" i="1" dirty="0"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latin typeface="Gabriola" panose="04040605051002020D02" pitchFamily="82" charset="0"/>
              </a:rPr>
              <a:t>)</a:t>
            </a:r>
            <a:r>
              <a:rPr lang="en-US" altLang="en-US" sz="2800" b="1" i="1" dirty="0">
                <a:latin typeface="Gabriola" panose="04040605051002020D02" pitchFamily="82" charset="0"/>
              </a:rPr>
              <a:t> </a:t>
            </a:r>
            <a:r>
              <a:rPr lang="en-US" altLang="en-US" sz="2800" b="1" dirty="0">
                <a:latin typeface="Gabriola" panose="04040605051002020D02" pitchFamily="82" charset="0"/>
              </a:rPr>
              <a:t>is the number of black nodes (including </a:t>
            </a:r>
            <a:r>
              <a:rPr lang="en-US" altLang="en-US" sz="2800" b="1" i="1" dirty="0">
                <a:latin typeface="Gabriola" panose="04040605051002020D02" pitchFamily="82" charset="0"/>
              </a:rPr>
              <a:t>nil</a:t>
            </a:r>
            <a:r>
              <a:rPr lang="en-US" altLang="en-US" sz="2800" b="1" dirty="0">
                <a:latin typeface="Gabriola" panose="04040605051002020D02" pitchFamily="82" charset="0"/>
              </a:rPr>
              <a:t>[</a:t>
            </a:r>
            <a:r>
              <a:rPr lang="en-US" altLang="en-US" sz="2800" b="1" i="1" dirty="0">
                <a:latin typeface="Gabriola" panose="04040605051002020D02" pitchFamily="82" charset="0"/>
              </a:rPr>
              <a:t>T </a:t>
            </a:r>
            <a:r>
              <a:rPr lang="en-US" altLang="en-US" sz="2800" b="1" dirty="0">
                <a:latin typeface="Gabriola" panose="04040605051002020D02" pitchFamily="82" charset="0"/>
              </a:rPr>
              <a:t>]) on the path from </a:t>
            </a:r>
            <a:r>
              <a:rPr lang="en-US" altLang="en-US" sz="2800" b="1" i="1" dirty="0">
                <a:latin typeface="Gabriola" panose="04040605051002020D02" pitchFamily="82" charset="0"/>
              </a:rPr>
              <a:t>x </a:t>
            </a:r>
            <a:r>
              <a:rPr lang="en-US" altLang="en-US" sz="2800" b="1" dirty="0">
                <a:latin typeface="Gabriola" panose="04040605051002020D02" pitchFamily="82" charset="0"/>
              </a:rPr>
              <a:t>to leaf, not counting </a:t>
            </a:r>
            <a:r>
              <a:rPr lang="en-US" altLang="en-US" sz="2800" b="1" i="1" dirty="0"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800" b="1" dirty="0">
                <a:latin typeface="Gabriola" panose="04040605051002020D02" pitchFamily="82" charset="0"/>
              </a:rPr>
              <a:t>Black-height of a red-black tree is the black-height of its root.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By Property 5,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 height is well defined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.</a:t>
            </a:r>
            <a:endParaRPr lang="en-US" altLang="en-US" sz="28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2157" y="133588"/>
            <a:ext cx="5686656" cy="54506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Height of a Red-black Tree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47765" y="907256"/>
            <a:ext cx="4152900" cy="3657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  <a:latin typeface="Gabriola" panose="04040605051002020D02" pitchFamily="82" charset="0"/>
              </a:rPr>
              <a:t>Example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:</a:t>
            </a:r>
            <a:endParaRPr lang="en-US" altLang="en-US" sz="2800" b="1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Height of a node: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Number of edges in a longest path to a leaf.</a:t>
            </a:r>
          </a:p>
          <a:p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Black-height of a node </a:t>
            </a:r>
            <a:r>
              <a:rPr lang="en-US" altLang="en-US" sz="2800" b="1" i="1" dirty="0" err="1">
                <a:latin typeface="Gabriola" panose="04040605051002020D02" pitchFamily="82" charset="0"/>
              </a:rPr>
              <a:t>bh</a:t>
            </a:r>
            <a:r>
              <a:rPr lang="en-US" altLang="en-US" sz="2800" b="1" dirty="0">
                <a:latin typeface="Gabriola" panose="04040605051002020D02" pitchFamily="82" charset="0"/>
              </a:rPr>
              <a:t>(</a:t>
            </a:r>
            <a:r>
              <a:rPr lang="en-US" altLang="en-US" sz="2800" b="1" i="1" dirty="0"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latin typeface="Gabriola" panose="04040605051002020D02" pitchFamily="82" charset="0"/>
              </a:rPr>
              <a:t>)</a:t>
            </a:r>
            <a:r>
              <a:rPr lang="en-US" altLang="en-US" sz="2800" b="1" i="1" dirty="0">
                <a:latin typeface="Gabriola" panose="04040605051002020D02" pitchFamily="82" charset="0"/>
              </a:rPr>
              <a:t> </a:t>
            </a:r>
            <a:r>
              <a:rPr lang="en-US" altLang="en-US" sz="2800" b="1" dirty="0">
                <a:latin typeface="Gabriola" panose="04040605051002020D02" pitchFamily="82" charset="0"/>
              </a:rPr>
              <a:t>is the number of black nodes on path from </a:t>
            </a:r>
            <a:r>
              <a:rPr lang="en-US" altLang="en-US" sz="2800" b="1" i="1" dirty="0">
                <a:latin typeface="Gabriola" panose="04040605051002020D02" pitchFamily="82" charset="0"/>
              </a:rPr>
              <a:t>x </a:t>
            </a:r>
            <a:r>
              <a:rPr lang="en-US" altLang="en-US" sz="2800" b="1" dirty="0">
                <a:latin typeface="Gabriola" panose="04040605051002020D02" pitchFamily="82" charset="0"/>
              </a:rPr>
              <a:t>to leaf, not counting </a:t>
            </a:r>
            <a:r>
              <a:rPr lang="en-US" altLang="en-US" sz="2800" b="1" i="1" dirty="0"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6034724" y="9715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>
            <a:off x="5291774" y="1257300"/>
            <a:ext cx="8001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6320474" y="1257300"/>
            <a:ext cx="8001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5063174" y="182880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17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7006274" y="182880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u="sng" kern="1200">
              <a:solidFill>
                <a:srgbClr val="FF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6549074" y="2114550"/>
            <a:ext cx="51435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7292024" y="211455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320474" y="274320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30</a:t>
            </a:r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7634924" y="28003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47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7920674" y="3086100"/>
            <a:ext cx="34290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6606224" y="3028950"/>
            <a:ext cx="40005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51" name="Oval 15"/>
          <p:cNvSpPr>
            <a:spLocks noChangeArrowheads="1"/>
          </p:cNvSpPr>
          <p:nvPr/>
        </p:nvSpPr>
        <p:spPr bwMode="auto">
          <a:xfrm>
            <a:off x="6949124" y="348615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38</a:t>
            </a:r>
          </a:p>
        </p:txBody>
      </p:sp>
      <p:sp>
        <p:nvSpPr>
          <p:cNvPr id="65552" name="Oval 16"/>
          <p:cNvSpPr>
            <a:spLocks noChangeArrowheads="1"/>
          </p:cNvSpPr>
          <p:nvPr/>
        </p:nvSpPr>
        <p:spPr bwMode="auto">
          <a:xfrm>
            <a:off x="8149274" y="348615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50</a:t>
            </a:r>
          </a:p>
        </p:txBody>
      </p:sp>
      <p:sp>
        <p:nvSpPr>
          <p:cNvPr id="65553" name="Oval 17"/>
          <p:cNvSpPr>
            <a:spLocks noChangeArrowheads="1"/>
          </p:cNvSpPr>
          <p:nvPr/>
        </p:nvSpPr>
        <p:spPr bwMode="auto">
          <a:xfrm>
            <a:off x="5977574" y="42862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cxnSp>
        <p:nvCxnSpPr>
          <p:cNvPr id="65554" name="AutoShape 18"/>
          <p:cNvCxnSpPr>
            <a:cxnSpLocks noChangeShapeType="1"/>
            <a:stCxn id="65551" idx="3"/>
            <a:endCxn id="65553" idx="7"/>
          </p:cNvCxnSpPr>
          <p:nvPr/>
        </p:nvCxnSpPr>
        <p:spPr bwMode="auto">
          <a:xfrm rot="5400000">
            <a:off x="6356193" y="3693319"/>
            <a:ext cx="557213" cy="72866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5" name="AutoShape 19"/>
          <p:cNvCxnSpPr>
            <a:cxnSpLocks noChangeShapeType="1"/>
            <a:stCxn id="65551" idx="5"/>
            <a:endCxn id="65553" idx="6"/>
          </p:cNvCxnSpPr>
          <p:nvPr/>
        </p:nvCxnSpPr>
        <p:spPr bwMode="auto">
          <a:xfrm rot="5400000">
            <a:off x="6441919" y="3657600"/>
            <a:ext cx="678656" cy="921544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6" name="AutoShape 20"/>
          <p:cNvCxnSpPr>
            <a:cxnSpLocks noChangeShapeType="1"/>
            <a:stCxn id="65548" idx="3"/>
            <a:endCxn id="65553" idx="5"/>
          </p:cNvCxnSpPr>
          <p:nvPr/>
        </p:nvCxnSpPr>
        <p:spPr bwMode="auto">
          <a:xfrm rot="5400000">
            <a:off x="6234749" y="3128962"/>
            <a:ext cx="1485900" cy="1414463"/>
          </a:xfrm>
          <a:prstGeom prst="curvedConnector3">
            <a:avLst>
              <a:gd name="adj1" fmla="val 1011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7" name="AutoShape 21"/>
          <p:cNvCxnSpPr>
            <a:cxnSpLocks noChangeShapeType="1"/>
            <a:stCxn id="65547" idx="3"/>
            <a:endCxn id="65553" idx="0"/>
          </p:cNvCxnSpPr>
          <p:nvPr/>
        </p:nvCxnSpPr>
        <p:spPr bwMode="auto">
          <a:xfrm rot="5400000">
            <a:off x="5634675" y="3550444"/>
            <a:ext cx="1250156" cy="221456"/>
          </a:xfrm>
          <a:prstGeom prst="curvedConnector3">
            <a:avLst>
              <a:gd name="adj1" fmla="val 52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8" name="AutoShape 22"/>
          <p:cNvCxnSpPr>
            <a:cxnSpLocks noChangeShapeType="1"/>
            <a:stCxn id="65543" idx="5"/>
            <a:endCxn id="65553" idx="1"/>
          </p:cNvCxnSpPr>
          <p:nvPr/>
        </p:nvCxnSpPr>
        <p:spPr bwMode="auto">
          <a:xfrm rot="16200000" flipH="1">
            <a:off x="4584543" y="2893219"/>
            <a:ext cx="2214563" cy="6715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9" name="AutoShape 23"/>
          <p:cNvCxnSpPr>
            <a:cxnSpLocks noChangeShapeType="1"/>
            <a:stCxn id="65543" idx="3"/>
            <a:endCxn id="65553" idx="2"/>
          </p:cNvCxnSpPr>
          <p:nvPr/>
        </p:nvCxnSpPr>
        <p:spPr bwMode="auto">
          <a:xfrm rot="16200000" flipH="1">
            <a:off x="4377375" y="2857500"/>
            <a:ext cx="2336006" cy="864394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60" name="AutoShape 24"/>
          <p:cNvCxnSpPr>
            <a:cxnSpLocks noChangeShapeType="1"/>
            <a:stCxn id="65552" idx="3"/>
            <a:endCxn id="65553" idx="4"/>
          </p:cNvCxnSpPr>
          <p:nvPr/>
        </p:nvCxnSpPr>
        <p:spPr bwMode="auto">
          <a:xfrm rot="5400000">
            <a:off x="6749100" y="3178969"/>
            <a:ext cx="850106" cy="2050256"/>
          </a:xfrm>
          <a:prstGeom prst="curvedConnector3">
            <a:avLst>
              <a:gd name="adj1" fmla="val 1041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61" name="AutoShape 25"/>
          <p:cNvCxnSpPr>
            <a:cxnSpLocks noChangeShapeType="1"/>
            <a:stCxn id="65552" idx="5"/>
            <a:endCxn id="65553" idx="4"/>
          </p:cNvCxnSpPr>
          <p:nvPr/>
        </p:nvCxnSpPr>
        <p:spPr bwMode="auto">
          <a:xfrm rot="5400000">
            <a:off x="6870544" y="3057525"/>
            <a:ext cx="850106" cy="2293144"/>
          </a:xfrm>
          <a:prstGeom prst="curvedConnector3">
            <a:avLst>
              <a:gd name="adj1" fmla="val 1201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7006274" y="1828800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41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5520374" y="4457700"/>
            <a:ext cx="52129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nil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[</a:t>
            </a: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T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]</a:t>
            </a:r>
            <a:endParaRPr lang="en-US" altLang="en-US" sz="1500" b="1" i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6394294" y="800100"/>
            <a:ext cx="4780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=4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=2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7308694" y="1657350"/>
            <a:ext cx="4780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=3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=2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5863275" y="2731294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7977825" y="2628900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7063425" y="3028950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479894" y="1771650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7708744" y="3486150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1118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– Binary Search Trees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75785"/>
            <a:ext cx="5509429" cy="4207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Search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Representation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Traversals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Finding Minimum and Maximum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Insertion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Deletion 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9327" y="118946"/>
            <a:ext cx="2943922" cy="566854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Internet Searches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52994"/>
          <a:stretch/>
        </p:blipFill>
        <p:spPr>
          <a:xfrm>
            <a:off x="1044115" y="868680"/>
            <a:ext cx="7233270" cy="38023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84420" y="2144128"/>
            <a:ext cx="2971800" cy="12186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briola" panose="04040605051002020D02" pitchFamily="82" charset="0"/>
              </a:rPr>
              <a:t>Google sorts webpages in decreasing relevance to the query you asked!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briola" panose="04040605051002020D02" pitchFamily="82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30591" y="998220"/>
            <a:ext cx="2079457" cy="630559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briola" panose="04040605051002020D02" pitchFamily="82" charset="0"/>
              </a:rPr>
              <a:t>Most relevant webpage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briola" panose="04040605051002020D02" pitchFamily="82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19778" y="3611880"/>
            <a:ext cx="2079457" cy="609101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briola" panose="04040605051002020D02" pitchFamily="82" charset="0"/>
              </a:rPr>
              <a:t>Less relevant webpage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9327" y="118946"/>
            <a:ext cx="2943922" cy="566854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9470" y="765834"/>
            <a:ext cx="6963471" cy="400050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View today as data structures that can support </a:t>
            </a:r>
            <a:br>
              <a:rPr lang="en-US" altLang="en-US" sz="2400" b="1" dirty="0">
                <a:latin typeface="Gabriola" panose="04040605051002020D02" pitchFamily="82" charset="0"/>
              </a:rPr>
            </a:b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dynamic set operations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Search, Minimum, Maximum, Predecessor, Successor, Insert, and Delete.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Can be used to build</a:t>
            </a:r>
          </a:p>
          <a:p>
            <a:pPr lvl="1"/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Dictionaries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Priority Queues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Basic operations take time proportional to the height of the tree –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pPr lvl="1">
              <a:buFontTx/>
              <a:buNone/>
            </a:pPr>
            <a:endParaRPr lang="en-US" altLang="en-US" sz="2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9327" y="126380"/>
            <a:ext cx="4368225" cy="55942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– Representation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6106" y="626190"/>
            <a:ext cx="6965795" cy="3922713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Represented by a linked data structure of nodes.</a:t>
            </a:r>
          </a:p>
          <a:p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root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400" b="1" dirty="0">
                <a:latin typeface="Gabriola" panose="04040605051002020D02" pitchFamily="82" charset="0"/>
              </a:rPr>
              <a:t> points to the root of tree </a:t>
            </a:r>
            <a:r>
              <a:rPr lang="en-US" altLang="en-US" sz="2400" b="1" i="1" dirty="0">
                <a:latin typeface="Gabriola" panose="04040605051002020D02" pitchFamily="82" charset="0"/>
              </a:rPr>
              <a:t>T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Each node contains fields:  </a:t>
            </a:r>
          </a:p>
          <a:p>
            <a:pPr lvl="1"/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key</a:t>
            </a:r>
          </a:p>
          <a:p>
            <a:pPr lvl="1"/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left</a:t>
            </a:r>
            <a:r>
              <a:rPr lang="en-US" altLang="en-US" sz="2400" b="1" dirty="0">
                <a:latin typeface="Gabriola" panose="04040605051002020D02" pitchFamily="82" charset="0"/>
              </a:rPr>
              <a:t> – pointer to left child: root of left subtree.</a:t>
            </a:r>
            <a:endParaRPr lang="en-US" altLang="en-US" sz="2400" b="1" i="1" dirty="0">
              <a:latin typeface="Gabriola" panose="04040605051002020D02" pitchFamily="82" charset="0"/>
            </a:endParaRPr>
          </a:p>
          <a:p>
            <a:pPr lvl="1"/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right</a:t>
            </a:r>
            <a:r>
              <a:rPr lang="en-US" altLang="en-US" sz="2400" b="1" i="1" dirty="0">
                <a:latin typeface="Gabriola" panose="04040605051002020D02" pitchFamily="82" charset="0"/>
              </a:rPr>
              <a:t> – </a:t>
            </a:r>
            <a:r>
              <a:rPr lang="en-US" altLang="en-US" sz="2400" b="1" dirty="0">
                <a:latin typeface="Gabriola" panose="04040605051002020D02" pitchFamily="82" charset="0"/>
              </a:rPr>
              <a:t>pointer to right child : root of right subtree.</a:t>
            </a:r>
            <a:endParaRPr lang="en-US" altLang="en-US" sz="2400" b="1" i="1" dirty="0">
              <a:latin typeface="Gabriola" panose="04040605051002020D02" pitchFamily="82" charset="0"/>
            </a:endParaRPr>
          </a:p>
          <a:p>
            <a:pPr lvl="1"/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p</a:t>
            </a:r>
            <a:r>
              <a:rPr lang="en-US" altLang="en-US" sz="2400" b="1" i="1" dirty="0">
                <a:latin typeface="Gabriola" panose="04040605051002020D02" pitchFamily="82" charset="0"/>
              </a:rPr>
              <a:t> – </a:t>
            </a:r>
            <a:r>
              <a:rPr lang="en-US" altLang="en-US" sz="2400" b="1" dirty="0">
                <a:latin typeface="Gabriola" panose="04040605051002020D02" pitchFamily="82" charset="0"/>
              </a:rPr>
              <a:t>pointer to parent. </a:t>
            </a:r>
            <a:r>
              <a:rPr lang="en-US" altLang="en-US" sz="2400" b="1" i="1" dirty="0">
                <a:latin typeface="Gabriola" panose="04040605051002020D02" pitchFamily="82" charset="0"/>
              </a:rPr>
              <a:t>p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root</a:t>
            </a:r>
            <a:r>
              <a:rPr lang="en-US" altLang="en-US" sz="2400" b="1" dirty="0">
                <a:latin typeface="Gabriola" panose="04040605051002020D02" pitchFamily="82" charset="0"/>
              </a:rPr>
              <a:t>[T]] = NIL (optional).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6057900" y="4170555"/>
            <a:ext cx="610529" cy="63190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u="sng" kern="12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5963115" y="4714206"/>
            <a:ext cx="174437" cy="2256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u="sng" kern="12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623824" y="4686332"/>
            <a:ext cx="192160" cy="2322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u="sng" kern="12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6353872" y="3944876"/>
            <a:ext cx="0" cy="2256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u="sng" kern="120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9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45743" y="128587"/>
            <a:ext cx="5234704" cy="59114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 Property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7821" y="889992"/>
            <a:ext cx="3993951" cy="2518768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Stored keys must satisfy the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binary search tree</a:t>
            </a:r>
            <a:r>
              <a:rPr lang="en-US" altLang="en-US" sz="2400" b="1" dirty="0">
                <a:latin typeface="Gabriola" panose="04040605051002020D02" pitchFamily="82" charset="0"/>
              </a:rPr>
              <a:t> property.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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in left subtree of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, then </a:t>
            </a:r>
            <a:r>
              <a:rPr lang="en-US" altLang="en-US" b="1" i="1" dirty="0">
                <a:latin typeface="Gabriola" panose="04040605051002020D02" pitchFamily="82" charset="0"/>
              </a:rPr>
              <a:t>key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].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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in right subtree of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, then </a:t>
            </a:r>
            <a:r>
              <a:rPr lang="en-US" altLang="en-US" b="1" i="1" dirty="0">
                <a:latin typeface="Gabriola" panose="04040605051002020D02" pitchFamily="82" charset="0"/>
              </a:rPr>
              <a:t>key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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].</a:t>
            </a:r>
          </a:p>
          <a:p>
            <a:pPr lvl="1"/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6019800" y="1554957"/>
            <a:ext cx="386954" cy="39886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56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182791" y="1895476"/>
            <a:ext cx="2003822" cy="651272"/>
            <a:chOff x="1620" y="1679"/>
            <a:chExt cx="1683" cy="547"/>
          </a:xfrm>
        </p:grpSpPr>
        <p:sp>
          <p:nvSpPr>
            <p:cNvPr id="1031" name="Oval 7"/>
            <p:cNvSpPr>
              <a:spLocks noChangeArrowheads="1"/>
            </p:cNvSpPr>
            <p:nvPr/>
          </p:nvSpPr>
          <p:spPr bwMode="auto">
            <a:xfrm>
              <a:off x="1620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26</a:t>
              </a:r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2978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200</a:t>
              </a:r>
            </a:p>
          </p:txBody>
        </p:sp>
        <p:cxnSp>
          <p:nvCxnSpPr>
            <p:cNvPr id="1033" name="AutoShape 9"/>
            <p:cNvCxnSpPr>
              <a:cxnSpLocks noChangeShapeType="1"/>
              <a:stCxn id="1029" idx="5"/>
              <a:endCxn id="1032" idx="0"/>
            </p:cNvCxnSpPr>
            <p:nvPr/>
          </p:nvCxnSpPr>
          <p:spPr bwMode="auto">
            <a:xfrm>
              <a:off x="2600" y="1679"/>
              <a:ext cx="541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4" name="AutoShape 10"/>
            <p:cNvCxnSpPr>
              <a:cxnSpLocks noChangeShapeType="1"/>
              <a:stCxn id="1029" idx="3"/>
              <a:endCxn id="1031" idx="0"/>
            </p:cNvCxnSpPr>
            <p:nvPr/>
          </p:nvCxnSpPr>
          <p:spPr bwMode="auto">
            <a:xfrm flipH="1">
              <a:off x="1783" y="1679"/>
              <a:ext cx="588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4567238" y="2488406"/>
            <a:ext cx="1493044" cy="881063"/>
            <a:chOff x="1103" y="2177"/>
            <a:chExt cx="1254" cy="740"/>
          </a:xfrm>
        </p:grpSpPr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1103" y="2582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2032" y="256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28</a:t>
              </a:r>
            </a:p>
          </p:txBody>
        </p:sp>
        <p:cxnSp>
          <p:nvCxnSpPr>
            <p:cNvPr id="1038" name="AutoShape 14"/>
            <p:cNvCxnSpPr>
              <a:cxnSpLocks noChangeShapeType="1"/>
              <a:stCxn id="1031" idx="3"/>
              <a:endCxn id="1036" idx="0"/>
            </p:cNvCxnSpPr>
            <p:nvPr/>
          </p:nvCxnSpPr>
          <p:spPr bwMode="auto">
            <a:xfrm flipH="1">
              <a:off x="1266" y="2177"/>
              <a:ext cx="40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9" name="AutoShape 15"/>
            <p:cNvCxnSpPr>
              <a:cxnSpLocks noChangeShapeType="1"/>
              <a:stCxn id="1031" idx="5"/>
              <a:endCxn id="1037" idx="0"/>
            </p:cNvCxnSpPr>
            <p:nvPr/>
          </p:nvCxnSpPr>
          <p:spPr bwMode="auto">
            <a:xfrm>
              <a:off x="1897" y="2177"/>
              <a:ext cx="298" cy="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6363891" y="2488406"/>
            <a:ext cx="1304925" cy="872729"/>
            <a:chOff x="2612" y="2177"/>
            <a:chExt cx="1096" cy="733"/>
          </a:xfrm>
        </p:grpSpPr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2612" y="2566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190</a:t>
              </a: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3383" y="257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213</a:t>
              </a:r>
            </a:p>
          </p:txBody>
        </p:sp>
        <p:cxnSp>
          <p:nvCxnSpPr>
            <p:cNvPr id="1043" name="AutoShape 19"/>
            <p:cNvCxnSpPr>
              <a:cxnSpLocks noChangeShapeType="1"/>
              <a:stCxn id="1032" idx="3"/>
              <a:endCxn id="1041" idx="0"/>
            </p:cNvCxnSpPr>
            <p:nvPr/>
          </p:nvCxnSpPr>
          <p:spPr bwMode="auto">
            <a:xfrm flipH="1">
              <a:off x="2775" y="2177"/>
              <a:ext cx="251" cy="3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4" name="AutoShape 20"/>
            <p:cNvCxnSpPr>
              <a:cxnSpLocks noChangeShapeType="1"/>
              <a:stCxn id="1032" idx="5"/>
              <a:endCxn id="1042" idx="0"/>
            </p:cNvCxnSpPr>
            <p:nvPr/>
          </p:nvCxnSpPr>
          <p:spPr bwMode="auto">
            <a:xfrm>
              <a:off x="3255" y="2177"/>
              <a:ext cx="291" cy="3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4171951" y="3311128"/>
            <a:ext cx="1098947" cy="917972"/>
            <a:chOff x="771" y="2868"/>
            <a:chExt cx="923" cy="771"/>
          </a:xfrm>
        </p:grpSpPr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771" y="328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1369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24</a:t>
              </a:r>
            </a:p>
          </p:txBody>
        </p:sp>
        <p:cxnSp>
          <p:nvCxnSpPr>
            <p:cNvPr id="1048" name="AutoShape 24"/>
            <p:cNvCxnSpPr>
              <a:cxnSpLocks noChangeShapeType="1"/>
              <a:stCxn id="1036" idx="3"/>
              <a:endCxn id="1046" idx="0"/>
            </p:cNvCxnSpPr>
            <p:nvPr/>
          </p:nvCxnSpPr>
          <p:spPr bwMode="auto">
            <a:xfrm flipH="1">
              <a:off x="934" y="2868"/>
              <a:ext cx="217" cy="4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9" name="AutoShape 25"/>
            <p:cNvCxnSpPr>
              <a:cxnSpLocks noChangeShapeType="1"/>
              <a:stCxn id="1036" idx="5"/>
              <a:endCxn id="1047" idx="0"/>
            </p:cNvCxnSpPr>
            <p:nvPr/>
          </p:nvCxnSpPr>
          <p:spPr bwMode="auto">
            <a:xfrm>
              <a:off x="1380" y="2868"/>
              <a:ext cx="152" cy="4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5385198" y="3348037"/>
            <a:ext cx="482203" cy="881063"/>
            <a:chOff x="1790" y="2899"/>
            <a:chExt cx="405" cy="740"/>
          </a:xfrm>
        </p:grpSpPr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1790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27</a:t>
              </a:r>
            </a:p>
          </p:txBody>
        </p:sp>
        <p:cxnSp>
          <p:nvCxnSpPr>
            <p:cNvPr id="1052" name="AutoShape 28"/>
            <p:cNvCxnSpPr>
              <a:cxnSpLocks noChangeShapeType="1"/>
              <a:stCxn id="1037" idx="4"/>
              <a:endCxn id="1051" idx="0"/>
            </p:cNvCxnSpPr>
            <p:nvPr/>
          </p:nvCxnSpPr>
          <p:spPr bwMode="auto">
            <a:xfrm flipH="1">
              <a:off x="1953" y="2899"/>
              <a:ext cx="24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381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2840832" y="1934766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20</a:t>
            </a: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2382441" y="2547938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3320654" y="2522935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2000250" y="3228975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 flipH="1">
            <a:off x="2540794" y="2225279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 flipH="1">
            <a:off x="2155031" y="2825354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2347913" y="2552700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12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3293269" y="2516981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latin typeface="Times New Roman" panose="02020603050405020304" pitchFamily="18" charset="0"/>
                <a:ea typeface="新細明體" charset="-120"/>
                <a:cs typeface="+mn-cs"/>
              </a:rPr>
              <a:t>25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1955007" y="3233737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10</a:t>
            </a: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077767" y="2218135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2694385" y="3217069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2609851" y="2839641"/>
            <a:ext cx="250031" cy="3845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2647950" y="3220641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15</a:t>
            </a:r>
          </a:p>
        </p:txBody>
      </p:sp>
      <p:sp>
        <p:nvSpPr>
          <p:cNvPr id="83984" name="Oval 16"/>
          <p:cNvSpPr>
            <a:spLocks noChangeArrowheads="1"/>
          </p:cNvSpPr>
          <p:nvPr/>
        </p:nvSpPr>
        <p:spPr bwMode="auto">
          <a:xfrm>
            <a:off x="4989910" y="1906191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30</a:t>
            </a:r>
          </a:p>
        </p:txBody>
      </p:sp>
      <p:sp>
        <p:nvSpPr>
          <p:cNvPr id="83985" name="Oval 17"/>
          <p:cNvSpPr>
            <a:spLocks noChangeArrowheads="1"/>
          </p:cNvSpPr>
          <p:nvPr/>
        </p:nvSpPr>
        <p:spPr bwMode="auto">
          <a:xfrm>
            <a:off x="4531519" y="2519363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6" name="Oval 18"/>
          <p:cNvSpPr>
            <a:spLocks noChangeArrowheads="1"/>
          </p:cNvSpPr>
          <p:nvPr/>
        </p:nvSpPr>
        <p:spPr bwMode="auto">
          <a:xfrm>
            <a:off x="5469732" y="2494360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4149329" y="3200400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 flipH="1">
            <a:off x="4689872" y="2196704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H="1">
            <a:off x="4304110" y="2796779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4568429" y="2524125"/>
            <a:ext cx="254877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latin typeface="Times New Roman" panose="02020603050405020304" pitchFamily="18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5442348" y="2488406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40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4185048" y="3205162"/>
            <a:ext cx="254877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5226844" y="2189560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4" name="Oval 26"/>
          <p:cNvSpPr>
            <a:spLocks noChangeArrowheads="1"/>
          </p:cNvSpPr>
          <p:nvPr/>
        </p:nvSpPr>
        <p:spPr bwMode="auto">
          <a:xfrm>
            <a:off x="6624638" y="1896666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60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7104460" y="2484835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6756797" y="3145632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H="1">
            <a:off x="6911578" y="2742010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7077075" y="2478881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70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6711554" y="3150394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65</a:t>
            </a:r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>
            <a:off x="6861573" y="2180035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7450932" y="3133725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4002" name="Line 34"/>
          <p:cNvSpPr>
            <a:spLocks noChangeShapeType="1"/>
          </p:cNvSpPr>
          <p:nvPr/>
        </p:nvSpPr>
        <p:spPr bwMode="auto">
          <a:xfrm>
            <a:off x="7366398" y="2756297"/>
            <a:ext cx="250031" cy="3845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7404498" y="3137297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80</a:t>
            </a:r>
          </a:p>
        </p:txBody>
      </p:sp>
      <p:sp>
        <p:nvSpPr>
          <p:cNvPr id="84004" name="Oval 36"/>
          <p:cNvSpPr>
            <a:spLocks noChangeArrowheads="1"/>
          </p:cNvSpPr>
          <p:nvPr/>
        </p:nvSpPr>
        <p:spPr bwMode="auto">
          <a:xfrm>
            <a:off x="3250865" y="3257808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3192718" y="3233737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latin typeface="Times New Roman" panose="02020603050405020304" pitchFamily="18" charset="0"/>
                <a:ea typeface="新細明體" charset="-120"/>
                <a:cs typeface="+mn-cs"/>
              </a:rPr>
              <a:t>22</a:t>
            </a:r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 flipH="1">
            <a:off x="3360058" y="2820590"/>
            <a:ext cx="96327" cy="437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1745743" y="128587"/>
            <a:ext cx="5234704" cy="59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 Examples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0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BF973B-7C14-448D-93A8-92EF5C441A40}"/>
</file>

<file path=customXml/itemProps2.xml><?xml version="1.0" encoding="utf-8"?>
<ds:datastoreItem xmlns:ds="http://schemas.openxmlformats.org/officeDocument/2006/customXml" ds:itemID="{B6D9D1D8-5D52-4554-AEC7-74F0F31958FA}"/>
</file>

<file path=customXml/itemProps3.xml><?xml version="1.0" encoding="utf-8"?>
<ds:datastoreItem xmlns:ds="http://schemas.openxmlformats.org/officeDocument/2006/customXml" ds:itemID="{4B35D73A-AA2E-4286-AB0B-41FD6B4404D7}"/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1894</Words>
  <Application>Microsoft Office PowerPoint</Application>
  <PresentationFormat>On-screen Show (16:9)</PresentationFormat>
  <Paragraphs>358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Wingdings</vt:lpstr>
      <vt:lpstr>Roboto Slab Regular</vt:lpstr>
      <vt:lpstr>Times New Roman</vt:lpstr>
      <vt:lpstr>Lato Light</vt:lpstr>
      <vt:lpstr>Courier New</vt:lpstr>
      <vt:lpstr>Gabriola</vt:lpstr>
      <vt:lpstr>Symbol</vt:lpstr>
      <vt:lpstr>Arial</vt:lpstr>
      <vt:lpstr>新細明體</vt:lpstr>
      <vt:lpstr>Kent template</vt:lpstr>
      <vt:lpstr>BINARY SEARCH TREES!</vt:lpstr>
      <vt:lpstr>PowerPoint Presentation</vt:lpstr>
      <vt:lpstr>Entry level  Questions</vt:lpstr>
      <vt:lpstr>Outline – Binary Search Trees</vt:lpstr>
      <vt:lpstr>Internet Searches</vt:lpstr>
      <vt:lpstr>Binary Search Trees</vt:lpstr>
      <vt:lpstr>BST – Representation </vt:lpstr>
      <vt:lpstr>Binary Search Tree Property</vt:lpstr>
      <vt:lpstr>PowerPoint Presentation</vt:lpstr>
      <vt:lpstr>Inorder Traversal</vt:lpstr>
      <vt:lpstr>Querying a Binary Search Tree</vt:lpstr>
      <vt:lpstr>Tree Search</vt:lpstr>
      <vt:lpstr>Iterative Tree Search</vt:lpstr>
      <vt:lpstr>Finding Min &amp; Max</vt:lpstr>
      <vt:lpstr>Predecessor and Successor</vt:lpstr>
      <vt:lpstr>Pseudo-code for Successor</vt:lpstr>
      <vt:lpstr>BST Insertion – Pseudocode </vt:lpstr>
      <vt:lpstr>PowerPoint Presentation</vt:lpstr>
      <vt:lpstr>Analysis of Insertion</vt:lpstr>
      <vt:lpstr>Exercise: Sorting Using BSTs</vt:lpstr>
      <vt:lpstr>Binary Search Tree-Delete (T, x)</vt:lpstr>
      <vt:lpstr>BST Deletion – Pseudocode (1) </vt:lpstr>
      <vt:lpstr>BST Deletion – Pseudocode (2)</vt:lpstr>
      <vt:lpstr>Correctness of Binary Search Tree-Delete</vt:lpstr>
      <vt:lpstr>Balanced BST’s</vt:lpstr>
      <vt:lpstr>Red-black trees: Overview</vt:lpstr>
      <vt:lpstr>Red-black Tree</vt:lpstr>
      <vt:lpstr>Red-black Tree – Example </vt:lpstr>
      <vt:lpstr>Red-black Properties</vt:lpstr>
      <vt:lpstr>Height of a Red-black Tree</vt:lpstr>
      <vt:lpstr>Height of a Red-black Tree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180</cp:revision>
  <dcterms:modified xsi:type="dcterms:W3CDTF">2021-08-20T10:53:03Z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