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1" r:id="rId4"/>
  </p:sldMasterIdLst>
  <p:notesMasterIdLst>
    <p:notesMasterId r:id="rId38"/>
  </p:notesMasterIdLst>
  <p:sldIdLst>
    <p:sldId id="295" r:id="rId5"/>
    <p:sldId id="258" r:id="rId6"/>
    <p:sldId id="347" r:id="rId7"/>
    <p:sldId id="354" r:id="rId8"/>
    <p:sldId id="359" r:id="rId9"/>
    <p:sldId id="360" r:id="rId10"/>
    <p:sldId id="361" r:id="rId11"/>
    <p:sldId id="362" r:id="rId12"/>
    <p:sldId id="387" r:id="rId13"/>
    <p:sldId id="363" r:id="rId14"/>
    <p:sldId id="364" r:id="rId15"/>
    <p:sldId id="365" r:id="rId16"/>
    <p:sldId id="366" r:id="rId17"/>
    <p:sldId id="367" r:id="rId18"/>
    <p:sldId id="368" r:id="rId19"/>
    <p:sldId id="369" r:id="rId20"/>
    <p:sldId id="370" r:id="rId21"/>
    <p:sldId id="371" r:id="rId22"/>
    <p:sldId id="372" r:id="rId23"/>
    <p:sldId id="373" r:id="rId24"/>
    <p:sldId id="374" r:id="rId25"/>
    <p:sldId id="375" r:id="rId26"/>
    <p:sldId id="377" r:id="rId27"/>
    <p:sldId id="378" r:id="rId28"/>
    <p:sldId id="379" r:id="rId29"/>
    <p:sldId id="380" r:id="rId30"/>
    <p:sldId id="381" r:id="rId31"/>
    <p:sldId id="383" r:id="rId32"/>
    <p:sldId id="384" r:id="rId33"/>
    <p:sldId id="385" r:id="rId34"/>
    <p:sldId id="386" r:id="rId35"/>
    <p:sldId id="266" r:id="rId36"/>
    <p:sldId id="278" r:id="rId3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E225D28-81A1-47F6-B832-14334138A573}">
  <a:tblStyle styleId="{5E225D28-81A1-47F6-B832-14334138A57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029A7E8-3C45-47D5-81E7-23AC33BA362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5208" autoAdjust="0"/>
  </p:normalViewPr>
  <p:slideViewPr>
    <p:cSldViewPr snapToGrid="0">
      <p:cViewPr varScale="1">
        <p:scale>
          <a:sx n="110" d="100"/>
          <a:sy n="110" d="100"/>
        </p:scale>
        <p:origin x="6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6879542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22811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17C7480-6AC0-45E6-80B1-4F6DB463D4A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75047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576910-AD26-4B76-8726-91BC576F3D5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7099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5349346-B10C-4953-B220-F64C2B6EA6FD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363329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43B813-1CA9-4C3A-ACA6-42B4C61EA917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73021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DA42BF2-2F1E-451B-8323-B0BB8E4ECFF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4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95076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EADB4AE-BD79-4899-B9F3-F04D12A4A44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6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6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5806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874058-194D-46D4-B70F-47363DCB2AF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8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7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05539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218C28-E543-452C-9F05-2B7AF7836219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53325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821C6A8-8AB0-4031-90F3-B42B0EE6B77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89212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E9A0E17-2CE4-4A2B-8013-B8CA6C951BC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9116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82262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7B706D2-A4A4-4FD2-B9F6-28C17DCFC10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6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98735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AD55690-5697-4B92-87DF-D79B142FEFE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8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8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29801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9776007-4EDC-4C0C-8D46-A399F5880A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299325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E5651E2-D2AC-49B1-85F3-C87F12C6B658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301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250CBC2-EEB0-481B-9029-440698921CB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9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19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482918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87A808C-6890-43EB-98DE-B64D0F66B1B0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9315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4F4FD85-4000-42E6-AE92-BFA8679BAB7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9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09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723232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AC42B6-EA0D-4955-8374-5FDCE80E911A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5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25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35256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68AAA0A-770B-41B0-B448-E692739FE0DB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5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5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918083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8922E7F-AE0C-48F9-A21B-32982836D58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4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44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75063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400246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0D53EDA-6802-4BD9-BD16-C56BD358B1B5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959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58881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684526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Google Shape;611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2" name="Google Shape;612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6021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1446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527D937-E9BE-42A1-8B4A-0BB0C723EA9C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2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26503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776A11-2AB6-48F5-B460-93585F457A06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6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9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659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645211A-D88E-4818-AB18-52378B093D9E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5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2636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5E568A-8213-4322-9412-93BFB1E0D3D1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7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37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41747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pPr marL="0" marR="0" lvl="0" indent="0" algn="r" defTabSz="93345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93EA357-E6E6-4225-B9BD-332DF502735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3345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altLang="en-US" sz="1200" b="0" i="0" u="none" strike="noStrike" kern="120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84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1226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30450" y="630150"/>
            <a:ext cx="3883200" cy="3883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430350" y="228600"/>
            <a:ext cx="1388100" cy="13881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5908250" y="4660825"/>
            <a:ext cx="605400" cy="605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06650" y="3872629"/>
            <a:ext cx="1097700" cy="10977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081694" y="771271"/>
            <a:ext cx="774600" cy="7746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6513651" y="161669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2420476" y="3612044"/>
            <a:ext cx="336900" cy="336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2362484" y="1670133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2"/>
          <p:cNvSpPr/>
          <p:nvPr/>
        </p:nvSpPr>
        <p:spPr>
          <a:xfrm>
            <a:off x="6818461" y="1338692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2"/>
          <p:cNvSpPr/>
          <p:nvPr/>
        </p:nvSpPr>
        <p:spPr>
          <a:xfrm>
            <a:off x="6163989" y="4374525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2"/>
          <p:cNvSpPr/>
          <p:nvPr/>
        </p:nvSpPr>
        <p:spPr>
          <a:xfrm>
            <a:off x="2300611" y="990190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" name="Google Shape;21;p2"/>
          <p:cNvGrpSpPr/>
          <p:nvPr/>
        </p:nvGrpSpPr>
        <p:grpSpPr>
          <a:xfrm>
            <a:off x="3001075" y="4182123"/>
            <a:ext cx="508851" cy="478711"/>
            <a:chOff x="5972700" y="2330200"/>
            <a:chExt cx="411625" cy="387275"/>
          </a:xfrm>
        </p:grpSpPr>
        <p:sp>
          <p:nvSpPr>
            <p:cNvPr id="22" name="Google Shape;22;p2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5861768" y="506559"/>
            <a:ext cx="524975" cy="832145"/>
            <a:chOff x="6718575" y="2318625"/>
            <a:chExt cx="256950" cy="407375"/>
          </a:xfrm>
        </p:grpSpPr>
        <p:sp>
          <p:nvSpPr>
            <p:cNvPr id="25" name="Google Shape;25;p2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33" name="Google Shape;33;p2"/>
          <p:cNvSpPr txBox="1">
            <a:spLocks noGrp="1"/>
          </p:cNvSpPr>
          <p:nvPr>
            <p:ph type="ctrTitle"/>
          </p:nvPr>
        </p:nvSpPr>
        <p:spPr>
          <a:xfrm>
            <a:off x="2757250" y="961350"/>
            <a:ext cx="3629400" cy="32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2757247" y="861970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3509928" y="4757335"/>
            <a:ext cx="213000" cy="2130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2"/>
          <p:cNvSpPr/>
          <p:nvPr/>
        </p:nvSpPr>
        <p:spPr>
          <a:xfrm>
            <a:off x="5494851" y="4374527"/>
            <a:ext cx="413400" cy="4134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background">
  <p:cSld name="BLANK_2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1"/>
          <p:cNvSpPr/>
          <p:nvPr/>
        </p:nvSpPr>
        <p:spPr>
          <a:xfrm>
            <a:off x="0" y="0"/>
            <a:ext cx="9144000" cy="5157300"/>
          </a:xfrm>
          <a:prstGeom prst="frame">
            <a:avLst>
              <a:gd name="adj1" fmla="val 792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11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11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11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8" name="Google Shape;278;p11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9" name="Google Shape;279;p11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11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11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11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11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11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11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11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8" name="Google Shape;288;p11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289" name="Google Shape;289;p11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1" name="Google Shape;291;p11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292" name="Google Shape;292;p11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0" name="Google Shape;300;p1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Yellow">
  <p:cSld name="BLANK_1_1"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1" name="Google Shape;331;p13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13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13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13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13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13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13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13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3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3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" name="Google Shape;342;p13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3" name="Google Shape;343;p13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FB6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44" name="Google Shape;344;p13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45" name="Google Shape;345;p13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13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48" name="Google Shape;348;p13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3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13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3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3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3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6" name="Google Shape;356;p1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Magenta">
  <p:cSld name="BLANK_1_1_1"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14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14"/>
          <p:cNvSpPr/>
          <p:nvPr/>
        </p:nvSpPr>
        <p:spPr>
          <a:xfrm>
            <a:off x="217850" y="171250"/>
            <a:ext cx="1054200" cy="10542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0" name="Google Shape;360;p14"/>
          <p:cNvSpPr/>
          <p:nvPr/>
        </p:nvSpPr>
        <p:spPr>
          <a:xfrm>
            <a:off x="1156976" y="-137274"/>
            <a:ext cx="398700" cy="3987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14"/>
          <p:cNvSpPr/>
          <p:nvPr/>
        </p:nvSpPr>
        <p:spPr>
          <a:xfrm>
            <a:off x="1397225" y="337514"/>
            <a:ext cx="136800" cy="1368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14"/>
          <p:cNvSpPr/>
          <p:nvPr/>
        </p:nvSpPr>
        <p:spPr>
          <a:xfrm>
            <a:off x="488128" y="1334485"/>
            <a:ext cx="213000" cy="2130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3" name="Google Shape;363;p14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14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5" name="Google Shape;365;p14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14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7" name="Google Shape;367;p14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4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14"/>
          <p:cNvSpPr/>
          <p:nvPr/>
        </p:nvSpPr>
        <p:spPr>
          <a:xfrm>
            <a:off x="258289" y="157710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0" name="Google Shape;370;p14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FC406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1" name="Google Shape;371;p14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372" name="Google Shape;372;p1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14"/>
          <p:cNvGrpSpPr/>
          <p:nvPr/>
        </p:nvGrpSpPr>
        <p:grpSpPr>
          <a:xfrm>
            <a:off x="545621" y="382390"/>
            <a:ext cx="398658" cy="631920"/>
            <a:chOff x="6718575" y="2318625"/>
            <a:chExt cx="256950" cy="407375"/>
          </a:xfrm>
        </p:grpSpPr>
        <p:sp>
          <p:nvSpPr>
            <p:cNvPr id="375" name="Google Shape;375;p14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4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4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3" name="Google Shape;383;p14"/>
          <p:cNvSpPr/>
          <p:nvPr/>
        </p:nvSpPr>
        <p:spPr>
          <a:xfrm>
            <a:off x="-117275" y="847257"/>
            <a:ext cx="605400" cy="605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14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679"/>
            <a:ext cx="7543800" cy="9715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89447"/>
            <a:ext cx="8229600" cy="3308747"/>
          </a:xfrm>
        </p:spPr>
        <p:txBody>
          <a:bodyPr>
            <a:normAutofit/>
          </a:bodyPr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26D2B1AE-E10D-4AFD-A993-B0DAC530E4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6291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407150" y="407075"/>
            <a:ext cx="8329800" cy="4329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7"/>
          <p:cNvSpPr/>
          <p:nvPr/>
        </p:nvSpPr>
        <p:spPr>
          <a:xfrm>
            <a:off x="-167025" y="559475"/>
            <a:ext cx="2630400" cy="26304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7"/>
          <p:cNvSpPr/>
          <p:nvPr/>
        </p:nvSpPr>
        <p:spPr>
          <a:xfrm>
            <a:off x="1812100" y="271400"/>
            <a:ext cx="1054200" cy="1054200"/>
          </a:xfrm>
          <a:prstGeom prst="ellipse">
            <a:avLst/>
          </a:prstGeom>
          <a:solidFill>
            <a:srgbClr val="FFB600">
              <a:alpha val="7962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1704597" y="-129655"/>
            <a:ext cx="300900" cy="3009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7"/>
          <p:cNvSpPr/>
          <p:nvPr/>
        </p:nvSpPr>
        <p:spPr>
          <a:xfrm>
            <a:off x="228600" y="2887250"/>
            <a:ext cx="605400" cy="605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7"/>
          <p:cNvSpPr/>
          <p:nvPr/>
        </p:nvSpPr>
        <p:spPr>
          <a:xfrm>
            <a:off x="1522903" y="316285"/>
            <a:ext cx="213000" cy="213000"/>
          </a:xfrm>
          <a:prstGeom prst="ellipse">
            <a:avLst/>
          </a:prstGeom>
          <a:solidFill>
            <a:srgbClr val="FC406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7"/>
          <p:cNvSpPr/>
          <p:nvPr/>
        </p:nvSpPr>
        <p:spPr>
          <a:xfrm>
            <a:off x="7847950" y="4168079"/>
            <a:ext cx="1097700" cy="10977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7"/>
          <p:cNvSpPr/>
          <p:nvPr/>
        </p:nvSpPr>
        <p:spPr>
          <a:xfrm>
            <a:off x="8507494" y="2981146"/>
            <a:ext cx="774600" cy="7746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7"/>
          <p:cNvSpPr/>
          <p:nvPr/>
        </p:nvSpPr>
        <p:spPr>
          <a:xfrm>
            <a:off x="8094101" y="3973940"/>
            <a:ext cx="413400" cy="413400"/>
          </a:xfrm>
          <a:prstGeom prst="ellipse">
            <a:avLst/>
          </a:prstGeom>
          <a:solidFill>
            <a:srgbClr val="FC4540">
              <a:alpha val="788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7"/>
          <p:cNvSpPr/>
          <p:nvPr/>
        </p:nvSpPr>
        <p:spPr>
          <a:xfrm>
            <a:off x="8622049" y="3872635"/>
            <a:ext cx="213000" cy="213000"/>
          </a:xfrm>
          <a:prstGeom prst="ellipse">
            <a:avLst/>
          </a:prstGeom>
          <a:solidFill>
            <a:srgbClr val="FF97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7"/>
          <p:cNvSpPr/>
          <p:nvPr/>
        </p:nvSpPr>
        <p:spPr>
          <a:xfrm>
            <a:off x="7550022" y="4801658"/>
            <a:ext cx="213000" cy="2130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7"/>
          <p:cNvSpPr/>
          <p:nvPr/>
        </p:nvSpPr>
        <p:spPr>
          <a:xfrm>
            <a:off x="7325661" y="4674667"/>
            <a:ext cx="93900" cy="93900"/>
          </a:xfrm>
          <a:prstGeom prst="ellipse">
            <a:avLst/>
          </a:prstGeom>
          <a:solidFill>
            <a:srgbClr val="02BDC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7"/>
          <p:cNvSpPr/>
          <p:nvPr/>
        </p:nvSpPr>
        <p:spPr>
          <a:xfrm>
            <a:off x="91939" y="2887250"/>
            <a:ext cx="93900" cy="93900"/>
          </a:xfrm>
          <a:prstGeom prst="ellipse">
            <a:avLst/>
          </a:prstGeom>
          <a:solidFill>
            <a:srgbClr val="FFB6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7"/>
          <p:cNvSpPr/>
          <p:nvPr/>
        </p:nvSpPr>
        <p:spPr>
          <a:xfrm>
            <a:off x="8726411" y="3200065"/>
            <a:ext cx="336767" cy="336767"/>
          </a:xfrm>
          <a:custGeom>
            <a:avLst/>
            <a:gdLst/>
            <a:ahLst/>
            <a:cxnLst/>
            <a:rect l="l" t="t" r="r" b="b"/>
            <a:pathLst>
              <a:path w="16027" h="16027" fill="none" extrusionOk="0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w="12175" cap="rnd" cmpd="sng">
            <a:solidFill>
              <a:srgbClr val="02BDC7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3" name="Google Shape;173;p7"/>
          <p:cNvGrpSpPr/>
          <p:nvPr/>
        </p:nvGrpSpPr>
        <p:grpSpPr>
          <a:xfrm>
            <a:off x="8142375" y="4477573"/>
            <a:ext cx="508851" cy="478711"/>
            <a:chOff x="5972700" y="2330200"/>
            <a:chExt cx="411625" cy="387275"/>
          </a:xfrm>
        </p:grpSpPr>
        <p:sp>
          <p:nvSpPr>
            <p:cNvPr id="174" name="Google Shape;174;p7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7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2175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" name="Google Shape;176;p7"/>
          <p:cNvGrpSpPr/>
          <p:nvPr/>
        </p:nvGrpSpPr>
        <p:grpSpPr>
          <a:xfrm>
            <a:off x="2139871" y="482540"/>
            <a:ext cx="398658" cy="631920"/>
            <a:chOff x="6718575" y="2318625"/>
            <a:chExt cx="256950" cy="407375"/>
          </a:xfrm>
        </p:grpSpPr>
        <p:sp>
          <p:nvSpPr>
            <p:cNvPr id="177" name="Google Shape;177;p7"/>
            <p:cNvSpPr/>
            <p:nvPr/>
          </p:nvSpPr>
          <p:spPr>
            <a:xfrm>
              <a:off x="6795900" y="2673600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6795900" y="2650475"/>
              <a:ext cx="102300" cy="22550"/>
            </a:xfrm>
            <a:custGeom>
              <a:avLst/>
              <a:gdLst/>
              <a:ahLst/>
              <a:cxnLst/>
              <a:rect l="l" t="t" r="r" b="b"/>
              <a:pathLst>
                <a:path w="4092" h="902" fill="none" extrusionOk="0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6795900" y="2696125"/>
              <a:ext cx="102300" cy="29875"/>
            </a:xfrm>
            <a:custGeom>
              <a:avLst/>
              <a:gdLst/>
              <a:ahLst/>
              <a:cxnLst/>
              <a:rect l="l" t="t" r="r" b="b"/>
              <a:pathLst>
                <a:path w="4092" h="1195" fill="none" extrusionOk="0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7"/>
            <p:cNvSpPr/>
            <p:nvPr/>
          </p:nvSpPr>
          <p:spPr>
            <a:xfrm>
              <a:off x="67849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7"/>
            <p:cNvSpPr/>
            <p:nvPr/>
          </p:nvSpPr>
          <p:spPr>
            <a:xfrm>
              <a:off x="6718575" y="2318625"/>
              <a:ext cx="256950" cy="307525"/>
            </a:xfrm>
            <a:custGeom>
              <a:avLst/>
              <a:gdLst/>
              <a:ahLst/>
              <a:cxnLst/>
              <a:rect l="l" t="t" r="r" b="b"/>
              <a:pathLst>
                <a:path w="10278" h="12301" fill="none" extrusionOk="0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6873825" y="2459275"/>
              <a:ext cx="35350" cy="166875"/>
            </a:xfrm>
            <a:custGeom>
              <a:avLst/>
              <a:gdLst/>
              <a:ahLst/>
              <a:cxnLst/>
              <a:rect l="l" t="t" r="r" b="b"/>
              <a:pathLst>
                <a:path w="1414" h="6675" fill="none" extrusionOk="0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7"/>
            <p:cNvSpPr/>
            <p:nvPr/>
          </p:nvSpPr>
          <p:spPr>
            <a:xfrm>
              <a:off x="6801975" y="2453200"/>
              <a:ext cx="90150" cy="19500"/>
            </a:xfrm>
            <a:custGeom>
              <a:avLst/>
              <a:gdLst/>
              <a:ahLst/>
              <a:cxnLst/>
              <a:rect l="l" t="t" r="r" b="b"/>
              <a:pathLst>
                <a:path w="3606" h="780" fill="none" extrusionOk="0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7"/>
            <p:cNvSpPr/>
            <p:nvPr/>
          </p:nvSpPr>
          <p:spPr>
            <a:xfrm>
              <a:off x="6795900" y="2628550"/>
              <a:ext cx="102300" cy="25"/>
            </a:xfrm>
            <a:custGeom>
              <a:avLst/>
              <a:gdLst/>
              <a:ahLst/>
              <a:cxnLst/>
              <a:rect l="l" t="t" r="r" b="b"/>
              <a:pathLst>
                <a:path w="4092" h="1" fill="none" extrusionOk="0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w="12175" cap="rnd" cmpd="sng">
              <a:solidFill>
                <a:srgbClr val="02BDC7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5" name="Google Shape;185;p7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7"/>
          <p:cNvSpPr txBox="1">
            <a:spLocks noGrp="1"/>
          </p:cNvSpPr>
          <p:nvPr>
            <p:ph type="body" idx="1"/>
          </p:nvPr>
        </p:nvSpPr>
        <p:spPr>
          <a:xfrm>
            <a:off x="2683000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7" name="Google Shape;187;p7"/>
          <p:cNvSpPr txBox="1">
            <a:spLocks noGrp="1"/>
          </p:cNvSpPr>
          <p:nvPr>
            <p:ph type="body" idx="2"/>
          </p:nvPr>
        </p:nvSpPr>
        <p:spPr>
          <a:xfrm>
            <a:off x="4637114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8" name="Google Shape;188;p7"/>
          <p:cNvSpPr txBox="1">
            <a:spLocks noGrp="1"/>
          </p:cNvSpPr>
          <p:nvPr>
            <p:ph type="body" idx="3"/>
          </p:nvPr>
        </p:nvSpPr>
        <p:spPr>
          <a:xfrm>
            <a:off x="6591228" y="1428750"/>
            <a:ext cx="1858800" cy="27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 rtl="0">
              <a:spcBef>
                <a:spcPts val="600"/>
              </a:spcBef>
              <a:spcAft>
                <a:spcPts val="0"/>
              </a:spcAft>
              <a:buSzPts val="1300"/>
              <a:buChar char="○"/>
              <a:defRPr sz="1300"/>
            </a:lvl1pPr>
            <a:lvl2pPr marL="914400" lvl="1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2pPr>
            <a:lvl3pPr marL="1371600" lvl="2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3pPr>
            <a:lvl4pPr marL="1828800" lvl="3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4pPr>
            <a:lvl5pPr marL="2286000" lvl="4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5pPr>
            <a:lvl6pPr marL="2743200" lvl="5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6pPr>
            <a:lvl7pPr marL="3200400" lvl="6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7pPr>
            <a:lvl8pPr marL="3657600" lvl="7" indent="-311150" rtl="0">
              <a:spcBef>
                <a:spcPts val="1000"/>
              </a:spcBef>
              <a:spcAft>
                <a:spcPts val="0"/>
              </a:spcAft>
              <a:buSzPts val="1300"/>
              <a:buChar char="◦"/>
              <a:defRPr sz="1300"/>
            </a:lvl8pPr>
            <a:lvl9pPr marL="4114800" lvl="8" indent="-311150" rtl="0">
              <a:spcBef>
                <a:spcPts val="1000"/>
              </a:spcBef>
              <a:spcAft>
                <a:spcPts val="1000"/>
              </a:spcAft>
              <a:buSzPts val="1300"/>
              <a:buChar char="◦"/>
              <a:defRPr sz="1300"/>
            </a:lvl9pPr>
          </a:lstStyle>
          <a:p>
            <a:endParaRPr/>
          </a:p>
        </p:txBody>
      </p:sp>
      <p:sp>
        <p:nvSpPr>
          <p:cNvPr id="189" name="Google Shape;189;p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115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7DA58F0-AD53-49BF-AA90-86F4C7D342D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7720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FA52A2D-12E7-4CC2-AABA-65797208CFA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921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75010"/>
            <a:ext cx="8229600" cy="67984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910829"/>
            <a:ext cx="4038600" cy="38076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798219"/>
            <a:ext cx="2133600" cy="242888"/>
          </a:xfrm>
        </p:spPr>
        <p:txBody>
          <a:bodyPr/>
          <a:lstStyle>
            <a:lvl1pPr>
              <a:defRPr/>
            </a:lvl1pPr>
          </a:lstStyle>
          <a:p>
            <a:fld id="{65781173-BF2E-4E0B-A88E-4A9B10260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788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2901875" y="1033400"/>
            <a:ext cx="5292300" cy="3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○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2000"/>
              <a:buFont typeface="Lato Light"/>
              <a:buChar char="◦"/>
              <a:defRPr sz="2000">
                <a:solidFill>
                  <a:schemeClr val="dk1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144075" y="559475"/>
            <a:ext cx="2142000" cy="26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1pPr>
            <a:lvl2pPr lvl="1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2pPr>
            <a:lvl3pPr lvl="2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3pPr>
            <a:lvl4pPr lvl="3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4pPr>
            <a:lvl5pPr lvl="4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5pPr>
            <a:lvl6pPr lvl="5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6pPr>
            <a:lvl7pPr lvl="6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7pPr>
            <a:lvl8pPr lvl="7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8pPr>
            <a:lvl9pPr lvl="8" algn="r">
              <a:buNone/>
              <a:defRPr sz="1200">
                <a:solidFill>
                  <a:schemeClr val="dk2"/>
                </a:solidFill>
                <a:latin typeface="Lato Light"/>
                <a:ea typeface="Lato Light"/>
                <a:cs typeface="Lato Light"/>
                <a:sym typeface="Lato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59" r:id="rId3"/>
    <p:sldLayoutId id="2147483660" r:id="rId4"/>
    <p:sldLayoutId id="2147483662" r:id="rId5"/>
    <p:sldLayoutId id="2147483663" r:id="rId6"/>
    <p:sldLayoutId id="2147483664" r:id="rId7"/>
    <p:sldLayoutId id="2147483665" r:id="rId8"/>
    <p:sldLayoutId id="2147483666" r:id="rId9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15"/>
          <p:cNvSpPr txBox="1">
            <a:spLocks noGrp="1"/>
          </p:cNvSpPr>
          <p:nvPr>
            <p:ph type="ctrTitle"/>
          </p:nvPr>
        </p:nvSpPr>
        <p:spPr>
          <a:xfrm>
            <a:off x="2536030" y="842962"/>
            <a:ext cx="4079219" cy="334633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4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Trees!</a:t>
            </a:r>
            <a:endParaRPr sz="48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4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7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0381" y="74613"/>
            <a:ext cx="5754030" cy="487749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Properties of Minimum Spanning Trees</a:t>
            </a:r>
          </a:p>
        </p:txBody>
      </p:sp>
      <p:sp>
        <p:nvSpPr>
          <p:cNvPr id="84070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091561" y="562362"/>
            <a:ext cx="7309024" cy="4522594"/>
          </a:xfrm>
        </p:spPr>
        <p:txBody>
          <a:bodyPr/>
          <a:lstStyle/>
          <a:p>
            <a:pPr marL="400050" indent="-400050">
              <a:lnSpc>
                <a:spcPct val="13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Minimum spanning tree is not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unique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, but the minimum cost is always unique.</a:t>
            </a:r>
            <a:endParaRPr lang="en-US" altLang="en-US" sz="2400" b="1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30000"/>
              </a:lnSpc>
            </a:pPr>
            <a:endParaRPr lang="en-US" altLang="en-US" sz="2400" b="1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30000"/>
              </a:lnSpc>
            </a:pPr>
            <a:endParaRPr lang="en-US" altLang="en-US" sz="2400" b="1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30000"/>
              </a:lnSpc>
            </a:pP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MST has no cycles </a:t>
            </a:r>
            <a:r>
              <a:rPr lang="en-US" altLang="en-US" sz="2400" b="1" dirty="0">
                <a:latin typeface="Gabriola" panose="04040605051002020D02" pitchFamily="82" charset="0"/>
              </a:rPr>
              <a:t>– see why:</a:t>
            </a:r>
          </a:p>
          <a:p>
            <a:pPr marL="685800" lvl="1" indent="-342900">
              <a:lnSpc>
                <a:spcPct val="13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We can take out an edge of a cycle, and still have the  vertices connected while reducing the cost</a:t>
            </a:r>
          </a:p>
          <a:p>
            <a:pPr marL="400050" indent="-400050">
              <a:lnSpc>
                <a:spcPct val="13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# of edges in a MST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: </a:t>
            </a:r>
            <a:r>
              <a:rPr lang="en-US" altLang="en-US" sz="24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|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V| - 1 </a:t>
            </a:r>
          </a:p>
        </p:txBody>
      </p:sp>
      <p:sp>
        <p:nvSpPr>
          <p:cNvPr id="840755" name="Text Box 51"/>
          <p:cNvSpPr txBox="1">
            <a:spLocks noChangeArrowheads="1"/>
          </p:cNvSpPr>
          <p:nvPr/>
        </p:nvSpPr>
        <p:spPr bwMode="auto">
          <a:xfrm>
            <a:off x="2408635" y="4283869"/>
            <a:ext cx="18473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i="1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40756" name="Picture 5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5532" y="1645758"/>
            <a:ext cx="2074069" cy="1023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40757" name="Picture 5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073" y="1645758"/>
            <a:ext cx="1649015" cy="875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73705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7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13210" y="74614"/>
            <a:ext cx="5779380" cy="558484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Growing a MST – Generic Approach</a:t>
            </a:r>
          </a:p>
        </p:txBody>
      </p:sp>
      <p:sp>
        <p:nvSpPr>
          <p:cNvPr id="842809" name="Rectangle 57"/>
          <p:cNvSpPr>
            <a:spLocks noChangeArrowheads="1"/>
          </p:cNvSpPr>
          <p:nvPr/>
        </p:nvSpPr>
        <p:spPr bwMode="auto">
          <a:xfrm>
            <a:off x="1560910" y="2603898"/>
            <a:ext cx="1244203" cy="38338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42756" name="Group 4"/>
          <p:cNvGrpSpPr>
            <a:grpSpLocks/>
          </p:cNvGrpSpPr>
          <p:nvPr/>
        </p:nvGrpSpPr>
        <p:grpSpPr bwMode="auto">
          <a:xfrm>
            <a:off x="5107781" y="1965721"/>
            <a:ext cx="2790825" cy="1606152"/>
            <a:chOff x="1670" y="2241"/>
            <a:chExt cx="2344" cy="1349"/>
          </a:xfrm>
        </p:grpSpPr>
        <p:sp>
          <p:nvSpPr>
            <p:cNvPr id="842757" name="Line 5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58" name="Line 6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59" name="Line 7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0" name="Line 8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1" name="Line 9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2" name="Line 10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3" name="Line 11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2764" name="Line 12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42765" name="Group 13"/>
            <p:cNvGrpSpPr>
              <a:grpSpLocks/>
            </p:cNvGrpSpPr>
            <p:nvPr/>
          </p:nvGrpSpPr>
          <p:grpSpPr bwMode="auto">
            <a:xfrm>
              <a:off x="1670" y="2241"/>
              <a:ext cx="2344" cy="1349"/>
              <a:chOff x="3303" y="2273"/>
              <a:chExt cx="2344" cy="1349"/>
            </a:xfrm>
          </p:grpSpPr>
          <p:sp>
            <p:nvSpPr>
              <p:cNvPr id="842766" name="Oval 14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42767" name="Oval 15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42768" name="Oval 16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842769" name="Oval 17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842770" name="Oval 18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42771" name="Oval 19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h</a:t>
                </a:r>
              </a:p>
            </p:txBody>
          </p:sp>
          <p:sp>
            <p:nvSpPr>
              <p:cNvPr id="842772" name="Oval 20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842773" name="Oval 21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42774" name="Oval 22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i</a:t>
                </a:r>
              </a:p>
            </p:txBody>
          </p:sp>
          <p:sp>
            <p:nvSpPr>
              <p:cNvPr id="842775" name="Line 23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6" name="Line 24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7" name="Line 25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8" name="Line 26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79" name="Line 27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0" name="Line 28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1" name="Line 29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2" name="Line 30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3" name="Line 31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4" name="Line 32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5" name="Line 33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6" name="Line 34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7" name="Line 35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8" name="Line 36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20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42789" name="Text Box 37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42790" name="Text Box 38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42791" name="Text Box 39"/>
              <p:cNvSpPr txBox="1">
                <a:spLocks noChangeArrowheads="1"/>
              </p:cNvSpPr>
              <p:nvPr/>
            </p:nvSpPr>
            <p:spPr bwMode="auto">
              <a:xfrm>
                <a:off x="4696" y="2286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42792" name="Text Box 40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42793" name="Text Box 41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1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842794" name="Text Box 42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42795" name="Text Box 43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42796" name="Text Box 44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20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42797" name="Text Box 45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97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42798" name="Text Box 46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42799" name="Text Box 47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3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842800" name="Text Box 48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842801" name="Text Box 49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842802" name="Text Box 50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842803" name="Rectangle 51"/>
          <p:cNvSpPr>
            <a:spLocks noChangeArrowheads="1"/>
          </p:cNvSpPr>
          <p:nvPr/>
        </p:nvSpPr>
        <p:spPr bwMode="auto">
          <a:xfrm>
            <a:off x="1250156" y="1078983"/>
            <a:ext cx="4023122" cy="381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Grow a set A of edges (initially empty)</a:t>
            </a:r>
          </a:p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4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Incrementally add edges to A such that they would belong </a:t>
            </a:r>
            <a:endParaRPr lang="en-US" altLang="en-US" sz="2400" b="1" kern="1200" dirty="0" smtClean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marL="0" indent="0" defTabSz="685800" fontAlgn="base">
              <a:lnSpc>
                <a:spcPct val="120000"/>
              </a:lnSpc>
              <a:spcAft>
                <a:spcPct val="0"/>
              </a:spcAft>
              <a:buClrTx/>
              <a:buNone/>
            </a:pPr>
            <a:r>
              <a:rPr lang="en-US" altLang="en-US" sz="24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    to a MST</a:t>
            </a:r>
          </a:p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endParaRPr lang="en-US" altLang="en-US" sz="24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endParaRPr lang="en-US" altLang="en-US" sz="2400" b="1" kern="1200" dirty="0" smtClean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</a:endParaRPr>
          </a:p>
          <a:p>
            <a:pPr marL="628650" lvl="1" defTabSz="685800" fontAlgn="base">
              <a:lnSpc>
                <a:spcPct val="120000"/>
              </a:lnSpc>
              <a:spcAft>
                <a:spcPct val="0"/>
              </a:spcAft>
              <a:buClrTx/>
              <a:buFont typeface="Courier New" panose="02070309020205020404" pitchFamily="49" charset="0"/>
              <a:buChar char="o"/>
            </a:pPr>
            <a:r>
              <a:rPr lang="en-US" altLang="en-US" sz="2000" b="1" kern="1200" dirty="0" smtClean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An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edge (u, v) is safe for A if and only if A 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</a:t>
            </a:r>
            <a:r>
              <a:rPr lang="en-US" altLang="en-US" sz="2000" b="1" kern="1200" dirty="0">
                <a:solidFill>
                  <a:srgbClr val="000000"/>
                </a:solidFill>
                <a:latin typeface="Gabriola" panose="04040605051002020D02" pitchFamily="82" charset="0"/>
                <a:ea typeface="+mn-ea"/>
                <a:cs typeface="+mn-cs"/>
              </a:rPr>
              <a:t> {(u, v)} is also a subset of some MST</a:t>
            </a:r>
          </a:p>
        </p:txBody>
      </p:sp>
      <p:sp>
        <p:nvSpPr>
          <p:cNvPr id="842804" name="Rectangle 52"/>
          <p:cNvSpPr>
            <a:spLocks noChangeArrowheads="1"/>
          </p:cNvSpPr>
          <p:nvPr/>
        </p:nvSpPr>
        <p:spPr bwMode="auto">
          <a:xfrm>
            <a:off x="1516857" y="3433165"/>
            <a:ext cx="406836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en-US" sz="2400" b="1" kern="1200" dirty="0">
                <a:latin typeface="Gabriola" panose="04040605051002020D02" pitchFamily="82" charset="0"/>
                <a:ea typeface="+mn-ea"/>
                <a:cs typeface="+mn-cs"/>
              </a:rPr>
              <a:t>Idea:</a:t>
            </a:r>
            <a:r>
              <a:rPr lang="en-US" altLang="en-US" sz="24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 add only “safe” edges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62200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80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94985" y="141744"/>
            <a:ext cx="4805830" cy="464146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Generic MST algorithm</a:t>
            </a:r>
          </a:p>
        </p:txBody>
      </p:sp>
      <p:sp>
        <p:nvSpPr>
          <p:cNvPr id="8448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45382" y="692349"/>
            <a:ext cx="7604608" cy="4199319"/>
          </a:xfrm>
        </p:spPr>
        <p:txBody>
          <a:bodyPr/>
          <a:lstStyle/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dirty="0">
                <a:latin typeface="Gabriola" panose="04040605051002020D02" pitchFamily="82" charset="0"/>
              </a:rPr>
              <a:t>A ←  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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while </a:t>
            </a:r>
            <a:r>
              <a:rPr lang="en-US" altLang="en-US" sz="2400" dirty="0">
                <a:latin typeface="Gabriola" panose="04040605051002020D02" pitchFamily="82" charset="0"/>
              </a:rPr>
              <a:t>A is not a spanning tree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         do </a:t>
            </a:r>
            <a:r>
              <a:rPr lang="en-US" altLang="en-US" sz="2400" dirty="0">
                <a:latin typeface="Gabriola" panose="04040605051002020D02" pitchFamily="82" charset="0"/>
              </a:rPr>
              <a:t>find an edge (u, v) that is </a:t>
            </a:r>
            <a:r>
              <a:rPr lang="en-US" altLang="en-US" sz="2400" dirty="0">
                <a:solidFill>
                  <a:srgbClr val="DD0111"/>
                </a:solidFill>
                <a:latin typeface="Gabriola" panose="04040605051002020D02" pitchFamily="82" charset="0"/>
              </a:rPr>
              <a:t>safe</a:t>
            </a:r>
            <a:r>
              <a:rPr lang="en-US" altLang="en-US" sz="2400" dirty="0">
                <a:latin typeface="Gabriola" panose="04040605051002020D02" pitchFamily="82" charset="0"/>
              </a:rPr>
              <a:t> for A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dirty="0">
                <a:latin typeface="Gabriola" panose="04040605051002020D02" pitchFamily="82" charset="0"/>
              </a:rPr>
              <a:t>              A ← A </a:t>
            </a:r>
            <a:r>
              <a:rPr lang="en-US" altLang="en-US" sz="2400" dirty="0">
                <a:latin typeface="Gabriola" panose="04040605051002020D02" pitchFamily="82" charset="0"/>
                <a:sym typeface="Symbol" panose="05050102010706020507" pitchFamily="18" charset="2"/>
              </a:rPr>
              <a:t></a:t>
            </a:r>
            <a:r>
              <a:rPr lang="en-US" altLang="en-US" sz="2400" dirty="0">
                <a:latin typeface="Gabriola" panose="04040605051002020D02" pitchFamily="82" charset="0"/>
              </a:rPr>
              <a:t> {(u, v)} </a:t>
            </a:r>
          </a:p>
          <a:p>
            <a:pPr marL="400050" indent="-400050">
              <a:lnSpc>
                <a:spcPct val="14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return </a:t>
            </a:r>
            <a:r>
              <a:rPr lang="en-US" altLang="en-US" sz="2400" dirty="0">
                <a:latin typeface="Gabriola" panose="04040605051002020D02" pitchFamily="82" charset="0"/>
              </a:rPr>
              <a:t>A</a:t>
            </a:r>
          </a:p>
          <a:p>
            <a:pPr marL="400050" indent="-400050">
              <a:lnSpc>
                <a:spcPct val="140000"/>
              </a:lnSpc>
            </a:pPr>
            <a:endParaRPr lang="en-US" altLang="en-US" sz="2400" dirty="0">
              <a:latin typeface="Gabriola" panose="04040605051002020D02" pitchFamily="82" charset="0"/>
            </a:endParaRPr>
          </a:p>
          <a:p>
            <a:pPr marL="400050" indent="-400050">
              <a:lnSpc>
                <a:spcPct val="140000"/>
              </a:lnSpc>
            </a:pPr>
            <a:r>
              <a:rPr lang="en-US" altLang="en-US" sz="2400" dirty="0">
                <a:solidFill>
                  <a:srgbClr val="DD0111"/>
                </a:solidFill>
                <a:latin typeface="Gabriola" panose="04040605051002020D02" pitchFamily="82" charset="0"/>
              </a:rPr>
              <a:t>How do we find safe edges?</a:t>
            </a:r>
          </a:p>
        </p:txBody>
      </p:sp>
      <p:grpSp>
        <p:nvGrpSpPr>
          <p:cNvPr id="844804" name="Group 4"/>
          <p:cNvGrpSpPr>
            <a:grpSpLocks/>
          </p:cNvGrpSpPr>
          <p:nvPr/>
        </p:nvGrpSpPr>
        <p:grpSpPr bwMode="auto">
          <a:xfrm>
            <a:off x="5101829" y="2603898"/>
            <a:ext cx="2790825" cy="1606153"/>
            <a:chOff x="3303" y="2273"/>
            <a:chExt cx="2344" cy="1349"/>
          </a:xfrm>
        </p:grpSpPr>
        <p:sp>
          <p:nvSpPr>
            <p:cNvPr id="844805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44806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44807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44808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44809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44810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44811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44812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44813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44814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5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6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7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8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19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0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1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2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3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4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5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6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7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4828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4829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4830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4831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4832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44833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44834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4835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4836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4837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4838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44839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44840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44841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657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448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855" name="Rectangle 7"/>
          <p:cNvSpPr>
            <a:spLocks noGrp="1" noChangeArrowheads="1"/>
          </p:cNvSpPr>
          <p:nvPr>
            <p:ph type="title" idx="4294967295"/>
          </p:nvPr>
        </p:nvSpPr>
        <p:spPr>
          <a:xfrm>
            <a:off x="1739590" y="74613"/>
            <a:ext cx="6490010" cy="49807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Finding Safe Edges</a:t>
            </a:r>
          </a:p>
        </p:txBody>
      </p:sp>
      <p:sp>
        <p:nvSpPr>
          <p:cNvPr id="846856" name="Rectangle 8"/>
          <p:cNvSpPr>
            <a:spLocks noGrp="1" noChangeArrowheads="1"/>
          </p:cNvSpPr>
          <p:nvPr>
            <p:ph type="body" idx="4294967295"/>
          </p:nvPr>
        </p:nvSpPr>
        <p:spPr>
          <a:xfrm>
            <a:off x="906966" y="534076"/>
            <a:ext cx="7917366" cy="4461669"/>
          </a:xfrm>
        </p:spPr>
        <p:txBody>
          <a:bodyPr/>
          <a:lstStyle/>
          <a:p>
            <a:pPr marL="400050" indent="-40005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Let’s look at edge (h, g)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Is it safe for A initially?</a:t>
            </a:r>
          </a:p>
          <a:p>
            <a:pPr marL="400050" indent="-40005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Later on: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Let S 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 </a:t>
            </a:r>
            <a:r>
              <a:rPr lang="en-US" altLang="en-US" sz="2400" b="1" dirty="0">
                <a:latin typeface="Gabriola" panose="04040605051002020D02" pitchFamily="82" charset="0"/>
              </a:rPr>
              <a:t>V be any set of vertices that includes h but not g (so that g is in V - S)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In any MST, there has to be one edge (at least) that connects S with V - S </a:t>
            </a:r>
          </a:p>
          <a:p>
            <a:pPr marL="685800" lvl="1" indent="-342900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Why not choose the edge with </a:t>
            </a:r>
            <a:r>
              <a:rPr lang="en-US" altLang="en-US" sz="2400" b="1" dirty="0">
                <a:solidFill>
                  <a:srgbClr val="DD0111"/>
                </a:solidFill>
                <a:latin typeface="Gabriola" panose="04040605051002020D02" pitchFamily="82" charset="0"/>
              </a:rPr>
              <a:t>minimum weight</a:t>
            </a:r>
            <a:r>
              <a:rPr lang="en-US" altLang="en-US" sz="2400" b="1" dirty="0">
                <a:latin typeface="Gabriola" panose="04040605051002020D02" pitchFamily="82" charset="0"/>
              </a:rPr>
              <a:t> (h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, g</a:t>
            </a:r>
            <a:r>
              <a:rPr lang="en-US" altLang="en-US" sz="2400" b="1" dirty="0">
                <a:latin typeface="Gabriola" panose="04040605051002020D02" pitchFamily="82" charset="0"/>
              </a:rPr>
              <a:t>)? </a:t>
            </a:r>
          </a:p>
        </p:txBody>
      </p:sp>
      <p:grpSp>
        <p:nvGrpSpPr>
          <p:cNvPr id="846850" name="Group 2"/>
          <p:cNvGrpSpPr>
            <a:grpSpLocks/>
          </p:cNvGrpSpPr>
          <p:nvPr/>
        </p:nvGrpSpPr>
        <p:grpSpPr bwMode="auto">
          <a:xfrm>
            <a:off x="4913710" y="756047"/>
            <a:ext cx="2996804" cy="1733550"/>
            <a:chOff x="3167" y="635"/>
            <a:chExt cx="2517" cy="1456"/>
          </a:xfrm>
        </p:grpSpPr>
        <p:sp>
          <p:nvSpPr>
            <p:cNvPr id="846851" name="Freeform 3"/>
            <p:cNvSpPr>
              <a:spLocks/>
            </p:cNvSpPr>
            <p:nvPr/>
          </p:nvSpPr>
          <p:spPr bwMode="auto">
            <a:xfrm>
              <a:off x="4201" y="706"/>
              <a:ext cx="1483" cy="1373"/>
            </a:xfrm>
            <a:custGeom>
              <a:avLst/>
              <a:gdLst>
                <a:gd name="T0" fmla="*/ 785 w 1483"/>
                <a:gd name="T1" fmla="*/ 19 h 1373"/>
                <a:gd name="T2" fmla="*/ 722 w 1483"/>
                <a:gd name="T3" fmla="*/ 41 h 1373"/>
                <a:gd name="T4" fmla="*/ 686 w 1483"/>
                <a:gd name="T5" fmla="*/ 77 h 1373"/>
                <a:gd name="T6" fmla="*/ 664 w 1483"/>
                <a:gd name="T7" fmla="*/ 118 h 1373"/>
                <a:gd name="T8" fmla="*/ 605 w 1483"/>
                <a:gd name="T9" fmla="*/ 307 h 1373"/>
                <a:gd name="T10" fmla="*/ 569 w 1483"/>
                <a:gd name="T11" fmla="*/ 419 h 1373"/>
                <a:gd name="T12" fmla="*/ 551 w 1483"/>
                <a:gd name="T13" fmla="*/ 446 h 1373"/>
                <a:gd name="T14" fmla="*/ 533 w 1483"/>
                <a:gd name="T15" fmla="*/ 473 h 1373"/>
                <a:gd name="T16" fmla="*/ 470 w 1483"/>
                <a:gd name="T17" fmla="*/ 622 h 1373"/>
                <a:gd name="T18" fmla="*/ 443 w 1483"/>
                <a:gd name="T19" fmla="*/ 658 h 1373"/>
                <a:gd name="T20" fmla="*/ 416 w 1483"/>
                <a:gd name="T21" fmla="*/ 676 h 1373"/>
                <a:gd name="T22" fmla="*/ 371 w 1483"/>
                <a:gd name="T23" fmla="*/ 725 h 1373"/>
                <a:gd name="T24" fmla="*/ 299 w 1483"/>
                <a:gd name="T25" fmla="*/ 802 h 1373"/>
                <a:gd name="T26" fmla="*/ 281 w 1483"/>
                <a:gd name="T27" fmla="*/ 824 h 1373"/>
                <a:gd name="T28" fmla="*/ 268 w 1483"/>
                <a:gd name="T29" fmla="*/ 869 h 1373"/>
                <a:gd name="T30" fmla="*/ 155 w 1483"/>
                <a:gd name="T31" fmla="*/ 991 h 1373"/>
                <a:gd name="T32" fmla="*/ 88 w 1483"/>
                <a:gd name="T33" fmla="*/ 1036 h 1373"/>
                <a:gd name="T34" fmla="*/ 61 w 1483"/>
                <a:gd name="T35" fmla="*/ 1054 h 1373"/>
                <a:gd name="T36" fmla="*/ 43 w 1483"/>
                <a:gd name="T37" fmla="*/ 1076 h 1373"/>
                <a:gd name="T38" fmla="*/ 20 w 1483"/>
                <a:gd name="T39" fmla="*/ 1144 h 1373"/>
                <a:gd name="T40" fmla="*/ 74 w 1483"/>
                <a:gd name="T41" fmla="*/ 1310 h 1373"/>
                <a:gd name="T42" fmla="*/ 263 w 1483"/>
                <a:gd name="T43" fmla="*/ 1373 h 1373"/>
                <a:gd name="T44" fmla="*/ 574 w 1483"/>
                <a:gd name="T45" fmla="*/ 1346 h 1373"/>
                <a:gd name="T46" fmla="*/ 875 w 1483"/>
                <a:gd name="T47" fmla="*/ 1351 h 1373"/>
                <a:gd name="T48" fmla="*/ 1127 w 1483"/>
                <a:gd name="T49" fmla="*/ 1297 h 1373"/>
                <a:gd name="T50" fmla="*/ 1208 w 1483"/>
                <a:gd name="T51" fmla="*/ 1256 h 1373"/>
                <a:gd name="T52" fmla="*/ 1231 w 1483"/>
                <a:gd name="T53" fmla="*/ 1238 h 1373"/>
                <a:gd name="T54" fmla="*/ 1244 w 1483"/>
                <a:gd name="T55" fmla="*/ 1220 h 1373"/>
                <a:gd name="T56" fmla="*/ 1258 w 1483"/>
                <a:gd name="T57" fmla="*/ 1211 h 1373"/>
                <a:gd name="T58" fmla="*/ 1267 w 1483"/>
                <a:gd name="T59" fmla="*/ 1198 h 1373"/>
                <a:gd name="T60" fmla="*/ 1280 w 1483"/>
                <a:gd name="T61" fmla="*/ 1189 h 1373"/>
                <a:gd name="T62" fmla="*/ 1312 w 1483"/>
                <a:gd name="T63" fmla="*/ 1157 h 1373"/>
                <a:gd name="T64" fmla="*/ 1370 w 1483"/>
                <a:gd name="T65" fmla="*/ 1072 h 1373"/>
                <a:gd name="T66" fmla="*/ 1397 w 1483"/>
                <a:gd name="T67" fmla="*/ 1022 h 1373"/>
                <a:gd name="T68" fmla="*/ 1429 w 1483"/>
                <a:gd name="T69" fmla="*/ 937 h 1373"/>
                <a:gd name="T70" fmla="*/ 1465 w 1483"/>
                <a:gd name="T71" fmla="*/ 829 h 1373"/>
                <a:gd name="T72" fmla="*/ 1460 w 1483"/>
                <a:gd name="T73" fmla="*/ 550 h 1373"/>
                <a:gd name="T74" fmla="*/ 1415 w 1483"/>
                <a:gd name="T75" fmla="*/ 379 h 1373"/>
                <a:gd name="T76" fmla="*/ 1388 w 1483"/>
                <a:gd name="T77" fmla="*/ 338 h 1373"/>
                <a:gd name="T78" fmla="*/ 1370 w 1483"/>
                <a:gd name="T79" fmla="*/ 311 h 1373"/>
                <a:gd name="T80" fmla="*/ 1312 w 1483"/>
                <a:gd name="T81" fmla="*/ 221 h 1373"/>
                <a:gd name="T82" fmla="*/ 1217 w 1483"/>
                <a:gd name="T83" fmla="*/ 163 h 1373"/>
                <a:gd name="T84" fmla="*/ 1091 w 1483"/>
                <a:gd name="T85" fmla="*/ 113 h 1373"/>
                <a:gd name="T86" fmla="*/ 1037 w 1483"/>
                <a:gd name="T87" fmla="*/ 82 h 1373"/>
                <a:gd name="T88" fmla="*/ 983 w 1483"/>
                <a:gd name="T89" fmla="*/ 59 h 1373"/>
                <a:gd name="T90" fmla="*/ 785 w 1483"/>
                <a:gd name="T91" fmla="*/ 19 h 1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1483" h="1373">
                  <a:moveTo>
                    <a:pt x="785" y="19"/>
                  </a:moveTo>
                  <a:cubicBezTo>
                    <a:pt x="761" y="23"/>
                    <a:pt x="745" y="34"/>
                    <a:pt x="722" y="41"/>
                  </a:cubicBezTo>
                  <a:cubicBezTo>
                    <a:pt x="709" y="55"/>
                    <a:pt x="702" y="67"/>
                    <a:pt x="686" y="77"/>
                  </a:cubicBezTo>
                  <a:cubicBezTo>
                    <a:pt x="682" y="92"/>
                    <a:pt x="664" y="118"/>
                    <a:pt x="664" y="118"/>
                  </a:cubicBezTo>
                  <a:cubicBezTo>
                    <a:pt x="646" y="181"/>
                    <a:pt x="623" y="244"/>
                    <a:pt x="605" y="307"/>
                  </a:cubicBezTo>
                  <a:cubicBezTo>
                    <a:pt x="595" y="343"/>
                    <a:pt x="590" y="388"/>
                    <a:pt x="569" y="419"/>
                  </a:cubicBezTo>
                  <a:cubicBezTo>
                    <a:pt x="561" y="446"/>
                    <a:pt x="571" y="421"/>
                    <a:pt x="551" y="446"/>
                  </a:cubicBezTo>
                  <a:cubicBezTo>
                    <a:pt x="544" y="454"/>
                    <a:pt x="533" y="473"/>
                    <a:pt x="533" y="473"/>
                  </a:cubicBezTo>
                  <a:cubicBezTo>
                    <a:pt x="518" y="527"/>
                    <a:pt x="511" y="581"/>
                    <a:pt x="470" y="622"/>
                  </a:cubicBezTo>
                  <a:cubicBezTo>
                    <a:pt x="466" y="634"/>
                    <a:pt x="452" y="650"/>
                    <a:pt x="443" y="658"/>
                  </a:cubicBezTo>
                  <a:cubicBezTo>
                    <a:pt x="435" y="665"/>
                    <a:pt x="416" y="676"/>
                    <a:pt x="416" y="676"/>
                  </a:cubicBezTo>
                  <a:cubicBezTo>
                    <a:pt x="403" y="694"/>
                    <a:pt x="390" y="713"/>
                    <a:pt x="371" y="725"/>
                  </a:cubicBezTo>
                  <a:cubicBezTo>
                    <a:pt x="357" y="747"/>
                    <a:pt x="319" y="782"/>
                    <a:pt x="299" y="802"/>
                  </a:cubicBezTo>
                  <a:cubicBezTo>
                    <a:pt x="286" y="843"/>
                    <a:pt x="308" y="784"/>
                    <a:pt x="281" y="824"/>
                  </a:cubicBezTo>
                  <a:cubicBezTo>
                    <a:pt x="273" y="835"/>
                    <a:pt x="275" y="856"/>
                    <a:pt x="268" y="869"/>
                  </a:cubicBezTo>
                  <a:cubicBezTo>
                    <a:pt x="240" y="919"/>
                    <a:pt x="202" y="960"/>
                    <a:pt x="155" y="991"/>
                  </a:cubicBezTo>
                  <a:cubicBezTo>
                    <a:pt x="133" y="1006"/>
                    <a:pt x="110" y="1021"/>
                    <a:pt x="88" y="1036"/>
                  </a:cubicBezTo>
                  <a:cubicBezTo>
                    <a:pt x="79" y="1042"/>
                    <a:pt x="61" y="1054"/>
                    <a:pt x="61" y="1054"/>
                  </a:cubicBezTo>
                  <a:cubicBezTo>
                    <a:pt x="48" y="1089"/>
                    <a:pt x="67" y="1045"/>
                    <a:pt x="43" y="1076"/>
                  </a:cubicBezTo>
                  <a:cubicBezTo>
                    <a:pt x="31" y="1092"/>
                    <a:pt x="27" y="1125"/>
                    <a:pt x="20" y="1144"/>
                  </a:cubicBezTo>
                  <a:cubicBezTo>
                    <a:pt x="11" y="1210"/>
                    <a:pt x="0" y="1287"/>
                    <a:pt x="74" y="1310"/>
                  </a:cubicBezTo>
                  <a:cubicBezTo>
                    <a:pt x="120" y="1356"/>
                    <a:pt x="202" y="1359"/>
                    <a:pt x="263" y="1373"/>
                  </a:cubicBezTo>
                  <a:cubicBezTo>
                    <a:pt x="394" y="1368"/>
                    <a:pt x="462" y="1362"/>
                    <a:pt x="574" y="1346"/>
                  </a:cubicBezTo>
                  <a:cubicBezTo>
                    <a:pt x="686" y="1350"/>
                    <a:pt x="761" y="1354"/>
                    <a:pt x="875" y="1351"/>
                  </a:cubicBezTo>
                  <a:cubicBezTo>
                    <a:pt x="962" y="1341"/>
                    <a:pt x="1044" y="1323"/>
                    <a:pt x="1127" y="1297"/>
                  </a:cubicBezTo>
                  <a:cubicBezTo>
                    <a:pt x="1153" y="1280"/>
                    <a:pt x="1183" y="1273"/>
                    <a:pt x="1208" y="1256"/>
                  </a:cubicBezTo>
                  <a:cubicBezTo>
                    <a:pt x="1237" y="1215"/>
                    <a:pt x="1196" y="1268"/>
                    <a:pt x="1231" y="1238"/>
                  </a:cubicBezTo>
                  <a:cubicBezTo>
                    <a:pt x="1237" y="1233"/>
                    <a:pt x="1239" y="1225"/>
                    <a:pt x="1244" y="1220"/>
                  </a:cubicBezTo>
                  <a:cubicBezTo>
                    <a:pt x="1248" y="1216"/>
                    <a:pt x="1253" y="1214"/>
                    <a:pt x="1258" y="1211"/>
                  </a:cubicBezTo>
                  <a:cubicBezTo>
                    <a:pt x="1261" y="1207"/>
                    <a:pt x="1263" y="1202"/>
                    <a:pt x="1267" y="1198"/>
                  </a:cubicBezTo>
                  <a:cubicBezTo>
                    <a:pt x="1271" y="1194"/>
                    <a:pt x="1277" y="1193"/>
                    <a:pt x="1280" y="1189"/>
                  </a:cubicBezTo>
                  <a:cubicBezTo>
                    <a:pt x="1309" y="1155"/>
                    <a:pt x="1284" y="1167"/>
                    <a:pt x="1312" y="1157"/>
                  </a:cubicBezTo>
                  <a:cubicBezTo>
                    <a:pt x="1324" y="1117"/>
                    <a:pt x="1353" y="1104"/>
                    <a:pt x="1370" y="1072"/>
                  </a:cubicBezTo>
                  <a:cubicBezTo>
                    <a:pt x="1381" y="1052"/>
                    <a:pt x="1377" y="1036"/>
                    <a:pt x="1397" y="1022"/>
                  </a:cubicBezTo>
                  <a:cubicBezTo>
                    <a:pt x="1405" y="993"/>
                    <a:pt x="1412" y="962"/>
                    <a:pt x="1429" y="937"/>
                  </a:cubicBezTo>
                  <a:cubicBezTo>
                    <a:pt x="1439" y="901"/>
                    <a:pt x="1452" y="864"/>
                    <a:pt x="1465" y="829"/>
                  </a:cubicBezTo>
                  <a:cubicBezTo>
                    <a:pt x="1468" y="743"/>
                    <a:pt x="1483" y="633"/>
                    <a:pt x="1460" y="550"/>
                  </a:cubicBezTo>
                  <a:cubicBezTo>
                    <a:pt x="1453" y="495"/>
                    <a:pt x="1443" y="428"/>
                    <a:pt x="1415" y="379"/>
                  </a:cubicBezTo>
                  <a:cubicBezTo>
                    <a:pt x="1407" y="365"/>
                    <a:pt x="1397" y="352"/>
                    <a:pt x="1388" y="338"/>
                  </a:cubicBezTo>
                  <a:cubicBezTo>
                    <a:pt x="1382" y="329"/>
                    <a:pt x="1370" y="311"/>
                    <a:pt x="1370" y="311"/>
                  </a:cubicBezTo>
                  <a:cubicBezTo>
                    <a:pt x="1360" y="279"/>
                    <a:pt x="1340" y="240"/>
                    <a:pt x="1312" y="221"/>
                  </a:cubicBezTo>
                  <a:cubicBezTo>
                    <a:pt x="1296" y="198"/>
                    <a:pt x="1246" y="169"/>
                    <a:pt x="1217" y="163"/>
                  </a:cubicBezTo>
                  <a:cubicBezTo>
                    <a:pt x="1178" y="137"/>
                    <a:pt x="1131" y="136"/>
                    <a:pt x="1091" y="113"/>
                  </a:cubicBezTo>
                  <a:cubicBezTo>
                    <a:pt x="1070" y="101"/>
                    <a:pt x="1059" y="88"/>
                    <a:pt x="1037" y="82"/>
                  </a:cubicBezTo>
                  <a:cubicBezTo>
                    <a:pt x="1020" y="70"/>
                    <a:pt x="1001" y="68"/>
                    <a:pt x="983" y="59"/>
                  </a:cubicBezTo>
                  <a:cubicBezTo>
                    <a:pt x="924" y="28"/>
                    <a:pt x="853" y="0"/>
                    <a:pt x="785" y="19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52" name="Freeform 4"/>
            <p:cNvSpPr>
              <a:spLocks/>
            </p:cNvSpPr>
            <p:nvPr/>
          </p:nvSpPr>
          <p:spPr bwMode="auto">
            <a:xfrm>
              <a:off x="3167" y="635"/>
              <a:ext cx="1513" cy="1456"/>
            </a:xfrm>
            <a:custGeom>
              <a:avLst/>
              <a:gdLst>
                <a:gd name="T0" fmla="*/ 267 w 1513"/>
                <a:gd name="T1" fmla="*/ 175 h 1456"/>
                <a:gd name="T2" fmla="*/ 357 w 1513"/>
                <a:gd name="T3" fmla="*/ 139 h 1456"/>
                <a:gd name="T4" fmla="*/ 447 w 1513"/>
                <a:gd name="T5" fmla="*/ 99 h 1456"/>
                <a:gd name="T6" fmla="*/ 568 w 1513"/>
                <a:gd name="T7" fmla="*/ 63 h 1456"/>
                <a:gd name="T8" fmla="*/ 717 w 1513"/>
                <a:gd name="T9" fmla="*/ 22 h 1456"/>
                <a:gd name="T10" fmla="*/ 784 w 1513"/>
                <a:gd name="T11" fmla="*/ 0 h 1456"/>
                <a:gd name="T12" fmla="*/ 982 w 1513"/>
                <a:gd name="T13" fmla="*/ 18 h 1456"/>
                <a:gd name="T14" fmla="*/ 1041 w 1513"/>
                <a:gd name="T15" fmla="*/ 31 h 1456"/>
                <a:gd name="T16" fmla="*/ 1207 w 1513"/>
                <a:gd name="T17" fmla="*/ 36 h 1456"/>
                <a:gd name="T18" fmla="*/ 1333 w 1513"/>
                <a:gd name="T19" fmla="*/ 72 h 1456"/>
                <a:gd name="T20" fmla="*/ 1360 w 1513"/>
                <a:gd name="T21" fmla="*/ 94 h 1456"/>
                <a:gd name="T22" fmla="*/ 1365 w 1513"/>
                <a:gd name="T23" fmla="*/ 108 h 1456"/>
                <a:gd name="T24" fmla="*/ 1428 w 1513"/>
                <a:gd name="T25" fmla="*/ 171 h 1456"/>
                <a:gd name="T26" fmla="*/ 1450 w 1513"/>
                <a:gd name="T27" fmla="*/ 211 h 1456"/>
                <a:gd name="T28" fmla="*/ 1473 w 1513"/>
                <a:gd name="T29" fmla="*/ 256 h 1456"/>
                <a:gd name="T30" fmla="*/ 1491 w 1513"/>
                <a:gd name="T31" fmla="*/ 310 h 1456"/>
                <a:gd name="T32" fmla="*/ 1504 w 1513"/>
                <a:gd name="T33" fmla="*/ 360 h 1456"/>
                <a:gd name="T34" fmla="*/ 1446 w 1513"/>
                <a:gd name="T35" fmla="*/ 598 h 1456"/>
                <a:gd name="T36" fmla="*/ 1419 w 1513"/>
                <a:gd name="T37" fmla="*/ 652 h 1456"/>
                <a:gd name="T38" fmla="*/ 1329 w 1513"/>
                <a:gd name="T39" fmla="*/ 756 h 1456"/>
                <a:gd name="T40" fmla="*/ 1275 w 1513"/>
                <a:gd name="T41" fmla="*/ 819 h 1456"/>
                <a:gd name="T42" fmla="*/ 1198 w 1513"/>
                <a:gd name="T43" fmla="*/ 877 h 1456"/>
                <a:gd name="T44" fmla="*/ 1068 w 1513"/>
                <a:gd name="T45" fmla="*/ 922 h 1456"/>
                <a:gd name="T46" fmla="*/ 928 w 1513"/>
                <a:gd name="T47" fmla="*/ 1075 h 1456"/>
                <a:gd name="T48" fmla="*/ 910 w 1513"/>
                <a:gd name="T49" fmla="*/ 1120 h 1456"/>
                <a:gd name="T50" fmla="*/ 883 w 1513"/>
                <a:gd name="T51" fmla="*/ 1215 h 1456"/>
                <a:gd name="T52" fmla="*/ 843 w 1513"/>
                <a:gd name="T53" fmla="*/ 1305 h 1456"/>
                <a:gd name="T54" fmla="*/ 780 w 1513"/>
                <a:gd name="T55" fmla="*/ 1381 h 1456"/>
                <a:gd name="T56" fmla="*/ 744 w 1513"/>
                <a:gd name="T57" fmla="*/ 1408 h 1456"/>
                <a:gd name="T58" fmla="*/ 600 w 1513"/>
                <a:gd name="T59" fmla="*/ 1449 h 1456"/>
                <a:gd name="T60" fmla="*/ 415 w 1513"/>
                <a:gd name="T61" fmla="*/ 1426 h 1456"/>
                <a:gd name="T62" fmla="*/ 357 w 1513"/>
                <a:gd name="T63" fmla="*/ 1426 h 1456"/>
                <a:gd name="T64" fmla="*/ 262 w 1513"/>
                <a:gd name="T65" fmla="*/ 1377 h 1456"/>
                <a:gd name="T66" fmla="*/ 235 w 1513"/>
                <a:gd name="T67" fmla="*/ 1359 h 1456"/>
                <a:gd name="T68" fmla="*/ 222 w 1513"/>
                <a:gd name="T69" fmla="*/ 1350 h 1456"/>
                <a:gd name="T70" fmla="*/ 177 w 1513"/>
                <a:gd name="T71" fmla="*/ 1296 h 1456"/>
                <a:gd name="T72" fmla="*/ 132 w 1513"/>
                <a:gd name="T73" fmla="*/ 1242 h 1456"/>
                <a:gd name="T74" fmla="*/ 82 w 1513"/>
                <a:gd name="T75" fmla="*/ 1143 h 1456"/>
                <a:gd name="T76" fmla="*/ 64 w 1513"/>
                <a:gd name="T77" fmla="*/ 1116 h 1456"/>
                <a:gd name="T78" fmla="*/ 55 w 1513"/>
                <a:gd name="T79" fmla="*/ 1102 h 1456"/>
                <a:gd name="T80" fmla="*/ 37 w 1513"/>
                <a:gd name="T81" fmla="*/ 1062 h 1456"/>
                <a:gd name="T82" fmla="*/ 6 w 1513"/>
                <a:gd name="T83" fmla="*/ 954 h 1456"/>
                <a:gd name="T84" fmla="*/ 10 w 1513"/>
                <a:gd name="T85" fmla="*/ 756 h 1456"/>
                <a:gd name="T86" fmla="*/ 28 w 1513"/>
                <a:gd name="T87" fmla="*/ 760 h 1456"/>
                <a:gd name="T88" fmla="*/ 33 w 1513"/>
                <a:gd name="T89" fmla="*/ 742 h 1456"/>
                <a:gd name="T90" fmla="*/ 46 w 1513"/>
                <a:gd name="T91" fmla="*/ 652 h 1456"/>
                <a:gd name="T92" fmla="*/ 69 w 1513"/>
                <a:gd name="T93" fmla="*/ 643 h 1456"/>
                <a:gd name="T94" fmla="*/ 132 w 1513"/>
                <a:gd name="T95" fmla="*/ 369 h 1456"/>
                <a:gd name="T96" fmla="*/ 159 w 1513"/>
                <a:gd name="T97" fmla="*/ 310 h 1456"/>
                <a:gd name="T98" fmla="*/ 217 w 1513"/>
                <a:gd name="T99" fmla="*/ 220 h 1456"/>
                <a:gd name="T100" fmla="*/ 267 w 1513"/>
                <a:gd name="T101" fmla="*/ 175 h 14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513" h="1456">
                  <a:moveTo>
                    <a:pt x="267" y="175"/>
                  </a:moveTo>
                  <a:cubicBezTo>
                    <a:pt x="295" y="155"/>
                    <a:pt x="323" y="144"/>
                    <a:pt x="357" y="139"/>
                  </a:cubicBezTo>
                  <a:cubicBezTo>
                    <a:pt x="387" y="124"/>
                    <a:pt x="413" y="107"/>
                    <a:pt x="447" y="99"/>
                  </a:cubicBezTo>
                  <a:cubicBezTo>
                    <a:pt x="480" y="76"/>
                    <a:pt x="529" y="73"/>
                    <a:pt x="568" y="63"/>
                  </a:cubicBezTo>
                  <a:cubicBezTo>
                    <a:pt x="618" y="51"/>
                    <a:pt x="668" y="36"/>
                    <a:pt x="717" y="22"/>
                  </a:cubicBezTo>
                  <a:cubicBezTo>
                    <a:pt x="737" y="8"/>
                    <a:pt x="761" y="7"/>
                    <a:pt x="784" y="0"/>
                  </a:cubicBezTo>
                  <a:cubicBezTo>
                    <a:pt x="853" y="3"/>
                    <a:pt x="915" y="10"/>
                    <a:pt x="982" y="18"/>
                  </a:cubicBezTo>
                  <a:cubicBezTo>
                    <a:pt x="1002" y="20"/>
                    <a:pt x="1021" y="30"/>
                    <a:pt x="1041" y="31"/>
                  </a:cubicBezTo>
                  <a:cubicBezTo>
                    <a:pt x="1096" y="34"/>
                    <a:pt x="1152" y="34"/>
                    <a:pt x="1207" y="36"/>
                  </a:cubicBezTo>
                  <a:cubicBezTo>
                    <a:pt x="1250" y="45"/>
                    <a:pt x="1292" y="56"/>
                    <a:pt x="1333" y="72"/>
                  </a:cubicBezTo>
                  <a:cubicBezTo>
                    <a:pt x="1342" y="80"/>
                    <a:pt x="1353" y="85"/>
                    <a:pt x="1360" y="94"/>
                  </a:cubicBezTo>
                  <a:cubicBezTo>
                    <a:pt x="1363" y="98"/>
                    <a:pt x="1362" y="104"/>
                    <a:pt x="1365" y="108"/>
                  </a:cubicBezTo>
                  <a:cubicBezTo>
                    <a:pt x="1383" y="131"/>
                    <a:pt x="1411" y="145"/>
                    <a:pt x="1428" y="171"/>
                  </a:cubicBezTo>
                  <a:cubicBezTo>
                    <a:pt x="1432" y="186"/>
                    <a:pt x="1450" y="211"/>
                    <a:pt x="1450" y="211"/>
                  </a:cubicBezTo>
                  <a:cubicBezTo>
                    <a:pt x="1455" y="227"/>
                    <a:pt x="1473" y="256"/>
                    <a:pt x="1473" y="256"/>
                  </a:cubicBezTo>
                  <a:cubicBezTo>
                    <a:pt x="1477" y="276"/>
                    <a:pt x="1482" y="292"/>
                    <a:pt x="1491" y="310"/>
                  </a:cubicBezTo>
                  <a:cubicBezTo>
                    <a:pt x="1495" y="327"/>
                    <a:pt x="1504" y="360"/>
                    <a:pt x="1504" y="360"/>
                  </a:cubicBezTo>
                  <a:cubicBezTo>
                    <a:pt x="1513" y="444"/>
                    <a:pt x="1484" y="525"/>
                    <a:pt x="1446" y="598"/>
                  </a:cubicBezTo>
                  <a:cubicBezTo>
                    <a:pt x="1435" y="619"/>
                    <a:pt x="1436" y="635"/>
                    <a:pt x="1419" y="652"/>
                  </a:cubicBezTo>
                  <a:cubicBezTo>
                    <a:pt x="1405" y="690"/>
                    <a:pt x="1355" y="724"/>
                    <a:pt x="1329" y="756"/>
                  </a:cubicBezTo>
                  <a:cubicBezTo>
                    <a:pt x="1311" y="778"/>
                    <a:pt x="1298" y="803"/>
                    <a:pt x="1275" y="819"/>
                  </a:cubicBezTo>
                  <a:cubicBezTo>
                    <a:pt x="1258" y="844"/>
                    <a:pt x="1228" y="869"/>
                    <a:pt x="1198" y="877"/>
                  </a:cubicBezTo>
                  <a:cubicBezTo>
                    <a:pt x="1165" y="900"/>
                    <a:pt x="1108" y="913"/>
                    <a:pt x="1068" y="922"/>
                  </a:cubicBezTo>
                  <a:cubicBezTo>
                    <a:pt x="1001" y="965"/>
                    <a:pt x="973" y="1011"/>
                    <a:pt x="928" y="1075"/>
                  </a:cubicBezTo>
                  <a:cubicBezTo>
                    <a:pt x="924" y="1093"/>
                    <a:pt x="921" y="1105"/>
                    <a:pt x="910" y="1120"/>
                  </a:cubicBezTo>
                  <a:cubicBezTo>
                    <a:pt x="903" y="1153"/>
                    <a:pt x="894" y="1183"/>
                    <a:pt x="883" y="1215"/>
                  </a:cubicBezTo>
                  <a:cubicBezTo>
                    <a:pt x="879" y="1242"/>
                    <a:pt x="866" y="1289"/>
                    <a:pt x="843" y="1305"/>
                  </a:cubicBezTo>
                  <a:cubicBezTo>
                    <a:pt x="831" y="1337"/>
                    <a:pt x="808" y="1362"/>
                    <a:pt x="780" y="1381"/>
                  </a:cubicBezTo>
                  <a:cubicBezTo>
                    <a:pt x="770" y="1397"/>
                    <a:pt x="762" y="1402"/>
                    <a:pt x="744" y="1408"/>
                  </a:cubicBezTo>
                  <a:cubicBezTo>
                    <a:pt x="710" y="1442"/>
                    <a:pt x="644" y="1442"/>
                    <a:pt x="600" y="1449"/>
                  </a:cubicBezTo>
                  <a:cubicBezTo>
                    <a:pt x="531" y="1446"/>
                    <a:pt x="474" y="1456"/>
                    <a:pt x="415" y="1426"/>
                  </a:cubicBezTo>
                  <a:cubicBezTo>
                    <a:pt x="395" y="1440"/>
                    <a:pt x="382" y="1430"/>
                    <a:pt x="357" y="1426"/>
                  </a:cubicBezTo>
                  <a:cubicBezTo>
                    <a:pt x="327" y="1406"/>
                    <a:pt x="297" y="1387"/>
                    <a:pt x="262" y="1377"/>
                  </a:cubicBezTo>
                  <a:cubicBezTo>
                    <a:pt x="253" y="1371"/>
                    <a:pt x="244" y="1365"/>
                    <a:pt x="235" y="1359"/>
                  </a:cubicBezTo>
                  <a:cubicBezTo>
                    <a:pt x="231" y="1356"/>
                    <a:pt x="222" y="1350"/>
                    <a:pt x="222" y="1350"/>
                  </a:cubicBezTo>
                  <a:cubicBezTo>
                    <a:pt x="210" y="1331"/>
                    <a:pt x="193" y="1312"/>
                    <a:pt x="177" y="1296"/>
                  </a:cubicBezTo>
                  <a:cubicBezTo>
                    <a:pt x="168" y="1272"/>
                    <a:pt x="157" y="1250"/>
                    <a:pt x="132" y="1242"/>
                  </a:cubicBezTo>
                  <a:cubicBezTo>
                    <a:pt x="111" y="1210"/>
                    <a:pt x="101" y="1176"/>
                    <a:pt x="82" y="1143"/>
                  </a:cubicBezTo>
                  <a:cubicBezTo>
                    <a:pt x="77" y="1134"/>
                    <a:pt x="70" y="1125"/>
                    <a:pt x="64" y="1116"/>
                  </a:cubicBezTo>
                  <a:cubicBezTo>
                    <a:pt x="61" y="1111"/>
                    <a:pt x="55" y="1102"/>
                    <a:pt x="55" y="1102"/>
                  </a:cubicBezTo>
                  <a:cubicBezTo>
                    <a:pt x="50" y="1087"/>
                    <a:pt x="46" y="1075"/>
                    <a:pt x="37" y="1062"/>
                  </a:cubicBezTo>
                  <a:cubicBezTo>
                    <a:pt x="29" y="1025"/>
                    <a:pt x="17" y="990"/>
                    <a:pt x="6" y="954"/>
                  </a:cubicBezTo>
                  <a:cubicBezTo>
                    <a:pt x="0" y="888"/>
                    <a:pt x="1" y="822"/>
                    <a:pt x="10" y="756"/>
                  </a:cubicBezTo>
                  <a:cubicBezTo>
                    <a:pt x="16" y="757"/>
                    <a:pt x="23" y="763"/>
                    <a:pt x="28" y="760"/>
                  </a:cubicBezTo>
                  <a:cubicBezTo>
                    <a:pt x="33" y="757"/>
                    <a:pt x="32" y="748"/>
                    <a:pt x="33" y="742"/>
                  </a:cubicBezTo>
                  <a:cubicBezTo>
                    <a:pt x="39" y="712"/>
                    <a:pt x="41" y="682"/>
                    <a:pt x="46" y="652"/>
                  </a:cubicBezTo>
                  <a:cubicBezTo>
                    <a:pt x="68" y="680"/>
                    <a:pt x="61" y="666"/>
                    <a:pt x="69" y="643"/>
                  </a:cubicBezTo>
                  <a:cubicBezTo>
                    <a:pt x="80" y="569"/>
                    <a:pt x="88" y="433"/>
                    <a:pt x="132" y="369"/>
                  </a:cubicBezTo>
                  <a:cubicBezTo>
                    <a:pt x="138" y="348"/>
                    <a:pt x="147" y="328"/>
                    <a:pt x="159" y="310"/>
                  </a:cubicBezTo>
                  <a:cubicBezTo>
                    <a:pt x="169" y="279"/>
                    <a:pt x="184" y="233"/>
                    <a:pt x="217" y="220"/>
                  </a:cubicBezTo>
                  <a:cubicBezTo>
                    <a:pt x="230" y="201"/>
                    <a:pt x="251" y="191"/>
                    <a:pt x="267" y="175"/>
                  </a:cubicBezTo>
                  <a:close/>
                </a:path>
              </a:pathLst>
            </a:custGeom>
            <a:solidFill>
              <a:schemeClr val="accent1">
                <a:alpha val="5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53" name="Text Box 5"/>
            <p:cNvSpPr txBox="1">
              <a:spLocks noChangeArrowheads="1"/>
            </p:cNvSpPr>
            <p:nvPr/>
          </p:nvSpPr>
          <p:spPr bwMode="auto">
            <a:xfrm>
              <a:off x="3218" y="1701"/>
              <a:ext cx="21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846854" name="Text Box 6"/>
            <p:cNvSpPr txBox="1">
              <a:spLocks noChangeArrowheads="1"/>
            </p:cNvSpPr>
            <p:nvPr/>
          </p:nvSpPr>
          <p:spPr bwMode="auto">
            <a:xfrm>
              <a:off x="5262" y="744"/>
              <a:ext cx="38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500" b="1" kern="1200">
                  <a:latin typeface="Gabriola" panose="04040605051002020D02" pitchFamily="82" charset="0"/>
                  <a:ea typeface="+mn-ea"/>
                  <a:cs typeface="+mn-cs"/>
                </a:rPr>
                <a:t>V - S</a:t>
              </a:r>
            </a:p>
          </p:txBody>
        </p:sp>
      </p:grpSp>
      <p:grpSp>
        <p:nvGrpSpPr>
          <p:cNvPr id="846857" name="Group 9"/>
          <p:cNvGrpSpPr>
            <a:grpSpLocks/>
          </p:cNvGrpSpPr>
          <p:nvPr/>
        </p:nvGrpSpPr>
        <p:grpSpPr bwMode="auto">
          <a:xfrm>
            <a:off x="4993481" y="878682"/>
            <a:ext cx="2790825" cy="1606153"/>
            <a:chOff x="3234" y="738"/>
            <a:chExt cx="2344" cy="1349"/>
          </a:xfrm>
        </p:grpSpPr>
        <p:sp>
          <p:nvSpPr>
            <p:cNvPr id="846858" name="Oval 10"/>
            <p:cNvSpPr>
              <a:spLocks noChangeArrowheads="1"/>
            </p:cNvSpPr>
            <p:nvPr/>
          </p:nvSpPr>
          <p:spPr bwMode="auto">
            <a:xfrm>
              <a:off x="3234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46859" name="Oval 11"/>
            <p:cNvSpPr>
              <a:spLocks noChangeArrowheads="1"/>
            </p:cNvSpPr>
            <p:nvPr/>
          </p:nvSpPr>
          <p:spPr bwMode="auto">
            <a:xfrm>
              <a:off x="3663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46860" name="Oval 12"/>
            <p:cNvSpPr>
              <a:spLocks noChangeArrowheads="1"/>
            </p:cNvSpPr>
            <p:nvPr/>
          </p:nvSpPr>
          <p:spPr bwMode="auto">
            <a:xfrm>
              <a:off x="4275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46861" name="Oval 13"/>
            <p:cNvSpPr>
              <a:spLocks noChangeArrowheads="1"/>
            </p:cNvSpPr>
            <p:nvPr/>
          </p:nvSpPr>
          <p:spPr bwMode="auto">
            <a:xfrm>
              <a:off x="4887" y="81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46862" name="Oval 14"/>
            <p:cNvSpPr>
              <a:spLocks noChangeArrowheads="1"/>
            </p:cNvSpPr>
            <p:nvPr/>
          </p:nvSpPr>
          <p:spPr bwMode="auto">
            <a:xfrm>
              <a:off x="5312" y="1277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46863" name="Oval 15"/>
            <p:cNvSpPr>
              <a:spLocks noChangeArrowheads="1"/>
            </p:cNvSpPr>
            <p:nvPr/>
          </p:nvSpPr>
          <p:spPr bwMode="auto">
            <a:xfrm>
              <a:off x="3663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46864" name="Oval 16"/>
            <p:cNvSpPr>
              <a:spLocks noChangeArrowheads="1"/>
            </p:cNvSpPr>
            <p:nvPr/>
          </p:nvSpPr>
          <p:spPr bwMode="auto">
            <a:xfrm>
              <a:off x="4275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46865" name="Oval 17"/>
            <p:cNvSpPr>
              <a:spLocks noChangeArrowheads="1"/>
            </p:cNvSpPr>
            <p:nvPr/>
          </p:nvSpPr>
          <p:spPr bwMode="auto">
            <a:xfrm>
              <a:off x="4887" y="174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46866" name="Oval 18"/>
            <p:cNvSpPr>
              <a:spLocks noChangeArrowheads="1"/>
            </p:cNvSpPr>
            <p:nvPr/>
          </p:nvSpPr>
          <p:spPr bwMode="auto">
            <a:xfrm>
              <a:off x="3969" y="1279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46867" name="Line 19"/>
            <p:cNvSpPr>
              <a:spLocks noChangeShapeType="1"/>
            </p:cNvSpPr>
            <p:nvPr/>
          </p:nvSpPr>
          <p:spPr bwMode="auto">
            <a:xfrm>
              <a:off x="3788" y="108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68" name="Line 20"/>
            <p:cNvSpPr>
              <a:spLocks noChangeShapeType="1"/>
            </p:cNvSpPr>
            <p:nvPr/>
          </p:nvSpPr>
          <p:spPr bwMode="auto">
            <a:xfrm>
              <a:off x="5023" y="108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69" name="Line 21"/>
            <p:cNvSpPr>
              <a:spLocks noChangeShapeType="1"/>
            </p:cNvSpPr>
            <p:nvPr/>
          </p:nvSpPr>
          <p:spPr bwMode="auto">
            <a:xfrm>
              <a:off x="3927" y="93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0" name="Line 22"/>
            <p:cNvSpPr>
              <a:spLocks noChangeShapeType="1"/>
            </p:cNvSpPr>
            <p:nvPr/>
          </p:nvSpPr>
          <p:spPr bwMode="auto">
            <a:xfrm>
              <a:off x="4538" y="93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1" name="Line 23"/>
            <p:cNvSpPr>
              <a:spLocks noChangeShapeType="1"/>
            </p:cNvSpPr>
            <p:nvPr/>
          </p:nvSpPr>
          <p:spPr bwMode="auto">
            <a:xfrm>
              <a:off x="3927" y="187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2" name="Line 24"/>
            <p:cNvSpPr>
              <a:spLocks noChangeShapeType="1"/>
            </p:cNvSpPr>
            <p:nvPr/>
          </p:nvSpPr>
          <p:spPr bwMode="auto">
            <a:xfrm>
              <a:off x="4545" y="188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3" name="Line 25"/>
            <p:cNvSpPr>
              <a:spLocks noChangeShapeType="1"/>
            </p:cNvSpPr>
            <p:nvPr/>
          </p:nvSpPr>
          <p:spPr bwMode="auto">
            <a:xfrm flipV="1">
              <a:off x="3441" y="103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4" name="Line 26"/>
            <p:cNvSpPr>
              <a:spLocks noChangeShapeType="1"/>
            </p:cNvSpPr>
            <p:nvPr/>
          </p:nvSpPr>
          <p:spPr bwMode="auto">
            <a:xfrm flipV="1">
              <a:off x="5121" y="152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5" name="Line 27"/>
            <p:cNvSpPr>
              <a:spLocks noChangeShapeType="1"/>
            </p:cNvSpPr>
            <p:nvPr/>
          </p:nvSpPr>
          <p:spPr bwMode="auto">
            <a:xfrm>
              <a:off x="5120" y="103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6" name="Line 28"/>
            <p:cNvSpPr>
              <a:spLocks noChangeShapeType="1"/>
            </p:cNvSpPr>
            <p:nvPr/>
          </p:nvSpPr>
          <p:spPr bwMode="auto">
            <a:xfrm>
              <a:off x="3442" y="150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7" name="Line 29"/>
            <p:cNvSpPr>
              <a:spLocks noChangeShapeType="1"/>
            </p:cNvSpPr>
            <p:nvPr/>
          </p:nvSpPr>
          <p:spPr bwMode="auto">
            <a:xfrm>
              <a:off x="4485" y="104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8" name="Line 30"/>
            <p:cNvSpPr>
              <a:spLocks noChangeShapeType="1"/>
            </p:cNvSpPr>
            <p:nvPr/>
          </p:nvSpPr>
          <p:spPr bwMode="auto">
            <a:xfrm>
              <a:off x="4175" y="152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79" name="Line 31"/>
            <p:cNvSpPr>
              <a:spLocks noChangeShapeType="1"/>
            </p:cNvSpPr>
            <p:nvPr/>
          </p:nvSpPr>
          <p:spPr bwMode="auto">
            <a:xfrm flipV="1">
              <a:off x="3891" y="153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80" name="Line 32"/>
            <p:cNvSpPr>
              <a:spLocks noChangeShapeType="1"/>
            </p:cNvSpPr>
            <p:nvPr/>
          </p:nvSpPr>
          <p:spPr bwMode="auto">
            <a:xfrm flipV="1">
              <a:off x="4175" y="104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46881" name="Text Box 33"/>
            <p:cNvSpPr txBox="1">
              <a:spLocks noChangeArrowheads="1"/>
            </p:cNvSpPr>
            <p:nvPr/>
          </p:nvSpPr>
          <p:spPr bwMode="auto">
            <a:xfrm>
              <a:off x="3420" y="100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6882" name="Text Box 34"/>
            <p:cNvSpPr txBox="1">
              <a:spLocks noChangeArrowheads="1"/>
            </p:cNvSpPr>
            <p:nvPr/>
          </p:nvSpPr>
          <p:spPr bwMode="auto">
            <a:xfrm>
              <a:off x="4020" y="73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6883" name="Text Box 35"/>
            <p:cNvSpPr txBox="1">
              <a:spLocks noChangeArrowheads="1"/>
            </p:cNvSpPr>
            <p:nvPr/>
          </p:nvSpPr>
          <p:spPr bwMode="auto">
            <a:xfrm>
              <a:off x="4627" y="75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6884" name="Text Box 36"/>
            <p:cNvSpPr txBox="1">
              <a:spLocks noChangeArrowheads="1"/>
            </p:cNvSpPr>
            <p:nvPr/>
          </p:nvSpPr>
          <p:spPr bwMode="auto">
            <a:xfrm>
              <a:off x="3431" y="157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46885" name="Text Box 37"/>
            <p:cNvSpPr txBox="1">
              <a:spLocks noChangeArrowheads="1"/>
            </p:cNvSpPr>
            <p:nvPr/>
          </p:nvSpPr>
          <p:spPr bwMode="auto">
            <a:xfrm>
              <a:off x="3567" y="1281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46886" name="Text Box 38"/>
            <p:cNvSpPr txBox="1">
              <a:spLocks noChangeArrowheads="1"/>
            </p:cNvSpPr>
            <p:nvPr/>
          </p:nvSpPr>
          <p:spPr bwMode="auto">
            <a:xfrm>
              <a:off x="4026" y="1854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46887" name="Text Box 39"/>
            <p:cNvSpPr txBox="1">
              <a:spLocks noChangeArrowheads="1"/>
            </p:cNvSpPr>
            <p:nvPr/>
          </p:nvSpPr>
          <p:spPr bwMode="auto">
            <a:xfrm>
              <a:off x="4621" y="1845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6888" name="Text Box 40"/>
            <p:cNvSpPr txBox="1">
              <a:spLocks noChangeArrowheads="1"/>
            </p:cNvSpPr>
            <p:nvPr/>
          </p:nvSpPr>
          <p:spPr bwMode="auto">
            <a:xfrm>
              <a:off x="3820" y="150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46889" name="Text Box 41"/>
            <p:cNvSpPr txBox="1">
              <a:spLocks noChangeArrowheads="1"/>
            </p:cNvSpPr>
            <p:nvPr/>
          </p:nvSpPr>
          <p:spPr bwMode="auto">
            <a:xfrm>
              <a:off x="4211" y="110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46890" name="Text Box 42"/>
            <p:cNvSpPr txBox="1">
              <a:spLocks noChangeArrowheads="1"/>
            </p:cNvSpPr>
            <p:nvPr/>
          </p:nvSpPr>
          <p:spPr bwMode="auto">
            <a:xfrm>
              <a:off x="4562" y="133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46891" name="Text Box 43"/>
            <p:cNvSpPr txBox="1">
              <a:spLocks noChangeArrowheads="1"/>
            </p:cNvSpPr>
            <p:nvPr/>
          </p:nvSpPr>
          <p:spPr bwMode="auto">
            <a:xfrm>
              <a:off x="4994" y="1297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46892" name="Text Box 44"/>
            <p:cNvSpPr txBox="1">
              <a:spLocks noChangeArrowheads="1"/>
            </p:cNvSpPr>
            <p:nvPr/>
          </p:nvSpPr>
          <p:spPr bwMode="auto">
            <a:xfrm>
              <a:off x="5219" y="99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46893" name="Text Box 45"/>
            <p:cNvSpPr txBox="1">
              <a:spLocks noChangeArrowheads="1"/>
            </p:cNvSpPr>
            <p:nvPr/>
          </p:nvSpPr>
          <p:spPr bwMode="auto">
            <a:xfrm>
              <a:off x="5201" y="1598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46894" name="Text Box 46"/>
            <p:cNvSpPr txBox="1">
              <a:spLocks noChangeArrowheads="1"/>
            </p:cNvSpPr>
            <p:nvPr/>
          </p:nvSpPr>
          <p:spPr bwMode="auto">
            <a:xfrm>
              <a:off x="4220" y="149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10305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8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468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4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7288" y="156349"/>
            <a:ext cx="5945575" cy="454819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Prim’s Algorithm</a:t>
            </a:r>
          </a:p>
        </p:txBody>
      </p:sp>
      <p:sp>
        <p:nvSpPr>
          <p:cNvPr id="87142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29878" y="674687"/>
            <a:ext cx="6148388" cy="3808413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The edges in set A always </a:t>
            </a:r>
            <a:r>
              <a:rPr lang="en-US" altLang="en-US" sz="2800" b="1" u="sng" dirty="0">
                <a:latin typeface="Gabriola" panose="04040605051002020D02" pitchFamily="82" charset="0"/>
              </a:rPr>
              <a:t>form a single tree</a:t>
            </a:r>
          </a:p>
          <a:p>
            <a:pPr>
              <a:lnSpc>
                <a:spcPct val="14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Starts from an arbitrary “root”: V</a:t>
            </a:r>
            <a:r>
              <a:rPr lang="en-US" altLang="en-US" sz="28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2800" b="1" dirty="0">
                <a:latin typeface="Gabriola" panose="04040605051002020D02" pitchFamily="82" charset="0"/>
              </a:rPr>
              <a:t> = {a}</a:t>
            </a:r>
          </a:p>
          <a:p>
            <a:pPr>
              <a:lnSpc>
                <a:spcPct val="140000"/>
              </a:lnSpc>
            </a:pPr>
            <a:r>
              <a:rPr lang="en-US" altLang="en-US" sz="2800" b="1" dirty="0">
                <a:latin typeface="Gabriola" panose="04040605051002020D02" pitchFamily="82" charset="0"/>
              </a:rPr>
              <a:t>At each step:</a:t>
            </a:r>
          </a:p>
          <a:p>
            <a:pPr lvl="1">
              <a:lnSpc>
                <a:spcPct val="14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Find a light edge crossing (V</a:t>
            </a:r>
            <a:r>
              <a:rPr lang="en-US" altLang="en-US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b="1" dirty="0">
                <a:latin typeface="Gabriola" panose="04040605051002020D02" pitchFamily="82" charset="0"/>
              </a:rPr>
              <a:t>, V - V</a:t>
            </a:r>
            <a:r>
              <a:rPr lang="en-US" altLang="en-US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b="1" dirty="0">
                <a:latin typeface="Gabriola" panose="04040605051002020D02" pitchFamily="82" charset="0"/>
              </a:rPr>
              <a:t>)</a:t>
            </a:r>
          </a:p>
          <a:p>
            <a:pPr lvl="1">
              <a:lnSpc>
                <a:spcPct val="14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Add this edge to A</a:t>
            </a:r>
          </a:p>
          <a:p>
            <a:pPr lvl="1">
              <a:lnSpc>
                <a:spcPct val="14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Repeat until the tree spans all vertices</a:t>
            </a:r>
          </a:p>
        </p:txBody>
      </p:sp>
      <p:sp>
        <p:nvSpPr>
          <p:cNvPr id="871428" name="Line 4"/>
          <p:cNvSpPr>
            <a:spLocks noChangeShapeType="1"/>
          </p:cNvSpPr>
          <p:nvPr/>
        </p:nvSpPr>
        <p:spPr bwMode="auto">
          <a:xfrm flipV="1">
            <a:off x="5350669" y="2440781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30" name="Oval 6"/>
          <p:cNvSpPr>
            <a:spLocks noChangeArrowheads="1"/>
          </p:cNvSpPr>
          <p:nvPr/>
        </p:nvSpPr>
        <p:spPr bwMode="auto">
          <a:xfrm>
            <a:off x="5112544" y="2712244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871431" name="Oval 7"/>
          <p:cNvSpPr>
            <a:spLocks noChangeArrowheads="1"/>
          </p:cNvSpPr>
          <p:nvPr/>
        </p:nvSpPr>
        <p:spPr bwMode="auto">
          <a:xfrm>
            <a:off x="5623323" y="21586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871432" name="Oval 8"/>
          <p:cNvSpPr>
            <a:spLocks noChangeArrowheads="1"/>
          </p:cNvSpPr>
          <p:nvPr/>
        </p:nvSpPr>
        <p:spPr bwMode="auto">
          <a:xfrm>
            <a:off x="6351985" y="21586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871433" name="Oval 9"/>
          <p:cNvSpPr>
            <a:spLocks noChangeArrowheads="1"/>
          </p:cNvSpPr>
          <p:nvPr/>
        </p:nvSpPr>
        <p:spPr bwMode="auto">
          <a:xfrm>
            <a:off x="7080648" y="21586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871434" name="Oval 10"/>
          <p:cNvSpPr>
            <a:spLocks noChangeArrowheads="1"/>
          </p:cNvSpPr>
          <p:nvPr/>
        </p:nvSpPr>
        <p:spPr bwMode="auto">
          <a:xfrm>
            <a:off x="7586663" y="2712244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871435" name="Oval 11"/>
          <p:cNvSpPr>
            <a:spLocks noChangeArrowheads="1"/>
          </p:cNvSpPr>
          <p:nvPr/>
        </p:nvSpPr>
        <p:spPr bwMode="auto">
          <a:xfrm>
            <a:off x="5623323" y="326707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871436" name="Oval 12"/>
          <p:cNvSpPr>
            <a:spLocks noChangeArrowheads="1"/>
          </p:cNvSpPr>
          <p:nvPr/>
        </p:nvSpPr>
        <p:spPr bwMode="auto">
          <a:xfrm>
            <a:off x="6351985" y="326707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871437" name="Oval 13"/>
          <p:cNvSpPr>
            <a:spLocks noChangeArrowheads="1"/>
          </p:cNvSpPr>
          <p:nvPr/>
        </p:nvSpPr>
        <p:spPr bwMode="auto">
          <a:xfrm>
            <a:off x="7080648" y="326707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871438" name="Oval 14"/>
          <p:cNvSpPr>
            <a:spLocks noChangeArrowheads="1"/>
          </p:cNvSpPr>
          <p:nvPr/>
        </p:nvSpPr>
        <p:spPr bwMode="auto">
          <a:xfrm>
            <a:off x="5987654" y="2714625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871439" name="Line 15"/>
          <p:cNvSpPr>
            <a:spLocks noChangeShapeType="1"/>
          </p:cNvSpPr>
          <p:nvPr/>
        </p:nvSpPr>
        <p:spPr bwMode="auto">
          <a:xfrm>
            <a:off x="5772150" y="2477691"/>
            <a:ext cx="0" cy="7989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0" name="Line 16"/>
          <p:cNvSpPr>
            <a:spLocks noChangeShapeType="1"/>
          </p:cNvSpPr>
          <p:nvPr/>
        </p:nvSpPr>
        <p:spPr bwMode="auto">
          <a:xfrm>
            <a:off x="7242572" y="2478882"/>
            <a:ext cx="0" cy="79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1" name="Line 17"/>
          <p:cNvSpPr>
            <a:spLocks noChangeShapeType="1"/>
          </p:cNvSpPr>
          <p:nvPr/>
        </p:nvSpPr>
        <p:spPr bwMode="auto">
          <a:xfrm>
            <a:off x="5937647" y="2307431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2" name="Line 18"/>
          <p:cNvSpPr>
            <a:spLocks noChangeShapeType="1"/>
          </p:cNvSpPr>
          <p:nvPr/>
        </p:nvSpPr>
        <p:spPr bwMode="auto">
          <a:xfrm>
            <a:off x="6665119" y="2309813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3" name="Line 19"/>
          <p:cNvSpPr>
            <a:spLocks noChangeShapeType="1"/>
          </p:cNvSpPr>
          <p:nvPr/>
        </p:nvSpPr>
        <p:spPr bwMode="auto">
          <a:xfrm>
            <a:off x="5937647" y="3429000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4" name="Line 20"/>
          <p:cNvSpPr>
            <a:spLocks noChangeShapeType="1"/>
          </p:cNvSpPr>
          <p:nvPr/>
        </p:nvSpPr>
        <p:spPr bwMode="auto">
          <a:xfrm>
            <a:off x="6673453" y="3433763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5" name="Line 21"/>
          <p:cNvSpPr>
            <a:spLocks noChangeShapeType="1"/>
          </p:cNvSpPr>
          <p:nvPr/>
        </p:nvSpPr>
        <p:spPr bwMode="auto">
          <a:xfrm flipV="1">
            <a:off x="5359004" y="2405062"/>
            <a:ext cx="310753" cy="310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6" name="Line 22"/>
          <p:cNvSpPr>
            <a:spLocks noChangeShapeType="1"/>
          </p:cNvSpPr>
          <p:nvPr/>
        </p:nvSpPr>
        <p:spPr bwMode="auto">
          <a:xfrm flipV="1">
            <a:off x="7359254" y="3003948"/>
            <a:ext cx="310753" cy="310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7" name="Line 23"/>
          <p:cNvSpPr>
            <a:spLocks noChangeShapeType="1"/>
          </p:cNvSpPr>
          <p:nvPr/>
        </p:nvSpPr>
        <p:spPr bwMode="auto">
          <a:xfrm>
            <a:off x="7358063" y="2418160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8" name="Line 24"/>
          <p:cNvSpPr>
            <a:spLocks noChangeShapeType="1"/>
          </p:cNvSpPr>
          <p:nvPr/>
        </p:nvSpPr>
        <p:spPr bwMode="auto">
          <a:xfrm>
            <a:off x="5360194" y="2986088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49" name="Line 25"/>
          <p:cNvSpPr>
            <a:spLocks noChangeShapeType="1"/>
          </p:cNvSpPr>
          <p:nvPr/>
        </p:nvSpPr>
        <p:spPr bwMode="auto">
          <a:xfrm>
            <a:off x="6602016" y="2439591"/>
            <a:ext cx="541734" cy="86320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0" name="Line 26"/>
          <p:cNvSpPr>
            <a:spLocks noChangeShapeType="1"/>
          </p:cNvSpPr>
          <p:nvPr/>
        </p:nvSpPr>
        <p:spPr bwMode="auto">
          <a:xfrm>
            <a:off x="6232923" y="3002757"/>
            <a:ext cx="197644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1" name="Line 27"/>
          <p:cNvSpPr>
            <a:spLocks noChangeShapeType="1"/>
          </p:cNvSpPr>
          <p:nvPr/>
        </p:nvSpPr>
        <p:spPr bwMode="auto">
          <a:xfrm flipV="1">
            <a:off x="5894785" y="3013472"/>
            <a:ext cx="182165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2" name="Line 28"/>
          <p:cNvSpPr>
            <a:spLocks noChangeShapeType="1"/>
          </p:cNvSpPr>
          <p:nvPr/>
        </p:nvSpPr>
        <p:spPr bwMode="auto">
          <a:xfrm flipV="1">
            <a:off x="6232923" y="2439591"/>
            <a:ext cx="186928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53" name="Text Box 29"/>
          <p:cNvSpPr txBox="1">
            <a:spLocks noChangeArrowheads="1"/>
          </p:cNvSpPr>
          <p:nvPr/>
        </p:nvSpPr>
        <p:spPr bwMode="auto">
          <a:xfrm>
            <a:off x="5334000" y="2343151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1454" name="Text Box 30"/>
          <p:cNvSpPr txBox="1">
            <a:spLocks noChangeArrowheads="1"/>
          </p:cNvSpPr>
          <p:nvPr/>
        </p:nvSpPr>
        <p:spPr bwMode="auto">
          <a:xfrm>
            <a:off x="6048375" y="2070498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1455" name="Text Box 31"/>
          <p:cNvSpPr txBox="1">
            <a:spLocks noChangeArrowheads="1"/>
          </p:cNvSpPr>
          <p:nvPr/>
        </p:nvSpPr>
        <p:spPr bwMode="auto">
          <a:xfrm>
            <a:off x="6771085" y="2085976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1456" name="Text Box 32"/>
          <p:cNvSpPr txBox="1">
            <a:spLocks noChangeArrowheads="1"/>
          </p:cNvSpPr>
          <p:nvPr/>
        </p:nvSpPr>
        <p:spPr bwMode="auto">
          <a:xfrm>
            <a:off x="5347097" y="3065860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1457" name="Text Box 33"/>
          <p:cNvSpPr txBox="1">
            <a:spLocks noChangeArrowheads="1"/>
          </p:cNvSpPr>
          <p:nvPr/>
        </p:nvSpPr>
        <p:spPr bwMode="auto">
          <a:xfrm>
            <a:off x="5509023" y="2717007"/>
            <a:ext cx="25519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11</a:t>
            </a:r>
          </a:p>
        </p:txBody>
      </p:sp>
      <p:sp>
        <p:nvSpPr>
          <p:cNvPr id="871458" name="Text Box 34"/>
          <p:cNvSpPr txBox="1">
            <a:spLocks noChangeArrowheads="1"/>
          </p:cNvSpPr>
          <p:nvPr/>
        </p:nvSpPr>
        <p:spPr bwMode="auto">
          <a:xfrm>
            <a:off x="6055519" y="3399235"/>
            <a:ext cx="21993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871459" name="Text Box 35"/>
          <p:cNvSpPr txBox="1">
            <a:spLocks noChangeArrowheads="1"/>
          </p:cNvSpPr>
          <p:nvPr/>
        </p:nvSpPr>
        <p:spPr bwMode="auto">
          <a:xfrm>
            <a:off x="6763941" y="3388519"/>
            <a:ext cx="235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1460" name="Text Box 36"/>
          <p:cNvSpPr txBox="1">
            <a:spLocks noChangeArrowheads="1"/>
          </p:cNvSpPr>
          <p:nvPr/>
        </p:nvSpPr>
        <p:spPr bwMode="auto">
          <a:xfrm>
            <a:off x="5810250" y="2982517"/>
            <a:ext cx="243978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1461" name="Text Box 37"/>
          <p:cNvSpPr txBox="1">
            <a:spLocks noChangeArrowheads="1"/>
          </p:cNvSpPr>
          <p:nvPr/>
        </p:nvSpPr>
        <p:spPr bwMode="auto">
          <a:xfrm>
            <a:off x="6275785" y="2511029"/>
            <a:ext cx="235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1462" name="Text Box 38"/>
          <p:cNvSpPr txBox="1">
            <a:spLocks noChangeArrowheads="1"/>
          </p:cNvSpPr>
          <p:nvPr/>
        </p:nvSpPr>
        <p:spPr bwMode="auto">
          <a:xfrm>
            <a:off x="6693694" y="2783682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1463" name="Text Box 39"/>
          <p:cNvSpPr txBox="1">
            <a:spLocks noChangeArrowheads="1"/>
          </p:cNvSpPr>
          <p:nvPr/>
        </p:nvSpPr>
        <p:spPr bwMode="auto">
          <a:xfrm>
            <a:off x="7208044" y="2736057"/>
            <a:ext cx="2808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14</a:t>
            </a:r>
          </a:p>
        </p:txBody>
      </p:sp>
      <p:sp>
        <p:nvSpPr>
          <p:cNvPr id="871464" name="Text Box 40"/>
          <p:cNvSpPr txBox="1">
            <a:spLocks noChangeArrowheads="1"/>
          </p:cNvSpPr>
          <p:nvPr/>
        </p:nvSpPr>
        <p:spPr bwMode="auto">
          <a:xfrm>
            <a:off x="7475935" y="2371726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9</a:t>
            </a:r>
          </a:p>
        </p:txBody>
      </p:sp>
      <p:sp>
        <p:nvSpPr>
          <p:cNvPr id="871465" name="Text Box 41"/>
          <p:cNvSpPr txBox="1">
            <a:spLocks noChangeArrowheads="1"/>
          </p:cNvSpPr>
          <p:nvPr/>
        </p:nvSpPr>
        <p:spPr bwMode="auto">
          <a:xfrm>
            <a:off x="7454504" y="3094435"/>
            <a:ext cx="280846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10</a:t>
            </a:r>
          </a:p>
        </p:txBody>
      </p:sp>
      <p:sp>
        <p:nvSpPr>
          <p:cNvPr id="871466" name="Text Box 42"/>
          <p:cNvSpPr txBox="1">
            <a:spLocks noChangeArrowheads="1"/>
          </p:cNvSpPr>
          <p:nvPr/>
        </p:nvSpPr>
        <p:spPr bwMode="auto">
          <a:xfrm>
            <a:off x="6286500" y="2965848"/>
            <a:ext cx="245580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200" b="1" kern="1200">
                <a:latin typeface="Gabriola" panose="04040605051002020D02" pitchFamily="82" charset="0"/>
                <a:ea typeface="+mn-ea"/>
                <a:cs typeface="+mn-cs"/>
              </a:rPr>
              <a:t>6</a:t>
            </a:r>
          </a:p>
        </p:txBody>
      </p:sp>
      <p:sp>
        <p:nvSpPr>
          <p:cNvPr id="871467" name="Oval 43"/>
          <p:cNvSpPr>
            <a:spLocks noChangeArrowheads="1"/>
          </p:cNvSpPr>
          <p:nvPr/>
        </p:nvSpPr>
        <p:spPr bwMode="auto">
          <a:xfrm>
            <a:off x="5611416" y="2147888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68" name="Oval 44"/>
          <p:cNvSpPr>
            <a:spLocks noChangeArrowheads="1"/>
          </p:cNvSpPr>
          <p:nvPr/>
        </p:nvSpPr>
        <p:spPr bwMode="auto">
          <a:xfrm>
            <a:off x="5100638" y="2699147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1469" name="Freeform 45"/>
          <p:cNvSpPr>
            <a:spLocks/>
          </p:cNvSpPr>
          <p:nvPr/>
        </p:nvSpPr>
        <p:spPr bwMode="auto">
          <a:xfrm>
            <a:off x="5141119" y="2184797"/>
            <a:ext cx="511969" cy="1676400"/>
          </a:xfrm>
          <a:custGeom>
            <a:avLst/>
            <a:gdLst>
              <a:gd name="T0" fmla="*/ 0 w 430"/>
              <a:gd name="T1" fmla="*/ 0 h 1408"/>
              <a:gd name="T2" fmla="*/ 381 w 430"/>
              <a:gd name="T3" fmla="*/ 449 h 1408"/>
              <a:gd name="T4" fmla="*/ 293 w 430"/>
              <a:gd name="T5" fmla="*/ 742 h 1408"/>
              <a:gd name="T6" fmla="*/ 283 w 430"/>
              <a:gd name="T7" fmla="*/ 1299 h 1408"/>
              <a:gd name="T8" fmla="*/ 313 w 430"/>
              <a:gd name="T9" fmla="*/ 1396 h 1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1408">
                <a:moveTo>
                  <a:pt x="0" y="0"/>
                </a:moveTo>
                <a:cubicBezTo>
                  <a:pt x="166" y="162"/>
                  <a:pt x="332" y="325"/>
                  <a:pt x="381" y="449"/>
                </a:cubicBezTo>
                <a:cubicBezTo>
                  <a:pt x="430" y="573"/>
                  <a:pt x="309" y="600"/>
                  <a:pt x="293" y="742"/>
                </a:cubicBezTo>
                <a:cubicBezTo>
                  <a:pt x="277" y="884"/>
                  <a:pt x="280" y="1190"/>
                  <a:pt x="283" y="1299"/>
                </a:cubicBezTo>
                <a:cubicBezTo>
                  <a:pt x="286" y="1408"/>
                  <a:pt x="299" y="1402"/>
                  <a:pt x="313" y="1396"/>
                </a:cubicBezTo>
              </a:path>
            </a:pathLst>
          </a:custGeom>
          <a:noFill/>
          <a:ln w="9525">
            <a:solidFill>
              <a:srgbClr val="DD011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41330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71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871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87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146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4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65249" y="122438"/>
            <a:ext cx="5028446" cy="49867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How to Find Light Edges Quickly?</a:t>
            </a:r>
          </a:p>
        </p:txBody>
      </p:sp>
      <p:sp>
        <p:nvSpPr>
          <p:cNvPr id="87347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71031" y="740669"/>
            <a:ext cx="7329720" cy="4162425"/>
          </a:xfrm>
        </p:spPr>
        <p:txBody>
          <a:bodyPr/>
          <a:lstStyle/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Use a priority queue Q: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Contains vertices not yet 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included in the tree, i.e., (V – V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  <a:endParaRPr lang="en-US" altLang="en-US" sz="2400" b="1" baseline="-25000" dirty="0">
              <a:latin typeface="Gabriola" panose="04040605051002020D02" pitchFamily="82" charset="0"/>
            </a:endParaRPr>
          </a:p>
          <a:p>
            <a:pPr lvl="1">
              <a:lnSpc>
                <a:spcPct val="120000"/>
              </a:lnSpc>
            </a:pPr>
            <a:r>
              <a:rPr lang="en-US" altLang="en-US" sz="1800" b="1" dirty="0">
                <a:latin typeface="Gabriola" panose="04040605051002020D02" pitchFamily="82" charset="0"/>
              </a:rPr>
              <a:t>V</a:t>
            </a:r>
            <a:r>
              <a:rPr lang="en-US" altLang="en-US" sz="18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1800" b="1" dirty="0">
                <a:latin typeface="Gabriola" panose="04040605051002020D02" pitchFamily="82" charset="0"/>
              </a:rPr>
              <a:t> = {a}, Q = {b, c, d, e, f, g, h, </a:t>
            </a:r>
            <a:r>
              <a:rPr lang="en-US" altLang="en-US" sz="1800" b="1" dirty="0" err="1">
                <a:latin typeface="Gabriola" panose="04040605051002020D02" pitchFamily="82" charset="0"/>
              </a:rPr>
              <a:t>i</a:t>
            </a:r>
            <a:r>
              <a:rPr lang="en-US" altLang="en-US" sz="1800" b="1" dirty="0">
                <a:latin typeface="Gabriola" panose="04040605051002020D02" pitchFamily="82" charset="0"/>
              </a:rPr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We associate a key with each vertex v: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	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key[v] = minimum weight of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any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	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	edge 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(u, v) </a:t>
            </a:r>
            <a:r>
              <a:rPr lang="en-US" altLang="en-US" sz="2400" b="1" dirty="0" smtClean="0">
                <a:solidFill>
                  <a:schemeClr val="tx1"/>
                </a:solidFill>
                <a:latin typeface="Gabriola" panose="04040605051002020D02" pitchFamily="82" charset="0"/>
              </a:rPr>
              <a:t>connecting 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v to V</a:t>
            </a:r>
            <a:r>
              <a:rPr lang="en-US" altLang="en-US" sz="2400" b="1" baseline="-25000" dirty="0">
                <a:solidFill>
                  <a:schemeClr val="tx1"/>
                </a:solidFill>
                <a:latin typeface="Gabriola" panose="04040605051002020D02" pitchFamily="82" charset="0"/>
              </a:rPr>
              <a:t>A</a:t>
            </a:r>
          </a:p>
        </p:txBody>
      </p:sp>
      <p:grpSp>
        <p:nvGrpSpPr>
          <p:cNvPr id="873476" name="Group 4"/>
          <p:cNvGrpSpPr>
            <a:grpSpLocks/>
          </p:cNvGrpSpPr>
          <p:nvPr/>
        </p:nvGrpSpPr>
        <p:grpSpPr bwMode="auto">
          <a:xfrm>
            <a:off x="5042297" y="935832"/>
            <a:ext cx="2790825" cy="1606153"/>
            <a:chOff x="3303" y="2273"/>
            <a:chExt cx="2344" cy="1349"/>
          </a:xfrm>
        </p:grpSpPr>
        <p:sp>
          <p:nvSpPr>
            <p:cNvPr id="873477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3478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3479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3480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3481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3482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3483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3484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3485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3486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87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88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89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0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1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2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3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4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5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6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7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8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499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3500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3501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3502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3503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3504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3505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3506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3507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3508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3509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3510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3511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3512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3513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3514" name="Oval 42"/>
          <p:cNvSpPr>
            <a:spLocks noChangeArrowheads="1"/>
          </p:cNvSpPr>
          <p:nvPr/>
        </p:nvSpPr>
        <p:spPr bwMode="auto">
          <a:xfrm>
            <a:off x="5029201" y="156686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pic>
        <p:nvPicPr>
          <p:cNvPr id="873516" name="Picture 4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2025" y="3470870"/>
            <a:ext cx="1935956" cy="1564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73517" name="Text Box 45"/>
          <p:cNvSpPr txBox="1">
            <a:spLocks noChangeArrowheads="1"/>
          </p:cNvSpPr>
          <p:nvPr/>
        </p:nvSpPr>
        <p:spPr bwMode="auto">
          <a:xfrm>
            <a:off x="5014186" y="3719513"/>
            <a:ext cx="31130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 dirty="0">
                <a:latin typeface="Arial" panose="020B0604020202020204" pitchFamily="34" charset="0"/>
                <a:ea typeface="+mn-ea"/>
                <a:cs typeface="+mn-cs"/>
              </a:rPr>
              <a:t>w</a:t>
            </a:r>
            <a:r>
              <a:rPr lang="en-US" altLang="en-US" sz="900" kern="1200" baseline="-25000" dirty="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73518" name="Text Box 46"/>
          <p:cNvSpPr txBox="1">
            <a:spLocks noChangeArrowheads="1"/>
          </p:cNvSpPr>
          <p:nvPr/>
        </p:nvSpPr>
        <p:spPr bwMode="auto">
          <a:xfrm>
            <a:off x="4915827" y="4044755"/>
            <a:ext cx="311304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900" kern="1200" dirty="0">
                <a:latin typeface="Arial" panose="020B0604020202020204" pitchFamily="34" charset="0"/>
                <a:ea typeface="+mn-ea"/>
                <a:cs typeface="+mn-cs"/>
              </a:rPr>
              <a:t>w</a:t>
            </a:r>
            <a:r>
              <a:rPr lang="en-US" altLang="en-US" sz="900" kern="1200" baseline="-25000" dirty="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873519" name="Text Box 47"/>
          <p:cNvSpPr txBox="1">
            <a:spLocks noChangeArrowheads="1"/>
          </p:cNvSpPr>
          <p:nvPr/>
        </p:nvSpPr>
        <p:spPr bwMode="auto">
          <a:xfrm>
            <a:off x="2429293" y="4377739"/>
            <a:ext cx="160011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Key[a]=</a:t>
            </a:r>
            <a:r>
              <a: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rPr>
              <a:t>min(w</a:t>
            </a:r>
            <a:r>
              <a:rPr lang="en-US" altLang="en-US" sz="20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1</a:t>
            </a:r>
            <a:r>
              <a: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rPr>
              <a:t>,w</a:t>
            </a:r>
            <a:r>
              <a:rPr lang="en-US" altLang="en-US" sz="2000" b="1" kern="1200" baseline="-25000" dirty="0">
                <a:latin typeface="Gabriola" panose="04040605051002020D02" pitchFamily="82" charset="0"/>
                <a:ea typeface="+mn-ea"/>
                <a:cs typeface="+mn-cs"/>
              </a:rPr>
              <a:t>2</a:t>
            </a:r>
            <a:r>
              <a:rPr lang="en-US" altLang="en-US" sz="2000" b="1" kern="1200" dirty="0">
                <a:latin typeface="Gabriola" panose="04040605051002020D02" pitchFamily="82" charset="0"/>
                <a:ea typeface="+mn-ea"/>
                <a:cs typeface="+mn-cs"/>
              </a:rPr>
              <a:t>)</a:t>
            </a:r>
          </a:p>
        </p:txBody>
      </p:sp>
      <p:sp>
        <p:nvSpPr>
          <p:cNvPr id="873523" name="Oval 51"/>
          <p:cNvSpPr>
            <a:spLocks noChangeArrowheads="1"/>
          </p:cNvSpPr>
          <p:nvPr/>
        </p:nvSpPr>
        <p:spPr bwMode="auto">
          <a:xfrm>
            <a:off x="4839421" y="3999280"/>
            <a:ext cx="114300" cy="125016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73524" name="Text Box 52"/>
          <p:cNvSpPr txBox="1">
            <a:spLocks noChangeArrowheads="1"/>
          </p:cNvSpPr>
          <p:nvPr/>
        </p:nvSpPr>
        <p:spPr bwMode="auto">
          <a:xfrm>
            <a:off x="4596778" y="3911747"/>
            <a:ext cx="280846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5088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1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53736" y="126380"/>
            <a:ext cx="5991923" cy="427262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How to Find Light Edges Quickly? (cont.)</a:t>
            </a:r>
          </a:p>
        </p:txBody>
      </p:sp>
      <p:sp>
        <p:nvSpPr>
          <p:cNvPr id="94515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985243" y="553641"/>
            <a:ext cx="7154465" cy="4162425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After adding a new node to V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sz="2400" b="1" dirty="0">
                <a:latin typeface="Gabriola" panose="04040605051002020D02" pitchFamily="82" charset="0"/>
              </a:rPr>
              <a:t> we update the weights of all the nodes </a:t>
            </a:r>
            <a:r>
              <a:rPr lang="en-US" altLang="en-US" sz="2400" b="1" u="sng" dirty="0">
                <a:latin typeface="Gabriola" panose="04040605051002020D02" pitchFamily="82" charset="0"/>
              </a:rPr>
              <a:t>adjacent to it</a:t>
            </a:r>
          </a:p>
          <a:p>
            <a:pPr lvl="1">
              <a:lnSpc>
                <a:spcPct val="120000"/>
              </a:lnSpc>
              <a:buFontTx/>
              <a:buNone/>
            </a:pPr>
            <a:r>
              <a:rPr lang="en-US" altLang="en-US" sz="1800" b="1" dirty="0">
                <a:latin typeface="Gabriola" panose="04040605051002020D02" pitchFamily="82" charset="0"/>
              </a:rPr>
              <a:t>             e.g., after adding a to the tree, </a:t>
            </a:r>
            <a:r>
              <a:rPr lang="en-US" altLang="en-US" sz="1800" b="1" dirty="0">
                <a:solidFill>
                  <a:srgbClr val="DD0111"/>
                </a:solidFill>
                <a:latin typeface="Gabriola" panose="04040605051002020D02" pitchFamily="82" charset="0"/>
              </a:rPr>
              <a:t>k[b]=4</a:t>
            </a:r>
            <a:r>
              <a:rPr lang="en-US" altLang="en-US" sz="1800" b="1" dirty="0">
                <a:latin typeface="Gabriola" panose="04040605051002020D02" pitchFamily="82" charset="0"/>
              </a:rPr>
              <a:t> and </a:t>
            </a:r>
            <a:r>
              <a:rPr lang="en-US" altLang="en-US" sz="1800" b="1" dirty="0">
                <a:solidFill>
                  <a:srgbClr val="DD0111"/>
                </a:solidFill>
                <a:latin typeface="Gabriola" panose="04040605051002020D02" pitchFamily="82" charset="0"/>
              </a:rPr>
              <a:t>k[h]=8</a:t>
            </a:r>
          </a:p>
          <a:p>
            <a:pPr>
              <a:lnSpc>
                <a:spcPct val="12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Key of v is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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 </a:t>
            </a:r>
            <a:r>
              <a:rPr lang="en-US" altLang="en-US" sz="2400" b="1" dirty="0">
                <a:latin typeface="Gabriola" panose="04040605051002020D02" pitchFamily="82" charset="0"/>
              </a:rPr>
              <a:t>if v is not adjacent to any vertices in V</a:t>
            </a:r>
            <a:r>
              <a:rPr lang="en-US" altLang="en-US" sz="2400" b="1" baseline="-25000" dirty="0">
                <a:latin typeface="Gabriola" panose="04040605051002020D02" pitchFamily="82" charset="0"/>
              </a:rPr>
              <a:t>A</a:t>
            </a:r>
          </a:p>
          <a:p>
            <a:pPr lvl="1">
              <a:lnSpc>
                <a:spcPct val="120000"/>
              </a:lnSpc>
              <a:buFontTx/>
              <a:buNone/>
            </a:pPr>
            <a:endParaRPr lang="en-US" altLang="en-US" sz="1800" b="1" dirty="0">
              <a:latin typeface="Gabriola" panose="04040605051002020D02" pitchFamily="82" charset="0"/>
            </a:endParaRPr>
          </a:p>
        </p:txBody>
      </p:sp>
      <p:grpSp>
        <p:nvGrpSpPr>
          <p:cNvPr id="945198" name="Group 46"/>
          <p:cNvGrpSpPr>
            <a:grpSpLocks/>
          </p:cNvGrpSpPr>
          <p:nvPr/>
        </p:nvGrpSpPr>
        <p:grpSpPr bwMode="auto">
          <a:xfrm>
            <a:off x="3130154" y="2546748"/>
            <a:ext cx="2790825" cy="1606153"/>
            <a:chOff x="3303" y="2273"/>
            <a:chExt cx="2344" cy="1349"/>
          </a:xfrm>
        </p:grpSpPr>
        <p:sp>
          <p:nvSpPr>
            <p:cNvPr id="945199" name="Oval 4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45200" name="Oval 4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45201" name="Oval 4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945202" name="Oval 5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45203" name="Oval 5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45204" name="Oval 5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45205" name="Oval 5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45206" name="Oval 5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45207" name="Oval 5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945208" name="Line 5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09" name="Line 5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0" name="Line 5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1" name="Line 5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2" name="Line 6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3" name="Line 6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4" name="Line 6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5" name="Line 6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6" name="Line 6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7" name="Line 6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8" name="Line 6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19" name="Line 6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20" name="Line 6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21" name="Line 6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45222" name="Text Box 70"/>
            <p:cNvSpPr txBox="1">
              <a:spLocks noChangeArrowheads="1"/>
            </p:cNvSpPr>
            <p:nvPr/>
          </p:nvSpPr>
          <p:spPr bwMode="auto">
            <a:xfrm>
              <a:off x="3489" y="25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45223" name="Text Box 71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5224" name="Text Box 72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45225" name="Text Box 73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45226" name="Text Box 74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45227" name="Text Box 7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45228" name="Text Box 76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45229" name="Text Box 77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45230" name="Text Box 78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45231" name="Text Box 79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45232" name="Text Box 80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945233" name="Text Box 81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945234" name="Text Box 82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945235" name="Text Box 83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945237" name="Oval 85"/>
          <p:cNvSpPr>
            <a:spLocks noChangeArrowheads="1"/>
          </p:cNvSpPr>
          <p:nvPr/>
        </p:nvSpPr>
        <p:spPr bwMode="auto">
          <a:xfrm>
            <a:off x="3127772" y="3177779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400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57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13310" y="140493"/>
            <a:ext cx="5155841" cy="38219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 Algorithm)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8775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66245" y="898022"/>
            <a:ext cx="3146425" cy="1554163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	 </a:t>
            </a:r>
            <a:r>
              <a:rPr lang="en-US" altLang="en-US" b="1" dirty="0" smtClean="0">
                <a:latin typeface="Gabriola" panose="04040605051002020D02" pitchFamily="82" charset="0"/>
              </a:rPr>
              <a:t>0 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         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Q = {a,  </a:t>
            </a:r>
            <a:r>
              <a:rPr lang="en-US" altLang="en-US" b="1" dirty="0" smtClean="0">
                <a:latin typeface="Gabriola" panose="04040605051002020D02" pitchFamily="82" charset="0"/>
              </a:rPr>
              <a:t> b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c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d</a:t>
            </a:r>
            <a:r>
              <a:rPr lang="en-US" altLang="en-US" b="1" dirty="0">
                <a:latin typeface="Gabriola" panose="04040605051002020D02" pitchFamily="82" charset="0"/>
              </a:rPr>
              <a:t>, e, </a:t>
            </a:r>
            <a:r>
              <a:rPr lang="en-US" altLang="en-US" b="1" dirty="0" smtClean="0">
                <a:latin typeface="Gabriola" panose="04040605051002020D02" pitchFamily="82" charset="0"/>
              </a:rPr>
              <a:t>  f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g</a:t>
            </a:r>
            <a:r>
              <a:rPr lang="en-US" altLang="en-US" b="1" dirty="0">
                <a:latin typeface="Gabriola" panose="04040605051002020D02" pitchFamily="82" charset="0"/>
              </a:rPr>
              <a:t>, </a:t>
            </a:r>
            <a:r>
              <a:rPr lang="en-US" altLang="en-US" b="1" dirty="0" smtClean="0">
                <a:latin typeface="Gabriola" panose="04040605051002020D02" pitchFamily="82" charset="0"/>
              </a:rPr>
              <a:t>  h,  </a:t>
            </a:r>
            <a:r>
              <a:rPr lang="en-US" altLang="en-US" b="1" dirty="0" err="1">
                <a:latin typeface="Gabriola" panose="04040605051002020D02" pitchFamily="82" charset="0"/>
              </a:rPr>
              <a:t>i</a:t>
            </a:r>
            <a:r>
              <a:rPr lang="en-US" altLang="en-US" b="1" dirty="0">
                <a:latin typeface="Gabriola" panose="04040605051002020D02" pitchFamily="82" charset="0"/>
              </a:rPr>
              <a:t>} 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</a:rPr>
              <a:t>V</a:t>
            </a:r>
            <a:r>
              <a:rPr lang="en-US" altLang="en-US" b="1" baseline="-25000" dirty="0">
                <a:latin typeface="Gabriola" panose="04040605051002020D02" pitchFamily="82" charset="0"/>
              </a:rPr>
              <a:t>A</a:t>
            </a:r>
            <a:r>
              <a:rPr lang="en-US" altLang="en-US" b="1" dirty="0">
                <a:latin typeface="Gabriola" panose="04040605051002020D02" pitchFamily="82" charset="0"/>
              </a:rPr>
              <a:t> =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</a:t>
            </a:r>
          </a:p>
          <a:p>
            <a:pPr>
              <a:buFontTx/>
              <a:buNone/>
            </a:pP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Extract-MIN(Q)  a</a:t>
            </a:r>
          </a:p>
        </p:txBody>
      </p:sp>
      <p:grpSp>
        <p:nvGrpSpPr>
          <p:cNvPr id="877572" name="Group 4"/>
          <p:cNvGrpSpPr>
            <a:grpSpLocks/>
          </p:cNvGrpSpPr>
          <p:nvPr/>
        </p:nvGrpSpPr>
        <p:grpSpPr bwMode="auto">
          <a:xfrm>
            <a:off x="1429941" y="902494"/>
            <a:ext cx="2790825" cy="1637109"/>
            <a:chOff x="3303" y="2273"/>
            <a:chExt cx="2344" cy="1375"/>
          </a:xfrm>
        </p:grpSpPr>
        <p:sp>
          <p:nvSpPr>
            <p:cNvPr id="877573" name="Oval 5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7574" name="Oval 6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7575" name="Oval 7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7576" name="Oval 8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7577" name="Oval 9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7578" name="Oval 10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7579" name="Oval 11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7580" name="Oval 12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7581" name="Oval 13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7582" name="Line 14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3" name="Line 15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4" name="Line 16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5" name="Line 17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6" name="Line 18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7" name="Line 19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8" name="Line 20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89" name="Line 21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0" name="Line 22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1" name="Line 23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2" name="Line 24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3" name="Line 25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4" name="Line 26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5" name="Line 27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7596" name="Text Box 28"/>
            <p:cNvSpPr txBox="1">
              <a:spLocks noChangeArrowheads="1"/>
            </p:cNvSpPr>
            <p:nvPr/>
          </p:nvSpPr>
          <p:spPr bwMode="auto">
            <a:xfrm>
              <a:off x="3489" y="2541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7597" name="Text Box 29"/>
            <p:cNvSpPr txBox="1">
              <a:spLocks noChangeArrowheads="1"/>
            </p:cNvSpPr>
            <p:nvPr/>
          </p:nvSpPr>
          <p:spPr bwMode="auto">
            <a:xfrm>
              <a:off x="4089" y="2273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7598" name="Text Box 30"/>
            <p:cNvSpPr txBox="1">
              <a:spLocks noChangeArrowheads="1"/>
            </p:cNvSpPr>
            <p:nvPr/>
          </p:nvSpPr>
          <p:spPr bwMode="auto">
            <a:xfrm>
              <a:off x="4696" y="2286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7599" name="Text Box 31"/>
            <p:cNvSpPr txBox="1">
              <a:spLocks noChangeArrowheads="1"/>
            </p:cNvSpPr>
            <p:nvPr/>
          </p:nvSpPr>
          <p:spPr bwMode="auto">
            <a:xfrm>
              <a:off x="3500" y="310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7600" name="Text Box 32"/>
            <p:cNvSpPr txBox="1">
              <a:spLocks noChangeArrowheads="1"/>
            </p:cNvSpPr>
            <p:nvPr/>
          </p:nvSpPr>
          <p:spPr bwMode="auto">
            <a:xfrm>
              <a:off x="3636" y="2816"/>
              <a:ext cx="2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7601" name="Text Box 33"/>
            <p:cNvSpPr txBox="1">
              <a:spLocks noChangeArrowheads="1"/>
            </p:cNvSpPr>
            <p:nvPr/>
          </p:nvSpPr>
          <p:spPr bwMode="auto">
            <a:xfrm>
              <a:off x="4095" y="3389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7602" name="Text Box 34"/>
            <p:cNvSpPr txBox="1">
              <a:spLocks noChangeArrowheads="1"/>
            </p:cNvSpPr>
            <p:nvPr/>
          </p:nvSpPr>
          <p:spPr bwMode="auto">
            <a:xfrm>
              <a:off x="4690" y="3380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7603" name="Text Box 35"/>
            <p:cNvSpPr txBox="1">
              <a:spLocks noChangeArrowheads="1"/>
            </p:cNvSpPr>
            <p:nvPr/>
          </p:nvSpPr>
          <p:spPr bwMode="auto">
            <a:xfrm>
              <a:off x="3889" y="303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7604" name="Text Box 36"/>
            <p:cNvSpPr txBox="1">
              <a:spLocks noChangeArrowheads="1"/>
            </p:cNvSpPr>
            <p:nvPr/>
          </p:nvSpPr>
          <p:spPr bwMode="auto">
            <a:xfrm>
              <a:off x="4280" y="2643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7605" name="Text Box 37"/>
            <p:cNvSpPr txBox="1">
              <a:spLocks noChangeArrowheads="1"/>
            </p:cNvSpPr>
            <p:nvPr/>
          </p:nvSpPr>
          <p:spPr bwMode="auto">
            <a:xfrm>
              <a:off x="4631" y="2872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7606" name="Text Box 38"/>
            <p:cNvSpPr txBox="1">
              <a:spLocks noChangeArrowheads="1"/>
            </p:cNvSpPr>
            <p:nvPr/>
          </p:nvSpPr>
          <p:spPr bwMode="auto">
            <a:xfrm>
              <a:off x="5063" y="283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7607" name="Text Box 39"/>
            <p:cNvSpPr txBox="1">
              <a:spLocks noChangeArrowheads="1"/>
            </p:cNvSpPr>
            <p:nvPr/>
          </p:nvSpPr>
          <p:spPr bwMode="auto">
            <a:xfrm>
              <a:off x="5288" y="2526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7608" name="Text Box 40"/>
            <p:cNvSpPr txBox="1">
              <a:spLocks noChangeArrowheads="1"/>
            </p:cNvSpPr>
            <p:nvPr/>
          </p:nvSpPr>
          <p:spPr bwMode="auto">
            <a:xfrm>
              <a:off x="5270" y="3133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7609" name="Text Box 41"/>
            <p:cNvSpPr txBox="1">
              <a:spLocks noChangeArrowheads="1"/>
            </p:cNvSpPr>
            <p:nvPr/>
          </p:nvSpPr>
          <p:spPr bwMode="auto">
            <a:xfrm>
              <a:off x="4289" y="3025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7610" name="Oval 42"/>
          <p:cNvSpPr>
            <a:spLocks noChangeArrowheads="1"/>
          </p:cNvSpPr>
          <p:nvPr/>
        </p:nvSpPr>
        <p:spPr bwMode="auto">
          <a:xfrm>
            <a:off x="1425178" y="1531144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11" name="Line 43"/>
          <p:cNvSpPr>
            <a:spLocks noChangeShapeType="1"/>
          </p:cNvSpPr>
          <p:nvPr/>
        </p:nvSpPr>
        <p:spPr bwMode="auto">
          <a:xfrm flipV="1">
            <a:off x="1741885" y="3256360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13" name="Oval 45"/>
          <p:cNvSpPr>
            <a:spLocks noChangeArrowheads="1"/>
          </p:cNvSpPr>
          <p:nvPr/>
        </p:nvSpPr>
        <p:spPr bwMode="auto">
          <a:xfrm>
            <a:off x="1503760" y="3527823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a</a:t>
            </a:r>
          </a:p>
        </p:txBody>
      </p:sp>
      <p:sp>
        <p:nvSpPr>
          <p:cNvPr id="877614" name="Oval 46"/>
          <p:cNvSpPr>
            <a:spLocks noChangeArrowheads="1"/>
          </p:cNvSpPr>
          <p:nvPr/>
        </p:nvSpPr>
        <p:spPr bwMode="auto">
          <a:xfrm>
            <a:off x="2014538" y="2974181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b</a:t>
            </a:r>
          </a:p>
        </p:txBody>
      </p:sp>
      <p:sp>
        <p:nvSpPr>
          <p:cNvPr id="877615" name="Oval 47"/>
          <p:cNvSpPr>
            <a:spLocks noChangeArrowheads="1"/>
          </p:cNvSpPr>
          <p:nvPr/>
        </p:nvSpPr>
        <p:spPr bwMode="auto">
          <a:xfrm>
            <a:off x="2743201" y="2974181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c</a:t>
            </a:r>
          </a:p>
        </p:txBody>
      </p:sp>
      <p:sp>
        <p:nvSpPr>
          <p:cNvPr id="877616" name="Oval 48"/>
          <p:cNvSpPr>
            <a:spLocks noChangeArrowheads="1"/>
          </p:cNvSpPr>
          <p:nvPr/>
        </p:nvSpPr>
        <p:spPr bwMode="auto">
          <a:xfrm>
            <a:off x="3471863" y="2974181"/>
            <a:ext cx="316706" cy="315516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d</a:t>
            </a:r>
          </a:p>
        </p:txBody>
      </p:sp>
      <p:sp>
        <p:nvSpPr>
          <p:cNvPr id="877617" name="Oval 49"/>
          <p:cNvSpPr>
            <a:spLocks noChangeArrowheads="1"/>
          </p:cNvSpPr>
          <p:nvPr/>
        </p:nvSpPr>
        <p:spPr bwMode="auto">
          <a:xfrm>
            <a:off x="3977879" y="3527823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e</a:t>
            </a:r>
          </a:p>
        </p:txBody>
      </p:sp>
      <p:sp>
        <p:nvSpPr>
          <p:cNvPr id="877618" name="Oval 50"/>
          <p:cNvSpPr>
            <a:spLocks noChangeArrowheads="1"/>
          </p:cNvSpPr>
          <p:nvPr/>
        </p:nvSpPr>
        <p:spPr bwMode="auto">
          <a:xfrm>
            <a:off x="2014538" y="408265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h</a:t>
            </a:r>
          </a:p>
        </p:txBody>
      </p:sp>
      <p:sp>
        <p:nvSpPr>
          <p:cNvPr id="877619" name="Oval 51"/>
          <p:cNvSpPr>
            <a:spLocks noChangeArrowheads="1"/>
          </p:cNvSpPr>
          <p:nvPr/>
        </p:nvSpPr>
        <p:spPr bwMode="auto">
          <a:xfrm>
            <a:off x="2743201" y="408265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g</a:t>
            </a:r>
          </a:p>
        </p:txBody>
      </p:sp>
      <p:sp>
        <p:nvSpPr>
          <p:cNvPr id="877620" name="Oval 52"/>
          <p:cNvSpPr>
            <a:spLocks noChangeArrowheads="1"/>
          </p:cNvSpPr>
          <p:nvPr/>
        </p:nvSpPr>
        <p:spPr bwMode="auto">
          <a:xfrm>
            <a:off x="3471863" y="408265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f</a:t>
            </a:r>
          </a:p>
        </p:txBody>
      </p:sp>
      <p:sp>
        <p:nvSpPr>
          <p:cNvPr id="877621" name="Oval 53"/>
          <p:cNvSpPr>
            <a:spLocks noChangeArrowheads="1"/>
          </p:cNvSpPr>
          <p:nvPr/>
        </p:nvSpPr>
        <p:spPr bwMode="auto">
          <a:xfrm>
            <a:off x="2378869" y="3530204"/>
            <a:ext cx="316706" cy="315515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i</a:t>
            </a:r>
          </a:p>
        </p:txBody>
      </p:sp>
      <p:sp>
        <p:nvSpPr>
          <p:cNvPr id="877622" name="Line 54"/>
          <p:cNvSpPr>
            <a:spLocks noChangeShapeType="1"/>
          </p:cNvSpPr>
          <p:nvPr/>
        </p:nvSpPr>
        <p:spPr bwMode="auto">
          <a:xfrm>
            <a:off x="2163366" y="3293269"/>
            <a:ext cx="0" cy="79891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3" name="Line 55"/>
          <p:cNvSpPr>
            <a:spLocks noChangeShapeType="1"/>
          </p:cNvSpPr>
          <p:nvPr/>
        </p:nvSpPr>
        <p:spPr bwMode="auto">
          <a:xfrm>
            <a:off x="3633788" y="3294460"/>
            <a:ext cx="0" cy="79890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4" name="Line 56"/>
          <p:cNvSpPr>
            <a:spLocks noChangeShapeType="1"/>
          </p:cNvSpPr>
          <p:nvPr/>
        </p:nvSpPr>
        <p:spPr bwMode="auto">
          <a:xfrm>
            <a:off x="2328863" y="3123010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5" name="Line 57"/>
          <p:cNvSpPr>
            <a:spLocks noChangeShapeType="1"/>
          </p:cNvSpPr>
          <p:nvPr/>
        </p:nvSpPr>
        <p:spPr bwMode="auto">
          <a:xfrm>
            <a:off x="3056335" y="3125391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6" name="Line 58"/>
          <p:cNvSpPr>
            <a:spLocks noChangeShapeType="1"/>
          </p:cNvSpPr>
          <p:nvPr/>
        </p:nvSpPr>
        <p:spPr bwMode="auto">
          <a:xfrm>
            <a:off x="2328863" y="4244579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7" name="Line 59"/>
          <p:cNvSpPr>
            <a:spLocks noChangeShapeType="1"/>
          </p:cNvSpPr>
          <p:nvPr/>
        </p:nvSpPr>
        <p:spPr bwMode="auto">
          <a:xfrm>
            <a:off x="3064669" y="4249341"/>
            <a:ext cx="4131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8" name="Line 60"/>
          <p:cNvSpPr>
            <a:spLocks noChangeShapeType="1"/>
          </p:cNvSpPr>
          <p:nvPr/>
        </p:nvSpPr>
        <p:spPr bwMode="auto">
          <a:xfrm flipV="1">
            <a:off x="1760935" y="3244454"/>
            <a:ext cx="310753" cy="31075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29" name="Line 61"/>
          <p:cNvSpPr>
            <a:spLocks noChangeShapeType="1"/>
          </p:cNvSpPr>
          <p:nvPr/>
        </p:nvSpPr>
        <p:spPr bwMode="auto">
          <a:xfrm flipV="1">
            <a:off x="3750469" y="3819525"/>
            <a:ext cx="310754" cy="31075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0" name="Line 62"/>
          <p:cNvSpPr>
            <a:spLocks noChangeShapeType="1"/>
          </p:cNvSpPr>
          <p:nvPr/>
        </p:nvSpPr>
        <p:spPr bwMode="auto">
          <a:xfrm>
            <a:off x="3749279" y="3233738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1" name="Line 63"/>
          <p:cNvSpPr>
            <a:spLocks noChangeShapeType="1"/>
          </p:cNvSpPr>
          <p:nvPr/>
        </p:nvSpPr>
        <p:spPr bwMode="auto">
          <a:xfrm>
            <a:off x="1751410" y="3801666"/>
            <a:ext cx="304800" cy="32146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2" name="Line 64"/>
          <p:cNvSpPr>
            <a:spLocks noChangeShapeType="1"/>
          </p:cNvSpPr>
          <p:nvPr/>
        </p:nvSpPr>
        <p:spPr bwMode="auto">
          <a:xfrm>
            <a:off x="2993232" y="3255169"/>
            <a:ext cx="541735" cy="863204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3" name="Line 65"/>
          <p:cNvSpPr>
            <a:spLocks noChangeShapeType="1"/>
          </p:cNvSpPr>
          <p:nvPr/>
        </p:nvSpPr>
        <p:spPr bwMode="auto">
          <a:xfrm>
            <a:off x="2624138" y="3818335"/>
            <a:ext cx="197644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4" name="Line 66"/>
          <p:cNvSpPr>
            <a:spLocks noChangeShapeType="1"/>
          </p:cNvSpPr>
          <p:nvPr/>
        </p:nvSpPr>
        <p:spPr bwMode="auto">
          <a:xfrm flipV="1">
            <a:off x="2286000" y="3829051"/>
            <a:ext cx="182166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5" name="Line 67"/>
          <p:cNvSpPr>
            <a:spLocks noChangeShapeType="1"/>
          </p:cNvSpPr>
          <p:nvPr/>
        </p:nvSpPr>
        <p:spPr bwMode="auto">
          <a:xfrm flipV="1">
            <a:off x="2624137" y="3255169"/>
            <a:ext cx="186929" cy="28932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36" name="Text Box 68"/>
          <p:cNvSpPr txBox="1">
            <a:spLocks noChangeArrowheads="1"/>
          </p:cNvSpPr>
          <p:nvPr/>
        </p:nvSpPr>
        <p:spPr bwMode="auto">
          <a:xfrm>
            <a:off x="1713310" y="316944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7637" name="Text Box 69"/>
          <p:cNvSpPr txBox="1">
            <a:spLocks noChangeArrowheads="1"/>
          </p:cNvSpPr>
          <p:nvPr/>
        </p:nvSpPr>
        <p:spPr bwMode="auto">
          <a:xfrm>
            <a:off x="2439591" y="2886076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7638" name="Text Box 70"/>
          <p:cNvSpPr txBox="1">
            <a:spLocks noChangeArrowheads="1"/>
          </p:cNvSpPr>
          <p:nvPr/>
        </p:nvSpPr>
        <p:spPr bwMode="auto">
          <a:xfrm>
            <a:off x="3162300" y="2901554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7639" name="Text Box 71"/>
          <p:cNvSpPr txBox="1">
            <a:spLocks noChangeArrowheads="1"/>
          </p:cNvSpPr>
          <p:nvPr/>
        </p:nvSpPr>
        <p:spPr bwMode="auto">
          <a:xfrm>
            <a:off x="1738312" y="3881438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8</a:t>
            </a:r>
          </a:p>
        </p:txBody>
      </p:sp>
      <p:sp>
        <p:nvSpPr>
          <p:cNvPr id="877640" name="Text Box 72"/>
          <p:cNvSpPr txBox="1">
            <a:spLocks noChangeArrowheads="1"/>
          </p:cNvSpPr>
          <p:nvPr/>
        </p:nvSpPr>
        <p:spPr bwMode="auto">
          <a:xfrm>
            <a:off x="1900238" y="3532585"/>
            <a:ext cx="26481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11</a:t>
            </a:r>
          </a:p>
        </p:txBody>
      </p:sp>
      <p:sp>
        <p:nvSpPr>
          <p:cNvPr id="877641" name="Text Box 73"/>
          <p:cNvSpPr txBox="1">
            <a:spLocks noChangeArrowheads="1"/>
          </p:cNvSpPr>
          <p:nvPr/>
        </p:nvSpPr>
        <p:spPr bwMode="auto">
          <a:xfrm>
            <a:off x="2446735" y="4214813"/>
            <a:ext cx="22474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</a:t>
            </a:r>
          </a:p>
        </p:txBody>
      </p:sp>
      <p:sp>
        <p:nvSpPr>
          <p:cNvPr id="877642" name="Text Box 74"/>
          <p:cNvSpPr txBox="1">
            <a:spLocks noChangeArrowheads="1"/>
          </p:cNvSpPr>
          <p:nvPr/>
        </p:nvSpPr>
        <p:spPr bwMode="auto">
          <a:xfrm>
            <a:off x="3155156" y="4204098"/>
            <a:ext cx="2423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7643" name="Text Box 75"/>
          <p:cNvSpPr txBox="1">
            <a:spLocks noChangeArrowheads="1"/>
          </p:cNvSpPr>
          <p:nvPr/>
        </p:nvSpPr>
        <p:spPr bwMode="auto">
          <a:xfrm>
            <a:off x="2201466" y="3798094"/>
            <a:ext cx="251992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7</a:t>
            </a:r>
          </a:p>
        </p:txBody>
      </p:sp>
      <p:sp>
        <p:nvSpPr>
          <p:cNvPr id="877644" name="Text Box 76"/>
          <p:cNvSpPr txBox="1">
            <a:spLocks noChangeArrowheads="1"/>
          </p:cNvSpPr>
          <p:nvPr/>
        </p:nvSpPr>
        <p:spPr bwMode="auto">
          <a:xfrm>
            <a:off x="2667000" y="3326607"/>
            <a:ext cx="2423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2</a:t>
            </a:r>
          </a:p>
        </p:txBody>
      </p:sp>
      <p:sp>
        <p:nvSpPr>
          <p:cNvPr id="877645" name="Text Box 77"/>
          <p:cNvSpPr txBox="1">
            <a:spLocks noChangeArrowheads="1"/>
          </p:cNvSpPr>
          <p:nvPr/>
        </p:nvSpPr>
        <p:spPr bwMode="auto">
          <a:xfrm>
            <a:off x="3084910" y="3599260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4</a:t>
            </a:r>
          </a:p>
        </p:txBody>
      </p:sp>
      <p:sp>
        <p:nvSpPr>
          <p:cNvPr id="877646" name="Text Box 78"/>
          <p:cNvSpPr txBox="1">
            <a:spLocks noChangeArrowheads="1"/>
          </p:cNvSpPr>
          <p:nvPr/>
        </p:nvSpPr>
        <p:spPr bwMode="auto">
          <a:xfrm>
            <a:off x="3599260" y="3551635"/>
            <a:ext cx="295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14</a:t>
            </a:r>
          </a:p>
        </p:txBody>
      </p:sp>
      <p:sp>
        <p:nvSpPr>
          <p:cNvPr id="877647" name="Text Box 79"/>
          <p:cNvSpPr txBox="1">
            <a:spLocks noChangeArrowheads="1"/>
          </p:cNvSpPr>
          <p:nvPr/>
        </p:nvSpPr>
        <p:spPr bwMode="auto">
          <a:xfrm>
            <a:off x="3867150" y="3187304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9</a:t>
            </a:r>
          </a:p>
        </p:txBody>
      </p:sp>
      <p:sp>
        <p:nvSpPr>
          <p:cNvPr id="877648" name="Text Box 80"/>
          <p:cNvSpPr txBox="1">
            <a:spLocks noChangeArrowheads="1"/>
          </p:cNvSpPr>
          <p:nvPr/>
        </p:nvSpPr>
        <p:spPr bwMode="auto">
          <a:xfrm>
            <a:off x="3845719" y="3910013"/>
            <a:ext cx="295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10</a:t>
            </a:r>
          </a:p>
        </p:txBody>
      </p:sp>
      <p:sp>
        <p:nvSpPr>
          <p:cNvPr id="877649" name="Text Box 81"/>
          <p:cNvSpPr txBox="1">
            <a:spLocks noChangeArrowheads="1"/>
          </p:cNvSpPr>
          <p:nvPr/>
        </p:nvSpPr>
        <p:spPr bwMode="auto">
          <a:xfrm>
            <a:off x="2677716" y="3781426"/>
            <a:ext cx="25519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</a:rPr>
              <a:t>6</a:t>
            </a:r>
          </a:p>
        </p:txBody>
      </p:sp>
      <p:sp>
        <p:nvSpPr>
          <p:cNvPr id="877650" name="Oval 82"/>
          <p:cNvSpPr>
            <a:spLocks noChangeArrowheads="1"/>
          </p:cNvSpPr>
          <p:nvPr/>
        </p:nvSpPr>
        <p:spPr bwMode="auto">
          <a:xfrm>
            <a:off x="2002632" y="296346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51" name="Oval 83"/>
          <p:cNvSpPr>
            <a:spLocks noChangeArrowheads="1"/>
          </p:cNvSpPr>
          <p:nvPr/>
        </p:nvSpPr>
        <p:spPr bwMode="auto">
          <a:xfrm>
            <a:off x="1498998" y="3521869"/>
            <a:ext cx="329803" cy="325041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7652" name="Rectangle 84"/>
          <p:cNvSpPr>
            <a:spLocks noChangeArrowheads="1"/>
          </p:cNvSpPr>
          <p:nvPr/>
        </p:nvSpPr>
        <p:spPr bwMode="auto">
          <a:xfrm>
            <a:off x="4431506" y="2807494"/>
            <a:ext cx="3415904" cy="2255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[b] = 4	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[b] = a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[h] = 8	 [h] = a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</a:t>
            </a:r>
            <a:r>
              <a:rPr lang="en-US" altLang="en-US" sz="20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</a:rPr>
              <a:t>4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    8 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{b, c,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d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f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g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h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2000" b="1" kern="1200" dirty="0" err="1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b</a:t>
            </a:r>
          </a:p>
        </p:txBody>
      </p:sp>
      <p:grpSp>
        <p:nvGrpSpPr>
          <p:cNvPr id="877653" name="Group 85"/>
          <p:cNvGrpSpPr>
            <a:grpSpLocks/>
          </p:cNvGrpSpPr>
          <p:nvPr/>
        </p:nvGrpSpPr>
        <p:grpSpPr bwMode="auto">
          <a:xfrm>
            <a:off x="1944291" y="758428"/>
            <a:ext cx="2325292" cy="1907381"/>
            <a:chOff x="673" y="637"/>
            <a:chExt cx="1953" cy="1602"/>
          </a:xfrm>
        </p:grpSpPr>
        <p:sp>
          <p:nvSpPr>
            <p:cNvPr id="877654" name="Text Box 86"/>
            <p:cNvSpPr txBox="1">
              <a:spLocks noChangeArrowheads="1"/>
            </p:cNvSpPr>
            <p:nvPr/>
          </p:nvSpPr>
          <p:spPr bwMode="auto">
            <a:xfrm>
              <a:off x="682" y="637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5" name="Text Box 87"/>
            <p:cNvSpPr txBox="1">
              <a:spLocks noChangeArrowheads="1"/>
            </p:cNvSpPr>
            <p:nvPr/>
          </p:nvSpPr>
          <p:spPr bwMode="auto">
            <a:xfrm>
              <a:off x="1306" y="638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6" name="Text Box 88"/>
            <p:cNvSpPr txBox="1">
              <a:spLocks noChangeArrowheads="1"/>
            </p:cNvSpPr>
            <p:nvPr/>
          </p:nvSpPr>
          <p:spPr bwMode="auto">
            <a:xfrm>
              <a:off x="1924" y="638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7" name="Text Box 89"/>
            <p:cNvSpPr txBox="1">
              <a:spLocks noChangeArrowheads="1"/>
            </p:cNvSpPr>
            <p:nvPr/>
          </p:nvSpPr>
          <p:spPr bwMode="auto">
            <a:xfrm>
              <a:off x="962" y="1106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8" name="Text Box 90"/>
            <p:cNvSpPr txBox="1">
              <a:spLocks noChangeArrowheads="1"/>
            </p:cNvSpPr>
            <p:nvPr/>
          </p:nvSpPr>
          <p:spPr bwMode="auto">
            <a:xfrm>
              <a:off x="2363" y="1114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59" name="Text Box 91"/>
            <p:cNvSpPr txBox="1">
              <a:spLocks noChangeArrowheads="1"/>
            </p:cNvSpPr>
            <p:nvPr/>
          </p:nvSpPr>
          <p:spPr bwMode="auto">
            <a:xfrm>
              <a:off x="673" y="1980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60" name="Text Box 92"/>
            <p:cNvSpPr txBox="1">
              <a:spLocks noChangeArrowheads="1"/>
            </p:cNvSpPr>
            <p:nvPr/>
          </p:nvSpPr>
          <p:spPr bwMode="auto">
            <a:xfrm>
              <a:off x="1306" y="1959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7661" name="Text Box 93"/>
            <p:cNvSpPr txBox="1">
              <a:spLocks noChangeArrowheads="1"/>
            </p:cNvSpPr>
            <p:nvPr/>
          </p:nvSpPr>
          <p:spPr bwMode="auto">
            <a:xfrm>
              <a:off x="1930" y="1952"/>
              <a:ext cx="263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sp>
        <p:nvSpPr>
          <p:cNvPr id="877664" name="Text Box 96"/>
          <p:cNvSpPr txBox="1">
            <a:spLocks noChangeArrowheads="1"/>
          </p:cNvSpPr>
          <p:nvPr/>
        </p:nvSpPr>
        <p:spPr bwMode="auto">
          <a:xfrm>
            <a:off x="2781300" y="2742010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5" name="Text Box 97"/>
          <p:cNvSpPr txBox="1">
            <a:spLocks noChangeArrowheads="1"/>
          </p:cNvSpPr>
          <p:nvPr/>
        </p:nvSpPr>
        <p:spPr bwMode="auto">
          <a:xfrm>
            <a:off x="3517106" y="2742010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6" name="Text Box 98"/>
          <p:cNvSpPr txBox="1">
            <a:spLocks noChangeArrowheads="1"/>
          </p:cNvSpPr>
          <p:nvPr/>
        </p:nvSpPr>
        <p:spPr bwMode="auto">
          <a:xfrm>
            <a:off x="2399011" y="3304878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7" name="Text Box 99"/>
          <p:cNvSpPr txBox="1">
            <a:spLocks noChangeArrowheads="1"/>
          </p:cNvSpPr>
          <p:nvPr/>
        </p:nvSpPr>
        <p:spPr bwMode="auto">
          <a:xfrm>
            <a:off x="4039791" y="3308747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9" name="Text Box 101"/>
          <p:cNvSpPr txBox="1">
            <a:spLocks noChangeArrowheads="1"/>
          </p:cNvSpPr>
          <p:nvPr/>
        </p:nvSpPr>
        <p:spPr bwMode="auto">
          <a:xfrm>
            <a:off x="2781300" y="4314825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70" name="Text Box 102"/>
          <p:cNvSpPr txBox="1">
            <a:spLocks noChangeArrowheads="1"/>
          </p:cNvSpPr>
          <p:nvPr/>
        </p:nvSpPr>
        <p:spPr bwMode="auto">
          <a:xfrm>
            <a:off x="3524250" y="4306491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71" name="Text Box 103"/>
          <p:cNvSpPr txBox="1">
            <a:spLocks noChangeArrowheads="1"/>
          </p:cNvSpPr>
          <p:nvPr/>
        </p:nvSpPr>
        <p:spPr bwMode="auto">
          <a:xfrm>
            <a:off x="2024062" y="2740819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3" name="Text Box 95"/>
          <p:cNvSpPr txBox="1">
            <a:spLocks noChangeArrowheads="1"/>
          </p:cNvSpPr>
          <p:nvPr/>
        </p:nvSpPr>
        <p:spPr bwMode="auto">
          <a:xfrm>
            <a:off x="2024062" y="2635766"/>
            <a:ext cx="255198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77672" name="Text Box 104"/>
          <p:cNvSpPr txBox="1">
            <a:spLocks noChangeArrowheads="1"/>
          </p:cNvSpPr>
          <p:nvPr/>
        </p:nvSpPr>
        <p:spPr bwMode="auto">
          <a:xfrm>
            <a:off x="2046685" y="4356497"/>
            <a:ext cx="31290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7668" name="Text Box 100"/>
          <p:cNvSpPr txBox="1">
            <a:spLocks noChangeArrowheads="1"/>
          </p:cNvSpPr>
          <p:nvPr/>
        </p:nvSpPr>
        <p:spPr bwMode="auto">
          <a:xfrm>
            <a:off x="2085975" y="4435078"/>
            <a:ext cx="251992" cy="30777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50301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87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8776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87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776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8776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8776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877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877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7663" grpId="0" animBg="1"/>
      <p:bldP spid="8776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630" name="Rectangle 14"/>
          <p:cNvSpPr>
            <a:spLocks noGrp="1" noChangeArrowheads="1"/>
          </p:cNvSpPr>
          <p:nvPr>
            <p:ph type="title" idx="4294967295"/>
          </p:nvPr>
        </p:nvSpPr>
        <p:spPr>
          <a:xfrm>
            <a:off x="1584722" y="74613"/>
            <a:ext cx="5693307" cy="425031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grpSp>
        <p:nvGrpSpPr>
          <p:cNvPr id="879618" name="Group 2"/>
          <p:cNvGrpSpPr>
            <a:grpSpLocks/>
          </p:cNvGrpSpPr>
          <p:nvPr/>
        </p:nvGrpSpPr>
        <p:grpSpPr bwMode="auto">
          <a:xfrm>
            <a:off x="1832372" y="2830115"/>
            <a:ext cx="2320529" cy="1960959"/>
            <a:chOff x="579" y="2365"/>
            <a:chExt cx="1949" cy="1647"/>
          </a:xfrm>
        </p:grpSpPr>
        <p:grpSp>
          <p:nvGrpSpPr>
            <p:cNvPr id="879619" name="Group 3"/>
            <p:cNvGrpSpPr>
              <a:grpSpLocks/>
            </p:cNvGrpSpPr>
            <p:nvPr/>
          </p:nvGrpSpPr>
          <p:grpSpPr bwMode="auto">
            <a:xfrm>
              <a:off x="579" y="2365"/>
              <a:ext cx="1949" cy="1647"/>
              <a:chOff x="579" y="2365"/>
              <a:chExt cx="1949" cy="1647"/>
            </a:xfrm>
          </p:grpSpPr>
          <p:sp>
            <p:nvSpPr>
              <p:cNvPr id="879620" name="Text Box 4"/>
              <p:cNvSpPr txBox="1">
                <a:spLocks noChangeArrowheads="1"/>
              </p:cNvSpPr>
              <p:nvPr/>
            </p:nvSpPr>
            <p:spPr bwMode="auto">
              <a:xfrm>
                <a:off x="588" y="2369"/>
                <a:ext cx="21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879621" name="Text Box 5"/>
              <p:cNvSpPr txBox="1">
                <a:spLocks noChangeArrowheads="1"/>
              </p:cNvSpPr>
              <p:nvPr/>
            </p:nvSpPr>
            <p:spPr bwMode="auto">
              <a:xfrm>
                <a:off x="1830" y="2368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2" name="Text Box 6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3" name="Text Box 7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20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879624" name="Text Box 8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5" name="Text Box 9"/>
              <p:cNvSpPr txBox="1">
                <a:spLocks noChangeArrowheads="1"/>
              </p:cNvSpPr>
              <p:nvPr/>
            </p:nvSpPr>
            <p:spPr bwMode="auto">
              <a:xfrm>
                <a:off x="1836" y="3730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79626" name="Text Box 10"/>
              <p:cNvSpPr txBox="1">
                <a:spLocks noChangeArrowheads="1"/>
              </p:cNvSpPr>
              <p:nvPr/>
            </p:nvSpPr>
            <p:spPr bwMode="auto">
              <a:xfrm>
                <a:off x="1246" y="2365"/>
                <a:ext cx="209" cy="25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</p:grpSp>
        <p:sp>
          <p:nvSpPr>
            <p:cNvPr id="879627" name="Text Box 11"/>
            <p:cNvSpPr txBox="1">
              <a:spLocks noChangeArrowheads="1"/>
            </p:cNvSpPr>
            <p:nvPr/>
          </p:nvSpPr>
          <p:spPr bwMode="auto">
            <a:xfrm>
              <a:off x="910" y="2884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sp>
        <p:nvSpPr>
          <p:cNvPr id="879628" name="Line 12"/>
          <p:cNvSpPr>
            <a:spLocks noChangeShapeType="1"/>
          </p:cNvSpPr>
          <p:nvPr/>
        </p:nvSpPr>
        <p:spPr bwMode="auto">
          <a:xfrm flipH="1">
            <a:off x="2440781" y="3420666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29" name="Line 13"/>
          <p:cNvSpPr>
            <a:spLocks noChangeShapeType="1"/>
          </p:cNvSpPr>
          <p:nvPr/>
        </p:nvSpPr>
        <p:spPr bwMode="auto">
          <a:xfrm flipV="1">
            <a:off x="2113360" y="134540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31" name="Line 15"/>
          <p:cNvSpPr>
            <a:spLocks noChangeShapeType="1"/>
          </p:cNvSpPr>
          <p:nvPr/>
        </p:nvSpPr>
        <p:spPr bwMode="auto">
          <a:xfrm flipV="1">
            <a:off x="1506142" y="1475185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79632" name="Group 16"/>
          <p:cNvGrpSpPr>
            <a:grpSpLocks/>
          </p:cNvGrpSpPr>
          <p:nvPr/>
        </p:nvGrpSpPr>
        <p:grpSpPr bwMode="auto">
          <a:xfrm>
            <a:off x="1268016" y="1104901"/>
            <a:ext cx="2790825" cy="1606153"/>
            <a:chOff x="3303" y="2273"/>
            <a:chExt cx="2344" cy="1349"/>
          </a:xfrm>
        </p:grpSpPr>
        <p:sp>
          <p:nvSpPr>
            <p:cNvPr id="879633" name="Oval 1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9634" name="Oval 1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9635" name="Oval 1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9636" name="Oval 2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9637" name="Oval 2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9638" name="Oval 2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9639" name="Oval 2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9640" name="Oval 2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9641" name="Oval 2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9642" name="Line 2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3" name="Line 2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4" name="Line 2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5" name="Line 2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6" name="Line 3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7" name="Line 3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8" name="Line 3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49" name="Line 3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0" name="Line 3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1" name="Line 3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2" name="Line 3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3" name="Line 3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4" name="Line 3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5" name="Line 3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56" name="Text Box 40"/>
            <p:cNvSpPr txBox="1">
              <a:spLocks noChangeArrowheads="1"/>
            </p:cNvSpPr>
            <p:nvPr/>
          </p:nvSpPr>
          <p:spPr bwMode="auto">
            <a:xfrm>
              <a:off x="3453" y="2504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657" name="Text Box 41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658" name="Text Box 42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659" name="Text Box 43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660" name="Text Box 44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9661" name="Text Box 4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9662" name="Text Box 46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663" name="Text Box 47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664" name="Text Box 48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665" name="Text Box 49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666" name="Text Box 50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9667" name="Text Box 51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9668" name="Text Box 52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9669" name="Text Box 53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9670" name="Oval 54"/>
          <p:cNvSpPr>
            <a:spLocks noChangeArrowheads="1"/>
          </p:cNvSpPr>
          <p:nvPr/>
        </p:nvSpPr>
        <p:spPr bwMode="auto">
          <a:xfrm>
            <a:off x="1774031" y="1182291"/>
            <a:ext cx="329804" cy="33218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1" name="Oval 55"/>
          <p:cNvSpPr>
            <a:spLocks noChangeArrowheads="1"/>
          </p:cNvSpPr>
          <p:nvPr/>
        </p:nvSpPr>
        <p:spPr bwMode="auto">
          <a:xfrm>
            <a:off x="1263253" y="173355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2" name="Rectangle 56"/>
          <p:cNvSpPr>
            <a:spLocks noChangeArrowheads="1"/>
          </p:cNvSpPr>
          <p:nvPr/>
        </p:nvSpPr>
        <p:spPr bwMode="auto">
          <a:xfrm>
            <a:off x="4195762" y="897731"/>
            <a:ext cx="3736472" cy="169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[c] = 8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[c] = b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[h] = 8	 [h] = a - 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unchanged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8  </a:t>
            </a:r>
            <a:r>
              <a:rPr lang="en-US" altLang="en-US" sz="18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   8 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{c, d,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f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h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800" b="1" kern="1200" dirty="0" err="1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c</a:t>
            </a:r>
          </a:p>
        </p:txBody>
      </p:sp>
      <p:sp>
        <p:nvSpPr>
          <p:cNvPr id="879673" name="Oval 57"/>
          <p:cNvSpPr>
            <a:spLocks noChangeArrowheads="1"/>
          </p:cNvSpPr>
          <p:nvPr/>
        </p:nvSpPr>
        <p:spPr bwMode="auto">
          <a:xfrm>
            <a:off x="2501503" y="118229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4" name="Line 58"/>
          <p:cNvSpPr>
            <a:spLocks noChangeShapeType="1"/>
          </p:cNvSpPr>
          <p:nvPr/>
        </p:nvSpPr>
        <p:spPr bwMode="auto">
          <a:xfrm flipV="1">
            <a:off x="2174082" y="326826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675" name="Line 59"/>
          <p:cNvSpPr>
            <a:spLocks noChangeShapeType="1"/>
          </p:cNvSpPr>
          <p:nvPr/>
        </p:nvSpPr>
        <p:spPr bwMode="auto">
          <a:xfrm flipV="1">
            <a:off x="1566863" y="3398044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79676" name="Group 60"/>
          <p:cNvGrpSpPr>
            <a:grpSpLocks/>
          </p:cNvGrpSpPr>
          <p:nvPr/>
        </p:nvGrpSpPr>
        <p:grpSpPr bwMode="auto">
          <a:xfrm>
            <a:off x="1328738" y="3027760"/>
            <a:ext cx="2790825" cy="1606153"/>
            <a:chOff x="3303" y="2273"/>
            <a:chExt cx="2344" cy="1349"/>
          </a:xfrm>
        </p:grpSpPr>
        <p:sp>
          <p:nvSpPr>
            <p:cNvPr id="879677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79678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79679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79680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79681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79682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79683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79684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79685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79686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87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88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89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0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1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2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3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4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5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6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7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8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699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79700" name="Text Box 84"/>
            <p:cNvSpPr txBox="1">
              <a:spLocks noChangeArrowheads="1"/>
            </p:cNvSpPr>
            <p:nvPr/>
          </p:nvSpPr>
          <p:spPr bwMode="auto">
            <a:xfrm>
              <a:off x="3445" y="248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701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702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703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79704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79705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79706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707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79708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79709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79710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79711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79712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79713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79714" name="Oval 98"/>
          <p:cNvSpPr>
            <a:spLocks noChangeArrowheads="1"/>
          </p:cNvSpPr>
          <p:nvPr/>
        </p:nvSpPr>
        <p:spPr bwMode="auto">
          <a:xfrm>
            <a:off x="1827610" y="310515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5" name="Oval 99"/>
          <p:cNvSpPr>
            <a:spLocks noChangeArrowheads="1"/>
          </p:cNvSpPr>
          <p:nvPr/>
        </p:nvSpPr>
        <p:spPr bwMode="auto">
          <a:xfrm>
            <a:off x="1323976" y="3656410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6" name="Rectangle 100"/>
          <p:cNvSpPr>
            <a:spLocks noChangeArrowheads="1"/>
          </p:cNvSpPr>
          <p:nvPr/>
        </p:nvSpPr>
        <p:spPr bwMode="auto">
          <a:xfrm>
            <a:off x="4256485" y="2620566"/>
            <a:ext cx="3675749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[d] = 7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[d] = c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[f] = 4	 [f] = c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] = 2	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	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[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] = c</a:t>
            </a:r>
            <a:endParaRPr lang="en-US" altLang="en-US" sz="135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 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    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18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 4   8 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2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e, f,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h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800" b="1" kern="1200" dirty="0" err="1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79717" name="Oval 101"/>
          <p:cNvSpPr>
            <a:spLocks noChangeArrowheads="1"/>
          </p:cNvSpPr>
          <p:nvPr/>
        </p:nvSpPr>
        <p:spPr bwMode="auto">
          <a:xfrm>
            <a:off x="2562225" y="3113485"/>
            <a:ext cx="329804" cy="323850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8" name="Oval 102"/>
          <p:cNvSpPr>
            <a:spLocks noChangeArrowheads="1"/>
          </p:cNvSpPr>
          <p:nvPr/>
        </p:nvSpPr>
        <p:spPr bwMode="auto">
          <a:xfrm>
            <a:off x="2196703" y="366831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79719" name="Text Box 103"/>
          <p:cNvSpPr txBox="1">
            <a:spLocks noChangeArrowheads="1"/>
          </p:cNvSpPr>
          <p:nvPr/>
        </p:nvSpPr>
        <p:spPr bwMode="auto">
          <a:xfrm>
            <a:off x="2540794" y="945356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879720" name="Text Box 104"/>
          <p:cNvSpPr txBox="1">
            <a:spLocks noChangeArrowheads="1"/>
          </p:cNvSpPr>
          <p:nvPr/>
        </p:nvSpPr>
        <p:spPr bwMode="auto">
          <a:xfrm>
            <a:off x="2158603" y="1531144"/>
            <a:ext cx="308098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grpSp>
        <p:nvGrpSpPr>
          <p:cNvPr id="879721" name="Group 105"/>
          <p:cNvGrpSpPr>
            <a:grpSpLocks/>
          </p:cNvGrpSpPr>
          <p:nvPr/>
        </p:nvGrpSpPr>
        <p:grpSpPr bwMode="auto">
          <a:xfrm>
            <a:off x="1787128" y="945356"/>
            <a:ext cx="2320529" cy="1914525"/>
            <a:chOff x="541" y="686"/>
            <a:chExt cx="1949" cy="1608"/>
          </a:xfrm>
        </p:grpSpPr>
        <p:sp>
          <p:nvSpPr>
            <p:cNvPr id="879722" name="Text Box 106"/>
            <p:cNvSpPr txBox="1">
              <a:spLocks noChangeArrowheads="1"/>
            </p:cNvSpPr>
            <p:nvPr/>
          </p:nvSpPr>
          <p:spPr bwMode="auto">
            <a:xfrm>
              <a:off x="550" y="687"/>
              <a:ext cx="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79723" name="Text Box 107"/>
            <p:cNvSpPr txBox="1">
              <a:spLocks noChangeArrowheads="1"/>
            </p:cNvSpPr>
            <p:nvPr/>
          </p:nvSpPr>
          <p:spPr bwMode="auto">
            <a:xfrm>
              <a:off x="1792" y="686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9724" name="Text Box 108"/>
            <p:cNvSpPr txBox="1">
              <a:spLocks noChangeArrowheads="1"/>
            </p:cNvSpPr>
            <p:nvPr/>
          </p:nvSpPr>
          <p:spPr bwMode="auto">
            <a:xfrm>
              <a:off x="2231" y="1162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9725" name="Text Box 109"/>
            <p:cNvSpPr txBox="1">
              <a:spLocks noChangeArrowheads="1"/>
            </p:cNvSpPr>
            <p:nvPr/>
          </p:nvSpPr>
          <p:spPr bwMode="auto">
            <a:xfrm>
              <a:off x="541" y="2042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79726" name="Text Box 110"/>
            <p:cNvSpPr txBox="1">
              <a:spLocks noChangeArrowheads="1"/>
            </p:cNvSpPr>
            <p:nvPr/>
          </p:nvSpPr>
          <p:spPr bwMode="auto">
            <a:xfrm>
              <a:off x="1174" y="2019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79727" name="Text Box 111"/>
            <p:cNvSpPr txBox="1">
              <a:spLocks noChangeArrowheads="1"/>
            </p:cNvSpPr>
            <p:nvPr/>
          </p:nvSpPr>
          <p:spPr bwMode="auto">
            <a:xfrm>
              <a:off x="1798" y="2012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</p:grpSp>
      <p:sp>
        <p:nvSpPr>
          <p:cNvPr id="879728" name="Text Box 112"/>
          <p:cNvSpPr txBox="1">
            <a:spLocks noChangeArrowheads="1"/>
          </p:cNvSpPr>
          <p:nvPr/>
        </p:nvSpPr>
        <p:spPr bwMode="auto">
          <a:xfrm>
            <a:off x="2560918" y="842543"/>
            <a:ext cx="24878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8</a:t>
            </a:r>
          </a:p>
        </p:txBody>
      </p:sp>
      <p:sp>
        <p:nvSpPr>
          <p:cNvPr id="879729" name="Text Box 113"/>
          <p:cNvSpPr txBox="1">
            <a:spLocks noChangeArrowheads="1"/>
          </p:cNvSpPr>
          <p:nvPr/>
        </p:nvSpPr>
        <p:spPr bwMode="auto">
          <a:xfrm>
            <a:off x="3343330" y="2801496"/>
            <a:ext cx="24878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79730" name="Text Box 114"/>
          <p:cNvSpPr txBox="1">
            <a:spLocks noChangeArrowheads="1"/>
          </p:cNvSpPr>
          <p:nvPr/>
        </p:nvSpPr>
        <p:spPr bwMode="auto">
          <a:xfrm>
            <a:off x="3332560" y="4563666"/>
            <a:ext cx="25199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4</a:t>
            </a:r>
          </a:p>
        </p:txBody>
      </p:sp>
      <p:sp>
        <p:nvSpPr>
          <p:cNvPr id="879731" name="Text Box 115"/>
          <p:cNvSpPr txBox="1">
            <a:spLocks noChangeArrowheads="1"/>
          </p:cNvSpPr>
          <p:nvPr/>
        </p:nvSpPr>
        <p:spPr bwMode="auto">
          <a:xfrm>
            <a:off x="2230041" y="3380185"/>
            <a:ext cx="24077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8938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9728" grpId="0" animBg="1"/>
      <p:bldP spid="879729" grpId="0" animBg="1"/>
      <p:bldP spid="879730" grpId="0" animBg="1"/>
      <p:bldP spid="87973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666" name="Line 2"/>
          <p:cNvSpPr>
            <a:spLocks noChangeShapeType="1"/>
          </p:cNvSpPr>
          <p:nvPr/>
        </p:nvSpPr>
        <p:spPr bwMode="auto">
          <a:xfrm flipV="1">
            <a:off x="2876551" y="4517231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67" name="Line 3"/>
          <p:cNvSpPr>
            <a:spLocks noChangeShapeType="1"/>
          </p:cNvSpPr>
          <p:nvPr/>
        </p:nvSpPr>
        <p:spPr bwMode="auto">
          <a:xfrm flipH="1">
            <a:off x="2445544" y="1558528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68" name="Line 4"/>
          <p:cNvSpPr>
            <a:spLocks noChangeShapeType="1"/>
          </p:cNvSpPr>
          <p:nvPr/>
        </p:nvSpPr>
        <p:spPr bwMode="auto">
          <a:xfrm>
            <a:off x="2819401" y="1528763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70" name="Line 6"/>
          <p:cNvSpPr>
            <a:spLocks noChangeShapeType="1"/>
          </p:cNvSpPr>
          <p:nvPr/>
        </p:nvSpPr>
        <p:spPr bwMode="auto">
          <a:xfrm flipV="1">
            <a:off x="2178844" y="1406129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671" name="Line 7"/>
          <p:cNvSpPr>
            <a:spLocks noChangeShapeType="1"/>
          </p:cNvSpPr>
          <p:nvPr/>
        </p:nvSpPr>
        <p:spPr bwMode="auto">
          <a:xfrm flipV="1">
            <a:off x="1571625" y="1535906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81672" name="Group 8"/>
          <p:cNvGrpSpPr>
            <a:grpSpLocks/>
          </p:cNvGrpSpPr>
          <p:nvPr/>
        </p:nvGrpSpPr>
        <p:grpSpPr bwMode="auto">
          <a:xfrm>
            <a:off x="1333500" y="1165623"/>
            <a:ext cx="2790825" cy="1606153"/>
            <a:chOff x="3303" y="2273"/>
            <a:chExt cx="2344" cy="1349"/>
          </a:xfrm>
        </p:grpSpPr>
        <p:sp>
          <p:nvSpPr>
            <p:cNvPr id="881673" name="Oval 9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1674" name="Oval 10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1675" name="Oval 11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1676" name="Oval 12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1677" name="Oval 13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1678" name="Oval 14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1679" name="Oval 15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1680" name="Oval 16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1681" name="Oval 17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1682" name="Line 18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3" name="Line 19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4" name="Line 20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5" name="Line 21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6" name="Line 22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7" name="Line 23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8" name="Line 24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89" name="Line 25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0" name="Line 26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1" name="Line 27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2" name="Line 28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3" name="Line 29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4" name="Line 30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5" name="Line 31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696" name="Text Box 32"/>
            <p:cNvSpPr txBox="1">
              <a:spLocks noChangeArrowheads="1"/>
            </p:cNvSpPr>
            <p:nvPr/>
          </p:nvSpPr>
          <p:spPr bwMode="auto">
            <a:xfrm>
              <a:off x="3426" y="249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697" name="Text Box 33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698" name="Text Box 34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699" name="Text Box 35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700" name="Text Box 36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1701" name="Text Box 37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1702" name="Text Box 38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03" name="Text Box 39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704" name="Text Box 40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05" name="Text Box 41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706" name="Text Box 42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1707" name="Text Box 43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1708" name="Text Box 44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1709" name="Text Box 45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1710" name="Oval 46"/>
          <p:cNvSpPr>
            <a:spLocks noChangeArrowheads="1"/>
          </p:cNvSpPr>
          <p:nvPr/>
        </p:nvSpPr>
        <p:spPr bwMode="auto">
          <a:xfrm>
            <a:off x="1832372" y="124301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1" name="Oval 47"/>
          <p:cNvSpPr>
            <a:spLocks noChangeArrowheads="1"/>
          </p:cNvSpPr>
          <p:nvPr/>
        </p:nvSpPr>
        <p:spPr bwMode="auto">
          <a:xfrm>
            <a:off x="1328738" y="1794272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2" name="Rectangle 48"/>
          <p:cNvSpPr>
            <a:spLocks noChangeArrowheads="1"/>
          </p:cNvSpPr>
          <p:nvPr/>
        </p:nvSpPr>
        <p:spPr bwMode="auto">
          <a:xfrm>
            <a:off x="4261248" y="884635"/>
            <a:ext cx="3723025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[h] = 7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[h] =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[g] = 6	 [g] =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endParaRPr lang="en-US" altLang="en-US" sz="135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18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  4 6  8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e,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f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h}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f</a:t>
            </a:r>
          </a:p>
        </p:txBody>
      </p:sp>
      <p:sp>
        <p:nvSpPr>
          <p:cNvPr id="881713" name="Oval 49"/>
          <p:cNvSpPr>
            <a:spLocks noChangeArrowheads="1"/>
          </p:cNvSpPr>
          <p:nvPr/>
        </p:nvSpPr>
        <p:spPr bwMode="auto">
          <a:xfrm>
            <a:off x="2566988" y="124301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4" name="Oval 50"/>
          <p:cNvSpPr>
            <a:spLocks noChangeArrowheads="1"/>
          </p:cNvSpPr>
          <p:nvPr/>
        </p:nvSpPr>
        <p:spPr bwMode="auto">
          <a:xfrm>
            <a:off x="2201466" y="1799035"/>
            <a:ext cx="329803" cy="33218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5" name="Oval 51"/>
          <p:cNvSpPr>
            <a:spLocks noChangeArrowheads="1"/>
          </p:cNvSpPr>
          <p:nvPr/>
        </p:nvSpPr>
        <p:spPr bwMode="auto">
          <a:xfrm>
            <a:off x="3294460" y="234791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6" name="Line 52"/>
          <p:cNvSpPr>
            <a:spLocks noChangeShapeType="1"/>
          </p:cNvSpPr>
          <p:nvPr/>
        </p:nvSpPr>
        <p:spPr bwMode="auto">
          <a:xfrm flipH="1">
            <a:off x="2438400" y="3549253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7" name="Line 53"/>
          <p:cNvSpPr>
            <a:spLocks noChangeShapeType="1"/>
          </p:cNvSpPr>
          <p:nvPr/>
        </p:nvSpPr>
        <p:spPr bwMode="auto">
          <a:xfrm>
            <a:off x="2812257" y="3519488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8" name="Line 54"/>
          <p:cNvSpPr>
            <a:spLocks noChangeShapeType="1"/>
          </p:cNvSpPr>
          <p:nvPr/>
        </p:nvSpPr>
        <p:spPr bwMode="auto">
          <a:xfrm flipV="1">
            <a:off x="2171701" y="339685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19" name="Line 55"/>
          <p:cNvSpPr>
            <a:spLocks noChangeShapeType="1"/>
          </p:cNvSpPr>
          <p:nvPr/>
        </p:nvSpPr>
        <p:spPr bwMode="auto">
          <a:xfrm flipV="1">
            <a:off x="1564481" y="3526631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81720" name="Group 56"/>
          <p:cNvGrpSpPr>
            <a:grpSpLocks/>
          </p:cNvGrpSpPr>
          <p:nvPr/>
        </p:nvGrpSpPr>
        <p:grpSpPr bwMode="auto">
          <a:xfrm>
            <a:off x="1326356" y="3156348"/>
            <a:ext cx="2790825" cy="1606153"/>
            <a:chOff x="3303" y="2273"/>
            <a:chExt cx="2344" cy="1349"/>
          </a:xfrm>
        </p:grpSpPr>
        <p:sp>
          <p:nvSpPr>
            <p:cNvPr id="881721" name="Oval 57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1722" name="Oval 58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1723" name="Oval 59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1724" name="Oval 60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1725" name="Oval 61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1726" name="Oval 62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1727" name="Oval 63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1728" name="Oval 64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1729" name="Oval 65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1730" name="Line 66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1" name="Line 67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2" name="Line 68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3" name="Line 69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4" name="Line 70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5" name="Line 71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6" name="Line 72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7" name="Line 73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8" name="Line 74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39" name="Line 75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0" name="Line 76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1" name="Line 77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2" name="Line 78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3" name="Line 79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81744" name="Text Box 80"/>
            <p:cNvSpPr txBox="1">
              <a:spLocks noChangeArrowheads="1"/>
            </p:cNvSpPr>
            <p:nvPr/>
          </p:nvSpPr>
          <p:spPr bwMode="auto">
            <a:xfrm>
              <a:off x="3425" y="251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745" name="Text Box 81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746" name="Text Box 82"/>
            <p:cNvSpPr txBox="1">
              <a:spLocks noChangeArrowheads="1"/>
            </p:cNvSpPr>
            <p:nvPr/>
          </p:nvSpPr>
          <p:spPr bwMode="auto">
            <a:xfrm>
              <a:off x="4696" y="228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747" name="Text Box 83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1748" name="Text Box 84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1749" name="Text Box 85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1750" name="Text Box 86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51" name="Text Box 87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1752" name="Text Box 88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1753" name="Text Box 89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1754" name="Text Box 90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1755" name="Text Box 91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1756" name="Text Box 92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1757" name="Text Box 93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1758" name="Oval 94"/>
          <p:cNvSpPr>
            <a:spLocks noChangeArrowheads="1"/>
          </p:cNvSpPr>
          <p:nvPr/>
        </p:nvSpPr>
        <p:spPr bwMode="auto">
          <a:xfrm>
            <a:off x="1825228" y="3233738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59" name="Oval 95"/>
          <p:cNvSpPr>
            <a:spLocks noChangeArrowheads="1"/>
          </p:cNvSpPr>
          <p:nvPr/>
        </p:nvSpPr>
        <p:spPr bwMode="auto">
          <a:xfrm>
            <a:off x="1321594" y="3784997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0" name="Rectangle 96"/>
          <p:cNvSpPr>
            <a:spLocks noChangeArrowheads="1"/>
          </p:cNvSpPr>
          <p:nvPr/>
        </p:nvSpPr>
        <p:spPr bwMode="auto">
          <a:xfrm>
            <a:off x="4364831" y="2847975"/>
            <a:ext cx="3714692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[g] = 2	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[g] = f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[d] = 7	 [d] = c </a:t>
            </a:r>
            <a:r>
              <a:rPr lang="en-US" altLang="en-US" sz="15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unchanged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[e] = 10	 [e] = f</a:t>
            </a:r>
            <a:endParaRPr lang="en-US" altLang="en-US" sz="135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	  </a:t>
            </a:r>
            <a:r>
              <a:rPr lang="en-US" altLang="en-US" sz="18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7  10  2   8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</a:t>
            </a:r>
            <a:endParaRPr lang="en-US" altLang="en-US" sz="18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e,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g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18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h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18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g</a:t>
            </a:r>
          </a:p>
        </p:txBody>
      </p:sp>
      <p:sp>
        <p:nvSpPr>
          <p:cNvPr id="881761" name="Oval 97"/>
          <p:cNvSpPr>
            <a:spLocks noChangeArrowheads="1"/>
          </p:cNvSpPr>
          <p:nvPr/>
        </p:nvSpPr>
        <p:spPr bwMode="auto">
          <a:xfrm>
            <a:off x="2559844" y="3233738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2" name="Oval 98"/>
          <p:cNvSpPr>
            <a:spLocks noChangeArrowheads="1"/>
          </p:cNvSpPr>
          <p:nvPr/>
        </p:nvSpPr>
        <p:spPr bwMode="auto">
          <a:xfrm>
            <a:off x="2194322" y="3796904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3" name="Oval 99"/>
          <p:cNvSpPr>
            <a:spLocks noChangeArrowheads="1"/>
          </p:cNvSpPr>
          <p:nvPr/>
        </p:nvSpPr>
        <p:spPr bwMode="auto">
          <a:xfrm>
            <a:off x="3287316" y="4360069"/>
            <a:ext cx="322659" cy="310754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881764" name="Oval 100"/>
          <p:cNvSpPr>
            <a:spLocks noChangeArrowheads="1"/>
          </p:cNvSpPr>
          <p:nvPr/>
        </p:nvSpPr>
        <p:spPr bwMode="auto">
          <a:xfrm>
            <a:off x="2557463" y="4348163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881765" name="Group 101"/>
          <p:cNvGrpSpPr>
            <a:grpSpLocks/>
          </p:cNvGrpSpPr>
          <p:nvPr/>
        </p:nvGrpSpPr>
        <p:grpSpPr bwMode="auto">
          <a:xfrm>
            <a:off x="1838325" y="907255"/>
            <a:ext cx="2327673" cy="2032396"/>
            <a:chOff x="573" y="2305"/>
            <a:chExt cx="1955" cy="1707"/>
          </a:xfrm>
        </p:grpSpPr>
        <p:grpSp>
          <p:nvGrpSpPr>
            <p:cNvPr id="881766" name="Group 102"/>
            <p:cNvGrpSpPr>
              <a:grpSpLocks/>
            </p:cNvGrpSpPr>
            <p:nvPr/>
          </p:nvGrpSpPr>
          <p:grpSpPr bwMode="auto">
            <a:xfrm>
              <a:off x="573" y="2305"/>
              <a:ext cx="1955" cy="1707"/>
              <a:chOff x="573" y="2305"/>
              <a:chExt cx="1955" cy="1707"/>
            </a:xfrm>
          </p:grpSpPr>
          <p:sp>
            <p:nvSpPr>
              <p:cNvPr id="881767" name="Text Box 103"/>
              <p:cNvSpPr txBox="1">
                <a:spLocks noChangeArrowheads="1"/>
              </p:cNvSpPr>
              <p:nvPr/>
            </p:nvSpPr>
            <p:spPr bwMode="auto">
              <a:xfrm>
                <a:off x="573" y="2305"/>
                <a:ext cx="214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kern="1200" dirty="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881768" name="Text Box 104"/>
              <p:cNvSpPr txBox="1">
                <a:spLocks noChangeArrowheads="1"/>
              </p:cNvSpPr>
              <p:nvPr/>
            </p:nvSpPr>
            <p:spPr bwMode="auto">
              <a:xfrm>
                <a:off x="1849" y="2339"/>
                <a:ext cx="212" cy="25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kern="1200" dirty="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7</a:t>
                </a:r>
              </a:p>
            </p:txBody>
          </p:sp>
          <p:sp>
            <p:nvSpPr>
              <p:cNvPr id="881769" name="Text Box 105"/>
              <p:cNvSpPr txBox="1">
                <a:spLocks noChangeArrowheads="1"/>
              </p:cNvSpPr>
              <p:nvPr/>
            </p:nvSpPr>
            <p:spPr bwMode="auto">
              <a:xfrm>
                <a:off x="2269" y="2880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1770" name="Text Box 106"/>
              <p:cNvSpPr txBox="1">
                <a:spLocks noChangeArrowheads="1"/>
              </p:cNvSpPr>
              <p:nvPr/>
            </p:nvSpPr>
            <p:spPr bwMode="auto">
              <a:xfrm>
                <a:off x="579" y="3760"/>
                <a:ext cx="210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  <p:sp>
            <p:nvSpPr>
              <p:cNvPr id="881771" name="Text Box 107"/>
              <p:cNvSpPr txBox="1">
                <a:spLocks noChangeArrowheads="1"/>
              </p:cNvSpPr>
              <p:nvPr/>
            </p:nvSpPr>
            <p:spPr bwMode="auto">
              <a:xfrm>
                <a:off x="1212" y="3737"/>
                <a:ext cx="259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</a:t>
                </a:r>
              </a:p>
            </p:txBody>
          </p:sp>
          <p:sp>
            <p:nvSpPr>
              <p:cNvPr id="881772" name="Text Box 108"/>
              <p:cNvSpPr txBox="1">
                <a:spLocks noChangeArrowheads="1"/>
              </p:cNvSpPr>
              <p:nvPr/>
            </p:nvSpPr>
            <p:spPr bwMode="auto">
              <a:xfrm>
                <a:off x="1836" y="3732"/>
                <a:ext cx="212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4</a:t>
                </a:r>
              </a:p>
            </p:txBody>
          </p:sp>
          <p:sp>
            <p:nvSpPr>
              <p:cNvPr id="881773" name="Text Box 109"/>
              <p:cNvSpPr txBox="1">
                <a:spLocks noChangeArrowheads="1"/>
              </p:cNvSpPr>
              <p:nvPr/>
            </p:nvSpPr>
            <p:spPr bwMode="auto">
              <a:xfrm>
                <a:off x="1244" y="2327"/>
                <a:ext cx="212" cy="25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b="1" kern="1200" dirty="0">
                    <a:latin typeface="Gabriola" panose="04040605051002020D02" pitchFamily="82" charset="0"/>
                    <a:ea typeface="+mn-ea"/>
                    <a:cs typeface="+mn-cs"/>
                    <a:sym typeface="Symbol" panose="05050102010706020507" pitchFamily="18" charset="2"/>
                  </a:rPr>
                  <a:t>8</a:t>
                </a:r>
              </a:p>
            </p:txBody>
          </p:sp>
        </p:grpSp>
        <p:sp>
          <p:nvSpPr>
            <p:cNvPr id="881774" name="Text Box 110"/>
            <p:cNvSpPr txBox="1">
              <a:spLocks noChangeArrowheads="1"/>
            </p:cNvSpPr>
            <p:nvPr/>
          </p:nvSpPr>
          <p:spPr bwMode="auto">
            <a:xfrm>
              <a:off x="910" y="2837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1775" name="Text Box 111"/>
          <p:cNvSpPr txBox="1">
            <a:spLocks noChangeArrowheads="1"/>
          </p:cNvSpPr>
          <p:nvPr/>
        </p:nvSpPr>
        <p:spPr bwMode="auto">
          <a:xfrm>
            <a:off x="1881187" y="2692003"/>
            <a:ext cx="24878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</a:t>
            </a:r>
          </a:p>
        </p:txBody>
      </p:sp>
      <p:sp>
        <p:nvSpPr>
          <p:cNvPr id="881776" name="Text Box 112"/>
          <p:cNvSpPr txBox="1">
            <a:spLocks noChangeArrowheads="1"/>
          </p:cNvSpPr>
          <p:nvPr/>
        </p:nvSpPr>
        <p:spPr bwMode="auto">
          <a:xfrm>
            <a:off x="2619375" y="2689622"/>
            <a:ext cx="25199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6</a:t>
            </a:r>
          </a:p>
        </p:txBody>
      </p:sp>
      <p:grpSp>
        <p:nvGrpSpPr>
          <p:cNvPr id="881777" name="Group 113"/>
          <p:cNvGrpSpPr>
            <a:grpSpLocks/>
          </p:cNvGrpSpPr>
          <p:nvPr/>
        </p:nvGrpSpPr>
        <p:grpSpPr bwMode="auto">
          <a:xfrm>
            <a:off x="1846660" y="2938462"/>
            <a:ext cx="2320529" cy="2039540"/>
            <a:chOff x="591" y="2468"/>
            <a:chExt cx="1949" cy="1713"/>
          </a:xfrm>
        </p:grpSpPr>
        <p:sp>
          <p:nvSpPr>
            <p:cNvPr id="881778" name="Text Box 114"/>
            <p:cNvSpPr txBox="1">
              <a:spLocks noChangeArrowheads="1"/>
            </p:cNvSpPr>
            <p:nvPr/>
          </p:nvSpPr>
          <p:spPr bwMode="auto">
            <a:xfrm>
              <a:off x="600" y="2472"/>
              <a:ext cx="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1779" name="Text Box 115"/>
            <p:cNvSpPr txBox="1">
              <a:spLocks noChangeArrowheads="1"/>
            </p:cNvSpPr>
            <p:nvPr/>
          </p:nvSpPr>
          <p:spPr bwMode="auto">
            <a:xfrm>
              <a:off x="1842" y="2473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1780" name="Text Box 116"/>
            <p:cNvSpPr txBox="1">
              <a:spLocks noChangeArrowheads="1"/>
            </p:cNvSpPr>
            <p:nvPr/>
          </p:nvSpPr>
          <p:spPr bwMode="auto">
            <a:xfrm>
              <a:off x="2281" y="2983"/>
              <a:ext cx="2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</a:t>
              </a:r>
            </a:p>
          </p:txBody>
        </p:sp>
        <p:sp>
          <p:nvSpPr>
            <p:cNvPr id="881781" name="Text Box 117"/>
            <p:cNvSpPr txBox="1">
              <a:spLocks noChangeArrowheads="1"/>
            </p:cNvSpPr>
            <p:nvPr/>
          </p:nvSpPr>
          <p:spPr bwMode="auto">
            <a:xfrm>
              <a:off x="591" y="3929"/>
              <a:ext cx="20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1782" name="Text Box 118"/>
            <p:cNvSpPr txBox="1">
              <a:spLocks noChangeArrowheads="1"/>
            </p:cNvSpPr>
            <p:nvPr/>
          </p:nvSpPr>
          <p:spPr bwMode="auto">
            <a:xfrm>
              <a:off x="1224" y="3908"/>
              <a:ext cx="21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6</a:t>
              </a:r>
            </a:p>
          </p:txBody>
        </p:sp>
        <p:sp>
          <p:nvSpPr>
            <p:cNvPr id="881783" name="Text Box 119"/>
            <p:cNvSpPr txBox="1">
              <a:spLocks noChangeArrowheads="1"/>
            </p:cNvSpPr>
            <p:nvPr/>
          </p:nvSpPr>
          <p:spPr bwMode="auto">
            <a:xfrm>
              <a:off x="1848" y="3901"/>
              <a:ext cx="21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1784" name="Text Box 120"/>
            <p:cNvSpPr txBox="1">
              <a:spLocks noChangeArrowheads="1"/>
            </p:cNvSpPr>
            <p:nvPr/>
          </p:nvSpPr>
          <p:spPr bwMode="auto">
            <a:xfrm>
              <a:off x="1258" y="2468"/>
              <a:ext cx="209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1785" name="Text Box 121"/>
            <p:cNvSpPr txBox="1">
              <a:spLocks noChangeArrowheads="1"/>
            </p:cNvSpPr>
            <p:nvPr/>
          </p:nvSpPr>
          <p:spPr bwMode="auto">
            <a:xfrm>
              <a:off x="909" y="2949"/>
              <a:ext cx="20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Gabriola" panose="04040605051002020D02" pitchFamily="82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1786" name="Text Box 122"/>
          <p:cNvSpPr txBox="1">
            <a:spLocks noChangeArrowheads="1"/>
          </p:cNvSpPr>
          <p:nvPr/>
        </p:nvSpPr>
        <p:spPr bwMode="auto">
          <a:xfrm>
            <a:off x="2599135" y="4701778"/>
            <a:ext cx="240772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881787" name="Text Box 123"/>
          <p:cNvSpPr txBox="1">
            <a:spLocks noChangeArrowheads="1"/>
          </p:cNvSpPr>
          <p:nvPr/>
        </p:nvSpPr>
        <p:spPr bwMode="auto">
          <a:xfrm>
            <a:off x="3887185" y="3479678"/>
            <a:ext cx="293670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 dirty="0"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</a:p>
        </p:txBody>
      </p:sp>
      <p:sp>
        <p:nvSpPr>
          <p:cNvPr id="125" name="Rectangle 14"/>
          <p:cNvSpPr txBox="1">
            <a:spLocks noChangeArrowheads="1"/>
          </p:cNvSpPr>
          <p:nvPr/>
        </p:nvSpPr>
        <p:spPr>
          <a:xfrm>
            <a:off x="1584722" y="74613"/>
            <a:ext cx="5693307" cy="4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83268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1775" grpId="0" animBg="1"/>
      <p:bldP spid="881776" grpId="0" animBg="1"/>
      <p:bldP spid="881786" grpId="0" animBg="1"/>
      <p:bldP spid="88178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17"/>
          <p:cNvSpPr txBox="1">
            <a:spLocks noGrp="1"/>
          </p:cNvSpPr>
          <p:nvPr>
            <p:ph type="subTitle" idx="4294967295"/>
          </p:nvPr>
        </p:nvSpPr>
        <p:spPr>
          <a:xfrm>
            <a:off x="3282043" y="2429183"/>
            <a:ext cx="6593700" cy="176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Dr. Ab Rouf Khan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Assistant Professor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2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VIT Bhopal University</a:t>
            </a:r>
            <a:endParaRPr sz="3200" b="1" dirty="0">
              <a:solidFill>
                <a:schemeClr val="accent1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06" name="Google Shape;406;p1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438149" y="1278138"/>
            <a:ext cx="459921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Gabriola" panose="04040605051002020D02" pitchFamily="82" charset="0"/>
              </a:rPr>
              <a:t>Instructor</a:t>
            </a:r>
            <a:endParaRPr lang="en-IN" sz="8000" b="1" dirty="0">
              <a:solidFill>
                <a:schemeClr val="accent2">
                  <a:lumMod val="60000"/>
                  <a:lumOff val="40000"/>
                </a:schemeClr>
              </a:solidFill>
              <a:latin typeface="Gabriola" panose="04040605051002020D02" pitchFamily="82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714" name="Line 2"/>
          <p:cNvSpPr>
            <a:spLocks noChangeShapeType="1"/>
          </p:cNvSpPr>
          <p:nvPr/>
        </p:nvSpPr>
        <p:spPr bwMode="auto">
          <a:xfrm flipV="1">
            <a:off x="2893219" y="335994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5" name="Line 3"/>
          <p:cNvSpPr>
            <a:spLocks noChangeShapeType="1"/>
          </p:cNvSpPr>
          <p:nvPr/>
        </p:nvSpPr>
        <p:spPr bwMode="auto">
          <a:xfrm flipV="1">
            <a:off x="2152651" y="448270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6" name="Line 4"/>
          <p:cNvSpPr>
            <a:spLocks noChangeShapeType="1"/>
          </p:cNvSpPr>
          <p:nvPr/>
        </p:nvSpPr>
        <p:spPr bwMode="auto">
          <a:xfrm flipV="1">
            <a:off x="2893219" y="2496741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7" name="Line 5"/>
          <p:cNvSpPr>
            <a:spLocks noChangeShapeType="1"/>
          </p:cNvSpPr>
          <p:nvPr/>
        </p:nvSpPr>
        <p:spPr bwMode="auto">
          <a:xfrm flipV="1">
            <a:off x="2168128" y="2490788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8" name="Line 6"/>
          <p:cNvSpPr>
            <a:spLocks noChangeShapeType="1"/>
          </p:cNvSpPr>
          <p:nvPr/>
        </p:nvSpPr>
        <p:spPr bwMode="auto">
          <a:xfrm flipV="1">
            <a:off x="2875360" y="4491038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19" name="Line 7"/>
          <p:cNvSpPr>
            <a:spLocks noChangeShapeType="1"/>
          </p:cNvSpPr>
          <p:nvPr/>
        </p:nvSpPr>
        <p:spPr bwMode="auto">
          <a:xfrm flipH="1">
            <a:off x="2452688" y="1524001"/>
            <a:ext cx="182166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20" name="Line 8"/>
          <p:cNvSpPr>
            <a:spLocks noChangeShapeType="1"/>
          </p:cNvSpPr>
          <p:nvPr/>
        </p:nvSpPr>
        <p:spPr bwMode="auto">
          <a:xfrm>
            <a:off x="2826544" y="1494235"/>
            <a:ext cx="546497" cy="86796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22" name="Line 10"/>
          <p:cNvSpPr>
            <a:spLocks noChangeShapeType="1"/>
          </p:cNvSpPr>
          <p:nvPr/>
        </p:nvSpPr>
        <p:spPr bwMode="auto">
          <a:xfrm flipV="1">
            <a:off x="2185988" y="1371600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23" name="Line 11"/>
          <p:cNvSpPr>
            <a:spLocks noChangeShapeType="1"/>
          </p:cNvSpPr>
          <p:nvPr/>
        </p:nvSpPr>
        <p:spPr bwMode="auto">
          <a:xfrm flipV="1">
            <a:off x="1578769" y="1501378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3724" name="Group 12"/>
          <p:cNvGrpSpPr>
            <a:grpSpLocks/>
          </p:cNvGrpSpPr>
          <p:nvPr/>
        </p:nvGrpSpPr>
        <p:grpSpPr bwMode="auto">
          <a:xfrm>
            <a:off x="1340644" y="1131094"/>
            <a:ext cx="2790825" cy="1606153"/>
            <a:chOff x="3303" y="2273"/>
            <a:chExt cx="2344" cy="1349"/>
          </a:xfrm>
        </p:grpSpPr>
        <p:sp>
          <p:nvSpPr>
            <p:cNvPr id="883725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3726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3727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3728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3729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3730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3731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3732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3733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3734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5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6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7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8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39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0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1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2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3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4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5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6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7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48" name="Text Box 36"/>
            <p:cNvSpPr txBox="1">
              <a:spLocks noChangeArrowheads="1"/>
            </p:cNvSpPr>
            <p:nvPr/>
          </p:nvSpPr>
          <p:spPr bwMode="auto">
            <a:xfrm>
              <a:off x="3489" y="254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749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750" name="Text Box 38"/>
            <p:cNvSpPr txBox="1">
              <a:spLocks noChangeArrowheads="1"/>
            </p:cNvSpPr>
            <p:nvPr/>
          </p:nvSpPr>
          <p:spPr bwMode="auto">
            <a:xfrm>
              <a:off x="4696" y="228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751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752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3753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3754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755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756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757" name="Text Box 45"/>
            <p:cNvSpPr txBox="1">
              <a:spLocks noChangeArrowheads="1"/>
            </p:cNvSpPr>
            <p:nvPr/>
          </p:nvSpPr>
          <p:spPr bwMode="auto">
            <a:xfrm>
              <a:off x="4587" y="2872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 dirty="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758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3759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3760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3761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3762" name="Oval 50"/>
          <p:cNvSpPr>
            <a:spLocks noChangeArrowheads="1"/>
          </p:cNvSpPr>
          <p:nvPr/>
        </p:nvSpPr>
        <p:spPr bwMode="auto">
          <a:xfrm>
            <a:off x="1839516" y="120848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3" name="Oval 51"/>
          <p:cNvSpPr>
            <a:spLocks noChangeArrowheads="1"/>
          </p:cNvSpPr>
          <p:nvPr/>
        </p:nvSpPr>
        <p:spPr bwMode="auto">
          <a:xfrm>
            <a:off x="1335882" y="1759744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4" name="Rectangle 52"/>
          <p:cNvSpPr>
            <a:spLocks noChangeArrowheads="1"/>
          </p:cNvSpPr>
          <p:nvPr/>
        </p:nvSpPr>
        <p:spPr bwMode="auto">
          <a:xfrm>
            <a:off x="4264819" y="1028700"/>
            <a:ext cx="3841972" cy="2119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key [h] = 1	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 [h] = g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    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20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10   1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</a:t>
            </a: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h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h</a:t>
            </a:r>
          </a:p>
        </p:txBody>
      </p:sp>
      <p:sp>
        <p:nvSpPr>
          <p:cNvPr id="883765" name="Oval 53"/>
          <p:cNvSpPr>
            <a:spLocks noChangeArrowheads="1"/>
          </p:cNvSpPr>
          <p:nvPr/>
        </p:nvSpPr>
        <p:spPr bwMode="auto">
          <a:xfrm>
            <a:off x="2574132" y="120848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6" name="Oval 54"/>
          <p:cNvSpPr>
            <a:spLocks noChangeArrowheads="1"/>
          </p:cNvSpPr>
          <p:nvPr/>
        </p:nvSpPr>
        <p:spPr bwMode="auto">
          <a:xfrm>
            <a:off x="2208610" y="177165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7" name="Oval 55"/>
          <p:cNvSpPr>
            <a:spLocks noChangeArrowheads="1"/>
          </p:cNvSpPr>
          <p:nvPr/>
        </p:nvSpPr>
        <p:spPr bwMode="auto">
          <a:xfrm>
            <a:off x="3301603" y="231338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8" name="Line 56"/>
          <p:cNvSpPr>
            <a:spLocks noChangeShapeType="1"/>
          </p:cNvSpPr>
          <p:nvPr/>
        </p:nvSpPr>
        <p:spPr bwMode="auto">
          <a:xfrm flipH="1">
            <a:off x="2437210" y="3515916"/>
            <a:ext cx="182165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69" name="Line 57"/>
          <p:cNvSpPr>
            <a:spLocks noChangeShapeType="1"/>
          </p:cNvSpPr>
          <p:nvPr/>
        </p:nvSpPr>
        <p:spPr bwMode="auto">
          <a:xfrm>
            <a:off x="2811066" y="3486150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70" name="Line 58"/>
          <p:cNvSpPr>
            <a:spLocks noChangeShapeType="1"/>
          </p:cNvSpPr>
          <p:nvPr/>
        </p:nvSpPr>
        <p:spPr bwMode="auto">
          <a:xfrm flipV="1">
            <a:off x="2170510" y="336351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771" name="Line 59"/>
          <p:cNvSpPr>
            <a:spLocks noChangeShapeType="1"/>
          </p:cNvSpPr>
          <p:nvPr/>
        </p:nvSpPr>
        <p:spPr bwMode="auto">
          <a:xfrm flipV="1">
            <a:off x="1563292" y="3493294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3772" name="Group 60"/>
          <p:cNvGrpSpPr>
            <a:grpSpLocks/>
          </p:cNvGrpSpPr>
          <p:nvPr/>
        </p:nvGrpSpPr>
        <p:grpSpPr bwMode="auto">
          <a:xfrm>
            <a:off x="1325166" y="3123010"/>
            <a:ext cx="2790825" cy="1606153"/>
            <a:chOff x="3303" y="2273"/>
            <a:chExt cx="2344" cy="1349"/>
          </a:xfrm>
        </p:grpSpPr>
        <p:sp>
          <p:nvSpPr>
            <p:cNvPr id="883773" name="Oval 61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3774" name="Oval 62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3775" name="Oval 63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3776" name="Oval 64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3777" name="Oval 65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3778" name="Oval 66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3779" name="Oval 67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3780" name="Oval 68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3781" name="Oval 69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3782" name="Line 70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3" name="Line 71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4" name="Line 72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5" name="Line 73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6" name="Line 74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7" name="Line 75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8" name="Line 76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89" name="Line 77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0" name="Line 78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1" name="Line 79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2" name="Line 80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3" name="Line 81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4" name="Line 82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5" name="Line 83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3796" name="Text Box 84"/>
            <p:cNvSpPr txBox="1">
              <a:spLocks noChangeArrowheads="1"/>
            </p:cNvSpPr>
            <p:nvPr/>
          </p:nvSpPr>
          <p:spPr bwMode="auto">
            <a:xfrm>
              <a:off x="3489" y="254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797" name="Text Box 85"/>
            <p:cNvSpPr txBox="1">
              <a:spLocks noChangeArrowheads="1"/>
            </p:cNvSpPr>
            <p:nvPr/>
          </p:nvSpPr>
          <p:spPr bwMode="auto">
            <a:xfrm>
              <a:off x="4089" y="227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798" name="Text Box 86"/>
            <p:cNvSpPr txBox="1">
              <a:spLocks noChangeArrowheads="1"/>
            </p:cNvSpPr>
            <p:nvPr/>
          </p:nvSpPr>
          <p:spPr bwMode="auto">
            <a:xfrm>
              <a:off x="4696" y="228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799" name="Text Box 87"/>
            <p:cNvSpPr txBox="1">
              <a:spLocks noChangeArrowheads="1"/>
            </p:cNvSpPr>
            <p:nvPr/>
          </p:nvSpPr>
          <p:spPr bwMode="auto">
            <a:xfrm>
              <a:off x="3500" y="310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3800" name="Text Box 88"/>
            <p:cNvSpPr txBox="1">
              <a:spLocks noChangeArrowheads="1"/>
            </p:cNvSpPr>
            <p:nvPr/>
          </p:nvSpPr>
          <p:spPr bwMode="auto">
            <a:xfrm>
              <a:off x="3636" y="281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3801" name="Text Box 89"/>
            <p:cNvSpPr txBox="1">
              <a:spLocks noChangeArrowheads="1"/>
            </p:cNvSpPr>
            <p:nvPr/>
          </p:nvSpPr>
          <p:spPr bwMode="auto">
            <a:xfrm>
              <a:off x="4095" y="338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3802" name="Text Box 90"/>
            <p:cNvSpPr txBox="1">
              <a:spLocks noChangeArrowheads="1"/>
            </p:cNvSpPr>
            <p:nvPr/>
          </p:nvSpPr>
          <p:spPr bwMode="auto">
            <a:xfrm>
              <a:off x="4690" y="338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803" name="Text Box 91"/>
            <p:cNvSpPr txBox="1">
              <a:spLocks noChangeArrowheads="1"/>
            </p:cNvSpPr>
            <p:nvPr/>
          </p:nvSpPr>
          <p:spPr bwMode="auto">
            <a:xfrm>
              <a:off x="3889" y="303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3804" name="Text Box 92"/>
            <p:cNvSpPr txBox="1">
              <a:spLocks noChangeArrowheads="1"/>
            </p:cNvSpPr>
            <p:nvPr/>
          </p:nvSpPr>
          <p:spPr bwMode="auto">
            <a:xfrm>
              <a:off x="4280" y="264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3805" name="Text Box 93"/>
            <p:cNvSpPr txBox="1">
              <a:spLocks noChangeArrowheads="1"/>
            </p:cNvSpPr>
            <p:nvPr/>
          </p:nvSpPr>
          <p:spPr bwMode="auto">
            <a:xfrm>
              <a:off x="4631" y="2872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3806" name="Text Box 94"/>
            <p:cNvSpPr txBox="1">
              <a:spLocks noChangeArrowheads="1"/>
            </p:cNvSpPr>
            <p:nvPr/>
          </p:nvSpPr>
          <p:spPr bwMode="auto">
            <a:xfrm>
              <a:off x="5063" y="2832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3807" name="Text Box 95"/>
            <p:cNvSpPr txBox="1">
              <a:spLocks noChangeArrowheads="1"/>
            </p:cNvSpPr>
            <p:nvPr/>
          </p:nvSpPr>
          <p:spPr bwMode="auto">
            <a:xfrm>
              <a:off x="5288" y="252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3808" name="Text Box 96"/>
            <p:cNvSpPr txBox="1">
              <a:spLocks noChangeArrowheads="1"/>
            </p:cNvSpPr>
            <p:nvPr/>
          </p:nvSpPr>
          <p:spPr bwMode="auto">
            <a:xfrm>
              <a:off x="5270" y="3133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3809" name="Text Box 97"/>
            <p:cNvSpPr txBox="1">
              <a:spLocks noChangeArrowheads="1"/>
            </p:cNvSpPr>
            <p:nvPr/>
          </p:nvSpPr>
          <p:spPr bwMode="auto">
            <a:xfrm>
              <a:off x="4289" y="302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3810" name="Oval 98"/>
          <p:cNvSpPr>
            <a:spLocks noChangeArrowheads="1"/>
          </p:cNvSpPr>
          <p:nvPr/>
        </p:nvSpPr>
        <p:spPr bwMode="auto">
          <a:xfrm>
            <a:off x="1824038" y="32004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1" name="Oval 99"/>
          <p:cNvSpPr>
            <a:spLocks noChangeArrowheads="1"/>
          </p:cNvSpPr>
          <p:nvPr/>
        </p:nvSpPr>
        <p:spPr bwMode="auto">
          <a:xfrm>
            <a:off x="1320403" y="3751660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2" name="Rectangle 100"/>
          <p:cNvSpPr>
            <a:spLocks noChangeArrowheads="1"/>
          </p:cNvSpPr>
          <p:nvPr/>
        </p:nvSpPr>
        <p:spPr bwMode="auto">
          <a:xfrm>
            <a:off x="4364833" y="3036093"/>
            <a:ext cx="3749104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    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7 </a:t>
            </a:r>
            <a:r>
              <a:rPr lang="en-US" altLang="en-US" sz="2000" b="1" kern="1200" dirty="0" smtClean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10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</a:t>
            </a: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{d, </a:t>
            </a:r>
            <a:r>
              <a:rPr lang="en-US" altLang="en-US" sz="2000" b="1" kern="1200" dirty="0" smtClean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e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g, h}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d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endParaRPr lang="en-US" altLang="en-US" sz="2000" b="1" kern="1200" dirty="0">
              <a:solidFill>
                <a:srgbClr val="333399"/>
              </a:solidFill>
              <a:latin typeface="Gabriola" panose="04040605051002020D02" pitchFamily="82" charset="0"/>
              <a:ea typeface="+mn-ea"/>
              <a:cs typeface="+mn-cs"/>
              <a:sym typeface="Symbol" panose="05050102010706020507" pitchFamily="18" charset="2"/>
            </a:endParaRPr>
          </a:p>
        </p:txBody>
      </p:sp>
      <p:sp>
        <p:nvSpPr>
          <p:cNvPr id="883813" name="Oval 101"/>
          <p:cNvSpPr>
            <a:spLocks noChangeArrowheads="1"/>
          </p:cNvSpPr>
          <p:nvPr/>
        </p:nvSpPr>
        <p:spPr bwMode="auto">
          <a:xfrm>
            <a:off x="2558653" y="32004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4" name="Oval 102"/>
          <p:cNvSpPr>
            <a:spLocks noChangeArrowheads="1"/>
          </p:cNvSpPr>
          <p:nvPr/>
        </p:nvSpPr>
        <p:spPr bwMode="auto">
          <a:xfrm>
            <a:off x="2193132" y="376356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5" name="Oval 103"/>
          <p:cNvSpPr>
            <a:spLocks noChangeArrowheads="1"/>
          </p:cNvSpPr>
          <p:nvPr/>
        </p:nvSpPr>
        <p:spPr bwMode="auto">
          <a:xfrm>
            <a:off x="3286126" y="43053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6" name="Oval 104"/>
          <p:cNvSpPr>
            <a:spLocks noChangeArrowheads="1"/>
          </p:cNvSpPr>
          <p:nvPr/>
        </p:nvSpPr>
        <p:spPr bwMode="auto">
          <a:xfrm>
            <a:off x="2556272" y="4314825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7" name="Oval 105"/>
          <p:cNvSpPr>
            <a:spLocks noChangeArrowheads="1"/>
          </p:cNvSpPr>
          <p:nvPr/>
        </p:nvSpPr>
        <p:spPr bwMode="auto">
          <a:xfrm>
            <a:off x="1834753" y="2320529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8" name="Oval 106"/>
          <p:cNvSpPr>
            <a:spLocks noChangeArrowheads="1"/>
          </p:cNvSpPr>
          <p:nvPr/>
        </p:nvSpPr>
        <p:spPr bwMode="auto">
          <a:xfrm>
            <a:off x="2571751" y="2331244"/>
            <a:ext cx="336947" cy="3167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19" name="Oval 107"/>
          <p:cNvSpPr>
            <a:spLocks noChangeArrowheads="1"/>
          </p:cNvSpPr>
          <p:nvPr/>
        </p:nvSpPr>
        <p:spPr bwMode="auto">
          <a:xfrm>
            <a:off x="1833563" y="4319588"/>
            <a:ext cx="322660" cy="3167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3820" name="Oval 108"/>
          <p:cNvSpPr>
            <a:spLocks noChangeArrowheads="1"/>
          </p:cNvSpPr>
          <p:nvPr/>
        </p:nvSpPr>
        <p:spPr bwMode="auto">
          <a:xfrm>
            <a:off x="3281363" y="3196829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3821" name="Group 109"/>
          <p:cNvGrpSpPr>
            <a:grpSpLocks/>
          </p:cNvGrpSpPr>
          <p:nvPr/>
        </p:nvGrpSpPr>
        <p:grpSpPr bwMode="auto">
          <a:xfrm>
            <a:off x="1846660" y="914400"/>
            <a:ext cx="2389585" cy="2039540"/>
            <a:chOff x="591" y="2468"/>
            <a:chExt cx="2007" cy="1713"/>
          </a:xfrm>
        </p:grpSpPr>
        <p:sp>
          <p:nvSpPr>
            <p:cNvPr id="883822" name="Text Box 110"/>
            <p:cNvSpPr txBox="1">
              <a:spLocks noChangeArrowheads="1"/>
            </p:cNvSpPr>
            <p:nvPr/>
          </p:nvSpPr>
          <p:spPr bwMode="auto">
            <a:xfrm>
              <a:off x="600" y="247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23" name="Text Box 111"/>
            <p:cNvSpPr txBox="1">
              <a:spLocks noChangeArrowheads="1"/>
            </p:cNvSpPr>
            <p:nvPr/>
          </p:nvSpPr>
          <p:spPr bwMode="auto">
            <a:xfrm>
              <a:off x="1842" y="247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3824" name="Text Box 112"/>
            <p:cNvSpPr txBox="1">
              <a:spLocks noChangeArrowheads="1"/>
            </p:cNvSpPr>
            <p:nvPr/>
          </p:nvSpPr>
          <p:spPr bwMode="auto">
            <a:xfrm>
              <a:off x="2281" y="2985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883825" name="Text Box 113"/>
            <p:cNvSpPr txBox="1">
              <a:spLocks noChangeArrowheads="1"/>
            </p:cNvSpPr>
            <p:nvPr/>
          </p:nvSpPr>
          <p:spPr bwMode="auto">
            <a:xfrm>
              <a:off x="591" y="392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3826" name="Text Box 114"/>
            <p:cNvSpPr txBox="1">
              <a:spLocks noChangeArrowheads="1"/>
            </p:cNvSpPr>
            <p:nvPr/>
          </p:nvSpPr>
          <p:spPr bwMode="auto">
            <a:xfrm>
              <a:off x="1224" y="390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83827" name="Text Box 115"/>
            <p:cNvSpPr txBox="1">
              <a:spLocks noChangeArrowheads="1"/>
            </p:cNvSpPr>
            <p:nvPr/>
          </p:nvSpPr>
          <p:spPr bwMode="auto">
            <a:xfrm>
              <a:off x="1848" y="39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28" name="Text Box 116"/>
            <p:cNvSpPr txBox="1">
              <a:spLocks noChangeArrowheads="1"/>
            </p:cNvSpPr>
            <p:nvPr/>
          </p:nvSpPr>
          <p:spPr bwMode="auto">
            <a:xfrm>
              <a:off x="1258" y="2468"/>
              <a:ext cx="23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3829" name="Text Box 117"/>
            <p:cNvSpPr txBox="1">
              <a:spLocks noChangeArrowheads="1"/>
            </p:cNvSpPr>
            <p:nvPr/>
          </p:nvSpPr>
          <p:spPr bwMode="auto">
            <a:xfrm>
              <a:off x="922" y="30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3830" name="Text Box 118"/>
          <p:cNvSpPr txBox="1">
            <a:spLocks noChangeArrowheads="1"/>
          </p:cNvSpPr>
          <p:nvPr/>
        </p:nvSpPr>
        <p:spPr bwMode="auto">
          <a:xfrm>
            <a:off x="1852612" y="2677716"/>
            <a:ext cx="28084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grpSp>
        <p:nvGrpSpPr>
          <p:cNvPr id="883831" name="Group 119"/>
          <p:cNvGrpSpPr>
            <a:grpSpLocks/>
          </p:cNvGrpSpPr>
          <p:nvPr/>
        </p:nvGrpSpPr>
        <p:grpSpPr bwMode="auto">
          <a:xfrm>
            <a:off x="1841898" y="2911078"/>
            <a:ext cx="2389585" cy="2039540"/>
            <a:chOff x="591" y="2468"/>
            <a:chExt cx="2007" cy="1713"/>
          </a:xfrm>
        </p:grpSpPr>
        <p:sp>
          <p:nvSpPr>
            <p:cNvPr id="883832" name="Text Box 120"/>
            <p:cNvSpPr txBox="1">
              <a:spLocks noChangeArrowheads="1"/>
            </p:cNvSpPr>
            <p:nvPr/>
          </p:nvSpPr>
          <p:spPr bwMode="auto">
            <a:xfrm>
              <a:off x="600" y="247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33" name="Text Box 121"/>
            <p:cNvSpPr txBox="1">
              <a:spLocks noChangeArrowheads="1"/>
            </p:cNvSpPr>
            <p:nvPr/>
          </p:nvSpPr>
          <p:spPr bwMode="auto">
            <a:xfrm>
              <a:off x="1842" y="247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3834" name="Text Box 122"/>
            <p:cNvSpPr txBox="1">
              <a:spLocks noChangeArrowheads="1"/>
            </p:cNvSpPr>
            <p:nvPr/>
          </p:nvSpPr>
          <p:spPr bwMode="auto">
            <a:xfrm>
              <a:off x="2281" y="2985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883835" name="Text Box 123"/>
            <p:cNvSpPr txBox="1">
              <a:spLocks noChangeArrowheads="1"/>
            </p:cNvSpPr>
            <p:nvPr/>
          </p:nvSpPr>
          <p:spPr bwMode="auto">
            <a:xfrm>
              <a:off x="591" y="392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883836" name="Text Box 124"/>
            <p:cNvSpPr txBox="1">
              <a:spLocks noChangeArrowheads="1"/>
            </p:cNvSpPr>
            <p:nvPr/>
          </p:nvSpPr>
          <p:spPr bwMode="auto">
            <a:xfrm>
              <a:off x="1224" y="390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83837" name="Text Box 125"/>
            <p:cNvSpPr txBox="1">
              <a:spLocks noChangeArrowheads="1"/>
            </p:cNvSpPr>
            <p:nvPr/>
          </p:nvSpPr>
          <p:spPr bwMode="auto">
            <a:xfrm>
              <a:off x="1848" y="39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3838" name="Text Box 126"/>
            <p:cNvSpPr txBox="1">
              <a:spLocks noChangeArrowheads="1"/>
            </p:cNvSpPr>
            <p:nvPr/>
          </p:nvSpPr>
          <p:spPr bwMode="auto">
            <a:xfrm>
              <a:off x="1258" y="2468"/>
              <a:ext cx="23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3839" name="Text Box 127"/>
            <p:cNvSpPr txBox="1">
              <a:spLocks noChangeArrowheads="1"/>
            </p:cNvSpPr>
            <p:nvPr/>
          </p:nvSpPr>
          <p:spPr bwMode="auto">
            <a:xfrm>
              <a:off x="922" y="30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129" name="Rectangle 14"/>
          <p:cNvSpPr txBox="1">
            <a:spLocks noChangeArrowheads="1"/>
          </p:cNvSpPr>
          <p:nvPr/>
        </p:nvSpPr>
        <p:spPr>
          <a:xfrm>
            <a:off x="1583504" y="157767"/>
            <a:ext cx="5693307" cy="4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3197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3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383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762" name="Line 2"/>
          <p:cNvSpPr>
            <a:spLocks noChangeShapeType="1"/>
          </p:cNvSpPr>
          <p:nvPr/>
        </p:nvSpPr>
        <p:spPr bwMode="auto">
          <a:xfrm>
            <a:off x="3504010" y="2241948"/>
            <a:ext cx="304800" cy="326231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3" name="Line 3"/>
          <p:cNvSpPr>
            <a:spLocks noChangeShapeType="1"/>
          </p:cNvSpPr>
          <p:nvPr/>
        </p:nvSpPr>
        <p:spPr bwMode="auto">
          <a:xfrm flipV="1">
            <a:off x="2822972" y="2122885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4" name="Line 4"/>
          <p:cNvSpPr>
            <a:spLocks noChangeShapeType="1"/>
          </p:cNvSpPr>
          <p:nvPr/>
        </p:nvSpPr>
        <p:spPr bwMode="auto">
          <a:xfrm flipV="1">
            <a:off x="2080022" y="3238500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5" name="Line 5"/>
          <p:cNvSpPr>
            <a:spLocks noChangeShapeType="1"/>
          </p:cNvSpPr>
          <p:nvPr/>
        </p:nvSpPr>
        <p:spPr bwMode="auto">
          <a:xfrm flipV="1">
            <a:off x="2799160" y="3253979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7" name="Line 7"/>
          <p:cNvSpPr>
            <a:spLocks noChangeShapeType="1"/>
          </p:cNvSpPr>
          <p:nvPr/>
        </p:nvSpPr>
        <p:spPr bwMode="auto">
          <a:xfrm flipH="1">
            <a:off x="2361010" y="2278857"/>
            <a:ext cx="182165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8" name="Line 8"/>
          <p:cNvSpPr>
            <a:spLocks noChangeShapeType="1"/>
          </p:cNvSpPr>
          <p:nvPr/>
        </p:nvSpPr>
        <p:spPr bwMode="auto">
          <a:xfrm>
            <a:off x="2734866" y="2249092"/>
            <a:ext cx="546497" cy="867965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69" name="Line 9"/>
          <p:cNvSpPr>
            <a:spLocks noChangeShapeType="1"/>
          </p:cNvSpPr>
          <p:nvPr/>
        </p:nvSpPr>
        <p:spPr bwMode="auto">
          <a:xfrm flipV="1">
            <a:off x="2094310" y="2126456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770" name="Line 10"/>
          <p:cNvSpPr>
            <a:spLocks noChangeShapeType="1"/>
          </p:cNvSpPr>
          <p:nvPr/>
        </p:nvSpPr>
        <p:spPr bwMode="auto">
          <a:xfrm flipV="1">
            <a:off x="1487092" y="2256235"/>
            <a:ext cx="305990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5771" name="Group 11"/>
          <p:cNvGrpSpPr>
            <a:grpSpLocks/>
          </p:cNvGrpSpPr>
          <p:nvPr/>
        </p:nvGrpSpPr>
        <p:grpSpPr bwMode="auto">
          <a:xfrm>
            <a:off x="1248966" y="1885951"/>
            <a:ext cx="2790825" cy="1606153"/>
            <a:chOff x="3303" y="2273"/>
            <a:chExt cx="2344" cy="1349"/>
          </a:xfrm>
        </p:grpSpPr>
        <p:sp>
          <p:nvSpPr>
            <p:cNvPr id="885772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85773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85774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85775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85776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85777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85778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85779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85780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85781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2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3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4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5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6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7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8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89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0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1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2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3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4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85795" name="Text Box 35"/>
            <p:cNvSpPr txBox="1">
              <a:spLocks noChangeArrowheads="1"/>
            </p:cNvSpPr>
            <p:nvPr/>
          </p:nvSpPr>
          <p:spPr bwMode="auto">
            <a:xfrm>
              <a:off x="3489" y="2541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5796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5797" name="Text Box 37"/>
            <p:cNvSpPr txBox="1">
              <a:spLocks noChangeArrowheads="1"/>
            </p:cNvSpPr>
            <p:nvPr/>
          </p:nvSpPr>
          <p:spPr bwMode="auto">
            <a:xfrm>
              <a:off x="4696" y="228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5798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85799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85800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85801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5802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85803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85804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85805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85806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85807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85808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22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kern="1200">
                  <a:latin typeface="Arial" panose="020B0604020202020204" pitchFamily="34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885809" name="Oval 49"/>
          <p:cNvSpPr>
            <a:spLocks noChangeArrowheads="1"/>
          </p:cNvSpPr>
          <p:nvPr/>
        </p:nvSpPr>
        <p:spPr bwMode="auto">
          <a:xfrm>
            <a:off x="1747838" y="19633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0" name="Oval 50"/>
          <p:cNvSpPr>
            <a:spLocks noChangeArrowheads="1"/>
          </p:cNvSpPr>
          <p:nvPr/>
        </p:nvSpPr>
        <p:spPr bwMode="auto">
          <a:xfrm>
            <a:off x="1244203" y="2514600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1" name="Rectangle 51"/>
          <p:cNvSpPr>
            <a:spLocks noChangeArrowheads="1"/>
          </p:cNvSpPr>
          <p:nvPr/>
        </p:nvSpPr>
        <p:spPr bwMode="auto">
          <a:xfrm>
            <a:off x="4279106" y="1934766"/>
            <a:ext cx="3950494" cy="18407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28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key [e] = 9	  [e] = f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      </a:t>
            </a:r>
            <a:r>
              <a:rPr lang="en-US" altLang="en-US" sz="2000" b="1" kern="1200" dirty="0">
                <a:solidFill>
                  <a:srgbClr val="DD0111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9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   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{e}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g, h, d}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Extract-MIN(Q)  e</a:t>
            </a:r>
          </a:p>
          <a:p>
            <a:pPr marL="257175" indent="-257175" defTabSz="685800" fontAlgn="base">
              <a:spcAft>
                <a:spcPct val="0"/>
              </a:spcAft>
              <a:buClrTx/>
              <a:buNone/>
            </a:pP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Q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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 V</a:t>
            </a:r>
            <a:r>
              <a:rPr lang="en-US" altLang="en-US" sz="2000" b="1" kern="1200" baseline="-250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A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 = 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{a, b, c, </a:t>
            </a:r>
            <a:r>
              <a:rPr lang="en-US" altLang="en-US" sz="20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i</a:t>
            </a:r>
            <a:r>
              <a:rPr lang="en-US" altLang="en-US" sz="20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  <a:sym typeface="Symbol" panose="05050102010706020507" pitchFamily="18" charset="2"/>
              </a:rPr>
              <a:t>, f, g, h, d, e}</a:t>
            </a:r>
          </a:p>
        </p:txBody>
      </p:sp>
      <p:sp>
        <p:nvSpPr>
          <p:cNvPr id="885812" name="Oval 52"/>
          <p:cNvSpPr>
            <a:spLocks noChangeArrowheads="1"/>
          </p:cNvSpPr>
          <p:nvPr/>
        </p:nvSpPr>
        <p:spPr bwMode="auto">
          <a:xfrm>
            <a:off x="2482453" y="19633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3" name="Oval 53"/>
          <p:cNvSpPr>
            <a:spLocks noChangeArrowheads="1"/>
          </p:cNvSpPr>
          <p:nvPr/>
        </p:nvSpPr>
        <p:spPr bwMode="auto">
          <a:xfrm>
            <a:off x="2116932" y="2526507"/>
            <a:ext cx="336947" cy="332185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4" name="Oval 54"/>
          <p:cNvSpPr>
            <a:spLocks noChangeArrowheads="1"/>
          </p:cNvSpPr>
          <p:nvPr/>
        </p:nvSpPr>
        <p:spPr bwMode="auto">
          <a:xfrm>
            <a:off x="3209926" y="30682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5" name="Oval 55"/>
          <p:cNvSpPr>
            <a:spLocks noChangeArrowheads="1"/>
          </p:cNvSpPr>
          <p:nvPr/>
        </p:nvSpPr>
        <p:spPr bwMode="auto">
          <a:xfrm>
            <a:off x="2480072" y="3077766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6" name="Oval 56"/>
          <p:cNvSpPr>
            <a:spLocks noChangeArrowheads="1"/>
          </p:cNvSpPr>
          <p:nvPr/>
        </p:nvSpPr>
        <p:spPr bwMode="auto">
          <a:xfrm>
            <a:off x="1746647" y="3068241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7" name="Oval 57"/>
          <p:cNvSpPr>
            <a:spLocks noChangeArrowheads="1"/>
          </p:cNvSpPr>
          <p:nvPr/>
        </p:nvSpPr>
        <p:spPr bwMode="auto">
          <a:xfrm>
            <a:off x="3211116" y="1975248"/>
            <a:ext cx="321469" cy="316706"/>
          </a:xfrm>
          <a:prstGeom prst="ellipse">
            <a:avLst/>
          </a:prstGeom>
          <a:noFill/>
          <a:ln w="3810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5818" name="Oval 58"/>
          <p:cNvSpPr>
            <a:spLocks noChangeArrowheads="1"/>
          </p:cNvSpPr>
          <p:nvPr/>
        </p:nvSpPr>
        <p:spPr bwMode="auto">
          <a:xfrm>
            <a:off x="3715941" y="2522935"/>
            <a:ext cx="336947" cy="332184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grpSp>
        <p:nvGrpSpPr>
          <p:cNvPr id="885819" name="Group 59"/>
          <p:cNvGrpSpPr>
            <a:grpSpLocks/>
          </p:cNvGrpSpPr>
          <p:nvPr/>
        </p:nvGrpSpPr>
        <p:grpSpPr bwMode="auto">
          <a:xfrm>
            <a:off x="1762125" y="1601390"/>
            <a:ext cx="2389585" cy="2099071"/>
            <a:chOff x="591" y="2418"/>
            <a:chExt cx="2007" cy="1763"/>
          </a:xfrm>
        </p:grpSpPr>
        <p:sp>
          <p:nvSpPr>
            <p:cNvPr id="885820" name="Text Box 60"/>
            <p:cNvSpPr txBox="1">
              <a:spLocks noChangeArrowheads="1"/>
            </p:cNvSpPr>
            <p:nvPr/>
          </p:nvSpPr>
          <p:spPr bwMode="auto">
            <a:xfrm>
              <a:off x="600" y="2472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5821" name="Text Box 61"/>
            <p:cNvSpPr txBox="1">
              <a:spLocks noChangeArrowheads="1"/>
            </p:cNvSpPr>
            <p:nvPr/>
          </p:nvSpPr>
          <p:spPr bwMode="auto">
            <a:xfrm>
              <a:off x="1842" y="2473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7</a:t>
              </a:r>
            </a:p>
          </p:txBody>
        </p:sp>
        <p:sp>
          <p:nvSpPr>
            <p:cNvPr id="885822" name="Text Box 62"/>
            <p:cNvSpPr txBox="1">
              <a:spLocks noChangeArrowheads="1"/>
            </p:cNvSpPr>
            <p:nvPr/>
          </p:nvSpPr>
          <p:spPr bwMode="auto">
            <a:xfrm>
              <a:off x="2281" y="2985"/>
              <a:ext cx="317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10</a:t>
              </a:r>
            </a:p>
          </p:txBody>
        </p:sp>
        <p:sp>
          <p:nvSpPr>
            <p:cNvPr id="885823" name="Text Box 63"/>
            <p:cNvSpPr txBox="1">
              <a:spLocks noChangeArrowheads="1"/>
            </p:cNvSpPr>
            <p:nvPr/>
          </p:nvSpPr>
          <p:spPr bwMode="auto">
            <a:xfrm>
              <a:off x="591" y="3929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1</a:t>
              </a:r>
            </a:p>
          </p:txBody>
        </p:sp>
        <p:sp>
          <p:nvSpPr>
            <p:cNvPr id="885824" name="Text Box 64"/>
            <p:cNvSpPr txBox="1">
              <a:spLocks noChangeArrowheads="1"/>
            </p:cNvSpPr>
            <p:nvPr/>
          </p:nvSpPr>
          <p:spPr bwMode="auto">
            <a:xfrm>
              <a:off x="1224" y="3908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885825" name="Text Box 65"/>
            <p:cNvSpPr txBox="1">
              <a:spLocks noChangeArrowheads="1"/>
            </p:cNvSpPr>
            <p:nvPr/>
          </p:nvSpPr>
          <p:spPr bwMode="auto">
            <a:xfrm>
              <a:off x="1848" y="39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4</a:t>
              </a:r>
            </a:p>
          </p:txBody>
        </p:sp>
        <p:sp>
          <p:nvSpPr>
            <p:cNvPr id="885826" name="Text Box 66"/>
            <p:cNvSpPr txBox="1">
              <a:spLocks noChangeArrowheads="1"/>
            </p:cNvSpPr>
            <p:nvPr/>
          </p:nvSpPr>
          <p:spPr bwMode="auto">
            <a:xfrm>
              <a:off x="1258" y="2418"/>
              <a:ext cx="236" cy="25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 dirty="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8</a:t>
              </a:r>
            </a:p>
          </p:txBody>
        </p:sp>
        <p:sp>
          <p:nvSpPr>
            <p:cNvPr id="885827" name="Text Box 67"/>
            <p:cNvSpPr txBox="1">
              <a:spLocks noChangeArrowheads="1"/>
            </p:cNvSpPr>
            <p:nvPr/>
          </p:nvSpPr>
          <p:spPr bwMode="auto">
            <a:xfrm>
              <a:off x="922" y="3001"/>
              <a:ext cx="23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Arial" panose="020B0604020202020204" pitchFamily="34" charset="0"/>
                  <a:ea typeface="+mn-ea"/>
                  <a:cs typeface="+mn-cs"/>
                  <a:sym typeface="Symbol" panose="05050102010706020507" pitchFamily="18" charset="2"/>
                </a:rPr>
                <a:t>2</a:t>
              </a:r>
            </a:p>
          </p:txBody>
        </p:sp>
      </p:grpSp>
      <p:sp>
        <p:nvSpPr>
          <p:cNvPr id="885828" name="Text Box 68"/>
          <p:cNvSpPr txBox="1">
            <a:spLocks noChangeArrowheads="1"/>
          </p:cNvSpPr>
          <p:nvPr/>
        </p:nvSpPr>
        <p:spPr bwMode="auto">
          <a:xfrm>
            <a:off x="3836194" y="2233612"/>
            <a:ext cx="280846" cy="30008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b="1" kern="1200"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9</a:t>
            </a:r>
          </a:p>
        </p:txBody>
      </p:sp>
      <p:sp>
        <p:nvSpPr>
          <p:cNvPr id="70" name="Rectangle 14"/>
          <p:cNvSpPr txBox="1">
            <a:spLocks noChangeArrowheads="1"/>
          </p:cNvSpPr>
          <p:nvPr/>
        </p:nvSpPr>
        <p:spPr>
          <a:xfrm>
            <a:off x="1583504" y="157767"/>
            <a:ext cx="5693307" cy="4250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Slab Regular"/>
              <a:buNone/>
              <a:defRPr sz="2000" b="0" i="0" u="none" strike="noStrike" cap="none">
                <a:solidFill>
                  <a:schemeClr val="lt1"/>
                </a:solidFill>
                <a:latin typeface="Roboto Slab Regular"/>
                <a:ea typeface="Roboto Slab Regular"/>
                <a:cs typeface="Roboto Slab Regular"/>
                <a:sym typeface="Roboto Slab Regular"/>
              </a:defRPr>
            </a:lvl9pPr>
          </a:lstStyle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(Prim’s) (cont.)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9301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582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8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57814" y="26545"/>
            <a:ext cx="5288292" cy="502885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PRIM (</a:t>
            </a: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V, E, w, r)</a:t>
            </a:r>
          </a:p>
        </p:txBody>
      </p:sp>
      <p:sp>
        <p:nvSpPr>
          <p:cNvPr id="887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262460" y="436166"/>
            <a:ext cx="6762353" cy="4197350"/>
          </a:xfrm>
        </p:spPr>
        <p:txBody>
          <a:bodyPr/>
          <a:lstStyle/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>
                <a:latin typeface="Comic Sans MS" panose="030F0702030302020204" pitchFamily="66" charset="0"/>
              </a:rPr>
              <a:t> Q ←  </a:t>
            </a:r>
            <a:r>
              <a:rPr lang="en-US" altLang="en-US" sz="1500" dirty="0">
                <a:latin typeface="Comic Sans MS" panose="030F0702030302020204" pitchFamily="66" charset="0"/>
                <a:sym typeface="Symbol" panose="05050102010706020507" pitchFamily="18" charset="2"/>
              </a:rPr>
              <a:t>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b="1" dirty="0"/>
              <a:t> for </a:t>
            </a:r>
            <a:r>
              <a:rPr lang="en-US" altLang="en-US" sz="1500" dirty="0"/>
              <a:t>each </a:t>
            </a:r>
            <a:r>
              <a:rPr lang="en-US" altLang="en-US" sz="1500" dirty="0">
                <a:latin typeface="Comic Sans MS" panose="030F0702030302020204" pitchFamily="66" charset="0"/>
              </a:rPr>
              <a:t>u</a:t>
            </a:r>
            <a:r>
              <a:rPr lang="en-US" altLang="en-US" sz="1500" dirty="0"/>
              <a:t> </a:t>
            </a:r>
            <a:r>
              <a:rPr lang="en-US" altLang="en-US" sz="1500" dirty="0">
                <a:sym typeface="Symbol" panose="05050102010706020507" pitchFamily="18" charset="2"/>
              </a:rPr>
              <a:t></a:t>
            </a:r>
            <a:r>
              <a:rPr lang="en-US" altLang="en-US" sz="1500" dirty="0"/>
              <a:t> V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</a:t>
            </a:r>
            <a:r>
              <a:rPr lang="en-US" altLang="en-US" sz="1500" b="1" dirty="0"/>
              <a:t>do </a:t>
            </a:r>
            <a:r>
              <a:rPr lang="en-US" altLang="en-US" sz="1500" dirty="0">
                <a:latin typeface="Comic Sans MS" panose="030F0702030302020204" pitchFamily="66" charset="0"/>
              </a:rPr>
              <a:t>key[u]</a:t>
            </a:r>
            <a:r>
              <a:rPr lang="en-US" altLang="en-US" sz="1500" dirty="0"/>
              <a:t> ← ∞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</a:t>
            </a:r>
            <a:r>
              <a:rPr lang="en-US" altLang="en-US" sz="1500" dirty="0">
                <a:latin typeface="Comic Sans MS" panose="030F0702030302020204" pitchFamily="66" charset="0"/>
              </a:rPr>
              <a:t>π[u]</a:t>
            </a:r>
            <a:r>
              <a:rPr lang="en-US" altLang="en-US" sz="1500" dirty="0"/>
              <a:t> ← NIL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INSERT(</a:t>
            </a:r>
            <a:r>
              <a:rPr lang="en-US" altLang="en-US" sz="1500" dirty="0">
                <a:latin typeface="Comic Sans MS" panose="030F0702030302020204" pitchFamily="66" charset="0"/>
              </a:rPr>
              <a:t>Q, u</a:t>
            </a:r>
            <a:r>
              <a:rPr lang="en-US" altLang="en-US" sz="1500" dirty="0"/>
              <a:t>)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DECREASE-KEY(</a:t>
            </a:r>
            <a:r>
              <a:rPr lang="en-US" altLang="en-US" sz="1500" dirty="0">
                <a:latin typeface="Comic Sans MS" panose="030F0702030302020204" pitchFamily="66" charset="0"/>
              </a:rPr>
              <a:t>Q, r, 0</a:t>
            </a:r>
            <a:r>
              <a:rPr lang="en-US" altLang="en-US" sz="1500" dirty="0"/>
              <a:t>)         </a:t>
            </a:r>
            <a:r>
              <a:rPr lang="en-US" altLang="en-US" sz="1500" dirty="0">
                <a:cs typeface="Arial" panose="020B0604020202020204" pitchFamily="34" charset="0"/>
              </a:rPr>
              <a:t>► </a:t>
            </a:r>
            <a:r>
              <a:rPr lang="en-US" altLang="en-US" sz="1500" dirty="0">
                <a:latin typeface="Comic Sans MS" panose="030F0702030302020204" pitchFamily="66" charset="0"/>
              </a:rPr>
              <a:t>key[r] ← 0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</a:t>
            </a:r>
            <a:r>
              <a:rPr lang="en-US" altLang="en-US" sz="1500" b="1" dirty="0"/>
              <a:t>while </a:t>
            </a:r>
            <a:r>
              <a:rPr lang="en-US" altLang="en-US" sz="1500" dirty="0">
                <a:latin typeface="Comic Sans MS" panose="030F0702030302020204" pitchFamily="66" charset="0"/>
              </a:rPr>
              <a:t>Q </a:t>
            </a:r>
            <a:r>
              <a:rPr lang="en-US" altLang="en-US" sz="1500" dirty="0">
                <a:latin typeface="Comic Sans MS" panose="030F0702030302020204" pitchFamily="66" charset="0"/>
                <a:sym typeface="Symbol" panose="05050102010706020507" pitchFamily="18" charset="2"/>
              </a:rPr>
              <a:t> </a:t>
            </a:r>
            <a:r>
              <a:rPr lang="en-US" altLang="en-US" sz="1500" dirty="0"/>
              <a:t>  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</a:t>
            </a:r>
            <a:r>
              <a:rPr lang="en-US" altLang="en-US" sz="1500" b="1" dirty="0"/>
              <a:t>do </a:t>
            </a:r>
            <a:r>
              <a:rPr lang="en-US" altLang="en-US" sz="1500" dirty="0">
                <a:latin typeface="Comic Sans MS" panose="030F0702030302020204" pitchFamily="66" charset="0"/>
              </a:rPr>
              <a:t>u</a:t>
            </a:r>
            <a:r>
              <a:rPr lang="en-US" altLang="en-US" sz="1500" dirty="0"/>
              <a:t> ← EXTRACT-MIN(</a:t>
            </a:r>
            <a:r>
              <a:rPr lang="en-US" altLang="en-US" sz="1500" dirty="0">
                <a:latin typeface="Comic Sans MS" panose="030F0702030302020204" pitchFamily="66" charset="0"/>
              </a:rPr>
              <a:t>Q</a:t>
            </a:r>
            <a:r>
              <a:rPr lang="en-US" altLang="en-US" sz="1500" dirty="0"/>
              <a:t>)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</a:t>
            </a:r>
            <a:r>
              <a:rPr lang="en-US" altLang="en-US" sz="1500" b="1" dirty="0"/>
              <a:t>for </a:t>
            </a:r>
            <a:r>
              <a:rPr lang="en-US" altLang="en-US" sz="1500" dirty="0"/>
              <a:t>each </a:t>
            </a:r>
            <a:r>
              <a:rPr lang="en-US" altLang="en-US" sz="1500" dirty="0">
                <a:latin typeface="Comic Sans MS" panose="030F0702030302020204" pitchFamily="66" charset="0"/>
              </a:rPr>
              <a:t>v</a:t>
            </a:r>
            <a:r>
              <a:rPr lang="en-US" altLang="en-US" sz="1500" dirty="0"/>
              <a:t> </a:t>
            </a:r>
            <a:r>
              <a:rPr lang="en-US" altLang="en-US" sz="1500" dirty="0">
                <a:sym typeface="Symbol" panose="05050102010706020507" pitchFamily="18" charset="2"/>
              </a:rPr>
              <a:t></a:t>
            </a:r>
            <a:r>
              <a:rPr lang="en-US" altLang="en-US" sz="1500" dirty="0"/>
              <a:t> </a:t>
            </a:r>
            <a:r>
              <a:rPr lang="en-US" altLang="en-US" sz="1500" dirty="0" err="1">
                <a:latin typeface="Comic Sans MS" panose="030F0702030302020204" pitchFamily="66" charset="0"/>
              </a:rPr>
              <a:t>Adj</a:t>
            </a:r>
            <a:r>
              <a:rPr lang="en-US" altLang="en-US" sz="1500" dirty="0">
                <a:latin typeface="Comic Sans MS" panose="030F0702030302020204" pitchFamily="66" charset="0"/>
              </a:rPr>
              <a:t>[u]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      </a:t>
            </a:r>
            <a:r>
              <a:rPr lang="en-US" altLang="en-US" sz="1500" b="1" dirty="0"/>
              <a:t>do if </a:t>
            </a:r>
            <a:r>
              <a:rPr lang="en-US" altLang="en-US" sz="1500" dirty="0">
                <a:latin typeface="Comic Sans MS" panose="030F0702030302020204" pitchFamily="66" charset="0"/>
              </a:rPr>
              <a:t>v </a:t>
            </a:r>
            <a:r>
              <a:rPr lang="en-US" altLang="en-US" sz="1500" dirty="0">
                <a:latin typeface="Comic Sans MS" panose="030F0702030302020204" pitchFamily="66" charset="0"/>
                <a:sym typeface="Symbol" panose="05050102010706020507" pitchFamily="18" charset="2"/>
              </a:rPr>
              <a:t></a:t>
            </a:r>
            <a:r>
              <a:rPr lang="en-US" altLang="en-US" sz="1500" dirty="0">
                <a:latin typeface="Comic Sans MS" panose="030F0702030302020204" pitchFamily="66" charset="0"/>
              </a:rPr>
              <a:t> Q</a:t>
            </a:r>
            <a:r>
              <a:rPr lang="en-US" altLang="en-US" sz="1500" dirty="0"/>
              <a:t> and </a:t>
            </a:r>
            <a:r>
              <a:rPr lang="en-US" altLang="en-US" sz="1500" dirty="0">
                <a:latin typeface="Comic Sans MS" panose="030F0702030302020204" pitchFamily="66" charset="0"/>
              </a:rPr>
              <a:t>w(u, v) &lt; key[v]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               </a:t>
            </a:r>
            <a:r>
              <a:rPr lang="en-US" altLang="en-US" sz="1500" b="1" dirty="0"/>
              <a:t>then </a:t>
            </a:r>
            <a:r>
              <a:rPr lang="en-US" altLang="en-US" sz="1500" dirty="0">
                <a:latin typeface="Comic Sans MS" panose="030F0702030302020204" pitchFamily="66" charset="0"/>
              </a:rPr>
              <a:t>π[v] ← u</a:t>
            </a:r>
          </a:p>
          <a:p>
            <a:pPr marL="400050" indent="-400050">
              <a:lnSpc>
                <a:spcPct val="120000"/>
              </a:lnSpc>
              <a:buFontTx/>
              <a:buAutoNum type="arabicPeriod"/>
            </a:pPr>
            <a:r>
              <a:rPr lang="en-US" altLang="en-US" sz="1500" dirty="0"/>
              <a:t>                                         DECREASE-KEY(</a:t>
            </a:r>
            <a:r>
              <a:rPr lang="en-US" altLang="en-US" sz="1500" dirty="0">
                <a:latin typeface="Comic Sans MS" panose="030F0702030302020204" pitchFamily="66" charset="0"/>
              </a:rPr>
              <a:t>Q, v, w(u, v)</a:t>
            </a:r>
            <a:r>
              <a:rPr lang="en-US" altLang="en-US" sz="1500" dirty="0"/>
              <a:t>)</a:t>
            </a:r>
          </a:p>
        </p:txBody>
      </p:sp>
      <p:sp>
        <p:nvSpPr>
          <p:cNvPr id="887812" name="AutoShape 4"/>
          <p:cNvSpPr>
            <a:spLocks/>
          </p:cNvSpPr>
          <p:nvPr/>
        </p:nvSpPr>
        <p:spPr bwMode="auto">
          <a:xfrm>
            <a:off x="3992167" y="895350"/>
            <a:ext cx="154781" cy="1495425"/>
          </a:xfrm>
          <a:prstGeom prst="rightBrace">
            <a:avLst>
              <a:gd name="adj1" fmla="val 80513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13" name="Text Box 5"/>
          <p:cNvSpPr txBox="1">
            <a:spLocks noChangeArrowheads="1"/>
          </p:cNvSpPr>
          <p:nvPr/>
        </p:nvSpPr>
        <p:spPr bwMode="auto">
          <a:xfrm>
            <a:off x="4185047" y="1444229"/>
            <a:ext cx="215622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O(V)</a:t>
            </a: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 if Q is implemented as a min-heap</a:t>
            </a:r>
          </a:p>
        </p:txBody>
      </p:sp>
      <p:sp>
        <p:nvSpPr>
          <p:cNvPr id="887814" name="Line 6"/>
          <p:cNvSpPr>
            <a:spLocks noChangeShapeType="1"/>
          </p:cNvSpPr>
          <p:nvPr/>
        </p:nvSpPr>
        <p:spPr bwMode="auto">
          <a:xfrm flipH="1" flipV="1">
            <a:off x="3059907" y="2840310"/>
            <a:ext cx="17085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15" name="Text Box 7"/>
          <p:cNvSpPr txBox="1">
            <a:spLocks noChangeArrowheads="1"/>
          </p:cNvSpPr>
          <p:nvPr/>
        </p:nvSpPr>
        <p:spPr bwMode="auto">
          <a:xfrm>
            <a:off x="4840486" y="2682830"/>
            <a:ext cx="160972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Executed |V| times</a:t>
            </a:r>
          </a:p>
        </p:txBody>
      </p:sp>
      <p:sp>
        <p:nvSpPr>
          <p:cNvPr id="887816" name="Line 8"/>
          <p:cNvSpPr>
            <a:spLocks noChangeShapeType="1"/>
          </p:cNvSpPr>
          <p:nvPr/>
        </p:nvSpPr>
        <p:spPr bwMode="auto">
          <a:xfrm flipH="1">
            <a:off x="4717256" y="3221831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17" name="Text Box 9"/>
          <p:cNvSpPr txBox="1">
            <a:spLocks noChangeArrowheads="1"/>
          </p:cNvSpPr>
          <p:nvPr/>
        </p:nvSpPr>
        <p:spPr bwMode="auto">
          <a:xfrm>
            <a:off x="5088732" y="3087291"/>
            <a:ext cx="1218010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Takes </a:t>
            </a: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O(lgV)</a:t>
            </a:r>
          </a:p>
        </p:txBody>
      </p:sp>
      <p:sp>
        <p:nvSpPr>
          <p:cNvPr id="887818" name="Text Box 10"/>
          <p:cNvSpPr txBox="1">
            <a:spLocks noChangeArrowheads="1"/>
          </p:cNvSpPr>
          <p:nvPr/>
        </p:nvSpPr>
        <p:spPr bwMode="auto">
          <a:xfrm>
            <a:off x="6462712" y="2676525"/>
            <a:ext cx="1234679" cy="715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Min-heap operations:</a:t>
            </a:r>
          </a:p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O(</a:t>
            </a:r>
            <a:r>
              <a:rPr lang="en-US" altLang="en-US" sz="1350" kern="1200" dirty="0" err="1">
                <a:latin typeface="Comic Sans MS" panose="030F0702030302020204" pitchFamily="66" charset="0"/>
                <a:ea typeface="+mn-ea"/>
                <a:cs typeface="+mn-cs"/>
              </a:rPr>
              <a:t>VlgV</a:t>
            </a: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887819" name="AutoShape 11"/>
          <p:cNvSpPr>
            <a:spLocks/>
          </p:cNvSpPr>
          <p:nvPr/>
        </p:nvSpPr>
        <p:spPr bwMode="auto">
          <a:xfrm>
            <a:off x="6371035" y="2770585"/>
            <a:ext cx="66675" cy="578644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0" name="Text Box 12"/>
          <p:cNvSpPr txBox="1">
            <a:spLocks noChangeArrowheads="1"/>
          </p:cNvSpPr>
          <p:nvPr/>
        </p:nvSpPr>
        <p:spPr bwMode="auto">
          <a:xfrm>
            <a:off x="5174456" y="3398044"/>
            <a:ext cx="235633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Executed O(E) times total</a:t>
            </a:r>
          </a:p>
        </p:txBody>
      </p:sp>
      <p:sp>
        <p:nvSpPr>
          <p:cNvPr id="887821" name="Line 13"/>
          <p:cNvSpPr>
            <a:spLocks noChangeShapeType="1"/>
          </p:cNvSpPr>
          <p:nvPr/>
        </p:nvSpPr>
        <p:spPr bwMode="auto">
          <a:xfrm flipH="1">
            <a:off x="4730354" y="3544491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2" name="Line 14"/>
          <p:cNvSpPr>
            <a:spLocks noChangeShapeType="1"/>
          </p:cNvSpPr>
          <p:nvPr/>
        </p:nvSpPr>
        <p:spPr bwMode="auto">
          <a:xfrm flipH="1">
            <a:off x="5699522" y="3861197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3" name="Text Box 15"/>
          <p:cNvSpPr txBox="1">
            <a:spLocks noChangeArrowheads="1"/>
          </p:cNvSpPr>
          <p:nvPr/>
        </p:nvSpPr>
        <p:spPr bwMode="auto">
          <a:xfrm>
            <a:off x="6070997" y="3726656"/>
            <a:ext cx="8751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Constant</a:t>
            </a:r>
            <a:endParaRPr lang="en-US" altLang="en-US" sz="1350" kern="1200" dirty="0">
              <a:latin typeface="Comic Sans MS" panose="030F0702030302020204" pitchFamily="66" charset="0"/>
              <a:ea typeface="+mn-ea"/>
              <a:cs typeface="+mn-cs"/>
            </a:endParaRPr>
          </a:p>
        </p:txBody>
      </p:sp>
      <p:sp>
        <p:nvSpPr>
          <p:cNvPr id="887824" name="Line 16"/>
          <p:cNvSpPr>
            <a:spLocks noChangeShapeType="1"/>
          </p:cNvSpPr>
          <p:nvPr/>
        </p:nvSpPr>
        <p:spPr bwMode="auto">
          <a:xfrm rot="16200000" flipH="1">
            <a:off x="5051227" y="4284464"/>
            <a:ext cx="22026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5" name="Text Box 17"/>
          <p:cNvSpPr txBox="1">
            <a:spLocks noChangeArrowheads="1"/>
          </p:cNvSpPr>
          <p:nvPr/>
        </p:nvSpPr>
        <p:spPr bwMode="auto">
          <a:xfrm>
            <a:off x="6070997" y="4048125"/>
            <a:ext cx="1218009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 dirty="0">
                <a:latin typeface="Arial" panose="020B0604020202020204" pitchFamily="34" charset="0"/>
                <a:ea typeface="+mn-ea"/>
                <a:cs typeface="+mn-cs"/>
              </a:rPr>
              <a:t>Takes </a:t>
            </a: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O(</a:t>
            </a:r>
            <a:r>
              <a:rPr lang="en-US" altLang="en-US" sz="1350" kern="1200" dirty="0" err="1">
                <a:latin typeface="Comic Sans MS" panose="030F0702030302020204" pitchFamily="66" charset="0"/>
                <a:ea typeface="+mn-ea"/>
                <a:cs typeface="+mn-cs"/>
              </a:rPr>
              <a:t>lgV</a:t>
            </a:r>
            <a:r>
              <a:rPr lang="en-US" altLang="en-US" sz="1350" kern="1200" dirty="0">
                <a:latin typeface="Comic Sans MS" panose="030F0702030302020204" pitchFamily="66" charset="0"/>
                <a:ea typeface="+mn-ea"/>
                <a:cs typeface="+mn-cs"/>
              </a:rPr>
              <a:t>)</a:t>
            </a:r>
          </a:p>
        </p:txBody>
      </p:sp>
      <p:sp>
        <p:nvSpPr>
          <p:cNvPr id="887826" name="Line 18"/>
          <p:cNvSpPr>
            <a:spLocks noChangeShapeType="1"/>
          </p:cNvSpPr>
          <p:nvPr/>
        </p:nvSpPr>
        <p:spPr bwMode="auto">
          <a:xfrm>
            <a:off x="5160169" y="4174331"/>
            <a:ext cx="8727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7" name="Text Box 19"/>
          <p:cNvSpPr txBox="1">
            <a:spLocks noChangeArrowheads="1"/>
          </p:cNvSpPr>
          <p:nvPr/>
        </p:nvSpPr>
        <p:spPr bwMode="auto">
          <a:xfrm>
            <a:off x="7218760" y="3684985"/>
            <a:ext cx="806053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O(ElgV)</a:t>
            </a:r>
          </a:p>
        </p:txBody>
      </p:sp>
      <p:sp>
        <p:nvSpPr>
          <p:cNvPr id="887828" name="AutoShape 20"/>
          <p:cNvSpPr>
            <a:spLocks/>
          </p:cNvSpPr>
          <p:nvPr/>
        </p:nvSpPr>
        <p:spPr bwMode="auto">
          <a:xfrm>
            <a:off x="7194017" y="3411141"/>
            <a:ext cx="114300" cy="883444"/>
          </a:xfrm>
          <a:prstGeom prst="rightBrace">
            <a:avLst>
              <a:gd name="adj1" fmla="val 6441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29" name="Text Box 21"/>
          <p:cNvSpPr txBox="1">
            <a:spLocks noChangeArrowheads="1"/>
          </p:cNvSpPr>
          <p:nvPr/>
        </p:nvSpPr>
        <p:spPr bwMode="auto">
          <a:xfrm>
            <a:off x="4470798" y="1033462"/>
            <a:ext cx="3249215" cy="30008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solidFill>
                  <a:srgbClr val="DD0111"/>
                </a:solidFill>
                <a:latin typeface="Arial" panose="020B0604020202020204" pitchFamily="34" charset="0"/>
                <a:ea typeface="+mn-ea"/>
                <a:cs typeface="+mn-cs"/>
              </a:rPr>
              <a:t>Total time</a:t>
            </a: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: </a:t>
            </a: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O(VlgV + ElgV) = O(ElgV)</a:t>
            </a:r>
            <a:endParaRPr lang="en-US" alt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87831" name="Text Box 23"/>
          <p:cNvSpPr txBox="1">
            <a:spLocks noChangeArrowheads="1"/>
          </p:cNvSpPr>
          <p:nvPr/>
        </p:nvSpPr>
        <p:spPr bwMode="auto">
          <a:xfrm>
            <a:off x="6450806" y="2406253"/>
            <a:ext cx="820341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350" kern="1200">
                <a:latin typeface="Comic Sans MS" panose="030F0702030302020204" pitchFamily="66" charset="0"/>
                <a:ea typeface="+mn-ea"/>
                <a:cs typeface="+mn-cs"/>
              </a:rPr>
              <a:t>O(lgV)</a:t>
            </a:r>
            <a:r>
              <a:rPr lang="en-US" altLang="en-US" sz="1350" kern="1200">
                <a:latin typeface="Arial" panose="020B0604020202020204" pitchFamily="34" charset="0"/>
                <a:ea typeface="+mn-ea"/>
                <a:cs typeface="+mn-cs"/>
              </a:rPr>
              <a:t> </a:t>
            </a:r>
          </a:p>
        </p:txBody>
      </p:sp>
      <p:sp>
        <p:nvSpPr>
          <p:cNvPr id="887832" name="Line 24"/>
          <p:cNvSpPr>
            <a:spLocks noChangeShapeType="1"/>
          </p:cNvSpPr>
          <p:nvPr/>
        </p:nvSpPr>
        <p:spPr bwMode="auto">
          <a:xfrm flipH="1">
            <a:off x="5816204" y="2534841"/>
            <a:ext cx="5810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9085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7813" grpId="0"/>
      <p:bldP spid="887815" grpId="0"/>
      <p:bldP spid="887817" grpId="0"/>
      <p:bldP spid="887818" grpId="0"/>
      <p:bldP spid="887820" grpId="0"/>
      <p:bldP spid="887823" grpId="0"/>
      <p:bldP spid="887825" grpId="0"/>
      <p:bldP spid="887827" grpId="0"/>
      <p:bldP spid="88782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4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2946" y="156116"/>
            <a:ext cx="6586654" cy="48322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Prim’s Algorithm </a:t>
            </a:r>
          </a:p>
        </p:txBody>
      </p:sp>
      <p:sp>
        <p:nvSpPr>
          <p:cNvPr id="9164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06963" y="888922"/>
            <a:ext cx="7590265" cy="3806825"/>
          </a:xfrm>
        </p:spPr>
        <p:txBody>
          <a:bodyPr/>
          <a:lstStyle/>
          <a:p>
            <a:pPr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Prim’s algorithm is a </a:t>
            </a:r>
            <a:r>
              <a:rPr lang="en-US" altLang="en-US" sz="2400" b="1" dirty="0">
                <a:solidFill>
                  <a:srgbClr val="DD0111"/>
                </a:solidFill>
                <a:latin typeface="Gabriola" panose="04040605051002020D02" pitchFamily="82" charset="0"/>
              </a:rPr>
              <a:t>“greedy”</a:t>
            </a:r>
            <a:r>
              <a:rPr lang="en-US" altLang="en-US" sz="2400" b="1" dirty="0">
                <a:latin typeface="Gabriola" panose="04040605051002020D02" pitchFamily="82" charset="0"/>
              </a:rPr>
              <a:t> algorithm</a:t>
            </a:r>
          </a:p>
          <a:p>
            <a:pPr lvl="1"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Greedy algorithms find solutions based on a sequence of choices which are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“locally” </a:t>
            </a:r>
            <a:r>
              <a:rPr lang="en-US" altLang="en-US" sz="2400" b="1" dirty="0">
                <a:latin typeface="Gabriola" panose="04040605051002020D02" pitchFamily="82" charset="0"/>
              </a:rPr>
              <a:t>optimal at each step.</a:t>
            </a:r>
          </a:p>
          <a:p>
            <a:pPr>
              <a:lnSpc>
                <a:spcPct val="14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Nevertheless, Prim’s greedy strategy produces a globally optimum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solution!</a:t>
            </a:r>
            <a:endParaRPr lang="en-US" altLang="en-US" sz="2400" b="1" dirty="0">
              <a:latin typeface="Gabriola" panose="04040605051002020D02" pitchFamily="82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66738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6039" y="135736"/>
            <a:ext cx="6208268" cy="42147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 different instance of </a:t>
            </a:r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the </a:t>
            </a:r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generic approach</a:t>
            </a:r>
          </a:p>
        </p:txBody>
      </p:sp>
      <p:sp>
        <p:nvSpPr>
          <p:cNvPr id="910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35183" y="2902881"/>
            <a:ext cx="4388989" cy="195161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is a forest containing connected components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Initially, each component is a single vertex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Any safe edge merges two of </a:t>
            </a:r>
            <a:r>
              <a:rPr lang="en-US" altLang="en-US" b="1" dirty="0" smtClean="0">
                <a:latin typeface="Gabriola" panose="04040605051002020D02" pitchFamily="82" charset="0"/>
              </a:rPr>
              <a:t>these components </a:t>
            </a:r>
            <a:r>
              <a:rPr lang="en-US" altLang="en-US" b="1" dirty="0">
                <a:latin typeface="Gabriola" panose="04040605051002020D02" pitchFamily="82" charset="0"/>
              </a:rPr>
              <a:t>into one</a:t>
            </a:r>
          </a:p>
          <a:p>
            <a:pPr lvl="1">
              <a:lnSpc>
                <a:spcPct val="90000"/>
              </a:lnSpc>
            </a:pPr>
            <a:r>
              <a:rPr lang="en-US" altLang="en-US" sz="1600" b="1" dirty="0">
                <a:latin typeface="Gabriola" panose="04040605051002020D02" pitchFamily="82" charset="0"/>
              </a:rPr>
              <a:t>Each component is a tree</a:t>
            </a:r>
          </a:p>
        </p:txBody>
      </p:sp>
      <p:grpSp>
        <p:nvGrpSpPr>
          <p:cNvPr id="910370" name="Group 34"/>
          <p:cNvGrpSpPr>
            <a:grpSpLocks/>
          </p:cNvGrpSpPr>
          <p:nvPr/>
        </p:nvGrpSpPr>
        <p:grpSpPr bwMode="auto">
          <a:xfrm>
            <a:off x="2708801" y="865585"/>
            <a:ext cx="2188369" cy="2326481"/>
            <a:chOff x="3405" y="1671"/>
            <a:chExt cx="2239" cy="2325"/>
          </a:xfrm>
        </p:grpSpPr>
        <p:sp>
          <p:nvSpPr>
            <p:cNvPr id="910371" name="Freeform 35"/>
            <p:cNvSpPr>
              <a:spLocks/>
            </p:cNvSpPr>
            <p:nvPr/>
          </p:nvSpPr>
          <p:spPr bwMode="auto">
            <a:xfrm>
              <a:off x="3691" y="2651"/>
              <a:ext cx="1894" cy="1345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2" name="Line 36"/>
            <p:cNvSpPr>
              <a:spLocks noChangeShapeType="1"/>
            </p:cNvSpPr>
            <p:nvPr/>
          </p:nvSpPr>
          <p:spPr bwMode="auto">
            <a:xfrm>
              <a:off x="4284" y="2381"/>
              <a:ext cx="333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3" name="Line 37"/>
            <p:cNvSpPr>
              <a:spLocks noChangeShapeType="1"/>
            </p:cNvSpPr>
            <p:nvPr/>
          </p:nvSpPr>
          <p:spPr bwMode="auto">
            <a:xfrm flipV="1">
              <a:off x="4883" y="2197"/>
              <a:ext cx="328" cy="13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4" name="Freeform 38"/>
            <p:cNvSpPr>
              <a:spLocks/>
            </p:cNvSpPr>
            <p:nvPr/>
          </p:nvSpPr>
          <p:spPr bwMode="auto">
            <a:xfrm>
              <a:off x="3405" y="1671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5" name="Oval 39"/>
            <p:cNvSpPr>
              <a:spLocks noChangeArrowheads="1"/>
            </p:cNvSpPr>
            <p:nvPr/>
          </p:nvSpPr>
          <p:spPr bwMode="auto">
            <a:xfrm>
              <a:off x="3580" y="2726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910376" name="Oval 40"/>
            <p:cNvSpPr>
              <a:spLocks noChangeArrowheads="1"/>
            </p:cNvSpPr>
            <p:nvPr/>
          </p:nvSpPr>
          <p:spPr bwMode="auto">
            <a:xfrm>
              <a:off x="4009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7" name="Oval 41"/>
            <p:cNvSpPr>
              <a:spLocks noChangeArrowheads="1"/>
            </p:cNvSpPr>
            <p:nvPr/>
          </p:nvSpPr>
          <p:spPr bwMode="auto">
            <a:xfrm>
              <a:off x="4621" y="2261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8" name="Oval 42"/>
            <p:cNvSpPr>
              <a:spLocks noChangeArrowheads="1"/>
            </p:cNvSpPr>
            <p:nvPr/>
          </p:nvSpPr>
          <p:spPr bwMode="auto">
            <a:xfrm>
              <a:off x="5201" y="2005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79" name="Oval 43"/>
            <p:cNvSpPr>
              <a:spLocks noChangeArrowheads="1"/>
            </p:cNvSpPr>
            <p:nvPr/>
          </p:nvSpPr>
          <p:spPr bwMode="auto">
            <a:xfrm>
              <a:off x="5108" y="2744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0" name="Oval 44"/>
            <p:cNvSpPr>
              <a:spLocks noChangeArrowheads="1"/>
            </p:cNvSpPr>
            <p:nvPr/>
          </p:nvSpPr>
          <p:spPr bwMode="auto">
            <a:xfrm>
              <a:off x="3715" y="1792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1" name="Line 45"/>
            <p:cNvSpPr>
              <a:spLocks noChangeShapeType="1"/>
            </p:cNvSpPr>
            <p:nvPr/>
          </p:nvSpPr>
          <p:spPr bwMode="auto">
            <a:xfrm>
              <a:off x="4273" y="2386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2" name="Line 46"/>
            <p:cNvSpPr>
              <a:spLocks noChangeShapeType="1"/>
            </p:cNvSpPr>
            <p:nvPr/>
          </p:nvSpPr>
          <p:spPr bwMode="auto">
            <a:xfrm>
              <a:off x="3913" y="2044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3" name="Line 47"/>
            <p:cNvSpPr>
              <a:spLocks noChangeShapeType="1"/>
            </p:cNvSpPr>
            <p:nvPr/>
          </p:nvSpPr>
          <p:spPr bwMode="auto">
            <a:xfrm flipV="1">
              <a:off x="4881" y="2196"/>
              <a:ext cx="333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4" name="Oval 48"/>
            <p:cNvSpPr>
              <a:spLocks noChangeArrowheads="1"/>
            </p:cNvSpPr>
            <p:nvPr/>
          </p:nvSpPr>
          <p:spPr bwMode="auto">
            <a:xfrm>
              <a:off x="4714" y="318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5" name="Oval 49"/>
            <p:cNvSpPr>
              <a:spLocks noChangeArrowheads="1"/>
            </p:cNvSpPr>
            <p:nvPr/>
          </p:nvSpPr>
          <p:spPr bwMode="auto">
            <a:xfrm>
              <a:off x="5118" y="3660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6" name="Oval 50"/>
            <p:cNvSpPr>
              <a:spLocks noChangeArrowheads="1"/>
            </p:cNvSpPr>
            <p:nvPr/>
          </p:nvSpPr>
          <p:spPr bwMode="auto">
            <a:xfrm>
              <a:off x="3837" y="3403"/>
              <a:ext cx="266" cy="26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910387" name="Line 51"/>
            <p:cNvSpPr>
              <a:spLocks noChangeShapeType="1"/>
            </p:cNvSpPr>
            <p:nvPr/>
          </p:nvSpPr>
          <p:spPr bwMode="auto">
            <a:xfrm>
              <a:off x="4854" y="2489"/>
              <a:ext cx="302" cy="3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8" name="Line 52"/>
            <p:cNvSpPr>
              <a:spLocks noChangeShapeType="1"/>
            </p:cNvSpPr>
            <p:nvPr/>
          </p:nvSpPr>
          <p:spPr bwMode="auto">
            <a:xfrm flipV="1">
              <a:off x="4094" y="3353"/>
              <a:ext cx="634" cy="1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89" name="Line 53"/>
            <p:cNvSpPr>
              <a:spLocks noChangeShapeType="1"/>
            </p:cNvSpPr>
            <p:nvPr/>
          </p:nvSpPr>
          <p:spPr bwMode="auto">
            <a:xfrm flipV="1">
              <a:off x="4935" y="2961"/>
              <a:ext cx="225" cy="2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0" name="Line 54"/>
            <p:cNvSpPr>
              <a:spLocks noChangeShapeType="1"/>
            </p:cNvSpPr>
            <p:nvPr/>
          </p:nvSpPr>
          <p:spPr bwMode="auto">
            <a:xfrm>
              <a:off x="4913" y="3416"/>
              <a:ext cx="238" cy="27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1" name="Text Box 55"/>
            <p:cNvSpPr txBox="1">
              <a:spLocks noChangeArrowheads="1"/>
            </p:cNvSpPr>
            <p:nvPr/>
          </p:nvSpPr>
          <p:spPr bwMode="auto">
            <a:xfrm>
              <a:off x="4324" y="1924"/>
              <a:ext cx="261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S</a:t>
              </a:r>
            </a:p>
          </p:txBody>
        </p:sp>
        <p:sp>
          <p:nvSpPr>
            <p:cNvPr id="910392" name="Text Box 56"/>
            <p:cNvSpPr txBox="1">
              <a:spLocks noChangeArrowheads="1"/>
            </p:cNvSpPr>
            <p:nvPr/>
          </p:nvSpPr>
          <p:spPr bwMode="auto">
            <a:xfrm>
              <a:off x="4527" y="3591"/>
              <a:ext cx="47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V - S</a:t>
              </a:r>
            </a:p>
          </p:txBody>
        </p:sp>
        <p:sp>
          <p:nvSpPr>
            <p:cNvPr id="910393" name="Line 57"/>
            <p:cNvSpPr>
              <a:spLocks noChangeShapeType="1"/>
            </p:cNvSpPr>
            <p:nvPr/>
          </p:nvSpPr>
          <p:spPr bwMode="auto">
            <a:xfrm>
              <a:off x="3729" y="2979"/>
              <a:ext cx="180" cy="4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4" name="Line 58"/>
            <p:cNvSpPr>
              <a:spLocks noChangeShapeType="1"/>
            </p:cNvSpPr>
            <p:nvPr/>
          </p:nvSpPr>
          <p:spPr bwMode="auto">
            <a:xfrm flipH="1">
              <a:off x="3762" y="2493"/>
              <a:ext cx="261" cy="243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5" name="Line 59"/>
            <p:cNvSpPr>
              <a:spLocks noChangeShapeType="1"/>
            </p:cNvSpPr>
            <p:nvPr/>
          </p:nvSpPr>
          <p:spPr bwMode="auto">
            <a:xfrm flipV="1">
              <a:off x="3762" y="2511"/>
              <a:ext cx="252" cy="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910400" name="Group 64"/>
          <p:cNvGrpSpPr>
            <a:grpSpLocks/>
          </p:cNvGrpSpPr>
          <p:nvPr/>
        </p:nvGrpSpPr>
        <p:grpSpPr bwMode="auto">
          <a:xfrm>
            <a:off x="5563791" y="2038394"/>
            <a:ext cx="2665809" cy="2584847"/>
            <a:chOff x="3249" y="1900"/>
            <a:chExt cx="2239" cy="2171"/>
          </a:xfrm>
        </p:grpSpPr>
        <p:sp>
          <p:nvSpPr>
            <p:cNvPr id="910341" name="Freeform 5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2" name="Line 6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3" name="Line 7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4" name="Line 8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5" name="Line 9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6" name="Line 10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7" name="Oval 11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910348" name="Oval 12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49" name="Oval 13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0" name="Oval 14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1" name="Oval 15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2" name="Oval 16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3" name="Line 17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4" name="Line 18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5" name="Line 19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6" name="Line 20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7" name="Oval 21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8" name="Oval 22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59" name="Oval 23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910360" name="Line 24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1" name="Line 25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2" name="Line 26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3" name="Line 27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4" name="Text Box 28"/>
            <p:cNvSpPr txBox="1">
              <a:spLocks noChangeArrowheads="1"/>
            </p:cNvSpPr>
            <p:nvPr/>
          </p:nvSpPr>
          <p:spPr bwMode="auto">
            <a:xfrm>
              <a:off x="4199" y="2238"/>
              <a:ext cx="389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tree1</a:t>
              </a:r>
            </a:p>
          </p:txBody>
        </p:sp>
        <p:sp>
          <p:nvSpPr>
            <p:cNvPr id="910365" name="Text Box 29"/>
            <p:cNvSpPr txBox="1">
              <a:spLocks noChangeArrowheads="1"/>
            </p:cNvSpPr>
            <p:nvPr/>
          </p:nvSpPr>
          <p:spPr bwMode="auto">
            <a:xfrm>
              <a:off x="4374" y="3713"/>
              <a:ext cx="40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600" b="1" kern="1200">
                  <a:latin typeface="Gabriola" panose="04040605051002020D02" pitchFamily="82" charset="0"/>
                  <a:ea typeface="+mn-ea"/>
                  <a:cs typeface="+mn-cs"/>
                </a:rPr>
                <a:t>tree2</a:t>
              </a:r>
            </a:p>
          </p:txBody>
        </p:sp>
        <p:sp>
          <p:nvSpPr>
            <p:cNvPr id="910367" name="Line 3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68" name="Line 3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6" name="Line 60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0398" name="Freeform 62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6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910401" name="Text Box 65"/>
          <p:cNvSpPr txBox="1">
            <a:spLocks noChangeArrowheads="1"/>
          </p:cNvSpPr>
          <p:nvPr/>
        </p:nvSpPr>
        <p:spPr bwMode="auto">
          <a:xfrm>
            <a:off x="1341835" y="1379935"/>
            <a:ext cx="87876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(instance 1)</a:t>
            </a:r>
          </a:p>
        </p:txBody>
      </p:sp>
      <p:sp>
        <p:nvSpPr>
          <p:cNvPr id="910402" name="Text Box 66"/>
          <p:cNvSpPr txBox="1">
            <a:spLocks noChangeArrowheads="1"/>
          </p:cNvSpPr>
          <p:nvPr/>
        </p:nvSpPr>
        <p:spPr bwMode="auto">
          <a:xfrm>
            <a:off x="6267450" y="1738312"/>
            <a:ext cx="898003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(instance 2)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67448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1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1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1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91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10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10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0339" grpId="0" uiExpand="1" build="p"/>
      <p:bldP spid="91040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577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1615301" y="148955"/>
            <a:ext cx="5208869" cy="43913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Kruskal’s Algorithm</a:t>
            </a:r>
          </a:p>
        </p:txBody>
      </p:sp>
      <p:sp>
        <p:nvSpPr>
          <p:cNvPr id="918580" name="Rectangle 52"/>
          <p:cNvSpPr>
            <a:spLocks noGrp="1" noChangeArrowheads="1"/>
          </p:cNvSpPr>
          <p:nvPr>
            <p:ph type="body" idx="4294967295"/>
          </p:nvPr>
        </p:nvSpPr>
        <p:spPr>
          <a:xfrm>
            <a:off x="729853" y="513743"/>
            <a:ext cx="5707364" cy="4506536"/>
          </a:xfrm>
        </p:spPr>
        <p:txBody>
          <a:bodyPr/>
          <a:lstStyle/>
          <a:p>
            <a:r>
              <a:rPr lang="en-US" altLang="en-US" sz="2800" b="1" dirty="0">
                <a:latin typeface="Gabriola" panose="04040605051002020D02" pitchFamily="82" charset="0"/>
              </a:rPr>
              <a:t>How is it different from Prim’s algorithm?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Prim’s algorithm grows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one tree </a:t>
            </a:r>
            <a:r>
              <a:rPr lang="en-US" altLang="en-US" sz="2800" b="1" dirty="0">
                <a:latin typeface="Gabriola" panose="04040605051002020D02" pitchFamily="82" charset="0"/>
              </a:rPr>
              <a:t>all the time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Kruskal’s algorithm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grows multiple </a:t>
            </a:r>
            <a:r>
              <a:rPr lang="en-US" altLang="en-US" sz="2800" b="1" dirty="0">
                <a:latin typeface="Gabriola" panose="04040605051002020D02" pitchFamily="82" charset="0"/>
              </a:rPr>
              <a:t>trees  (i.e., a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forest) at </a:t>
            </a:r>
            <a:r>
              <a:rPr lang="en-US" altLang="en-US" sz="2800" b="1" dirty="0">
                <a:latin typeface="Gabriola" panose="04040605051002020D02" pitchFamily="82" charset="0"/>
              </a:rPr>
              <a:t>the same time.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Trees are merged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together using </a:t>
            </a:r>
            <a:r>
              <a:rPr lang="en-US" altLang="en-US" sz="2800" b="1" dirty="0">
                <a:solidFill>
                  <a:srgbClr val="FF0000"/>
                </a:solidFill>
                <a:latin typeface="Gabriola" panose="04040605051002020D02" pitchFamily="82" charset="0"/>
              </a:rPr>
              <a:t>safe</a:t>
            </a:r>
            <a:r>
              <a:rPr lang="en-US" altLang="en-US" sz="2800" b="1" dirty="0">
                <a:latin typeface="Gabriola" panose="04040605051002020D02" pitchFamily="82" charset="0"/>
              </a:rPr>
              <a:t> edges</a:t>
            </a:r>
          </a:p>
          <a:p>
            <a:pPr lvl="1"/>
            <a:r>
              <a:rPr lang="en-US" altLang="en-US" sz="2800" b="1" dirty="0">
                <a:latin typeface="Gabriola" panose="04040605051002020D02" pitchFamily="82" charset="0"/>
              </a:rPr>
              <a:t>Since an MST has exactly |V| -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1 edges</a:t>
            </a:r>
            <a:r>
              <a:rPr lang="en-US" altLang="en-US" sz="2800" b="1" dirty="0">
                <a:latin typeface="Gabriola" panose="04040605051002020D02" pitchFamily="82" charset="0"/>
              </a:rPr>
              <a:t>, after |V| - 1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merges, we </a:t>
            </a:r>
            <a:r>
              <a:rPr lang="en-US" altLang="en-US" sz="2800" b="1" dirty="0">
                <a:latin typeface="Gabriola" panose="04040605051002020D02" pitchFamily="82" charset="0"/>
              </a:rPr>
              <a:t>would have only one 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component.</a:t>
            </a:r>
            <a:endParaRPr lang="en-US" altLang="en-US" sz="2800" b="1" dirty="0">
              <a:latin typeface="Gabriola" panose="04040605051002020D02" pitchFamily="82" charset="0"/>
            </a:endParaRPr>
          </a:p>
          <a:p>
            <a:pPr lvl="1">
              <a:buFontTx/>
              <a:buNone/>
            </a:pPr>
            <a:endParaRPr lang="en-US" altLang="en-US" sz="2800" b="1" dirty="0">
              <a:latin typeface="Gabriola" panose="04040605051002020D02" pitchFamily="82" charset="0"/>
            </a:endParaRPr>
          </a:p>
        </p:txBody>
      </p:sp>
      <p:grpSp>
        <p:nvGrpSpPr>
          <p:cNvPr id="918653" name="Group 125"/>
          <p:cNvGrpSpPr>
            <a:grpSpLocks/>
          </p:cNvGrpSpPr>
          <p:nvPr/>
        </p:nvGrpSpPr>
        <p:grpSpPr bwMode="auto">
          <a:xfrm>
            <a:off x="6184804" y="1599008"/>
            <a:ext cx="2665810" cy="2584847"/>
            <a:chOff x="3249" y="1900"/>
            <a:chExt cx="2239" cy="2171"/>
          </a:xfrm>
        </p:grpSpPr>
        <p:sp>
          <p:nvSpPr>
            <p:cNvPr id="918654" name="Freeform 126"/>
            <p:cNvSpPr>
              <a:spLocks/>
            </p:cNvSpPr>
            <p:nvPr/>
          </p:nvSpPr>
          <p:spPr bwMode="auto">
            <a:xfrm>
              <a:off x="3652" y="2881"/>
              <a:ext cx="1636" cy="1190"/>
            </a:xfrm>
            <a:custGeom>
              <a:avLst/>
              <a:gdLst>
                <a:gd name="T0" fmla="*/ 628 w 1894"/>
                <a:gd name="T1" fmla="*/ 558 h 1345"/>
                <a:gd name="T2" fmla="*/ 434 w 1894"/>
                <a:gd name="T3" fmla="*/ 576 h 1345"/>
                <a:gd name="T4" fmla="*/ 218 w 1894"/>
                <a:gd name="T5" fmla="*/ 634 h 1345"/>
                <a:gd name="T6" fmla="*/ 178 w 1894"/>
                <a:gd name="T7" fmla="*/ 652 h 1345"/>
                <a:gd name="T8" fmla="*/ 52 w 1894"/>
                <a:gd name="T9" fmla="*/ 774 h 1345"/>
                <a:gd name="T10" fmla="*/ 25 w 1894"/>
                <a:gd name="T11" fmla="*/ 837 h 1345"/>
                <a:gd name="T12" fmla="*/ 47 w 1894"/>
                <a:gd name="T13" fmla="*/ 967 h 1345"/>
                <a:gd name="T14" fmla="*/ 97 w 1894"/>
                <a:gd name="T15" fmla="*/ 1008 h 1345"/>
                <a:gd name="T16" fmla="*/ 268 w 1894"/>
                <a:gd name="T17" fmla="*/ 1075 h 1345"/>
                <a:gd name="T18" fmla="*/ 565 w 1894"/>
                <a:gd name="T19" fmla="*/ 1053 h 1345"/>
                <a:gd name="T20" fmla="*/ 943 w 1894"/>
                <a:gd name="T21" fmla="*/ 1084 h 1345"/>
                <a:gd name="T22" fmla="*/ 1073 w 1894"/>
                <a:gd name="T23" fmla="*/ 1125 h 1345"/>
                <a:gd name="T24" fmla="*/ 1172 w 1894"/>
                <a:gd name="T25" fmla="*/ 1174 h 1345"/>
                <a:gd name="T26" fmla="*/ 1217 w 1894"/>
                <a:gd name="T27" fmla="*/ 1188 h 1345"/>
                <a:gd name="T28" fmla="*/ 1258 w 1894"/>
                <a:gd name="T29" fmla="*/ 1210 h 1345"/>
                <a:gd name="T30" fmla="*/ 1325 w 1894"/>
                <a:gd name="T31" fmla="*/ 1246 h 1345"/>
                <a:gd name="T32" fmla="*/ 1379 w 1894"/>
                <a:gd name="T33" fmla="*/ 1282 h 1345"/>
                <a:gd name="T34" fmla="*/ 1487 w 1894"/>
                <a:gd name="T35" fmla="*/ 1327 h 1345"/>
                <a:gd name="T36" fmla="*/ 1582 w 1894"/>
                <a:gd name="T37" fmla="*/ 1345 h 1345"/>
                <a:gd name="T38" fmla="*/ 1690 w 1894"/>
                <a:gd name="T39" fmla="*/ 1332 h 1345"/>
                <a:gd name="T40" fmla="*/ 1703 w 1894"/>
                <a:gd name="T41" fmla="*/ 1323 h 1345"/>
                <a:gd name="T42" fmla="*/ 1721 w 1894"/>
                <a:gd name="T43" fmla="*/ 1318 h 1345"/>
                <a:gd name="T44" fmla="*/ 1744 w 1894"/>
                <a:gd name="T45" fmla="*/ 1300 h 1345"/>
                <a:gd name="T46" fmla="*/ 1789 w 1894"/>
                <a:gd name="T47" fmla="*/ 1255 h 1345"/>
                <a:gd name="T48" fmla="*/ 1798 w 1894"/>
                <a:gd name="T49" fmla="*/ 1242 h 1345"/>
                <a:gd name="T50" fmla="*/ 1811 w 1894"/>
                <a:gd name="T51" fmla="*/ 1233 h 1345"/>
                <a:gd name="T52" fmla="*/ 1825 w 1894"/>
                <a:gd name="T53" fmla="*/ 1206 h 1345"/>
                <a:gd name="T54" fmla="*/ 1847 w 1894"/>
                <a:gd name="T55" fmla="*/ 1165 h 1345"/>
                <a:gd name="T56" fmla="*/ 1847 w 1894"/>
                <a:gd name="T57" fmla="*/ 1165 h 1345"/>
                <a:gd name="T58" fmla="*/ 1870 w 1894"/>
                <a:gd name="T59" fmla="*/ 1098 h 1345"/>
                <a:gd name="T60" fmla="*/ 1883 w 1894"/>
                <a:gd name="T61" fmla="*/ 1039 h 1345"/>
                <a:gd name="T62" fmla="*/ 1829 w 1894"/>
                <a:gd name="T63" fmla="*/ 639 h 1345"/>
                <a:gd name="T64" fmla="*/ 1802 w 1894"/>
                <a:gd name="T65" fmla="*/ 540 h 1345"/>
                <a:gd name="T66" fmla="*/ 1789 w 1894"/>
                <a:gd name="T67" fmla="*/ 148 h 1345"/>
                <a:gd name="T68" fmla="*/ 1735 w 1894"/>
                <a:gd name="T69" fmla="*/ 40 h 1345"/>
                <a:gd name="T70" fmla="*/ 1645 w 1894"/>
                <a:gd name="T71" fmla="*/ 0 h 1345"/>
                <a:gd name="T72" fmla="*/ 1541 w 1894"/>
                <a:gd name="T73" fmla="*/ 13 h 1345"/>
                <a:gd name="T74" fmla="*/ 1393 w 1894"/>
                <a:gd name="T75" fmla="*/ 81 h 1345"/>
                <a:gd name="T76" fmla="*/ 1352 w 1894"/>
                <a:gd name="T77" fmla="*/ 103 h 1345"/>
                <a:gd name="T78" fmla="*/ 1285 w 1894"/>
                <a:gd name="T79" fmla="*/ 144 h 1345"/>
                <a:gd name="T80" fmla="*/ 1222 w 1894"/>
                <a:gd name="T81" fmla="*/ 189 h 1345"/>
                <a:gd name="T82" fmla="*/ 1159 w 1894"/>
                <a:gd name="T83" fmla="*/ 234 h 1345"/>
                <a:gd name="T84" fmla="*/ 1051 w 1894"/>
                <a:gd name="T85" fmla="*/ 310 h 1345"/>
                <a:gd name="T86" fmla="*/ 925 w 1894"/>
                <a:gd name="T87" fmla="*/ 387 h 1345"/>
                <a:gd name="T88" fmla="*/ 871 w 1894"/>
                <a:gd name="T89" fmla="*/ 414 h 1345"/>
                <a:gd name="T90" fmla="*/ 776 w 1894"/>
                <a:gd name="T91" fmla="*/ 477 h 1345"/>
                <a:gd name="T92" fmla="*/ 686 w 1894"/>
                <a:gd name="T93" fmla="*/ 531 h 1345"/>
                <a:gd name="T94" fmla="*/ 628 w 1894"/>
                <a:gd name="T95" fmla="*/ 558 h 13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894" h="1345">
                  <a:moveTo>
                    <a:pt x="628" y="558"/>
                  </a:moveTo>
                  <a:cubicBezTo>
                    <a:pt x="571" y="574"/>
                    <a:pt x="495" y="570"/>
                    <a:pt x="434" y="576"/>
                  </a:cubicBezTo>
                  <a:cubicBezTo>
                    <a:pt x="356" y="584"/>
                    <a:pt x="292" y="613"/>
                    <a:pt x="218" y="634"/>
                  </a:cubicBezTo>
                  <a:cubicBezTo>
                    <a:pt x="205" y="643"/>
                    <a:pt x="193" y="647"/>
                    <a:pt x="178" y="652"/>
                  </a:cubicBezTo>
                  <a:cubicBezTo>
                    <a:pt x="129" y="685"/>
                    <a:pt x="85" y="726"/>
                    <a:pt x="52" y="774"/>
                  </a:cubicBezTo>
                  <a:cubicBezTo>
                    <a:pt x="39" y="793"/>
                    <a:pt x="38" y="817"/>
                    <a:pt x="25" y="837"/>
                  </a:cubicBezTo>
                  <a:cubicBezTo>
                    <a:pt x="14" y="875"/>
                    <a:pt x="0" y="952"/>
                    <a:pt x="47" y="967"/>
                  </a:cubicBezTo>
                  <a:cubicBezTo>
                    <a:pt x="60" y="987"/>
                    <a:pt x="81" y="992"/>
                    <a:pt x="97" y="1008"/>
                  </a:cubicBezTo>
                  <a:cubicBezTo>
                    <a:pt x="139" y="1050"/>
                    <a:pt x="211" y="1070"/>
                    <a:pt x="268" y="1075"/>
                  </a:cubicBezTo>
                  <a:cubicBezTo>
                    <a:pt x="370" y="1072"/>
                    <a:pt x="465" y="1062"/>
                    <a:pt x="565" y="1053"/>
                  </a:cubicBezTo>
                  <a:cubicBezTo>
                    <a:pt x="691" y="1018"/>
                    <a:pt x="819" y="1072"/>
                    <a:pt x="943" y="1084"/>
                  </a:cubicBezTo>
                  <a:cubicBezTo>
                    <a:pt x="985" y="1100"/>
                    <a:pt x="1030" y="1113"/>
                    <a:pt x="1073" y="1125"/>
                  </a:cubicBezTo>
                  <a:cubicBezTo>
                    <a:pt x="1104" y="1145"/>
                    <a:pt x="1140" y="1157"/>
                    <a:pt x="1172" y="1174"/>
                  </a:cubicBezTo>
                  <a:cubicBezTo>
                    <a:pt x="1186" y="1181"/>
                    <a:pt x="1217" y="1188"/>
                    <a:pt x="1217" y="1188"/>
                  </a:cubicBezTo>
                  <a:cubicBezTo>
                    <a:pt x="1231" y="1201"/>
                    <a:pt x="1239" y="1205"/>
                    <a:pt x="1258" y="1210"/>
                  </a:cubicBezTo>
                  <a:cubicBezTo>
                    <a:pt x="1279" y="1224"/>
                    <a:pt x="1301" y="1239"/>
                    <a:pt x="1325" y="1246"/>
                  </a:cubicBezTo>
                  <a:cubicBezTo>
                    <a:pt x="1339" y="1260"/>
                    <a:pt x="1360" y="1276"/>
                    <a:pt x="1379" y="1282"/>
                  </a:cubicBezTo>
                  <a:cubicBezTo>
                    <a:pt x="1403" y="1306"/>
                    <a:pt x="1455" y="1322"/>
                    <a:pt x="1487" y="1327"/>
                  </a:cubicBezTo>
                  <a:cubicBezTo>
                    <a:pt x="1521" y="1339"/>
                    <a:pt x="1542" y="1342"/>
                    <a:pt x="1582" y="1345"/>
                  </a:cubicBezTo>
                  <a:cubicBezTo>
                    <a:pt x="1647" y="1342"/>
                    <a:pt x="1647" y="1344"/>
                    <a:pt x="1690" y="1332"/>
                  </a:cubicBezTo>
                  <a:cubicBezTo>
                    <a:pt x="1694" y="1329"/>
                    <a:pt x="1698" y="1325"/>
                    <a:pt x="1703" y="1323"/>
                  </a:cubicBezTo>
                  <a:cubicBezTo>
                    <a:pt x="1709" y="1320"/>
                    <a:pt x="1716" y="1321"/>
                    <a:pt x="1721" y="1318"/>
                  </a:cubicBezTo>
                  <a:cubicBezTo>
                    <a:pt x="1763" y="1290"/>
                    <a:pt x="1697" y="1317"/>
                    <a:pt x="1744" y="1300"/>
                  </a:cubicBezTo>
                  <a:cubicBezTo>
                    <a:pt x="1756" y="1283"/>
                    <a:pt x="1772" y="1266"/>
                    <a:pt x="1789" y="1255"/>
                  </a:cubicBezTo>
                  <a:cubicBezTo>
                    <a:pt x="1792" y="1251"/>
                    <a:pt x="1794" y="1246"/>
                    <a:pt x="1798" y="1242"/>
                  </a:cubicBezTo>
                  <a:cubicBezTo>
                    <a:pt x="1802" y="1238"/>
                    <a:pt x="1808" y="1237"/>
                    <a:pt x="1811" y="1233"/>
                  </a:cubicBezTo>
                  <a:cubicBezTo>
                    <a:pt x="1817" y="1225"/>
                    <a:pt x="1819" y="1214"/>
                    <a:pt x="1825" y="1206"/>
                  </a:cubicBezTo>
                  <a:lnTo>
                    <a:pt x="1847" y="1165"/>
                  </a:lnTo>
                  <a:cubicBezTo>
                    <a:pt x="1847" y="1165"/>
                    <a:pt x="1847" y="1165"/>
                    <a:pt x="1847" y="1165"/>
                  </a:cubicBezTo>
                  <a:cubicBezTo>
                    <a:pt x="1855" y="1143"/>
                    <a:pt x="1862" y="1120"/>
                    <a:pt x="1870" y="1098"/>
                  </a:cubicBezTo>
                  <a:cubicBezTo>
                    <a:pt x="1873" y="1077"/>
                    <a:pt x="1878" y="1059"/>
                    <a:pt x="1883" y="1039"/>
                  </a:cubicBezTo>
                  <a:cubicBezTo>
                    <a:pt x="1894" y="896"/>
                    <a:pt x="1870" y="772"/>
                    <a:pt x="1829" y="639"/>
                  </a:cubicBezTo>
                  <a:cubicBezTo>
                    <a:pt x="1819" y="606"/>
                    <a:pt x="1814" y="572"/>
                    <a:pt x="1802" y="540"/>
                  </a:cubicBezTo>
                  <a:cubicBezTo>
                    <a:pt x="1782" y="407"/>
                    <a:pt x="1793" y="293"/>
                    <a:pt x="1789" y="148"/>
                  </a:cubicBezTo>
                  <a:cubicBezTo>
                    <a:pt x="1788" y="116"/>
                    <a:pt x="1764" y="51"/>
                    <a:pt x="1735" y="40"/>
                  </a:cubicBezTo>
                  <a:cubicBezTo>
                    <a:pt x="1718" y="15"/>
                    <a:pt x="1673" y="9"/>
                    <a:pt x="1645" y="0"/>
                  </a:cubicBezTo>
                  <a:cubicBezTo>
                    <a:pt x="1584" y="3"/>
                    <a:pt x="1582" y="1"/>
                    <a:pt x="1541" y="13"/>
                  </a:cubicBezTo>
                  <a:cubicBezTo>
                    <a:pt x="1494" y="44"/>
                    <a:pt x="1446" y="61"/>
                    <a:pt x="1393" y="81"/>
                  </a:cubicBezTo>
                  <a:cubicBezTo>
                    <a:pt x="1379" y="94"/>
                    <a:pt x="1371" y="98"/>
                    <a:pt x="1352" y="103"/>
                  </a:cubicBezTo>
                  <a:cubicBezTo>
                    <a:pt x="1330" y="118"/>
                    <a:pt x="1310" y="135"/>
                    <a:pt x="1285" y="144"/>
                  </a:cubicBezTo>
                  <a:cubicBezTo>
                    <a:pt x="1273" y="161"/>
                    <a:pt x="1242" y="181"/>
                    <a:pt x="1222" y="189"/>
                  </a:cubicBezTo>
                  <a:cubicBezTo>
                    <a:pt x="1206" y="212"/>
                    <a:pt x="1182" y="218"/>
                    <a:pt x="1159" y="234"/>
                  </a:cubicBezTo>
                  <a:cubicBezTo>
                    <a:pt x="1132" y="253"/>
                    <a:pt x="1083" y="300"/>
                    <a:pt x="1051" y="310"/>
                  </a:cubicBezTo>
                  <a:cubicBezTo>
                    <a:pt x="1012" y="336"/>
                    <a:pt x="970" y="374"/>
                    <a:pt x="925" y="387"/>
                  </a:cubicBezTo>
                  <a:cubicBezTo>
                    <a:pt x="902" y="402"/>
                    <a:pt x="895" y="405"/>
                    <a:pt x="871" y="414"/>
                  </a:cubicBezTo>
                  <a:cubicBezTo>
                    <a:pt x="853" y="430"/>
                    <a:pt x="797" y="469"/>
                    <a:pt x="776" y="477"/>
                  </a:cubicBezTo>
                  <a:cubicBezTo>
                    <a:pt x="757" y="505"/>
                    <a:pt x="716" y="517"/>
                    <a:pt x="686" y="531"/>
                  </a:cubicBezTo>
                  <a:cubicBezTo>
                    <a:pt x="669" y="539"/>
                    <a:pt x="640" y="543"/>
                    <a:pt x="628" y="558"/>
                  </a:cubicBezTo>
                  <a:close/>
                </a:path>
              </a:pathLst>
            </a:custGeom>
            <a:solidFill>
              <a:srgbClr val="DD0111">
                <a:alpha val="30000"/>
              </a:srgb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5" name="Line 127"/>
            <p:cNvSpPr>
              <a:spLocks noChangeShapeType="1"/>
            </p:cNvSpPr>
            <p:nvPr/>
          </p:nvSpPr>
          <p:spPr bwMode="auto">
            <a:xfrm>
              <a:off x="4164" y="2642"/>
              <a:ext cx="288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6" name="Line 128"/>
            <p:cNvSpPr>
              <a:spLocks noChangeShapeType="1"/>
            </p:cNvSpPr>
            <p:nvPr/>
          </p:nvSpPr>
          <p:spPr bwMode="auto">
            <a:xfrm flipV="1">
              <a:off x="4682" y="2479"/>
              <a:ext cx="283" cy="12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7" name="Line 129"/>
            <p:cNvSpPr>
              <a:spLocks noChangeShapeType="1"/>
            </p:cNvSpPr>
            <p:nvPr/>
          </p:nvSpPr>
          <p:spPr bwMode="auto">
            <a:xfrm flipV="1">
              <a:off x="4012" y="3522"/>
              <a:ext cx="521" cy="115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8" name="Line 130"/>
            <p:cNvSpPr>
              <a:spLocks noChangeShapeType="1"/>
            </p:cNvSpPr>
            <p:nvPr/>
          </p:nvSpPr>
          <p:spPr bwMode="auto">
            <a:xfrm flipV="1">
              <a:off x="4728" y="3163"/>
              <a:ext cx="202" cy="21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59" name="Line 131"/>
            <p:cNvSpPr>
              <a:spLocks noChangeShapeType="1"/>
            </p:cNvSpPr>
            <p:nvPr/>
          </p:nvSpPr>
          <p:spPr bwMode="auto">
            <a:xfrm>
              <a:off x="4736" y="3553"/>
              <a:ext cx="198" cy="23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0" name="Oval 132"/>
            <p:cNvSpPr>
              <a:spLocks noChangeArrowheads="1"/>
            </p:cNvSpPr>
            <p:nvPr/>
          </p:nvSpPr>
          <p:spPr bwMode="auto">
            <a:xfrm>
              <a:off x="3556" y="2947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u</a:t>
              </a:r>
            </a:p>
          </p:txBody>
        </p:sp>
        <p:sp>
          <p:nvSpPr>
            <p:cNvPr id="918661" name="Oval 133"/>
            <p:cNvSpPr>
              <a:spLocks noChangeArrowheads="1"/>
            </p:cNvSpPr>
            <p:nvPr/>
          </p:nvSpPr>
          <p:spPr bwMode="auto">
            <a:xfrm>
              <a:off x="3927" y="2536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2" name="Oval 134"/>
            <p:cNvSpPr>
              <a:spLocks noChangeArrowheads="1"/>
            </p:cNvSpPr>
            <p:nvPr/>
          </p:nvSpPr>
          <p:spPr bwMode="auto">
            <a:xfrm>
              <a:off x="4455" y="2536"/>
              <a:ext cx="230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3" name="Oval 135"/>
            <p:cNvSpPr>
              <a:spLocks noChangeArrowheads="1"/>
            </p:cNvSpPr>
            <p:nvPr/>
          </p:nvSpPr>
          <p:spPr bwMode="auto">
            <a:xfrm>
              <a:off x="4956" y="2309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4" name="Oval 136"/>
            <p:cNvSpPr>
              <a:spLocks noChangeArrowheads="1"/>
            </p:cNvSpPr>
            <p:nvPr/>
          </p:nvSpPr>
          <p:spPr bwMode="auto">
            <a:xfrm>
              <a:off x="4876" y="2963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5" name="Oval 137"/>
            <p:cNvSpPr>
              <a:spLocks noChangeArrowheads="1"/>
            </p:cNvSpPr>
            <p:nvPr/>
          </p:nvSpPr>
          <p:spPr bwMode="auto">
            <a:xfrm>
              <a:off x="3673" y="2121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6" name="Line 138"/>
            <p:cNvSpPr>
              <a:spLocks noChangeShapeType="1"/>
            </p:cNvSpPr>
            <p:nvPr/>
          </p:nvSpPr>
          <p:spPr bwMode="auto">
            <a:xfrm>
              <a:off x="4155" y="2647"/>
              <a:ext cx="2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7" name="Line 139"/>
            <p:cNvSpPr>
              <a:spLocks noChangeShapeType="1"/>
            </p:cNvSpPr>
            <p:nvPr/>
          </p:nvSpPr>
          <p:spPr bwMode="auto">
            <a:xfrm flipV="1">
              <a:off x="3743" y="2729"/>
              <a:ext cx="225" cy="231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8" name="Line 140"/>
            <p:cNvSpPr>
              <a:spLocks noChangeShapeType="1"/>
            </p:cNvSpPr>
            <p:nvPr/>
          </p:nvSpPr>
          <p:spPr bwMode="auto">
            <a:xfrm>
              <a:off x="3836" y="2336"/>
              <a:ext cx="143" cy="215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69" name="Line 141"/>
            <p:cNvSpPr>
              <a:spLocks noChangeShapeType="1"/>
            </p:cNvSpPr>
            <p:nvPr/>
          </p:nvSpPr>
          <p:spPr bwMode="auto">
            <a:xfrm flipV="1">
              <a:off x="4680" y="2478"/>
              <a:ext cx="288" cy="1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0" name="Oval 142"/>
            <p:cNvSpPr>
              <a:spLocks noChangeArrowheads="1"/>
            </p:cNvSpPr>
            <p:nvPr/>
          </p:nvSpPr>
          <p:spPr bwMode="auto">
            <a:xfrm>
              <a:off x="4546" y="3352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1" name="Oval 143"/>
            <p:cNvSpPr>
              <a:spLocks noChangeArrowheads="1"/>
            </p:cNvSpPr>
            <p:nvPr/>
          </p:nvSpPr>
          <p:spPr bwMode="auto">
            <a:xfrm>
              <a:off x="4885" y="3774"/>
              <a:ext cx="229" cy="234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alt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2" name="Oval 144"/>
            <p:cNvSpPr>
              <a:spLocks noChangeArrowheads="1"/>
            </p:cNvSpPr>
            <p:nvPr/>
          </p:nvSpPr>
          <p:spPr bwMode="auto">
            <a:xfrm>
              <a:off x="3778" y="3546"/>
              <a:ext cx="230" cy="235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v</a:t>
              </a:r>
            </a:p>
          </p:txBody>
        </p:sp>
        <p:sp>
          <p:nvSpPr>
            <p:cNvPr id="918673" name="Line 145"/>
            <p:cNvSpPr>
              <a:spLocks noChangeShapeType="1"/>
            </p:cNvSpPr>
            <p:nvPr/>
          </p:nvSpPr>
          <p:spPr bwMode="auto">
            <a:xfrm>
              <a:off x="4649" y="2722"/>
              <a:ext cx="261" cy="27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4" name="Line 146"/>
            <p:cNvSpPr>
              <a:spLocks noChangeShapeType="1"/>
            </p:cNvSpPr>
            <p:nvPr/>
          </p:nvSpPr>
          <p:spPr bwMode="auto">
            <a:xfrm flipV="1">
              <a:off x="4000" y="3518"/>
              <a:ext cx="548" cy="12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5" name="Line 147"/>
            <p:cNvSpPr>
              <a:spLocks noChangeShapeType="1"/>
            </p:cNvSpPr>
            <p:nvPr/>
          </p:nvSpPr>
          <p:spPr bwMode="auto">
            <a:xfrm flipV="1">
              <a:off x="4727" y="3171"/>
              <a:ext cx="194" cy="2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6" name="Line 148"/>
            <p:cNvSpPr>
              <a:spLocks noChangeShapeType="1"/>
            </p:cNvSpPr>
            <p:nvPr/>
          </p:nvSpPr>
          <p:spPr bwMode="auto">
            <a:xfrm>
              <a:off x="4731" y="3550"/>
              <a:ext cx="205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77" name="Text Box 149"/>
            <p:cNvSpPr txBox="1">
              <a:spLocks noChangeArrowheads="1"/>
            </p:cNvSpPr>
            <p:nvPr/>
          </p:nvSpPr>
          <p:spPr bwMode="auto">
            <a:xfrm>
              <a:off x="4199" y="2238"/>
              <a:ext cx="44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tree1</a:t>
              </a:r>
            </a:p>
          </p:txBody>
        </p:sp>
        <p:sp>
          <p:nvSpPr>
            <p:cNvPr id="918678" name="Text Box 150"/>
            <p:cNvSpPr txBox="1">
              <a:spLocks noChangeArrowheads="1"/>
            </p:cNvSpPr>
            <p:nvPr/>
          </p:nvSpPr>
          <p:spPr bwMode="auto">
            <a:xfrm>
              <a:off x="4374" y="3713"/>
              <a:ext cx="467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2000" b="1" kern="1200">
                  <a:latin typeface="Gabriola" panose="04040605051002020D02" pitchFamily="82" charset="0"/>
                  <a:ea typeface="+mn-ea"/>
                  <a:cs typeface="+mn-cs"/>
                </a:rPr>
                <a:t>tree2</a:t>
              </a:r>
            </a:p>
          </p:txBody>
        </p:sp>
        <p:sp>
          <p:nvSpPr>
            <p:cNvPr id="918679" name="Line 151"/>
            <p:cNvSpPr>
              <a:spLocks noChangeShapeType="1"/>
            </p:cNvSpPr>
            <p:nvPr/>
          </p:nvSpPr>
          <p:spPr bwMode="auto">
            <a:xfrm flipV="1">
              <a:off x="3744" y="2734"/>
              <a:ext cx="202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80" name="Line 152"/>
            <p:cNvSpPr>
              <a:spLocks noChangeShapeType="1"/>
            </p:cNvSpPr>
            <p:nvPr/>
          </p:nvSpPr>
          <p:spPr bwMode="auto">
            <a:xfrm>
              <a:off x="3838" y="2328"/>
              <a:ext cx="132" cy="21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81" name="Line 153"/>
            <p:cNvSpPr>
              <a:spLocks noChangeShapeType="1"/>
            </p:cNvSpPr>
            <p:nvPr/>
          </p:nvSpPr>
          <p:spPr bwMode="auto">
            <a:xfrm>
              <a:off x="3710" y="3193"/>
              <a:ext cx="137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18682" name="Freeform 154"/>
            <p:cNvSpPr>
              <a:spLocks/>
            </p:cNvSpPr>
            <p:nvPr/>
          </p:nvSpPr>
          <p:spPr bwMode="auto">
            <a:xfrm>
              <a:off x="3249" y="1900"/>
              <a:ext cx="2239" cy="1395"/>
            </a:xfrm>
            <a:custGeom>
              <a:avLst/>
              <a:gdLst>
                <a:gd name="T0" fmla="*/ 309 w 2239"/>
                <a:gd name="T1" fmla="*/ 81 h 1395"/>
                <a:gd name="T2" fmla="*/ 286 w 2239"/>
                <a:gd name="T3" fmla="*/ 103 h 1395"/>
                <a:gd name="T4" fmla="*/ 259 w 2239"/>
                <a:gd name="T5" fmla="*/ 157 h 1395"/>
                <a:gd name="T6" fmla="*/ 232 w 2239"/>
                <a:gd name="T7" fmla="*/ 211 h 1395"/>
                <a:gd name="T8" fmla="*/ 205 w 2239"/>
                <a:gd name="T9" fmla="*/ 306 h 1395"/>
                <a:gd name="T10" fmla="*/ 160 w 2239"/>
                <a:gd name="T11" fmla="*/ 580 h 1395"/>
                <a:gd name="T12" fmla="*/ 115 w 2239"/>
                <a:gd name="T13" fmla="*/ 688 h 1395"/>
                <a:gd name="T14" fmla="*/ 16 w 2239"/>
                <a:gd name="T15" fmla="*/ 967 h 1395"/>
                <a:gd name="T16" fmla="*/ 142 w 2239"/>
                <a:gd name="T17" fmla="*/ 1323 h 1395"/>
                <a:gd name="T18" fmla="*/ 525 w 2239"/>
                <a:gd name="T19" fmla="*/ 1368 h 1395"/>
                <a:gd name="T20" fmla="*/ 669 w 2239"/>
                <a:gd name="T21" fmla="*/ 1287 h 1395"/>
                <a:gd name="T22" fmla="*/ 763 w 2239"/>
                <a:gd name="T23" fmla="*/ 1224 h 1395"/>
                <a:gd name="T24" fmla="*/ 939 w 2239"/>
                <a:gd name="T25" fmla="*/ 1143 h 1395"/>
                <a:gd name="T26" fmla="*/ 988 w 2239"/>
                <a:gd name="T27" fmla="*/ 1107 h 1395"/>
                <a:gd name="T28" fmla="*/ 1083 w 2239"/>
                <a:gd name="T29" fmla="*/ 1071 h 1395"/>
                <a:gd name="T30" fmla="*/ 1231 w 2239"/>
                <a:gd name="T31" fmla="*/ 1012 h 1395"/>
                <a:gd name="T32" fmla="*/ 1416 w 2239"/>
                <a:gd name="T33" fmla="*/ 945 h 1395"/>
                <a:gd name="T34" fmla="*/ 1641 w 2239"/>
                <a:gd name="T35" fmla="*/ 891 h 1395"/>
                <a:gd name="T36" fmla="*/ 1933 w 2239"/>
                <a:gd name="T37" fmla="*/ 810 h 1395"/>
                <a:gd name="T38" fmla="*/ 1987 w 2239"/>
                <a:gd name="T39" fmla="*/ 783 h 1395"/>
                <a:gd name="T40" fmla="*/ 2032 w 2239"/>
                <a:gd name="T41" fmla="*/ 760 h 1395"/>
                <a:gd name="T42" fmla="*/ 2104 w 2239"/>
                <a:gd name="T43" fmla="*/ 711 h 1395"/>
                <a:gd name="T44" fmla="*/ 2163 w 2239"/>
                <a:gd name="T45" fmla="*/ 648 h 1395"/>
                <a:gd name="T46" fmla="*/ 2185 w 2239"/>
                <a:gd name="T47" fmla="*/ 607 h 1395"/>
                <a:gd name="T48" fmla="*/ 2212 w 2239"/>
                <a:gd name="T49" fmla="*/ 540 h 1395"/>
                <a:gd name="T50" fmla="*/ 2221 w 2239"/>
                <a:gd name="T51" fmla="*/ 373 h 1395"/>
                <a:gd name="T52" fmla="*/ 1735 w 2239"/>
                <a:gd name="T53" fmla="*/ 261 h 1395"/>
                <a:gd name="T54" fmla="*/ 1308 w 2239"/>
                <a:gd name="T55" fmla="*/ 225 h 1395"/>
                <a:gd name="T56" fmla="*/ 1114 w 2239"/>
                <a:gd name="T57" fmla="*/ 153 h 1395"/>
                <a:gd name="T58" fmla="*/ 867 w 2239"/>
                <a:gd name="T59" fmla="*/ 72 h 1395"/>
                <a:gd name="T60" fmla="*/ 520 w 2239"/>
                <a:gd name="T61" fmla="*/ 0 h 1395"/>
                <a:gd name="T62" fmla="*/ 349 w 2239"/>
                <a:gd name="T63" fmla="*/ 49 h 1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239" h="1395">
                  <a:moveTo>
                    <a:pt x="349" y="49"/>
                  </a:moveTo>
                  <a:cubicBezTo>
                    <a:pt x="335" y="59"/>
                    <a:pt x="323" y="71"/>
                    <a:pt x="309" y="81"/>
                  </a:cubicBezTo>
                  <a:cubicBezTo>
                    <a:pt x="306" y="85"/>
                    <a:pt x="304" y="90"/>
                    <a:pt x="300" y="94"/>
                  </a:cubicBezTo>
                  <a:cubicBezTo>
                    <a:pt x="296" y="98"/>
                    <a:pt x="289" y="99"/>
                    <a:pt x="286" y="103"/>
                  </a:cubicBezTo>
                  <a:cubicBezTo>
                    <a:pt x="280" y="110"/>
                    <a:pt x="282" y="122"/>
                    <a:pt x="277" y="130"/>
                  </a:cubicBezTo>
                  <a:cubicBezTo>
                    <a:pt x="272" y="139"/>
                    <a:pt x="265" y="148"/>
                    <a:pt x="259" y="157"/>
                  </a:cubicBezTo>
                  <a:cubicBezTo>
                    <a:pt x="256" y="162"/>
                    <a:pt x="250" y="171"/>
                    <a:pt x="250" y="171"/>
                  </a:cubicBezTo>
                  <a:cubicBezTo>
                    <a:pt x="245" y="186"/>
                    <a:pt x="241" y="198"/>
                    <a:pt x="232" y="211"/>
                  </a:cubicBezTo>
                  <a:cubicBezTo>
                    <a:pt x="226" y="232"/>
                    <a:pt x="221" y="253"/>
                    <a:pt x="214" y="274"/>
                  </a:cubicBezTo>
                  <a:cubicBezTo>
                    <a:pt x="211" y="285"/>
                    <a:pt x="205" y="306"/>
                    <a:pt x="205" y="306"/>
                  </a:cubicBezTo>
                  <a:cubicBezTo>
                    <a:pt x="204" y="346"/>
                    <a:pt x="204" y="387"/>
                    <a:pt x="201" y="427"/>
                  </a:cubicBezTo>
                  <a:cubicBezTo>
                    <a:pt x="198" y="479"/>
                    <a:pt x="174" y="531"/>
                    <a:pt x="160" y="580"/>
                  </a:cubicBezTo>
                  <a:cubicBezTo>
                    <a:pt x="154" y="601"/>
                    <a:pt x="150" y="620"/>
                    <a:pt x="138" y="639"/>
                  </a:cubicBezTo>
                  <a:cubicBezTo>
                    <a:pt x="133" y="658"/>
                    <a:pt x="122" y="670"/>
                    <a:pt x="115" y="688"/>
                  </a:cubicBezTo>
                  <a:cubicBezTo>
                    <a:pt x="96" y="735"/>
                    <a:pt x="80" y="783"/>
                    <a:pt x="57" y="828"/>
                  </a:cubicBezTo>
                  <a:cubicBezTo>
                    <a:pt x="36" y="868"/>
                    <a:pt x="28" y="924"/>
                    <a:pt x="16" y="967"/>
                  </a:cubicBezTo>
                  <a:cubicBezTo>
                    <a:pt x="8" y="1046"/>
                    <a:pt x="0" y="1140"/>
                    <a:pt x="48" y="1210"/>
                  </a:cubicBezTo>
                  <a:cubicBezTo>
                    <a:pt x="56" y="1248"/>
                    <a:pt x="105" y="1309"/>
                    <a:pt x="142" y="1323"/>
                  </a:cubicBezTo>
                  <a:cubicBezTo>
                    <a:pt x="199" y="1376"/>
                    <a:pt x="292" y="1387"/>
                    <a:pt x="367" y="1395"/>
                  </a:cubicBezTo>
                  <a:cubicBezTo>
                    <a:pt x="449" y="1390"/>
                    <a:pt x="460" y="1387"/>
                    <a:pt x="525" y="1368"/>
                  </a:cubicBezTo>
                  <a:cubicBezTo>
                    <a:pt x="550" y="1351"/>
                    <a:pt x="577" y="1340"/>
                    <a:pt x="606" y="1332"/>
                  </a:cubicBezTo>
                  <a:cubicBezTo>
                    <a:pt x="617" y="1315"/>
                    <a:pt x="648" y="1293"/>
                    <a:pt x="669" y="1287"/>
                  </a:cubicBezTo>
                  <a:cubicBezTo>
                    <a:pt x="685" y="1270"/>
                    <a:pt x="703" y="1265"/>
                    <a:pt x="723" y="1251"/>
                  </a:cubicBezTo>
                  <a:cubicBezTo>
                    <a:pt x="737" y="1241"/>
                    <a:pt x="746" y="1229"/>
                    <a:pt x="763" y="1224"/>
                  </a:cubicBezTo>
                  <a:cubicBezTo>
                    <a:pt x="792" y="1205"/>
                    <a:pt x="828" y="1200"/>
                    <a:pt x="858" y="1183"/>
                  </a:cubicBezTo>
                  <a:cubicBezTo>
                    <a:pt x="885" y="1168"/>
                    <a:pt x="910" y="1151"/>
                    <a:pt x="939" y="1143"/>
                  </a:cubicBezTo>
                  <a:cubicBezTo>
                    <a:pt x="953" y="1128"/>
                    <a:pt x="960" y="1127"/>
                    <a:pt x="979" y="1120"/>
                  </a:cubicBezTo>
                  <a:cubicBezTo>
                    <a:pt x="982" y="1116"/>
                    <a:pt x="984" y="1110"/>
                    <a:pt x="988" y="1107"/>
                  </a:cubicBezTo>
                  <a:cubicBezTo>
                    <a:pt x="990" y="1105"/>
                    <a:pt x="1012" y="1099"/>
                    <a:pt x="1015" y="1098"/>
                  </a:cubicBezTo>
                  <a:cubicBezTo>
                    <a:pt x="1038" y="1090"/>
                    <a:pt x="1060" y="1078"/>
                    <a:pt x="1083" y="1071"/>
                  </a:cubicBezTo>
                  <a:cubicBezTo>
                    <a:pt x="1111" y="1051"/>
                    <a:pt x="1153" y="1045"/>
                    <a:pt x="1186" y="1035"/>
                  </a:cubicBezTo>
                  <a:cubicBezTo>
                    <a:pt x="1218" y="1014"/>
                    <a:pt x="1203" y="1020"/>
                    <a:pt x="1231" y="1012"/>
                  </a:cubicBezTo>
                  <a:cubicBezTo>
                    <a:pt x="1248" y="1001"/>
                    <a:pt x="1266" y="996"/>
                    <a:pt x="1285" y="990"/>
                  </a:cubicBezTo>
                  <a:cubicBezTo>
                    <a:pt x="1325" y="963"/>
                    <a:pt x="1370" y="958"/>
                    <a:pt x="1416" y="945"/>
                  </a:cubicBezTo>
                  <a:cubicBezTo>
                    <a:pt x="1464" y="932"/>
                    <a:pt x="1511" y="914"/>
                    <a:pt x="1560" y="909"/>
                  </a:cubicBezTo>
                  <a:cubicBezTo>
                    <a:pt x="1586" y="899"/>
                    <a:pt x="1614" y="899"/>
                    <a:pt x="1641" y="891"/>
                  </a:cubicBezTo>
                  <a:cubicBezTo>
                    <a:pt x="1698" y="874"/>
                    <a:pt x="1757" y="853"/>
                    <a:pt x="1816" y="846"/>
                  </a:cubicBezTo>
                  <a:cubicBezTo>
                    <a:pt x="1854" y="832"/>
                    <a:pt x="1894" y="822"/>
                    <a:pt x="1933" y="810"/>
                  </a:cubicBezTo>
                  <a:cubicBezTo>
                    <a:pt x="1947" y="801"/>
                    <a:pt x="1958" y="797"/>
                    <a:pt x="1974" y="792"/>
                  </a:cubicBezTo>
                  <a:cubicBezTo>
                    <a:pt x="1978" y="789"/>
                    <a:pt x="1982" y="785"/>
                    <a:pt x="1987" y="783"/>
                  </a:cubicBezTo>
                  <a:cubicBezTo>
                    <a:pt x="1993" y="780"/>
                    <a:pt x="2000" y="781"/>
                    <a:pt x="2005" y="778"/>
                  </a:cubicBezTo>
                  <a:cubicBezTo>
                    <a:pt x="2058" y="748"/>
                    <a:pt x="1987" y="777"/>
                    <a:pt x="2032" y="760"/>
                  </a:cubicBezTo>
                  <a:cubicBezTo>
                    <a:pt x="2047" y="746"/>
                    <a:pt x="2060" y="739"/>
                    <a:pt x="2077" y="729"/>
                  </a:cubicBezTo>
                  <a:cubicBezTo>
                    <a:pt x="2086" y="723"/>
                    <a:pt x="2104" y="711"/>
                    <a:pt x="2104" y="711"/>
                  </a:cubicBezTo>
                  <a:cubicBezTo>
                    <a:pt x="2114" y="695"/>
                    <a:pt x="2125" y="686"/>
                    <a:pt x="2140" y="675"/>
                  </a:cubicBezTo>
                  <a:cubicBezTo>
                    <a:pt x="2169" y="630"/>
                    <a:pt x="2126" y="694"/>
                    <a:pt x="2163" y="648"/>
                  </a:cubicBezTo>
                  <a:cubicBezTo>
                    <a:pt x="2170" y="640"/>
                    <a:pt x="2181" y="621"/>
                    <a:pt x="2181" y="621"/>
                  </a:cubicBezTo>
                  <a:cubicBezTo>
                    <a:pt x="2182" y="616"/>
                    <a:pt x="2182" y="611"/>
                    <a:pt x="2185" y="607"/>
                  </a:cubicBezTo>
                  <a:cubicBezTo>
                    <a:pt x="2189" y="602"/>
                    <a:pt x="2196" y="600"/>
                    <a:pt x="2199" y="594"/>
                  </a:cubicBezTo>
                  <a:cubicBezTo>
                    <a:pt x="2208" y="577"/>
                    <a:pt x="2207" y="558"/>
                    <a:pt x="2212" y="540"/>
                  </a:cubicBezTo>
                  <a:cubicBezTo>
                    <a:pt x="2217" y="522"/>
                    <a:pt x="2224" y="504"/>
                    <a:pt x="2230" y="486"/>
                  </a:cubicBezTo>
                  <a:cubicBezTo>
                    <a:pt x="2228" y="448"/>
                    <a:pt x="2239" y="406"/>
                    <a:pt x="2221" y="373"/>
                  </a:cubicBezTo>
                  <a:cubicBezTo>
                    <a:pt x="2181" y="301"/>
                    <a:pt x="2054" y="267"/>
                    <a:pt x="1978" y="265"/>
                  </a:cubicBezTo>
                  <a:cubicBezTo>
                    <a:pt x="1897" y="263"/>
                    <a:pt x="1816" y="262"/>
                    <a:pt x="1735" y="261"/>
                  </a:cubicBezTo>
                  <a:cubicBezTo>
                    <a:pt x="1631" y="252"/>
                    <a:pt x="1531" y="250"/>
                    <a:pt x="1425" y="247"/>
                  </a:cubicBezTo>
                  <a:cubicBezTo>
                    <a:pt x="1388" y="237"/>
                    <a:pt x="1346" y="231"/>
                    <a:pt x="1308" y="225"/>
                  </a:cubicBezTo>
                  <a:cubicBezTo>
                    <a:pt x="1280" y="215"/>
                    <a:pt x="1251" y="204"/>
                    <a:pt x="1222" y="198"/>
                  </a:cubicBezTo>
                  <a:cubicBezTo>
                    <a:pt x="1200" y="183"/>
                    <a:pt x="1139" y="157"/>
                    <a:pt x="1114" y="153"/>
                  </a:cubicBezTo>
                  <a:cubicBezTo>
                    <a:pt x="1097" y="141"/>
                    <a:pt x="1078" y="139"/>
                    <a:pt x="1060" y="130"/>
                  </a:cubicBezTo>
                  <a:cubicBezTo>
                    <a:pt x="1002" y="100"/>
                    <a:pt x="931" y="86"/>
                    <a:pt x="867" y="72"/>
                  </a:cubicBezTo>
                  <a:cubicBezTo>
                    <a:pt x="821" y="62"/>
                    <a:pt x="778" y="42"/>
                    <a:pt x="732" y="31"/>
                  </a:cubicBezTo>
                  <a:cubicBezTo>
                    <a:pt x="663" y="14"/>
                    <a:pt x="591" y="8"/>
                    <a:pt x="520" y="0"/>
                  </a:cubicBezTo>
                  <a:cubicBezTo>
                    <a:pt x="456" y="3"/>
                    <a:pt x="427" y="5"/>
                    <a:pt x="372" y="22"/>
                  </a:cubicBezTo>
                  <a:cubicBezTo>
                    <a:pt x="366" y="28"/>
                    <a:pt x="342" y="42"/>
                    <a:pt x="349" y="49"/>
                  </a:cubicBez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20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28719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145" name="Rectangle 49"/>
          <p:cNvSpPr>
            <a:spLocks noGrp="1" noChangeArrowheads="1"/>
          </p:cNvSpPr>
          <p:nvPr>
            <p:ph type="title" idx="4294967295"/>
          </p:nvPr>
        </p:nvSpPr>
        <p:spPr>
          <a:xfrm>
            <a:off x="1702420" y="172242"/>
            <a:ext cx="4678147" cy="462361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Kruskal’s Algorithm</a:t>
            </a:r>
          </a:p>
        </p:txBody>
      </p:sp>
      <p:sp>
        <p:nvSpPr>
          <p:cNvPr id="900146" name="Rectangle 50"/>
          <p:cNvSpPr>
            <a:spLocks noGrp="1" noChangeArrowheads="1"/>
          </p:cNvSpPr>
          <p:nvPr>
            <p:ph type="body" idx="4294967295"/>
          </p:nvPr>
        </p:nvSpPr>
        <p:spPr>
          <a:xfrm>
            <a:off x="902494" y="803276"/>
            <a:ext cx="4006453" cy="3995737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Start with each vertex being its own component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Repeatedly merge two components into one by choosing the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  <a:sym typeface="Symbol" panose="05050102010706020507" pitchFamily="18" charset="2"/>
              </a:rPr>
              <a:t>light</a:t>
            </a: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 edge that connects them</a:t>
            </a:r>
          </a:p>
          <a:p>
            <a:pPr>
              <a:lnSpc>
                <a:spcPct val="110000"/>
              </a:lnSpc>
            </a:pPr>
            <a:r>
              <a:rPr lang="en-US" altLang="en-US" sz="2400" b="1" dirty="0">
                <a:latin typeface="Gabriola" panose="04040605051002020D02" pitchFamily="82" charset="0"/>
                <a:sym typeface="Symbol" panose="05050102010706020507" pitchFamily="18" charset="2"/>
              </a:rPr>
              <a:t>Which components to consider at each iteration?</a:t>
            </a:r>
          </a:p>
          <a:p>
            <a:pPr lvl="1">
              <a:lnSpc>
                <a:spcPct val="110000"/>
              </a:lnSpc>
            </a:pPr>
            <a:r>
              <a:rPr lang="en-US" altLang="en-US" sz="1800" b="1" dirty="0">
                <a:latin typeface="Gabriola" panose="04040605051002020D02" pitchFamily="82" charset="0"/>
                <a:sym typeface="Symbol" panose="05050102010706020507" pitchFamily="18" charset="2"/>
              </a:rPr>
              <a:t>Scan the set of edges in monotonically increasing order by weight</a:t>
            </a:r>
          </a:p>
        </p:txBody>
      </p:sp>
      <p:grpSp>
        <p:nvGrpSpPr>
          <p:cNvPr id="900098" name="Group 2"/>
          <p:cNvGrpSpPr>
            <a:grpSpLocks/>
          </p:cNvGrpSpPr>
          <p:nvPr/>
        </p:nvGrpSpPr>
        <p:grpSpPr bwMode="auto">
          <a:xfrm>
            <a:off x="6380567" y="1435894"/>
            <a:ext cx="1194199" cy="1881189"/>
            <a:chOff x="4399" y="1206"/>
            <a:chExt cx="1003" cy="1580"/>
          </a:xfrm>
        </p:grpSpPr>
        <p:sp>
          <p:nvSpPr>
            <p:cNvPr id="900099" name="Line 3"/>
            <p:cNvSpPr>
              <a:spLocks noChangeShapeType="1"/>
            </p:cNvSpPr>
            <p:nvPr/>
          </p:nvSpPr>
          <p:spPr bwMode="auto">
            <a:xfrm>
              <a:off x="4551" y="1206"/>
              <a:ext cx="454" cy="716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00" name="Text Box 4"/>
            <p:cNvSpPr txBox="1">
              <a:spLocks noChangeArrowheads="1"/>
            </p:cNvSpPr>
            <p:nvPr/>
          </p:nvSpPr>
          <p:spPr bwMode="auto">
            <a:xfrm>
              <a:off x="4399" y="2243"/>
              <a:ext cx="1003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We would add</a:t>
              </a:r>
            </a:p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800" b="1" kern="1200" dirty="0">
                  <a:latin typeface="Gabriola" panose="04040605051002020D02" pitchFamily="82" charset="0"/>
                  <a:ea typeface="+mn-ea"/>
                  <a:cs typeface="+mn-cs"/>
                </a:rPr>
                <a:t>edge (c, f)</a:t>
              </a:r>
            </a:p>
          </p:txBody>
        </p:sp>
        <p:sp>
          <p:nvSpPr>
            <p:cNvPr id="900101" name="Freeform 5"/>
            <p:cNvSpPr>
              <a:spLocks/>
            </p:cNvSpPr>
            <p:nvPr/>
          </p:nvSpPr>
          <p:spPr bwMode="auto">
            <a:xfrm>
              <a:off x="4698" y="1782"/>
              <a:ext cx="135" cy="500"/>
            </a:xfrm>
            <a:custGeom>
              <a:avLst/>
              <a:gdLst>
                <a:gd name="T0" fmla="*/ 18 w 135"/>
                <a:gd name="T1" fmla="*/ 500 h 500"/>
                <a:gd name="T2" fmla="*/ 0 w 135"/>
                <a:gd name="T3" fmla="*/ 333 h 500"/>
                <a:gd name="T4" fmla="*/ 5 w 135"/>
                <a:gd name="T5" fmla="*/ 207 h 500"/>
                <a:gd name="T6" fmla="*/ 72 w 135"/>
                <a:gd name="T7" fmla="*/ 50 h 500"/>
                <a:gd name="T8" fmla="*/ 99 w 135"/>
                <a:gd name="T9" fmla="*/ 32 h 500"/>
                <a:gd name="T10" fmla="*/ 126 w 135"/>
                <a:gd name="T11" fmla="*/ 14 h 500"/>
                <a:gd name="T12" fmla="*/ 135 w 135"/>
                <a:gd name="T13" fmla="*/ 0 h 5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5" h="500">
                  <a:moveTo>
                    <a:pt x="18" y="500"/>
                  </a:moveTo>
                  <a:cubicBezTo>
                    <a:pt x="13" y="444"/>
                    <a:pt x="10" y="388"/>
                    <a:pt x="0" y="333"/>
                  </a:cubicBezTo>
                  <a:cubicBezTo>
                    <a:pt x="2" y="291"/>
                    <a:pt x="2" y="249"/>
                    <a:pt x="5" y="207"/>
                  </a:cubicBezTo>
                  <a:cubicBezTo>
                    <a:pt x="9" y="153"/>
                    <a:pt x="29" y="87"/>
                    <a:pt x="72" y="50"/>
                  </a:cubicBezTo>
                  <a:cubicBezTo>
                    <a:pt x="80" y="43"/>
                    <a:pt x="91" y="40"/>
                    <a:pt x="99" y="32"/>
                  </a:cubicBezTo>
                  <a:cubicBezTo>
                    <a:pt x="116" y="15"/>
                    <a:pt x="107" y="20"/>
                    <a:pt x="126" y="14"/>
                  </a:cubicBezTo>
                  <a:cubicBezTo>
                    <a:pt x="129" y="9"/>
                    <a:pt x="135" y="0"/>
                    <a:pt x="135" y="0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</p:grpSp>
      <p:grpSp>
        <p:nvGrpSpPr>
          <p:cNvPr id="900102" name="Group 6"/>
          <p:cNvGrpSpPr>
            <a:grpSpLocks/>
          </p:cNvGrpSpPr>
          <p:nvPr/>
        </p:nvGrpSpPr>
        <p:grpSpPr bwMode="auto">
          <a:xfrm>
            <a:off x="5317332" y="1419226"/>
            <a:ext cx="1721644" cy="1003697"/>
            <a:chOff x="3506" y="1192"/>
            <a:chExt cx="1446" cy="843"/>
          </a:xfrm>
        </p:grpSpPr>
        <p:sp>
          <p:nvSpPr>
            <p:cNvPr id="900103" name="Line 7"/>
            <p:cNvSpPr>
              <a:spLocks noChangeShapeType="1"/>
            </p:cNvSpPr>
            <p:nvPr/>
          </p:nvSpPr>
          <p:spPr bwMode="auto">
            <a:xfrm flipV="1">
              <a:off x="3506" y="1192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0104" name="Line 8"/>
            <p:cNvSpPr>
              <a:spLocks noChangeShapeType="1"/>
            </p:cNvSpPr>
            <p:nvPr/>
          </p:nvSpPr>
          <p:spPr bwMode="auto">
            <a:xfrm flipV="1">
              <a:off x="3998" y="202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0105" name="Line 9"/>
            <p:cNvSpPr>
              <a:spLocks noChangeShapeType="1"/>
            </p:cNvSpPr>
            <p:nvPr/>
          </p:nvSpPr>
          <p:spPr bwMode="auto">
            <a:xfrm flipV="1">
              <a:off x="4605" y="2035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00106" name="Line 10"/>
            <p:cNvSpPr>
              <a:spLocks noChangeShapeType="1"/>
            </p:cNvSpPr>
            <p:nvPr/>
          </p:nvSpPr>
          <p:spPr bwMode="auto">
            <a:xfrm flipH="1">
              <a:off x="4235" y="1201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kern="12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</p:grpSp>
      <p:grpSp>
        <p:nvGrpSpPr>
          <p:cNvPr id="900107" name="Group 11"/>
          <p:cNvGrpSpPr>
            <a:grpSpLocks/>
          </p:cNvGrpSpPr>
          <p:nvPr/>
        </p:nvGrpSpPr>
        <p:grpSpPr bwMode="auto">
          <a:xfrm>
            <a:off x="5066110" y="1003697"/>
            <a:ext cx="2790825" cy="1693068"/>
            <a:chOff x="3303" y="2226"/>
            <a:chExt cx="2344" cy="1422"/>
          </a:xfrm>
        </p:grpSpPr>
        <p:sp>
          <p:nvSpPr>
            <p:cNvPr id="900108" name="Oval 12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00109" name="Oval 13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00110" name="Oval 14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900111" name="Oval 15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00112" name="Oval 16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00113" name="Oval 17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00114" name="Oval 18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00115" name="Oval 19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00116" name="Oval 20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900117" name="Line 21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18" name="Line 22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19" name="Line 23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0" name="Line 24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1" name="Line 25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2" name="Line 26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3" name="Line 27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4" name="Line 28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5" name="Line 29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6" name="Line 30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7" name="Line 31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8" name="Line 32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29" name="Line 33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30" name="Line 34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0131" name="Text Box 35"/>
            <p:cNvSpPr txBox="1">
              <a:spLocks noChangeArrowheads="1"/>
            </p:cNvSpPr>
            <p:nvPr/>
          </p:nvSpPr>
          <p:spPr bwMode="auto">
            <a:xfrm>
              <a:off x="3439" y="2483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0132" name="Text Box 36"/>
            <p:cNvSpPr txBox="1">
              <a:spLocks noChangeArrowheads="1"/>
            </p:cNvSpPr>
            <p:nvPr/>
          </p:nvSpPr>
          <p:spPr bwMode="auto">
            <a:xfrm>
              <a:off x="4089" y="2273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0133" name="Text Box 37"/>
            <p:cNvSpPr txBox="1">
              <a:spLocks noChangeArrowheads="1"/>
            </p:cNvSpPr>
            <p:nvPr/>
          </p:nvSpPr>
          <p:spPr bwMode="auto">
            <a:xfrm>
              <a:off x="4697" y="2226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 dirty="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0134" name="Text Box 38"/>
            <p:cNvSpPr txBox="1">
              <a:spLocks noChangeArrowheads="1"/>
            </p:cNvSpPr>
            <p:nvPr/>
          </p:nvSpPr>
          <p:spPr bwMode="auto">
            <a:xfrm>
              <a:off x="3500" y="310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0135" name="Text Box 39"/>
            <p:cNvSpPr txBox="1">
              <a:spLocks noChangeArrowheads="1"/>
            </p:cNvSpPr>
            <p:nvPr/>
          </p:nvSpPr>
          <p:spPr bwMode="auto">
            <a:xfrm>
              <a:off x="3636" y="2816"/>
              <a:ext cx="22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00136" name="Text Box 40"/>
            <p:cNvSpPr txBox="1">
              <a:spLocks noChangeArrowheads="1"/>
            </p:cNvSpPr>
            <p:nvPr/>
          </p:nvSpPr>
          <p:spPr bwMode="auto">
            <a:xfrm>
              <a:off x="4095" y="3389"/>
              <a:ext cx="189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00137" name="Text Box 41"/>
            <p:cNvSpPr txBox="1">
              <a:spLocks noChangeArrowheads="1"/>
            </p:cNvSpPr>
            <p:nvPr/>
          </p:nvSpPr>
          <p:spPr bwMode="auto">
            <a:xfrm>
              <a:off x="4690" y="3380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0138" name="Text Box 42"/>
            <p:cNvSpPr txBox="1">
              <a:spLocks noChangeArrowheads="1"/>
            </p:cNvSpPr>
            <p:nvPr/>
          </p:nvSpPr>
          <p:spPr bwMode="auto">
            <a:xfrm>
              <a:off x="3889" y="3039"/>
              <a:ext cx="212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0139" name="Text Box 43"/>
            <p:cNvSpPr txBox="1">
              <a:spLocks noChangeArrowheads="1"/>
            </p:cNvSpPr>
            <p:nvPr/>
          </p:nvSpPr>
          <p:spPr bwMode="auto">
            <a:xfrm>
              <a:off x="4280" y="2643"/>
              <a:ext cx="20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0140" name="Text Box 44"/>
            <p:cNvSpPr txBox="1">
              <a:spLocks noChangeArrowheads="1"/>
            </p:cNvSpPr>
            <p:nvPr/>
          </p:nvSpPr>
          <p:spPr bwMode="auto">
            <a:xfrm>
              <a:off x="4631" y="2872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0141" name="Text Box 45"/>
            <p:cNvSpPr txBox="1">
              <a:spLocks noChangeArrowheads="1"/>
            </p:cNvSpPr>
            <p:nvPr/>
          </p:nvSpPr>
          <p:spPr bwMode="auto">
            <a:xfrm>
              <a:off x="5063" y="2832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900142" name="Text Box 46"/>
            <p:cNvSpPr txBox="1">
              <a:spLocks noChangeArrowheads="1"/>
            </p:cNvSpPr>
            <p:nvPr/>
          </p:nvSpPr>
          <p:spPr bwMode="auto">
            <a:xfrm>
              <a:off x="5288" y="2526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900143" name="Text Box 47"/>
            <p:cNvSpPr txBox="1">
              <a:spLocks noChangeArrowheads="1"/>
            </p:cNvSpPr>
            <p:nvPr/>
          </p:nvSpPr>
          <p:spPr bwMode="auto">
            <a:xfrm>
              <a:off x="5270" y="3133"/>
              <a:ext cx="24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900144" name="Text Box 48"/>
            <p:cNvSpPr txBox="1">
              <a:spLocks noChangeArrowheads="1"/>
            </p:cNvSpPr>
            <p:nvPr/>
          </p:nvSpPr>
          <p:spPr bwMode="auto">
            <a:xfrm>
              <a:off x="4289" y="3025"/>
              <a:ext cx="214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1281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29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611441" y="101598"/>
            <a:ext cx="5465866" cy="467523"/>
          </a:xfrm>
        </p:spPr>
        <p:txBody>
          <a:bodyPr/>
          <a:lstStyle/>
          <a:p>
            <a:r>
              <a:rPr lang="en-US" altLang="en-US" sz="3200" b="1" dirty="0" smtClean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 (Kruskal’s Algorithm)</a:t>
            </a:r>
            <a:endParaRPr lang="en-US" altLang="en-US" sz="3200" b="1" dirty="0">
              <a:solidFill>
                <a:schemeClr val="tx1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908292" name="Rectangle 4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4398119" y="742553"/>
            <a:ext cx="1587500" cy="3989388"/>
          </a:xfrm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(h, g)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(c, </a:t>
            </a:r>
            <a:r>
              <a:rPr lang="en-US" altLang="en-US" sz="1500" b="1" dirty="0" err="1">
                <a:latin typeface="Gabriola" panose="04040605051002020D02" pitchFamily="82" charset="0"/>
              </a:rPr>
              <a:t>i</a:t>
            </a:r>
            <a:r>
              <a:rPr lang="en-US" altLang="en-US" sz="1500" b="1" dirty="0">
                <a:latin typeface="Gabriola" panose="04040605051002020D02" pitchFamily="82" charset="0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(g, f)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(a, b)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(c, f)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</a:t>
            </a:r>
            <a:r>
              <a:rPr lang="en-US" altLang="en-US" sz="1500" b="1" dirty="0" err="1">
                <a:latin typeface="Gabriola" panose="04040605051002020D02" pitchFamily="82" charset="0"/>
              </a:rPr>
              <a:t>i</a:t>
            </a:r>
            <a:r>
              <a:rPr lang="en-US" altLang="en-US" sz="1500" b="1" dirty="0">
                <a:latin typeface="Gabriola" panose="04040605051002020D02" pitchFamily="82" charset="0"/>
              </a:rPr>
              <a:t>, g)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(c, d)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</a:t>
            </a:r>
            <a:r>
              <a:rPr lang="en-US" altLang="en-US" sz="1500" b="1" dirty="0" err="1">
                <a:latin typeface="Gabriola" panose="04040605051002020D02" pitchFamily="82" charset="0"/>
              </a:rPr>
              <a:t>i</a:t>
            </a:r>
            <a:r>
              <a:rPr lang="en-US" altLang="en-US" sz="1500" b="1" dirty="0">
                <a:latin typeface="Gabriola" panose="04040605051002020D02" pitchFamily="82" charset="0"/>
              </a:rPr>
              <a:t>, h)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Add (a, h)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 Ignore (b, c)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 Add (d, e)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 Ignore (e, f)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(b, h)</a:t>
            </a:r>
          </a:p>
          <a:p>
            <a:pPr marL="342900" indent="-342900">
              <a:buFontTx/>
              <a:buAutoNum type="arabicPeriod"/>
            </a:pPr>
            <a:r>
              <a:rPr lang="en-US" altLang="en-US" sz="1500" b="1" dirty="0">
                <a:latin typeface="Gabriola" panose="04040605051002020D02" pitchFamily="82" charset="0"/>
              </a:rPr>
              <a:t>Ignore (d, f)</a:t>
            </a:r>
          </a:p>
        </p:txBody>
      </p:sp>
      <p:sp>
        <p:nvSpPr>
          <p:cNvPr id="908290" name="Line 2"/>
          <p:cNvSpPr>
            <a:spLocks noChangeShapeType="1"/>
          </p:cNvSpPr>
          <p:nvPr/>
        </p:nvSpPr>
        <p:spPr bwMode="auto">
          <a:xfrm>
            <a:off x="1688306" y="2055019"/>
            <a:ext cx="304800" cy="326231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3" name="Line 5"/>
          <p:cNvSpPr>
            <a:spLocks noChangeShapeType="1"/>
          </p:cNvSpPr>
          <p:nvPr/>
        </p:nvSpPr>
        <p:spPr bwMode="auto">
          <a:xfrm flipV="1">
            <a:off x="1681163" y="1490662"/>
            <a:ext cx="305991" cy="300038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4" name="Line 6"/>
          <p:cNvSpPr>
            <a:spLocks noChangeShapeType="1"/>
          </p:cNvSpPr>
          <p:nvPr/>
        </p:nvSpPr>
        <p:spPr bwMode="auto">
          <a:xfrm flipV="1">
            <a:off x="3001566" y="1369219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5" name="Line 7"/>
          <p:cNvSpPr>
            <a:spLocks noChangeShapeType="1"/>
          </p:cNvSpPr>
          <p:nvPr/>
        </p:nvSpPr>
        <p:spPr bwMode="auto">
          <a:xfrm flipV="1">
            <a:off x="2266951" y="2483644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6" name="Line 8"/>
          <p:cNvSpPr>
            <a:spLocks noChangeShapeType="1"/>
          </p:cNvSpPr>
          <p:nvPr/>
        </p:nvSpPr>
        <p:spPr bwMode="auto">
          <a:xfrm flipV="1">
            <a:off x="2989660" y="2494360"/>
            <a:ext cx="413147" cy="0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7" name="Line 9"/>
          <p:cNvSpPr>
            <a:spLocks noChangeShapeType="1"/>
          </p:cNvSpPr>
          <p:nvPr/>
        </p:nvSpPr>
        <p:spPr bwMode="auto">
          <a:xfrm flipH="1">
            <a:off x="2549129" y="1501378"/>
            <a:ext cx="182165" cy="289322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8" name="Line 10"/>
          <p:cNvSpPr>
            <a:spLocks noChangeShapeType="1"/>
          </p:cNvSpPr>
          <p:nvPr/>
        </p:nvSpPr>
        <p:spPr bwMode="auto">
          <a:xfrm>
            <a:off x="2919413" y="1495425"/>
            <a:ext cx="546497" cy="867966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sp>
        <p:nvSpPr>
          <p:cNvPr id="908299" name="Line 11"/>
          <p:cNvSpPr>
            <a:spLocks noChangeShapeType="1"/>
          </p:cNvSpPr>
          <p:nvPr/>
        </p:nvSpPr>
        <p:spPr bwMode="auto">
          <a:xfrm>
            <a:off x="3674269" y="1475185"/>
            <a:ext cx="304800" cy="326231"/>
          </a:xfrm>
          <a:prstGeom prst="line">
            <a:avLst/>
          </a:prstGeom>
          <a:noFill/>
          <a:ln w="76200">
            <a:solidFill>
              <a:srgbClr val="96969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b="1" kern="1200">
              <a:latin typeface="Gabriola" panose="04040605051002020D02" pitchFamily="82" charset="0"/>
              <a:ea typeface="+mn-ea"/>
              <a:cs typeface="+mn-cs"/>
            </a:endParaRPr>
          </a:p>
        </p:txBody>
      </p:sp>
      <p:grpSp>
        <p:nvGrpSpPr>
          <p:cNvPr id="908300" name="Group 12"/>
          <p:cNvGrpSpPr>
            <a:grpSpLocks/>
          </p:cNvGrpSpPr>
          <p:nvPr/>
        </p:nvGrpSpPr>
        <p:grpSpPr bwMode="auto">
          <a:xfrm>
            <a:off x="1429941" y="1087041"/>
            <a:ext cx="2790825" cy="1650206"/>
            <a:chOff x="3303" y="2236"/>
            <a:chExt cx="2344" cy="1386"/>
          </a:xfrm>
        </p:grpSpPr>
        <p:sp>
          <p:nvSpPr>
            <p:cNvPr id="908301" name="Oval 13"/>
            <p:cNvSpPr>
              <a:spLocks noChangeArrowheads="1"/>
            </p:cNvSpPr>
            <p:nvPr/>
          </p:nvSpPr>
          <p:spPr bwMode="auto">
            <a:xfrm>
              <a:off x="3303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08302" name="Oval 14"/>
            <p:cNvSpPr>
              <a:spLocks noChangeArrowheads="1"/>
            </p:cNvSpPr>
            <p:nvPr/>
          </p:nvSpPr>
          <p:spPr bwMode="auto">
            <a:xfrm>
              <a:off x="3732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908303" name="Oval 15"/>
            <p:cNvSpPr>
              <a:spLocks noChangeArrowheads="1"/>
            </p:cNvSpPr>
            <p:nvPr/>
          </p:nvSpPr>
          <p:spPr bwMode="auto">
            <a:xfrm>
              <a:off x="4344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908304" name="Oval 16"/>
            <p:cNvSpPr>
              <a:spLocks noChangeArrowheads="1"/>
            </p:cNvSpPr>
            <p:nvPr/>
          </p:nvSpPr>
          <p:spPr bwMode="auto">
            <a:xfrm>
              <a:off x="4956" y="234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908305" name="Oval 17"/>
            <p:cNvSpPr>
              <a:spLocks noChangeArrowheads="1"/>
            </p:cNvSpPr>
            <p:nvPr/>
          </p:nvSpPr>
          <p:spPr bwMode="auto">
            <a:xfrm>
              <a:off x="5381" y="281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908306" name="Oval 18"/>
            <p:cNvSpPr>
              <a:spLocks noChangeArrowheads="1"/>
            </p:cNvSpPr>
            <p:nvPr/>
          </p:nvSpPr>
          <p:spPr bwMode="auto">
            <a:xfrm>
              <a:off x="3732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908307" name="Oval 19"/>
            <p:cNvSpPr>
              <a:spLocks noChangeArrowheads="1"/>
            </p:cNvSpPr>
            <p:nvPr/>
          </p:nvSpPr>
          <p:spPr bwMode="auto">
            <a:xfrm>
              <a:off x="4344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908308" name="Oval 20"/>
            <p:cNvSpPr>
              <a:spLocks noChangeArrowheads="1"/>
            </p:cNvSpPr>
            <p:nvPr/>
          </p:nvSpPr>
          <p:spPr bwMode="auto">
            <a:xfrm>
              <a:off x="4956" y="3278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08309" name="Oval 21"/>
            <p:cNvSpPr>
              <a:spLocks noChangeArrowheads="1"/>
            </p:cNvSpPr>
            <p:nvPr/>
          </p:nvSpPr>
          <p:spPr bwMode="auto">
            <a:xfrm>
              <a:off x="4038" y="2814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908310" name="Line 22"/>
            <p:cNvSpPr>
              <a:spLocks noChangeShapeType="1"/>
            </p:cNvSpPr>
            <p:nvPr/>
          </p:nvSpPr>
          <p:spPr bwMode="auto">
            <a:xfrm>
              <a:off x="3857" y="2615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1" name="Line 23"/>
            <p:cNvSpPr>
              <a:spLocks noChangeShapeType="1"/>
            </p:cNvSpPr>
            <p:nvPr/>
          </p:nvSpPr>
          <p:spPr bwMode="auto">
            <a:xfrm>
              <a:off x="5092" y="2616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2" name="Line 24"/>
            <p:cNvSpPr>
              <a:spLocks noChangeShapeType="1"/>
            </p:cNvSpPr>
            <p:nvPr/>
          </p:nvSpPr>
          <p:spPr bwMode="auto">
            <a:xfrm>
              <a:off x="3996" y="2472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3" name="Line 25"/>
            <p:cNvSpPr>
              <a:spLocks noChangeShapeType="1"/>
            </p:cNvSpPr>
            <p:nvPr/>
          </p:nvSpPr>
          <p:spPr bwMode="auto">
            <a:xfrm>
              <a:off x="4607" y="247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4" name="Line 26"/>
            <p:cNvSpPr>
              <a:spLocks noChangeShapeType="1"/>
            </p:cNvSpPr>
            <p:nvPr/>
          </p:nvSpPr>
          <p:spPr bwMode="auto">
            <a:xfrm>
              <a:off x="3996" y="3414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5" name="Line 27"/>
            <p:cNvSpPr>
              <a:spLocks noChangeShapeType="1"/>
            </p:cNvSpPr>
            <p:nvPr/>
          </p:nvSpPr>
          <p:spPr bwMode="auto">
            <a:xfrm>
              <a:off x="4614" y="3418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6" name="Line 28"/>
            <p:cNvSpPr>
              <a:spLocks noChangeShapeType="1"/>
            </p:cNvSpPr>
            <p:nvPr/>
          </p:nvSpPr>
          <p:spPr bwMode="auto">
            <a:xfrm flipV="1">
              <a:off x="3510" y="2574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7" name="Line 29"/>
            <p:cNvSpPr>
              <a:spLocks noChangeShapeType="1"/>
            </p:cNvSpPr>
            <p:nvPr/>
          </p:nvSpPr>
          <p:spPr bwMode="auto">
            <a:xfrm flipV="1">
              <a:off x="5190" y="3057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8" name="Line 30"/>
            <p:cNvSpPr>
              <a:spLocks noChangeShapeType="1"/>
            </p:cNvSpPr>
            <p:nvPr/>
          </p:nvSpPr>
          <p:spPr bwMode="auto">
            <a:xfrm>
              <a:off x="5189" y="2565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19" name="Line 31"/>
            <p:cNvSpPr>
              <a:spLocks noChangeShapeType="1"/>
            </p:cNvSpPr>
            <p:nvPr/>
          </p:nvSpPr>
          <p:spPr bwMode="auto">
            <a:xfrm>
              <a:off x="3511" y="3042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0" name="Line 32"/>
            <p:cNvSpPr>
              <a:spLocks noChangeShapeType="1"/>
            </p:cNvSpPr>
            <p:nvPr/>
          </p:nvSpPr>
          <p:spPr bwMode="auto">
            <a:xfrm>
              <a:off x="4554" y="2583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1" name="Line 33"/>
            <p:cNvSpPr>
              <a:spLocks noChangeShapeType="1"/>
            </p:cNvSpPr>
            <p:nvPr/>
          </p:nvSpPr>
          <p:spPr bwMode="auto">
            <a:xfrm>
              <a:off x="4244" y="3056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2" name="Line 34"/>
            <p:cNvSpPr>
              <a:spLocks noChangeShapeType="1"/>
            </p:cNvSpPr>
            <p:nvPr/>
          </p:nvSpPr>
          <p:spPr bwMode="auto">
            <a:xfrm flipV="1">
              <a:off x="3960" y="3065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3" name="Line 35"/>
            <p:cNvSpPr>
              <a:spLocks noChangeShapeType="1"/>
            </p:cNvSpPr>
            <p:nvPr/>
          </p:nvSpPr>
          <p:spPr bwMode="auto">
            <a:xfrm flipV="1">
              <a:off x="4244" y="2583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908324" name="Text Box 36"/>
            <p:cNvSpPr txBox="1">
              <a:spLocks noChangeArrowheads="1"/>
            </p:cNvSpPr>
            <p:nvPr/>
          </p:nvSpPr>
          <p:spPr bwMode="auto">
            <a:xfrm>
              <a:off x="3470" y="249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8325" name="Text Box 37"/>
            <p:cNvSpPr txBox="1">
              <a:spLocks noChangeArrowheads="1"/>
            </p:cNvSpPr>
            <p:nvPr/>
          </p:nvSpPr>
          <p:spPr bwMode="auto">
            <a:xfrm>
              <a:off x="4089" y="2273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8326" name="Text Box 38"/>
            <p:cNvSpPr txBox="1">
              <a:spLocks noChangeArrowheads="1"/>
            </p:cNvSpPr>
            <p:nvPr/>
          </p:nvSpPr>
          <p:spPr bwMode="auto">
            <a:xfrm>
              <a:off x="4695" y="223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 dirty="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8327" name="Text Box 39"/>
            <p:cNvSpPr txBox="1">
              <a:spLocks noChangeArrowheads="1"/>
            </p:cNvSpPr>
            <p:nvPr/>
          </p:nvSpPr>
          <p:spPr bwMode="auto">
            <a:xfrm>
              <a:off x="3500" y="310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908328" name="Text Box 40"/>
            <p:cNvSpPr txBox="1">
              <a:spLocks noChangeArrowheads="1"/>
            </p:cNvSpPr>
            <p:nvPr/>
          </p:nvSpPr>
          <p:spPr bwMode="auto">
            <a:xfrm>
              <a:off x="3636" y="2816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08329" name="Text Box 41"/>
            <p:cNvSpPr txBox="1">
              <a:spLocks noChangeArrowheads="1"/>
            </p:cNvSpPr>
            <p:nvPr/>
          </p:nvSpPr>
          <p:spPr bwMode="auto">
            <a:xfrm>
              <a:off x="4095" y="3389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908330" name="Text Box 42"/>
            <p:cNvSpPr txBox="1">
              <a:spLocks noChangeArrowheads="1"/>
            </p:cNvSpPr>
            <p:nvPr/>
          </p:nvSpPr>
          <p:spPr bwMode="auto">
            <a:xfrm>
              <a:off x="4690" y="3380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8331" name="Text Box 43"/>
            <p:cNvSpPr txBox="1">
              <a:spLocks noChangeArrowheads="1"/>
            </p:cNvSpPr>
            <p:nvPr/>
          </p:nvSpPr>
          <p:spPr bwMode="auto">
            <a:xfrm>
              <a:off x="3889" y="3039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908332" name="Text Box 44"/>
            <p:cNvSpPr txBox="1">
              <a:spLocks noChangeArrowheads="1"/>
            </p:cNvSpPr>
            <p:nvPr/>
          </p:nvSpPr>
          <p:spPr bwMode="auto">
            <a:xfrm>
              <a:off x="4280" y="2643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908333" name="Text Box 45"/>
            <p:cNvSpPr txBox="1">
              <a:spLocks noChangeArrowheads="1"/>
            </p:cNvSpPr>
            <p:nvPr/>
          </p:nvSpPr>
          <p:spPr bwMode="auto">
            <a:xfrm>
              <a:off x="4631" y="2872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908334" name="Text Box 46"/>
            <p:cNvSpPr txBox="1">
              <a:spLocks noChangeArrowheads="1"/>
            </p:cNvSpPr>
            <p:nvPr/>
          </p:nvSpPr>
          <p:spPr bwMode="auto">
            <a:xfrm>
              <a:off x="5063" y="2832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908335" name="Text Box 47"/>
            <p:cNvSpPr txBox="1">
              <a:spLocks noChangeArrowheads="1"/>
            </p:cNvSpPr>
            <p:nvPr/>
          </p:nvSpPr>
          <p:spPr bwMode="auto">
            <a:xfrm>
              <a:off x="5288" y="252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908336" name="Text Box 48"/>
            <p:cNvSpPr txBox="1">
              <a:spLocks noChangeArrowheads="1"/>
            </p:cNvSpPr>
            <p:nvPr/>
          </p:nvSpPr>
          <p:spPr bwMode="auto">
            <a:xfrm>
              <a:off x="5270" y="3133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908337" name="Text Box 49"/>
            <p:cNvSpPr txBox="1">
              <a:spLocks noChangeArrowheads="1"/>
            </p:cNvSpPr>
            <p:nvPr/>
          </p:nvSpPr>
          <p:spPr bwMode="auto">
            <a:xfrm>
              <a:off x="4289" y="3025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908338" name="Rectangle 50"/>
          <p:cNvSpPr>
            <a:spLocks noChangeArrowheads="1"/>
          </p:cNvSpPr>
          <p:nvPr/>
        </p:nvSpPr>
        <p:spPr bwMode="auto">
          <a:xfrm>
            <a:off x="1338262" y="2851547"/>
            <a:ext cx="1625204" cy="171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1: (h, g)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2: (c, 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), (g, f)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4: (a, b), (c, f)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6: (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g)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7: (c, d), (</a:t>
            </a:r>
            <a:r>
              <a:rPr lang="en-US" altLang="en-US" sz="180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h)</a:t>
            </a:r>
          </a:p>
        </p:txBody>
      </p:sp>
      <p:sp>
        <p:nvSpPr>
          <p:cNvPr id="908339" name="Rectangle 51"/>
          <p:cNvSpPr>
            <a:spLocks noChangeArrowheads="1"/>
          </p:cNvSpPr>
          <p:nvPr/>
        </p:nvSpPr>
        <p:spPr bwMode="auto">
          <a:xfrm>
            <a:off x="2596754" y="2851547"/>
            <a:ext cx="1625203" cy="17180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8: (a, h), (b, c) 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9: (d, e)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10: (e, f)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11: (b, h)</a:t>
            </a:r>
          </a:p>
          <a:p>
            <a:pPr marL="342900" indent="-342900" defTabSz="685800" fontAlgn="base">
              <a:spcAft>
                <a:spcPct val="0"/>
              </a:spcAft>
              <a:buClrTx/>
              <a:buNone/>
            </a:pPr>
            <a:r>
              <a:rPr lang="en-US" altLang="en-US" sz="180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14: (d, f)</a:t>
            </a:r>
          </a:p>
        </p:txBody>
      </p:sp>
      <p:sp>
        <p:nvSpPr>
          <p:cNvPr id="908340" name="Rectangle 52"/>
          <p:cNvSpPr>
            <a:spLocks noChangeArrowheads="1"/>
          </p:cNvSpPr>
          <p:nvPr/>
        </p:nvSpPr>
        <p:spPr bwMode="auto">
          <a:xfrm>
            <a:off x="5705426" y="774307"/>
            <a:ext cx="2589313" cy="39897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57200" indent="-4572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838200" indent="-3810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676400" indent="-3048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95500" indent="-2667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527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099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671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24300" indent="-2667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h}, {a}, {b}, {c}, {d}, {e}, {f}, {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h}, {c,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{a}, {b}, {d}, {e}, {f}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f}, {c,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{a}, {b},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f}, {c,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{a, 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{a, 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}, {a, b}, {d},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d}, {a,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d}, {a,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b}, {e}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  <a:p>
            <a:pPr marL="342900" indent="-342900" defTabSz="685800" fontAlgn="base">
              <a:lnSpc>
                <a:spcPct val="130000"/>
              </a:lnSpc>
              <a:spcAft>
                <a:spcPct val="0"/>
              </a:spcAft>
              <a:buClrTx/>
              <a:buNone/>
            </a:pP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{g, h, f, c, </a:t>
            </a:r>
            <a:r>
              <a:rPr lang="en-US" altLang="en-US" sz="1350" b="1" kern="1200" dirty="0" err="1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350" b="1" kern="1200" dirty="0">
                <a:solidFill>
                  <a:srgbClr val="333399"/>
                </a:solidFill>
                <a:latin typeface="Gabriola" panose="04040605051002020D02" pitchFamily="82" charset="0"/>
                <a:ea typeface="+mn-ea"/>
                <a:cs typeface="+mn-cs"/>
              </a:rPr>
              <a:t>, d, a, b, e}</a:t>
            </a:r>
          </a:p>
        </p:txBody>
      </p:sp>
      <p:sp>
        <p:nvSpPr>
          <p:cNvPr id="908341" name="Rectangle 53"/>
          <p:cNvSpPr>
            <a:spLocks noChangeArrowheads="1"/>
          </p:cNvSpPr>
          <p:nvPr/>
        </p:nvSpPr>
        <p:spPr bwMode="auto">
          <a:xfrm>
            <a:off x="1307877" y="4557881"/>
            <a:ext cx="2321469" cy="41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</a:pP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{a}, {b}, {c}, {d}, {e}, {f}, {g}, {h},</a:t>
            </a:r>
            <a:r>
              <a:rPr lang="en-US" altLang="en-US" sz="1600" b="1" i="1" kern="1200" dirty="0">
                <a:latin typeface="Gabriola" panose="04040605051002020D02" pitchFamily="82" charset="0"/>
                <a:ea typeface="+mn-ea"/>
                <a:cs typeface="+mn-cs"/>
              </a:rPr>
              <a:t> </a:t>
            </a: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{</a:t>
            </a:r>
            <a:r>
              <a:rPr lang="en-US" altLang="en-US" sz="1600" b="1" kern="1200" dirty="0" err="1">
                <a:latin typeface="Gabriola" panose="04040605051002020D02" pitchFamily="82" charset="0"/>
                <a:ea typeface="+mn-ea"/>
                <a:cs typeface="+mn-cs"/>
              </a:rPr>
              <a:t>i</a:t>
            </a:r>
            <a:r>
              <a:rPr lang="en-US" altLang="en-US" sz="1600" b="1" kern="1200" dirty="0">
                <a:latin typeface="Gabriola" panose="04040605051002020D02" pitchFamily="82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39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2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34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6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219200" y="708819"/>
            <a:ext cx="6921190" cy="3662459"/>
          </a:xfrm>
        </p:spPr>
        <p:txBody>
          <a:bodyPr/>
          <a:lstStyle/>
          <a:p>
            <a:pPr marL="400050" indent="-400050">
              <a:buFontTx/>
              <a:buAutoNum type="arabicPeriod"/>
            </a:pPr>
            <a:r>
              <a:rPr lang="en-US" altLang="en-US" dirty="0">
                <a:latin typeface="Gabriola" panose="04040605051002020D02" pitchFamily="82" charset="0"/>
              </a:rPr>
              <a:t>A ← 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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for </a:t>
            </a:r>
            <a:r>
              <a:rPr lang="en-US" altLang="en-US" dirty="0">
                <a:latin typeface="Gabriola" panose="04040605051002020D02" pitchFamily="82" charset="0"/>
              </a:rPr>
              <a:t>each vertex v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</a:t>
            </a:r>
            <a:r>
              <a:rPr lang="en-US" altLang="en-US" dirty="0">
                <a:latin typeface="Gabriola" panose="04040605051002020D02" pitchFamily="82" charset="0"/>
              </a:rPr>
              <a:t> V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         do </a:t>
            </a:r>
            <a:r>
              <a:rPr lang="en-US" altLang="en-US" dirty="0">
                <a:latin typeface="Gabriola" panose="04040605051002020D02" pitchFamily="82" charset="0"/>
              </a:rPr>
              <a:t>MAKE-SET(v)</a:t>
            </a:r>
          </a:p>
          <a:p>
            <a:pPr marL="400050" indent="-400050">
              <a:buFontTx/>
              <a:buAutoNum type="arabicPeriod"/>
            </a:pPr>
            <a:r>
              <a:rPr lang="en-US" altLang="en-US" dirty="0">
                <a:latin typeface="Gabriola" panose="04040605051002020D02" pitchFamily="82" charset="0"/>
              </a:rPr>
              <a:t>sort E into non-decreasing order by w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for </a:t>
            </a:r>
            <a:r>
              <a:rPr lang="en-US" altLang="en-US" dirty="0">
                <a:latin typeface="Gabriola" panose="04040605051002020D02" pitchFamily="82" charset="0"/>
              </a:rPr>
              <a:t>each (u, v) taken from the sorted list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      do if </a:t>
            </a:r>
            <a:r>
              <a:rPr lang="en-US" altLang="en-US" dirty="0">
                <a:latin typeface="Gabriola" panose="04040605051002020D02" pitchFamily="82" charset="0"/>
              </a:rPr>
              <a:t>FIND-SET(u)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</a:t>
            </a:r>
            <a:r>
              <a:rPr lang="en-US" altLang="en-US" dirty="0">
                <a:latin typeface="Gabriola" panose="04040605051002020D02" pitchFamily="82" charset="0"/>
              </a:rPr>
              <a:t> FIND-SET(v)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               then </a:t>
            </a:r>
            <a:r>
              <a:rPr lang="en-US" altLang="en-US" dirty="0">
                <a:latin typeface="Gabriola" panose="04040605051002020D02" pitchFamily="82" charset="0"/>
              </a:rPr>
              <a:t>A ← A </a:t>
            </a:r>
            <a:r>
              <a:rPr lang="en-US" altLang="en-US" dirty="0">
                <a:latin typeface="Gabriola" panose="04040605051002020D02" pitchFamily="82" charset="0"/>
                <a:sym typeface="Symbol" panose="05050102010706020507" pitchFamily="18" charset="2"/>
              </a:rPr>
              <a:t></a:t>
            </a:r>
            <a:r>
              <a:rPr lang="en-US" altLang="en-US" dirty="0">
                <a:latin typeface="Gabriola" panose="04040605051002020D02" pitchFamily="82" charset="0"/>
              </a:rPr>
              <a:t> {(u, v)} </a:t>
            </a:r>
          </a:p>
          <a:p>
            <a:pPr marL="400050" indent="-400050">
              <a:buFontTx/>
              <a:buAutoNum type="arabicPeriod"/>
            </a:pPr>
            <a:r>
              <a:rPr lang="en-US" altLang="en-US" dirty="0">
                <a:latin typeface="Gabriola" panose="04040605051002020D02" pitchFamily="82" charset="0"/>
              </a:rPr>
              <a:t>                       UNION(u, v)</a:t>
            </a:r>
          </a:p>
          <a:p>
            <a:pPr marL="400050" indent="-400050">
              <a:buFontTx/>
              <a:buAutoNum type="arabicPeriod"/>
            </a:pPr>
            <a:r>
              <a:rPr lang="en-US" altLang="en-US" b="1" dirty="0">
                <a:latin typeface="Gabriola" panose="04040605051002020D02" pitchFamily="82" charset="0"/>
              </a:rPr>
              <a:t>return </a:t>
            </a:r>
            <a:r>
              <a:rPr lang="en-US" altLang="en-US" dirty="0">
                <a:latin typeface="Gabriola" panose="04040605051002020D02" pitchFamily="82" charset="0"/>
              </a:rPr>
              <a:t>A</a:t>
            </a:r>
          </a:p>
          <a:p>
            <a:pPr marL="400050" indent="-40005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Running time: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V+ElgE+ElgV</a:t>
            </a:r>
            <a:r>
              <a:rPr lang="en-US" altLang="en-US" sz="2400" b="1" dirty="0">
                <a:latin typeface="Gabriola" panose="04040605051002020D02" pitchFamily="82" charset="0"/>
              </a:rPr>
              <a:t>)=O(</a:t>
            </a:r>
            <a:r>
              <a:rPr lang="en-US" altLang="en-US" sz="2400" b="1" dirty="0" err="1">
                <a:latin typeface="Gabriola" panose="04040605051002020D02" pitchFamily="82" charset="0"/>
              </a:rPr>
              <a:t>ElgE</a:t>
            </a:r>
            <a:r>
              <a:rPr lang="en-US" altLang="en-US" sz="2400" b="1" dirty="0">
                <a:latin typeface="Gabriola" panose="04040605051002020D02" pitchFamily="82" charset="0"/>
              </a:rPr>
              <a:t>) – dependent on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the 		          implementation </a:t>
            </a:r>
            <a:r>
              <a:rPr lang="en-US" altLang="en-US" sz="2400" b="1" dirty="0">
                <a:latin typeface="Gabriola" panose="04040605051002020D02" pitchFamily="82" charset="0"/>
              </a:rPr>
              <a:t>of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the disjoint-set </a:t>
            </a:r>
            <a:r>
              <a:rPr lang="en-US" altLang="en-US" sz="2400" b="1" dirty="0">
                <a:latin typeface="Gabriola" panose="04040605051002020D02" pitchFamily="82" charset="0"/>
              </a:rPr>
              <a:t>data structure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572642" y="115752"/>
            <a:ext cx="4166519" cy="484924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KRUSKAL(V, E, w)</a:t>
            </a:r>
          </a:p>
        </p:txBody>
      </p:sp>
      <p:sp>
        <p:nvSpPr>
          <p:cNvPr id="924676" name="AutoShape 4"/>
          <p:cNvSpPr>
            <a:spLocks/>
          </p:cNvSpPr>
          <p:nvPr/>
        </p:nvSpPr>
        <p:spPr bwMode="auto">
          <a:xfrm>
            <a:off x="4795838" y="1323975"/>
            <a:ext cx="66675" cy="578644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77" name="AutoShape 5"/>
          <p:cNvSpPr>
            <a:spLocks/>
          </p:cNvSpPr>
          <p:nvPr/>
        </p:nvSpPr>
        <p:spPr bwMode="auto">
          <a:xfrm>
            <a:off x="4790729" y="2010762"/>
            <a:ext cx="71784" cy="365726"/>
          </a:xfrm>
          <a:prstGeom prst="rightBrace">
            <a:avLst>
              <a:gd name="adj1" fmla="val 72321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78" name="AutoShape 6"/>
          <p:cNvSpPr>
            <a:spLocks/>
          </p:cNvSpPr>
          <p:nvPr/>
        </p:nvSpPr>
        <p:spPr bwMode="auto">
          <a:xfrm>
            <a:off x="4702200" y="2837973"/>
            <a:ext cx="248841" cy="1232297"/>
          </a:xfrm>
          <a:prstGeom prst="rightBrace">
            <a:avLst>
              <a:gd name="adj1" fmla="val 41268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79" name="Text Box 7"/>
          <p:cNvSpPr txBox="1">
            <a:spLocks noChangeArrowheads="1"/>
          </p:cNvSpPr>
          <p:nvPr/>
        </p:nvSpPr>
        <p:spPr bwMode="auto">
          <a:xfrm>
            <a:off x="4899423" y="1404938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>
                <a:latin typeface="Arial" panose="020B0604020202020204" pitchFamily="34" charset="0"/>
                <a:ea typeface="+mn-ea"/>
                <a:cs typeface="+mn-cs"/>
              </a:rPr>
              <a:t>O(V)</a:t>
            </a:r>
          </a:p>
        </p:txBody>
      </p:sp>
      <p:sp>
        <p:nvSpPr>
          <p:cNvPr id="924680" name="Text Box 8"/>
          <p:cNvSpPr txBox="1">
            <a:spLocks noChangeArrowheads="1"/>
          </p:cNvSpPr>
          <p:nvPr/>
        </p:nvSpPr>
        <p:spPr bwMode="auto">
          <a:xfrm>
            <a:off x="4877616" y="2021615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</a:t>
            </a:r>
            <a:r>
              <a:rPr lang="en-US" altLang="en-US" sz="1800" b="1" kern="1200" dirty="0" err="1">
                <a:latin typeface="Arial" panose="020B0604020202020204" pitchFamily="34" charset="0"/>
                <a:ea typeface="+mn-ea"/>
                <a:cs typeface="+mn-cs"/>
              </a:rPr>
              <a:t>ElgE</a:t>
            </a: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24681" name="Line 9"/>
          <p:cNvSpPr>
            <a:spLocks noChangeShapeType="1"/>
          </p:cNvSpPr>
          <p:nvPr/>
        </p:nvSpPr>
        <p:spPr bwMode="auto">
          <a:xfrm flipH="1">
            <a:off x="4899423" y="2618127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4682" name="Text Box 10"/>
          <p:cNvSpPr txBox="1">
            <a:spLocks noChangeArrowheads="1"/>
          </p:cNvSpPr>
          <p:nvPr/>
        </p:nvSpPr>
        <p:spPr bwMode="auto">
          <a:xfrm>
            <a:off x="5242323" y="2462989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O(E)</a:t>
            </a:r>
          </a:p>
        </p:txBody>
      </p:sp>
      <p:sp>
        <p:nvSpPr>
          <p:cNvPr id="924683" name="Text Box 11"/>
          <p:cNvSpPr txBox="1">
            <a:spLocks noChangeArrowheads="1"/>
          </p:cNvSpPr>
          <p:nvPr/>
        </p:nvSpPr>
        <p:spPr bwMode="auto">
          <a:xfrm>
            <a:off x="5353202" y="3269456"/>
            <a:ext cx="8771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</a:t>
            </a:r>
            <a:r>
              <a:rPr lang="en-US" altLang="en-US" sz="1800" b="1" kern="1200" dirty="0" err="1">
                <a:latin typeface="Arial" panose="020B0604020202020204" pitchFamily="34" charset="0"/>
                <a:ea typeface="+mn-ea"/>
                <a:cs typeface="+mn-cs"/>
              </a:rPr>
              <a:t>lgV</a:t>
            </a: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924684" name="Line 12"/>
          <p:cNvSpPr>
            <a:spLocks noChangeShapeType="1"/>
          </p:cNvSpPr>
          <p:nvPr/>
        </p:nvSpPr>
        <p:spPr bwMode="auto">
          <a:xfrm flipH="1">
            <a:off x="4986489" y="3463529"/>
            <a:ext cx="3429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529547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" dur="500"/>
                                        <p:tgtEl>
                                          <p:spTgt spid="924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924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246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24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24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924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24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924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9246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9" grpId="0"/>
      <p:bldP spid="924680" grpId="0"/>
      <p:bldP spid="924682" grpId="0"/>
      <p:bldP spid="92468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43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048925" y="877036"/>
            <a:ext cx="6808967" cy="4137025"/>
          </a:xfrm>
        </p:spPr>
        <p:txBody>
          <a:bodyPr/>
          <a:lstStyle/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altLang="en-US" sz="2800" b="1" dirty="0" smtClean="0">
                <a:latin typeface="Gabriola" panose="04040605051002020D02" pitchFamily="82" charset="0"/>
              </a:rPr>
              <a:t>Running </a:t>
            </a:r>
            <a:r>
              <a:rPr lang="en-US" altLang="en-US" sz="2800" b="1" dirty="0">
                <a:latin typeface="Gabriola" panose="04040605051002020D02" pitchFamily="82" charset="0"/>
              </a:rPr>
              <a:t>time: O(</a:t>
            </a:r>
            <a:r>
              <a:rPr lang="en-US" altLang="en-US" sz="2800" b="1" dirty="0" err="1">
                <a:latin typeface="Gabriola" panose="04040605051002020D02" pitchFamily="82" charset="0"/>
              </a:rPr>
              <a:t>V+ElgE+ElgV</a:t>
            </a:r>
            <a:r>
              <a:rPr lang="en-US" altLang="en-US" sz="2800" b="1" dirty="0">
                <a:latin typeface="Gabriola" panose="04040605051002020D02" pitchFamily="82" charset="0"/>
              </a:rPr>
              <a:t>)=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O(</a:t>
            </a:r>
            <a:r>
              <a:rPr lang="en-US" altLang="en-US" sz="2800" b="1" dirty="0" err="1" smtClean="0">
                <a:latin typeface="Gabriola" panose="04040605051002020D02" pitchFamily="82" charset="0"/>
              </a:rPr>
              <a:t>ElgE</a:t>
            </a:r>
            <a:r>
              <a:rPr lang="en-US" altLang="en-US" sz="2800" b="1" dirty="0" smtClean="0">
                <a:latin typeface="Gabriola" panose="04040605051002020D02" pitchFamily="82" charset="0"/>
              </a:rPr>
              <a:t>)</a:t>
            </a:r>
          </a:p>
          <a:p>
            <a:pPr marL="400050" indent="-400050">
              <a:buFont typeface="Courier New" panose="02070309020205020404" pitchFamily="49" charset="0"/>
              <a:buChar char="o"/>
            </a:pPr>
            <a:r>
              <a:rPr lang="en-US" altLang="en-US" sz="2800" b="1" dirty="0" smtClean="0">
                <a:latin typeface="Gabriola" panose="04040605051002020D02" pitchFamily="82" charset="0"/>
              </a:rPr>
              <a:t>Since </a:t>
            </a:r>
            <a:r>
              <a:rPr lang="en-US" altLang="en-US" sz="2800" b="1" dirty="0">
                <a:latin typeface="Gabriola" panose="04040605051002020D02" pitchFamily="82" charset="0"/>
              </a:rPr>
              <a:t>E=O(V</a:t>
            </a:r>
            <a:r>
              <a:rPr lang="en-US" altLang="en-US" sz="28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800" b="1" dirty="0">
                <a:latin typeface="Gabriola" panose="04040605051002020D02" pitchFamily="82" charset="0"/>
              </a:rPr>
              <a:t>), we have </a:t>
            </a:r>
            <a:r>
              <a:rPr lang="en-US" altLang="en-US" sz="2800" b="1" dirty="0" err="1">
                <a:latin typeface="Gabriola" panose="04040605051002020D02" pitchFamily="82" charset="0"/>
              </a:rPr>
              <a:t>lgE</a:t>
            </a:r>
            <a:r>
              <a:rPr lang="en-US" altLang="en-US" sz="2800" b="1" dirty="0">
                <a:latin typeface="Gabriola" panose="04040605051002020D02" pitchFamily="82" charset="0"/>
              </a:rPr>
              <a:t>=O(2lgV)=O(</a:t>
            </a:r>
            <a:r>
              <a:rPr lang="en-US" altLang="en-US" sz="2800" b="1" dirty="0" err="1">
                <a:latin typeface="Gabriola" panose="04040605051002020D02" pitchFamily="82" charset="0"/>
              </a:rPr>
              <a:t>lgV</a:t>
            </a:r>
            <a:r>
              <a:rPr lang="en-US" altLang="en-US" sz="2800" b="1" dirty="0"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954371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1732156" y="133815"/>
            <a:ext cx="5140510" cy="490653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KRUSKAL(V, E, w) (cont.)</a:t>
            </a:r>
          </a:p>
        </p:txBody>
      </p:sp>
      <p:sp>
        <p:nvSpPr>
          <p:cNvPr id="954381" name="AutoShape 13"/>
          <p:cNvSpPr>
            <a:spLocks/>
          </p:cNvSpPr>
          <p:nvPr/>
        </p:nvSpPr>
        <p:spPr bwMode="auto">
          <a:xfrm>
            <a:off x="6426181" y="1086518"/>
            <a:ext cx="446485" cy="883531"/>
          </a:xfrm>
          <a:prstGeom prst="rightBrace">
            <a:avLst>
              <a:gd name="adj1" fmla="val 1375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lang="en-US" sz="135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4382" name="Text Box 14"/>
          <p:cNvSpPr txBox="1">
            <a:spLocks noChangeArrowheads="1"/>
          </p:cNvSpPr>
          <p:nvPr/>
        </p:nvSpPr>
        <p:spPr bwMode="auto">
          <a:xfrm>
            <a:off x="6936059" y="1343617"/>
            <a:ext cx="103105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O(</a:t>
            </a:r>
            <a:r>
              <a:rPr lang="en-US" altLang="en-US" sz="1800" b="1" kern="1200" dirty="0" err="1">
                <a:latin typeface="Arial" panose="020B0604020202020204" pitchFamily="34" charset="0"/>
                <a:ea typeface="+mn-ea"/>
                <a:cs typeface="+mn-cs"/>
              </a:rPr>
              <a:t>ElgV</a:t>
            </a:r>
            <a:r>
              <a:rPr lang="en-US" altLang="en-US" sz="1800" b="1" kern="1200" dirty="0">
                <a:latin typeface="Arial" panose="020B0604020202020204" pitchFamily="34" charset="0"/>
                <a:ea typeface="+mn-ea"/>
                <a:cs typeface="+mn-cs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059556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43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54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438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Entry level </a:t>
            </a:r>
            <a:b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</a:br>
            <a:r>
              <a:rPr lang="en" sz="32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Questions</a:t>
            </a:r>
            <a:endParaRPr sz="32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3000" y="678537"/>
            <a:ext cx="5434984" cy="330053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How are the various connections on the social media between the people represented? 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Can we find a minimal path from every node to some other node in a graph?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b="1" dirty="0">
              <a:solidFill>
                <a:schemeClr val="accent5">
                  <a:lumMod val="50000"/>
                </a:schemeClr>
              </a:solidFill>
              <a:latin typeface="Gabriola" panose="04040605051002020D02" pitchFamily="82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Are trees and graphs one and the same thing?</a:t>
            </a:r>
            <a:endParaRPr dirty="0"/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76071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0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72682" y="141522"/>
            <a:ext cx="4668645" cy="46808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Problem 1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40780" y="688820"/>
            <a:ext cx="7419279" cy="4353080"/>
          </a:xfrm>
        </p:spPr>
        <p:txBody>
          <a:bodyPr/>
          <a:lstStyle/>
          <a:p>
            <a:pPr marL="400050" indent="-400050"/>
            <a:r>
              <a:rPr lang="en-US" altLang="en-US" b="1" dirty="0" smtClean="0">
                <a:latin typeface="Gabriola" panose="04040605051002020D02" pitchFamily="82" charset="0"/>
              </a:rPr>
              <a:t>Compare </a:t>
            </a:r>
            <a:r>
              <a:rPr lang="en-US" altLang="en-US" b="1" dirty="0">
                <a:latin typeface="Gabriola" panose="04040605051002020D02" pitchFamily="82" charset="0"/>
              </a:rPr>
              <a:t>Prim’s algorithm with and Kruskal’s algorithm assuming:</a:t>
            </a:r>
          </a:p>
          <a:p>
            <a:pPr marL="400050" indent="-400050"/>
            <a:endParaRPr lang="en-US" altLang="en-US" b="1" dirty="0">
              <a:latin typeface="Gabriola" panose="04040605051002020D02" pitchFamily="82" charset="0"/>
            </a:endParaRPr>
          </a:p>
          <a:p>
            <a:pPr marL="400050" indent="-400050">
              <a:buFontTx/>
              <a:buAutoNum type="alphaLcParenBoth"/>
            </a:pPr>
            <a:r>
              <a:rPr lang="en-US" altLang="en-US" b="1" dirty="0" smtClean="0">
                <a:latin typeface="Gabriola" panose="04040605051002020D02" pitchFamily="82" charset="0"/>
              </a:rPr>
              <a:t>Sparse </a:t>
            </a:r>
            <a:r>
              <a:rPr lang="en-US" altLang="en-US" b="1" dirty="0">
                <a:latin typeface="Gabriola" panose="04040605051002020D02" pitchFamily="82" charset="0"/>
              </a:rPr>
              <a:t>graphs: 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In this case, E=O(V</a:t>
            </a:r>
            <a:r>
              <a:rPr lang="en-US" altLang="en-US" sz="1600" b="1" dirty="0" smtClean="0">
                <a:latin typeface="Gabriola" panose="04040605051002020D02" pitchFamily="82" charset="0"/>
              </a:rPr>
              <a:t>)</a:t>
            </a:r>
          </a:p>
          <a:p>
            <a:pPr marL="685800" lvl="1" indent="-342900">
              <a:buNone/>
            </a:pPr>
            <a:endParaRPr lang="en-US" altLang="en-US" sz="1600" b="1" dirty="0" smtClean="0"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1600" b="1" dirty="0" err="1" smtClean="0">
                <a:latin typeface="Gabriola" panose="04040605051002020D02" pitchFamily="82" charset="0"/>
              </a:rPr>
              <a:t>Kruskal</a:t>
            </a:r>
            <a:r>
              <a:rPr lang="en-US" altLang="en-US" sz="1600" b="1" dirty="0">
                <a:latin typeface="Gabriola" panose="04040605051002020D02" pitchFamily="82" charset="0"/>
              </a:rPr>
              <a:t>: 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      O(</a:t>
            </a:r>
            <a:r>
              <a:rPr lang="en-US" altLang="en-US" sz="1600" b="1" dirty="0" err="1">
                <a:latin typeface="Gabriola" panose="04040605051002020D02" pitchFamily="82" charset="0"/>
              </a:rPr>
              <a:t>ElgE</a:t>
            </a:r>
            <a:r>
              <a:rPr lang="en-US" altLang="en-US" sz="1600" b="1" dirty="0">
                <a:latin typeface="Gabriola" panose="04040605051002020D02" pitchFamily="82" charset="0"/>
              </a:rPr>
              <a:t>)=O(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</a:t>
            </a:r>
            <a:r>
              <a:rPr lang="en-US" altLang="en-US" sz="1600" b="1" dirty="0">
                <a:latin typeface="Gabriola" panose="04040605051002020D02" pitchFamily="82" charset="0"/>
              </a:rPr>
              <a:t>)</a:t>
            </a:r>
          </a:p>
          <a:p>
            <a:pPr marL="685800" lvl="1" indent="-342900">
              <a:buNone/>
            </a:pPr>
            <a:endParaRPr lang="en-US" altLang="en-US" sz="1600" b="1" dirty="0"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Prim: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	- binary heap: O(</a:t>
            </a:r>
            <a:r>
              <a:rPr lang="en-US" altLang="en-US" sz="1600" b="1" dirty="0" err="1">
                <a:latin typeface="Gabriola" panose="04040605051002020D02" pitchFamily="82" charset="0"/>
              </a:rPr>
              <a:t>ElgV</a:t>
            </a:r>
            <a:r>
              <a:rPr lang="en-US" altLang="en-US" sz="1600" b="1" dirty="0">
                <a:latin typeface="Gabriola" panose="04040605051002020D02" pitchFamily="82" charset="0"/>
              </a:rPr>
              <a:t>)=O(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</a:t>
            </a:r>
            <a:r>
              <a:rPr lang="en-US" altLang="en-US" sz="1600" b="1" dirty="0">
                <a:latin typeface="Gabriola" panose="04040605051002020D02" pitchFamily="82" charset="0"/>
              </a:rPr>
              <a:t>)</a:t>
            </a:r>
          </a:p>
          <a:p>
            <a:pPr marL="685800" lvl="1" indent="-342900">
              <a:buNone/>
            </a:pPr>
            <a:r>
              <a:rPr lang="en-US" altLang="en-US" sz="1600" b="1" dirty="0">
                <a:latin typeface="Gabriola" panose="04040605051002020D02" pitchFamily="82" charset="0"/>
              </a:rPr>
              <a:t>	- Fibonacci heap: 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VlgV+E</a:t>
            </a:r>
            <a:r>
              <a:rPr lang="en-US" altLang="en-US" sz="1600" b="1" dirty="0">
                <a:latin typeface="Gabriola" panose="04040605051002020D02" pitchFamily="82" charset="0"/>
              </a:rPr>
              <a:t>)=O(</a:t>
            </a:r>
            <a:r>
              <a:rPr lang="en-US" altLang="en-US" sz="1600" b="1" dirty="0" err="1">
                <a:latin typeface="Gabriola" panose="04040605051002020D02" pitchFamily="82" charset="0"/>
              </a:rPr>
              <a:t>VlgV</a:t>
            </a:r>
            <a:r>
              <a:rPr lang="en-US" altLang="en-US" sz="1600" b="1" dirty="0"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7538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4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6038" y="96917"/>
            <a:ext cx="5159299" cy="475514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Problem 1 (cont.)</a:t>
            </a:r>
          </a:p>
        </p:txBody>
      </p:sp>
      <p:sp>
        <p:nvSpPr>
          <p:cNvPr id="9584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52292" y="645589"/>
            <a:ext cx="7478752" cy="4396311"/>
          </a:xfrm>
        </p:spPr>
        <p:txBody>
          <a:bodyPr/>
          <a:lstStyle/>
          <a:p>
            <a:pPr marL="400050" indent="-400050"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(</a:t>
            </a:r>
            <a:r>
              <a:rPr lang="en-US" altLang="en-US" sz="2400" b="1" dirty="0">
                <a:latin typeface="Gabriola" panose="04040605051002020D02" pitchFamily="82" charset="0"/>
              </a:rPr>
              <a:t>b)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Dense </a:t>
            </a:r>
            <a:r>
              <a:rPr lang="en-US" altLang="en-US" sz="2400" b="1" dirty="0">
                <a:latin typeface="Gabriola" panose="04040605051002020D02" pitchFamily="82" charset="0"/>
              </a:rPr>
              <a:t>graphs</a:t>
            </a:r>
          </a:p>
          <a:p>
            <a:pPr marL="400050" indent="-40005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In this case, E=O(V</a:t>
            </a:r>
            <a:r>
              <a:rPr lang="en-US" altLang="en-US" sz="2400" b="1" baseline="30000" dirty="0">
                <a:solidFill>
                  <a:schemeClr val="tx1"/>
                </a:solidFill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solidFill>
                  <a:schemeClr val="tx1"/>
                </a:solidFill>
                <a:latin typeface="Gabriola" panose="04040605051002020D02" pitchFamily="82" charset="0"/>
              </a:rPr>
              <a:t>) </a:t>
            </a:r>
          </a:p>
          <a:p>
            <a:pPr marL="400050" indent="-400050">
              <a:buNone/>
            </a:pPr>
            <a:endParaRPr lang="en-US" altLang="en-US" sz="2400" b="1" dirty="0" smtClean="0">
              <a:solidFill>
                <a:schemeClr val="tx1"/>
              </a:solidFill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2400" b="1" dirty="0" err="1" smtClean="0">
                <a:latin typeface="Gabriola" panose="04040605051002020D02" pitchFamily="82" charset="0"/>
              </a:rPr>
              <a:t>Kruskal</a:t>
            </a:r>
            <a:r>
              <a:rPr lang="en-US" altLang="en-US" sz="2400" b="1" dirty="0">
                <a:latin typeface="Gabriola" panose="04040605051002020D02" pitchFamily="82" charset="0"/>
              </a:rPr>
              <a:t>: </a:t>
            </a:r>
          </a:p>
          <a:p>
            <a:pPr marL="685800" lvl="1" indent="-34290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      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ElgE</a:t>
            </a:r>
            <a:r>
              <a:rPr lang="en-US" altLang="en-US" sz="2400" b="1" dirty="0">
                <a:latin typeface="Gabriola" panose="04040605051002020D02" pitchFamily="82" charset="0"/>
              </a:rPr>
              <a:t>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)=O(2V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lgV)</a:t>
            </a:r>
          </a:p>
          <a:p>
            <a:pPr marL="685800" lvl="1" indent="-342900">
              <a:buNone/>
            </a:pPr>
            <a:endParaRPr lang="en-US" altLang="en-US" sz="2400" b="1" dirty="0" smtClean="0">
              <a:latin typeface="Gabriola" panose="04040605051002020D02" pitchFamily="82" charset="0"/>
            </a:endParaRPr>
          </a:p>
          <a:p>
            <a:pPr marL="685800" lvl="1" indent="-342900"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Prim</a:t>
            </a:r>
            <a:r>
              <a:rPr lang="en-US" altLang="en-US" sz="2400" b="1" dirty="0">
                <a:latin typeface="Gabriola" panose="04040605051002020D02" pitchFamily="82" charset="0"/>
              </a:rPr>
              <a:t>:</a:t>
            </a:r>
          </a:p>
          <a:p>
            <a:pPr marL="685800" lvl="1" indent="-34290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- binary heap: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ElgV</a:t>
            </a:r>
            <a:r>
              <a:rPr lang="en-US" altLang="en-US" sz="2400" b="1" dirty="0">
                <a:latin typeface="Gabriola" panose="04040605051002020D02" pitchFamily="82" charset="0"/>
              </a:rPr>
              <a:t>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lgV)</a:t>
            </a:r>
          </a:p>
          <a:p>
            <a:pPr marL="685800" lvl="1" indent="-342900"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	- Fibonacci heap: O(</a:t>
            </a:r>
            <a:r>
              <a:rPr lang="en-US" altLang="en-US" sz="2400" b="1" dirty="0" err="1">
                <a:latin typeface="Gabriola" panose="04040605051002020D02" pitchFamily="82" charset="0"/>
              </a:rPr>
              <a:t>VlgV+E</a:t>
            </a:r>
            <a:r>
              <a:rPr lang="en-US" altLang="en-US" sz="2400" b="1" dirty="0">
                <a:latin typeface="Gabriola" panose="04040605051002020D02" pitchFamily="82" charset="0"/>
              </a:rPr>
              <a:t>)=O(VlgV+V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)=O(V</a:t>
            </a:r>
            <a:r>
              <a:rPr lang="en-US" altLang="en-US" sz="2400" b="1" baseline="30000" dirty="0">
                <a:latin typeface="Gabriola" panose="04040605051002020D02" pitchFamily="82" charset="0"/>
              </a:rPr>
              <a:t>2</a:t>
            </a:r>
            <a:r>
              <a:rPr lang="en-US" altLang="en-US" sz="2400" b="1" dirty="0">
                <a:latin typeface="Gabriola" panose="04040605051002020D02" pitchFamily="82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31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84527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58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958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958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58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25"/>
          <p:cNvSpPr txBox="1">
            <a:spLocks noGrp="1"/>
          </p:cNvSpPr>
          <p:nvPr>
            <p:ph type="title" idx="4294967295"/>
          </p:nvPr>
        </p:nvSpPr>
        <p:spPr>
          <a:xfrm>
            <a:off x="4334905" y="162058"/>
            <a:ext cx="4754100" cy="13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 smtClean="0">
                <a:solidFill>
                  <a:schemeClr val="tx2">
                    <a:lumMod val="10000"/>
                  </a:schemeClr>
                </a:solidFill>
                <a:latin typeface="Gabriola" panose="04040605051002020D02" pitchFamily="82" charset="0"/>
              </a:rPr>
              <a:t>Recap</a:t>
            </a:r>
            <a:endParaRPr sz="4800" b="1" dirty="0">
              <a:solidFill>
                <a:schemeClr val="tx2">
                  <a:lumMod val="1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76" name="Google Shape;476;p25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p37"/>
          <p:cNvSpPr txBox="1">
            <a:spLocks noGrp="1"/>
          </p:cNvSpPr>
          <p:nvPr>
            <p:ph type="ctrTitle" idx="4294967295"/>
          </p:nvPr>
        </p:nvSpPr>
        <p:spPr>
          <a:xfrm rot="20301971">
            <a:off x="2429934" y="1904892"/>
            <a:ext cx="6593700" cy="27200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6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Thank You</a:t>
            </a:r>
            <a:endParaRPr sz="9600" b="1" dirty="0">
              <a:solidFill>
                <a:srgbClr val="FF0000"/>
              </a:solidFill>
              <a:latin typeface="Gabriola" panose="04040605051002020D02" pitchFamily="82" charset="0"/>
            </a:endParaRPr>
          </a:p>
        </p:txBody>
      </p:sp>
      <p:sp>
        <p:nvSpPr>
          <p:cNvPr id="616" name="Google Shape;616;p37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23"/>
          <p:cNvSpPr txBox="1">
            <a:spLocks noGrp="1"/>
          </p:cNvSpPr>
          <p:nvPr>
            <p:ph type="title"/>
          </p:nvPr>
        </p:nvSpPr>
        <p:spPr>
          <a:xfrm>
            <a:off x="-157842" y="749975"/>
            <a:ext cx="2607128" cy="263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 smtClean="0">
                <a:solidFill>
                  <a:schemeClr val="accent3">
                    <a:lumMod val="50000"/>
                  </a:schemeClr>
                </a:solidFill>
                <a:latin typeface="Gabriola" panose="04040605051002020D02" pitchFamily="82" charset="0"/>
              </a:rPr>
              <a:t>Outline (MST)</a:t>
            </a:r>
            <a:endParaRPr sz="3600" b="1" dirty="0">
              <a:solidFill>
                <a:schemeClr val="accent3">
                  <a:lumMod val="50000"/>
                </a:schemeClr>
              </a:solidFill>
              <a:latin typeface="Gabriola" panose="04040605051002020D02" pitchFamily="82" charset="0"/>
            </a:endParaRPr>
          </a:p>
        </p:txBody>
      </p:sp>
      <p:sp>
        <p:nvSpPr>
          <p:cNvPr id="459" name="Google Shape;459;p23"/>
          <p:cNvSpPr txBox="1">
            <a:spLocks noGrp="1"/>
          </p:cNvSpPr>
          <p:nvPr>
            <p:ph type="body" idx="1"/>
          </p:nvPr>
        </p:nvSpPr>
        <p:spPr>
          <a:xfrm>
            <a:off x="2682999" y="418062"/>
            <a:ext cx="6052123" cy="43249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Introduction and definitions.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Prim’s Algorithm</a:t>
            </a:r>
          </a:p>
          <a:p>
            <a:pPr lvl="2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Example, and Time complexity</a:t>
            </a:r>
          </a:p>
          <a:p>
            <a:pPr lvl="1"/>
            <a:r>
              <a:rPr lang="en-US" sz="2800" b="1" dirty="0" smtClean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Kruskal's Algorithm</a:t>
            </a:r>
          </a:p>
          <a:p>
            <a:pPr lvl="2"/>
            <a:r>
              <a:rPr lang="en-US" sz="2800" b="1" dirty="0">
                <a:solidFill>
                  <a:schemeClr val="accent5">
                    <a:lumMod val="50000"/>
                  </a:schemeClr>
                </a:solidFill>
                <a:latin typeface="Gabriola" panose="04040605051002020D02" pitchFamily="82" charset="0"/>
              </a:rPr>
              <a:t>Example, and Time complexity</a:t>
            </a:r>
          </a:p>
        </p:txBody>
      </p:sp>
      <p:sp>
        <p:nvSpPr>
          <p:cNvPr id="462" name="Google Shape;462;p23"/>
          <p:cNvSpPr txBox="1">
            <a:spLocks noGrp="1"/>
          </p:cNvSpPr>
          <p:nvPr>
            <p:ph type="sldNum" idx="12"/>
          </p:nvPr>
        </p:nvSpPr>
        <p:spPr>
          <a:xfrm>
            <a:off x="8117984" y="418063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4593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90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806498" y="74614"/>
            <a:ext cx="4270772" cy="469818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Trees</a:t>
            </a:r>
          </a:p>
        </p:txBody>
      </p:sp>
      <p:sp>
        <p:nvSpPr>
          <p:cNvPr id="891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986644" y="513359"/>
            <a:ext cx="7527900" cy="460255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Spanning Tree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tree (i.e., connected, acyclic graph) which contains all the vertices of the graph</a:t>
            </a: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Minimum Spanning Tree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Spanning tree with the 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minimum sum of weights</a:t>
            </a: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 lvl="1">
              <a:lnSpc>
                <a:spcPct val="90000"/>
              </a:lnSpc>
            </a:pPr>
            <a:endParaRPr lang="en-US" altLang="en-US" b="1" dirty="0">
              <a:latin typeface="Gabriola" panose="04040605051002020D02" pitchFamily="82" charset="0"/>
            </a:endParaRPr>
          </a:p>
          <a:p>
            <a:pPr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Spanning forest</a:t>
            </a:r>
          </a:p>
          <a:p>
            <a:pPr lvl="1">
              <a:lnSpc>
                <a:spcPct val="9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If a graph is not connected, then there is a spanning tree for each connected component of the </a:t>
            </a:r>
            <a:r>
              <a:rPr lang="en-US" altLang="en-US" b="1" dirty="0" smtClean="0">
                <a:latin typeface="Gabriola" panose="04040605051002020D02" pitchFamily="82" charset="0"/>
              </a:rPr>
              <a:t>graph. The MSTs form a forest.</a:t>
            </a:r>
            <a:endParaRPr lang="en-US" altLang="en-US" b="1" dirty="0">
              <a:latin typeface="Gabriola" panose="04040605051002020D02" pitchFamily="82" charset="0"/>
            </a:endParaRPr>
          </a:p>
        </p:txBody>
      </p:sp>
      <p:grpSp>
        <p:nvGrpSpPr>
          <p:cNvPr id="891955" name="Group 51"/>
          <p:cNvGrpSpPr>
            <a:grpSpLocks/>
          </p:cNvGrpSpPr>
          <p:nvPr/>
        </p:nvGrpSpPr>
        <p:grpSpPr bwMode="auto">
          <a:xfrm>
            <a:off x="3792461" y="2314634"/>
            <a:ext cx="2790825" cy="1643062"/>
            <a:chOff x="1670" y="2210"/>
            <a:chExt cx="2344" cy="1380"/>
          </a:xfrm>
        </p:grpSpPr>
        <p:sp>
          <p:nvSpPr>
            <p:cNvPr id="891956" name="Line 52"/>
            <p:cNvSpPr>
              <a:spLocks noChangeShapeType="1"/>
            </p:cNvSpPr>
            <p:nvPr/>
          </p:nvSpPr>
          <p:spPr bwMode="auto">
            <a:xfrm flipV="1">
              <a:off x="1881" y="2543"/>
              <a:ext cx="257" cy="252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57" name="Line 53"/>
            <p:cNvSpPr>
              <a:spLocks noChangeShapeType="1"/>
            </p:cNvSpPr>
            <p:nvPr/>
          </p:nvSpPr>
          <p:spPr bwMode="auto">
            <a:xfrm flipV="1">
              <a:off x="2367" y="2440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58" name="Line 54"/>
            <p:cNvSpPr>
              <a:spLocks noChangeShapeType="1"/>
            </p:cNvSpPr>
            <p:nvPr/>
          </p:nvSpPr>
          <p:spPr bwMode="auto">
            <a:xfrm flipV="1">
              <a:off x="2990" y="2441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59" name="Line 55"/>
            <p:cNvSpPr>
              <a:spLocks noChangeShapeType="1"/>
            </p:cNvSpPr>
            <p:nvPr/>
          </p:nvSpPr>
          <p:spPr bwMode="auto">
            <a:xfrm flipV="1">
              <a:off x="2373" y="3377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0" name="Line 56"/>
            <p:cNvSpPr>
              <a:spLocks noChangeShapeType="1"/>
            </p:cNvSpPr>
            <p:nvPr/>
          </p:nvSpPr>
          <p:spPr bwMode="auto">
            <a:xfrm flipV="1">
              <a:off x="2980" y="3386"/>
              <a:ext cx="347" cy="0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1" name="Line 57"/>
            <p:cNvSpPr>
              <a:spLocks noChangeShapeType="1"/>
            </p:cNvSpPr>
            <p:nvPr/>
          </p:nvSpPr>
          <p:spPr bwMode="auto">
            <a:xfrm flipH="1">
              <a:off x="2610" y="2552"/>
              <a:ext cx="153" cy="243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2" name="Line 58"/>
            <p:cNvSpPr>
              <a:spLocks noChangeShapeType="1"/>
            </p:cNvSpPr>
            <p:nvPr/>
          </p:nvSpPr>
          <p:spPr bwMode="auto">
            <a:xfrm>
              <a:off x="2921" y="2547"/>
              <a:ext cx="459" cy="729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91963" name="Line 59"/>
            <p:cNvSpPr>
              <a:spLocks noChangeShapeType="1"/>
            </p:cNvSpPr>
            <p:nvPr/>
          </p:nvSpPr>
          <p:spPr bwMode="auto">
            <a:xfrm>
              <a:off x="3555" y="2530"/>
              <a:ext cx="256" cy="274"/>
            </a:xfrm>
            <a:prstGeom prst="line">
              <a:avLst/>
            </a:prstGeom>
            <a:noFill/>
            <a:ln w="76200">
              <a:solidFill>
                <a:srgbClr val="969696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grpSp>
          <p:nvGrpSpPr>
            <p:cNvPr id="891964" name="Group 60"/>
            <p:cNvGrpSpPr>
              <a:grpSpLocks/>
            </p:cNvGrpSpPr>
            <p:nvPr/>
          </p:nvGrpSpPr>
          <p:grpSpPr bwMode="auto">
            <a:xfrm>
              <a:off x="1670" y="2210"/>
              <a:ext cx="2344" cy="1380"/>
              <a:chOff x="3303" y="2242"/>
              <a:chExt cx="2344" cy="1380"/>
            </a:xfrm>
          </p:grpSpPr>
          <p:sp>
            <p:nvSpPr>
              <p:cNvPr id="891965" name="Oval 61"/>
              <p:cNvSpPr>
                <a:spLocks noChangeArrowheads="1"/>
              </p:cNvSpPr>
              <p:nvPr/>
            </p:nvSpPr>
            <p:spPr bwMode="auto">
              <a:xfrm>
                <a:off x="3303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91966" name="Oval 62"/>
              <p:cNvSpPr>
                <a:spLocks noChangeArrowheads="1"/>
              </p:cNvSpPr>
              <p:nvPr/>
            </p:nvSpPr>
            <p:spPr bwMode="auto">
              <a:xfrm>
                <a:off x="3732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91967" name="Oval 63"/>
              <p:cNvSpPr>
                <a:spLocks noChangeArrowheads="1"/>
              </p:cNvSpPr>
              <p:nvPr/>
            </p:nvSpPr>
            <p:spPr bwMode="auto">
              <a:xfrm>
                <a:off x="4344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 dirty="0">
                    <a:latin typeface="Gabriola" panose="04040605051002020D02" pitchFamily="82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891968" name="Oval 64"/>
              <p:cNvSpPr>
                <a:spLocks noChangeArrowheads="1"/>
              </p:cNvSpPr>
              <p:nvPr/>
            </p:nvSpPr>
            <p:spPr bwMode="auto">
              <a:xfrm>
                <a:off x="4956" y="2347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891969" name="Oval 65"/>
              <p:cNvSpPr>
                <a:spLocks noChangeArrowheads="1"/>
              </p:cNvSpPr>
              <p:nvPr/>
            </p:nvSpPr>
            <p:spPr bwMode="auto">
              <a:xfrm>
                <a:off x="5381" y="2812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91970" name="Oval 66"/>
              <p:cNvSpPr>
                <a:spLocks noChangeArrowheads="1"/>
              </p:cNvSpPr>
              <p:nvPr/>
            </p:nvSpPr>
            <p:spPr bwMode="auto">
              <a:xfrm>
                <a:off x="3732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891971" name="Oval 67"/>
              <p:cNvSpPr>
                <a:spLocks noChangeArrowheads="1"/>
              </p:cNvSpPr>
              <p:nvPr/>
            </p:nvSpPr>
            <p:spPr bwMode="auto">
              <a:xfrm>
                <a:off x="4344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g</a:t>
                </a:r>
              </a:p>
            </p:txBody>
          </p:sp>
          <p:sp>
            <p:nvSpPr>
              <p:cNvPr id="891972" name="Oval 68"/>
              <p:cNvSpPr>
                <a:spLocks noChangeArrowheads="1"/>
              </p:cNvSpPr>
              <p:nvPr/>
            </p:nvSpPr>
            <p:spPr bwMode="auto">
              <a:xfrm>
                <a:off x="4956" y="3278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1973" name="Oval 69"/>
              <p:cNvSpPr>
                <a:spLocks noChangeArrowheads="1"/>
              </p:cNvSpPr>
              <p:nvPr/>
            </p:nvSpPr>
            <p:spPr bwMode="auto">
              <a:xfrm>
                <a:off x="4038" y="2814"/>
                <a:ext cx="266" cy="265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350" b="1" kern="1200">
                    <a:latin typeface="Gabriola" panose="04040605051002020D02" pitchFamily="82" charset="0"/>
                    <a:ea typeface="+mn-ea"/>
                    <a:cs typeface="+mn-cs"/>
                  </a:rPr>
                  <a:t>i</a:t>
                </a:r>
              </a:p>
            </p:txBody>
          </p:sp>
          <p:sp>
            <p:nvSpPr>
              <p:cNvPr id="891974" name="Line 70"/>
              <p:cNvSpPr>
                <a:spLocks noChangeShapeType="1"/>
              </p:cNvSpPr>
              <p:nvPr/>
            </p:nvSpPr>
            <p:spPr bwMode="auto">
              <a:xfrm>
                <a:off x="3857" y="2615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5" name="Line 71"/>
              <p:cNvSpPr>
                <a:spLocks noChangeShapeType="1"/>
              </p:cNvSpPr>
              <p:nvPr/>
            </p:nvSpPr>
            <p:spPr bwMode="auto">
              <a:xfrm>
                <a:off x="5092" y="2616"/>
                <a:ext cx="0" cy="67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6" name="Line 72"/>
              <p:cNvSpPr>
                <a:spLocks noChangeShapeType="1"/>
              </p:cNvSpPr>
              <p:nvPr/>
            </p:nvSpPr>
            <p:spPr bwMode="auto">
              <a:xfrm>
                <a:off x="3996" y="2472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7" name="Line 73"/>
              <p:cNvSpPr>
                <a:spLocks noChangeShapeType="1"/>
              </p:cNvSpPr>
              <p:nvPr/>
            </p:nvSpPr>
            <p:spPr bwMode="auto">
              <a:xfrm>
                <a:off x="4607" y="247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8" name="Line 74"/>
              <p:cNvSpPr>
                <a:spLocks noChangeShapeType="1"/>
              </p:cNvSpPr>
              <p:nvPr/>
            </p:nvSpPr>
            <p:spPr bwMode="auto">
              <a:xfrm>
                <a:off x="3996" y="3414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79" name="Line 75"/>
              <p:cNvSpPr>
                <a:spLocks noChangeShapeType="1"/>
              </p:cNvSpPr>
              <p:nvPr/>
            </p:nvSpPr>
            <p:spPr bwMode="auto">
              <a:xfrm>
                <a:off x="4614" y="3418"/>
                <a:ext cx="34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0" name="Line 76"/>
              <p:cNvSpPr>
                <a:spLocks noChangeShapeType="1"/>
              </p:cNvSpPr>
              <p:nvPr/>
            </p:nvSpPr>
            <p:spPr bwMode="auto">
              <a:xfrm flipV="1">
                <a:off x="3510" y="2574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1" name="Line 77"/>
              <p:cNvSpPr>
                <a:spLocks noChangeShapeType="1"/>
              </p:cNvSpPr>
              <p:nvPr/>
            </p:nvSpPr>
            <p:spPr bwMode="auto">
              <a:xfrm flipV="1">
                <a:off x="5190" y="3057"/>
                <a:ext cx="261" cy="261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2" name="Line 78"/>
              <p:cNvSpPr>
                <a:spLocks noChangeShapeType="1"/>
              </p:cNvSpPr>
              <p:nvPr/>
            </p:nvSpPr>
            <p:spPr bwMode="auto">
              <a:xfrm>
                <a:off x="5189" y="2565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3" name="Line 79"/>
              <p:cNvSpPr>
                <a:spLocks noChangeShapeType="1"/>
              </p:cNvSpPr>
              <p:nvPr/>
            </p:nvSpPr>
            <p:spPr bwMode="auto">
              <a:xfrm>
                <a:off x="3511" y="3042"/>
                <a:ext cx="256" cy="27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4" name="Line 80"/>
              <p:cNvSpPr>
                <a:spLocks noChangeShapeType="1"/>
              </p:cNvSpPr>
              <p:nvPr/>
            </p:nvSpPr>
            <p:spPr bwMode="auto">
              <a:xfrm>
                <a:off x="4554" y="2583"/>
                <a:ext cx="455" cy="725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5" name="Line 81"/>
              <p:cNvSpPr>
                <a:spLocks noChangeShapeType="1"/>
              </p:cNvSpPr>
              <p:nvPr/>
            </p:nvSpPr>
            <p:spPr bwMode="auto">
              <a:xfrm>
                <a:off x="4244" y="3056"/>
                <a:ext cx="166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6" name="Line 82"/>
              <p:cNvSpPr>
                <a:spLocks noChangeShapeType="1"/>
              </p:cNvSpPr>
              <p:nvPr/>
            </p:nvSpPr>
            <p:spPr bwMode="auto">
              <a:xfrm flipV="1">
                <a:off x="3960" y="3065"/>
                <a:ext cx="153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7" name="Line 83"/>
              <p:cNvSpPr>
                <a:spLocks noChangeShapeType="1"/>
              </p:cNvSpPr>
              <p:nvPr/>
            </p:nvSpPr>
            <p:spPr bwMode="auto">
              <a:xfrm flipV="1">
                <a:off x="4244" y="2583"/>
                <a:ext cx="157" cy="24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endParaRPr lang="en-US" sz="1350" b="1" kern="1200">
                  <a:latin typeface="Gabriola" panose="04040605051002020D02" pitchFamily="82" charset="0"/>
                  <a:ea typeface="+mn-ea"/>
                  <a:cs typeface="+mn-cs"/>
                </a:endParaRPr>
              </a:p>
            </p:txBody>
          </p:sp>
          <p:sp>
            <p:nvSpPr>
              <p:cNvPr id="891988" name="Text Box 84"/>
              <p:cNvSpPr txBox="1">
                <a:spLocks noChangeArrowheads="1"/>
              </p:cNvSpPr>
              <p:nvPr/>
            </p:nvSpPr>
            <p:spPr bwMode="auto">
              <a:xfrm>
                <a:off x="3489" y="2541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91989" name="Text Box 85"/>
              <p:cNvSpPr txBox="1">
                <a:spLocks noChangeArrowheads="1"/>
              </p:cNvSpPr>
              <p:nvPr/>
            </p:nvSpPr>
            <p:spPr bwMode="auto">
              <a:xfrm>
                <a:off x="4089" y="2273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91990" name="Text Box 86"/>
              <p:cNvSpPr txBox="1">
                <a:spLocks noChangeArrowheads="1"/>
              </p:cNvSpPr>
              <p:nvPr/>
            </p:nvSpPr>
            <p:spPr bwMode="auto">
              <a:xfrm>
                <a:off x="4696" y="2242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91991" name="Text Box 87"/>
              <p:cNvSpPr txBox="1">
                <a:spLocks noChangeArrowheads="1"/>
              </p:cNvSpPr>
              <p:nvPr/>
            </p:nvSpPr>
            <p:spPr bwMode="auto">
              <a:xfrm>
                <a:off x="3500" y="310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8</a:t>
                </a:r>
              </a:p>
            </p:txBody>
          </p:sp>
          <p:sp>
            <p:nvSpPr>
              <p:cNvPr id="891992" name="Text Box 88"/>
              <p:cNvSpPr txBox="1">
                <a:spLocks noChangeArrowheads="1"/>
              </p:cNvSpPr>
              <p:nvPr/>
            </p:nvSpPr>
            <p:spPr bwMode="auto">
              <a:xfrm>
                <a:off x="3636" y="2816"/>
                <a:ext cx="214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891993" name="Text Box 89"/>
              <p:cNvSpPr txBox="1">
                <a:spLocks noChangeArrowheads="1"/>
              </p:cNvSpPr>
              <p:nvPr/>
            </p:nvSpPr>
            <p:spPr bwMode="auto">
              <a:xfrm>
                <a:off x="4095" y="3389"/>
                <a:ext cx="18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891994" name="Text Box 90"/>
              <p:cNvSpPr txBox="1">
                <a:spLocks noChangeArrowheads="1"/>
              </p:cNvSpPr>
              <p:nvPr/>
            </p:nvSpPr>
            <p:spPr bwMode="auto">
              <a:xfrm>
                <a:off x="4690" y="3380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91995" name="Text Box 91"/>
              <p:cNvSpPr txBox="1">
                <a:spLocks noChangeArrowheads="1"/>
              </p:cNvSpPr>
              <p:nvPr/>
            </p:nvSpPr>
            <p:spPr bwMode="auto">
              <a:xfrm>
                <a:off x="3889" y="3039"/>
                <a:ext cx="205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891996" name="Text Box 92"/>
              <p:cNvSpPr txBox="1">
                <a:spLocks noChangeArrowheads="1"/>
              </p:cNvSpPr>
              <p:nvPr/>
            </p:nvSpPr>
            <p:spPr bwMode="auto">
              <a:xfrm>
                <a:off x="4280" y="2643"/>
                <a:ext cx="198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891997" name="Text Box 93"/>
              <p:cNvSpPr txBox="1">
                <a:spLocks noChangeArrowheads="1"/>
              </p:cNvSpPr>
              <p:nvPr/>
            </p:nvSpPr>
            <p:spPr bwMode="auto">
              <a:xfrm>
                <a:off x="4631" y="2872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891998" name="Text Box 94"/>
              <p:cNvSpPr txBox="1">
                <a:spLocks noChangeArrowheads="1"/>
              </p:cNvSpPr>
              <p:nvPr/>
            </p:nvSpPr>
            <p:spPr bwMode="auto">
              <a:xfrm>
                <a:off x="5063" y="2832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14</a:t>
                </a:r>
              </a:p>
            </p:txBody>
          </p:sp>
          <p:sp>
            <p:nvSpPr>
              <p:cNvPr id="891999" name="Text Box 95"/>
              <p:cNvSpPr txBox="1">
                <a:spLocks noChangeArrowheads="1"/>
              </p:cNvSpPr>
              <p:nvPr/>
            </p:nvSpPr>
            <p:spPr bwMode="auto">
              <a:xfrm>
                <a:off x="5288" y="2526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9</a:t>
                </a:r>
              </a:p>
            </p:txBody>
          </p:sp>
          <p:sp>
            <p:nvSpPr>
              <p:cNvPr id="892000" name="Text Box 96"/>
              <p:cNvSpPr txBox="1">
                <a:spLocks noChangeArrowheads="1"/>
              </p:cNvSpPr>
              <p:nvPr/>
            </p:nvSpPr>
            <p:spPr bwMode="auto">
              <a:xfrm>
                <a:off x="5270" y="3133"/>
                <a:ext cx="23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10</a:t>
                </a:r>
              </a:p>
            </p:txBody>
          </p:sp>
          <p:sp>
            <p:nvSpPr>
              <p:cNvPr id="892001" name="Text Box 97"/>
              <p:cNvSpPr txBox="1">
                <a:spLocks noChangeArrowheads="1"/>
              </p:cNvSpPr>
              <p:nvPr/>
            </p:nvSpPr>
            <p:spPr bwMode="auto">
              <a:xfrm>
                <a:off x="4289" y="3025"/>
                <a:ext cx="206" cy="2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defTabSz="685800" fontAlgn="base">
                  <a:spcBef>
                    <a:spcPct val="0"/>
                  </a:spcBef>
                  <a:spcAft>
                    <a:spcPct val="0"/>
                  </a:spcAft>
                  <a:buClrTx/>
                </a:pPr>
                <a:r>
                  <a:rPr lang="en-US" altLang="en-US" sz="1200" b="1" kern="1200">
                    <a:latin typeface="Gabriola" panose="04040605051002020D02" pitchFamily="82" charset="0"/>
                    <a:ea typeface="+mn-ea"/>
                    <a:cs typeface="+mn-cs"/>
                  </a:rPr>
                  <a:t>6</a:t>
                </a: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8245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97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739590" y="74614"/>
            <a:ext cx="5456664" cy="505250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Applications of MST</a:t>
            </a:r>
          </a:p>
        </p:txBody>
      </p:sp>
      <p:sp>
        <p:nvSpPr>
          <p:cNvPr id="8949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8156" y="833438"/>
            <a:ext cx="8229600" cy="3806825"/>
          </a:xfrm>
        </p:spPr>
        <p:txBody>
          <a:bodyPr/>
          <a:lstStyle/>
          <a:p>
            <a:pPr lvl="1"/>
            <a:r>
              <a:rPr lang="en-US" altLang="en-US" sz="2400" b="1" dirty="0">
                <a:latin typeface="Gabriola" panose="04040605051002020D02" pitchFamily="82" charset="0"/>
              </a:rPr>
              <a:t>Find the least expensive way to connect a set of cities, terminals, computers, etc.</a:t>
            </a:r>
          </a:p>
          <a:p>
            <a:endParaRPr lang="en-US" altLang="en-US" sz="2400" b="1" dirty="0">
              <a:latin typeface="Gabriola" panose="04040605051002020D02" pitchFamily="82" charset="0"/>
            </a:endParaRPr>
          </a:p>
        </p:txBody>
      </p:sp>
      <p:pic>
        <p:nvPicPr>
          <p:cNvPr id="895027" name="Picture 51" descr="BS00369_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7197" y="2169319"/>
            <a:ext cx="2265759" cy="1650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5028" name="Picture 52" descr="BasicHyperTex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816" y="1856185"/>
            <a:ext cx="1746647" cy="2277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227872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5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642946" y="74613"/>
            <a:ext cx="4837074" cy="488157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Example</a:t>
            </a:r>
          </a:p>
        </p:txBody>
      </p:sp>
      <p:sp>
        <p:nvSpPr>
          <p:cNvPr id="8345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113234" y="755650"/>
            <a:ext cx="7116366" cy="3806825"/>
          </a:xfrm>
        </p:spPr>
        <p:txBody>
          <a:bodyPr/>
          <a:lstStyle/>
          <a:p>
            <a:pPr marL="400050" indent="-400050">
              <a:lnSpc>
                <a:spcPct val="90000"/>
              </a:lnSpc>
              <a:buNone/>
            </a:pPr>
            <a:r>
              <a:rPr lang="en-US" altLang="en-US" sz="2800" b="1" dirty="0">
                <a:latin typeface="Gabriola" panose="04040605051002020D02" pitchFamily="82" charset="0"/>
              </a:rPr>
              <a:t>Problem</a:t>
            </a:r>
          </a:p>
          <a:p>
            <a:pPr marL="400050" indent="-400050"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 town has a set of houses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and </a:t>
            </a:r>
            <a:r>
              <a:rPr lang="en-US" altLang="en-US" sz="2400" b="1" dirty="0">
                <a:latin typeface="Gabriola" panose="04040605051002020D02" pitchFamily="82" charset="0"/>
              </a:rPr>
              <a:t>a set of roads</a:t>
            </a:r>
          </a:p>
          <a:p>
            <a:pPr marL="400050" indent="-400050"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 road connects 2 and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only 2 </a:t>
            </a:r>
            <a:r>
              <a:rPr lang="en-US" altLang="en-US" sz="2400" b="1" dirty="0">
                <a:latin typeface="Gabriola" panose="04040605051002020D02" pitchFamily="82" charset="0"/>
              </a:rPr>
              <a:t>houses</a:t>
            </a:r>
          </a:p>
          <a:p>
            <a:pPr marL="400050" indent="-400050">
              <a:lnSpc>
                <a:spcPct val="9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A road connecting houses u and v has a </a:t>
            </a:r>
            <a:r>
              <a:rPr lang="en-US" altLang="en-US" sz="2400" b="1" dirty="0" smtClean="0">
                <a:latin typeface="Gabriola" panose="04040605051002020D02" pitchFamily="82" charset="0"/>
              </a:rPr>
              <a:t>repair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altLang="en-US" sz="2400" b="1" dirty="0" smtClean="0">
                <a:latin typeface="Gabriola" panose="04040605051002020D02" pitchFamily="82" charset="0"/>
              </a:rPr>
              <a:t>      cost w(u, v)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altLang="en-US" sz="2800" b="1" dirty="0" smtClean="0">
                <a:solidFill>
                  <a:srgbClr val="FF0000"/>
                </a:solidFill>
                <a:latin typeface="Gabriola" panose="04040605051002020D02" pitchFamily="82" charset="0"/>
              </a:rPr>
              <a:t>Goal</a:t>
            </a:r>
            <a:r>
              <a:rPr lang="en-US" altLang="en-US" sz="2800" b="1" dirty="0">
                <a:latin typeface="Gabriola" panose="04040605051002020D02" pitchFamily="82" charset="0"/>
              </a:rPr>
              <a:t>: Repair enough (and no more) roads such that:</a:t>
            </a:r>
          </a:p>
          <a:p>
            <a:pPr marL="400050" indent="-400050">
              <a:lnSpc>
                <a:spcPct val="90000"/>
              </a:lnSpc>
              <a:buFontTx/>
              <a:buAutoNum type="arabicPeriod"/>
            </a:pPr>
            <a:r>
              <a:rPr lang="en-US" altLang="en-US" sz="2400" b="1" dirty="0">
                <a:latin typeface="Gabriola" panose="04040605051002020D02" pitchFamily="82" charset="0"/>
              </a:rPr>
              <a:t>Everyone stays connected </a:t>
            </a:r>
          </a:p>
          <a:p>
            <a:pPr marL="685800" lvl="1" indent="-342900">
              <a:lnSpc>
                <a:spcPct val="90000"/>
              </a:lnSpc>
              <a:buNone/>
            </a:pPr>
            <a:r>
              <a:rPr lang="en-US" altLang="en-US" sz="1800" b="1" dirty="0">
                <a:latin typeface="Gabriola" panose="04040605051002020D02" pitchFamily="82" charset="0"/>
              </a:rPr>
              <a:t>	i.e., can reach every house from all other houses</a:t>
            </a:r>
          </a:p>
          <a:p>
            <a:pPr marL="400050" indent="-400050">
              <a:lnSpc>
                <a:spcPct val="90000"/>
              </a:lnSpc>
              <a:buNone/>
            </a:pPr>
            <a:r>
              <a:rPr lang="en-US" altLang="en-US" sz="2400" b="1" dirty="0">
                <a:latin typeface="Gabriola" panose="04040605051002020D02" pitchFamily="82" charset="0"/>
              </a:rPr>
              <a:t>2.   Total repair cost is </a:t>
            </a:r>
            <a:r>
              <a:rPr lang="en-US" altLang="en-US" sz="2400" b="1" dirty="0">
                <a:solidFill>
                  <a:srgbClr val="FF0000"/>
                </a:solidFill>
                <a:latin typeface="Gabriola" panose="04040605051002020D02" pitchFamily="82" charset="0"/>
              </a:rPr>
              <a:t>minimum</a:t>
            </a:r>
          </a:p>
        </p:txBody>
      </p:sp>
      <p:grpSp>
        <p:nvGrpSpPr>
          <p:cNvPr id="834564" name="Group 4"/>
          <p:cNvGrpSpPr>
            <a:grpSpLocks/>
          </p:cNvGrpSpPr>
          <p:nvPr/>
        </p:nvGrpSpPr>
        <p:grpSpPr bwMode="auto">
          <a:xfrm>
            <a:off x="5721592" y="1171176"/>
            <a:ext cx="3032522" cy="1606152"/>
            <a:chOff x="3028" y="2088"/>
            <a:chExt cx="2547" cy="1349"/>
          </a:xfrm>
        </p:grpSpPr>
        <p:sp>
          <p:nvSpPr>
            <p:cNvPr id="834565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34566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34567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34568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34569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34570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34571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34572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34573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34574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5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6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7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8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79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0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1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2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3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4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5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6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7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20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4588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4589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4590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4591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4592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34593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34594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4595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20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4596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97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4597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4598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3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34599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34600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34601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  <p:pic>
          <p:nvPicPr>
            <p:cNvPr id="834602" name="Picture 42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3" name="Picture 43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4" name="Picture 44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5" name="Picture 45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6" name="Picture 46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7" name="Picture 47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8" name="Picture 48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09" name="Picture 49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4610" name="Picture 50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1857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6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579364" y="239151"/>
            <a:ext cx="4765477" cy="404813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</a:rPr>
              <a:t>Minimum Spanning Trees</a:t>
            </a:r>
          </a:p>
        </p:txBody>
      </p:sp>
      <p:sp>
        <p:nvSpPr>
          <p:cNvPr id="836611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1171207" y="730879"/>
            <a:ext cx="6107113" cy="1819440"/>
          </a:xfrm>
        </p:spPr>
        <p:txBody>
          <a:bodyPr/>
          <a:lstStyle/>
          <a:p>
            <a:pPr marL="400050" indent="-400050">
              <a:lnSpc>
                <a:spcPct val="15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connected, undirected graph:</a:t>
            </a:r>
          </a:p>
          <a:p>
            <a:pPr marL="685800" lvl="1" indent="-342900">
              <a:lnSpc>
                <a:spcPct val="150000"/>
              </a:lnSpc>
            </a:pPr>
            <a:r>
              <a:rPr lang="en-US" altLang="en-US" sz="2400" b="1" dirty="0">
                <a:latin typeface="Gabriola" panose="04040605051002020D02" pitchFamily="82" charset="0"/>
              </a:rPr>
              <a:t>Vertices = houses,       Edges = roads</a:t>
            </a:r>
          </a:p>
          <a:p>
            <a:pPr marL="400050" indent="-400050">
              <a:lnSpc>
                <a:spcPct val="150000"/>
              </a:lnSpc>
            </a:pPr>
            <a:r>
              <a:rPr lang="en-US" altLang="en-US" b="1" dirty="0">
                <a:latin typeface="Gabriola" panose="04040605051002020D02" pitchFamily="82" charset="0"/>
              </a:rPr>
              <a:t>A </a:t>
            </a:r>
            <a:r>
              <a:rPr lang="en-US" altLang="en-US" b="1" dirty="0">
                <a:solidFill>
                  <a:srgbClr val="FF0000"/>
                </a:solidFill>
                <a:latin typeface="Gabriola" panose="04040605051002020D02" pitchFamily="82" charset="0"/>
              </a:rPr>
              <a:t>weight</a:t>
            </a:r>
            <a:r>
              <a:rPr lang="en-US" altLang="en-US" b="1" dirty="0">
                <a:latin typeface="Gabriola" panose="04040605051002020D02" pitchFamily="82" charset="0"/>
              </a:rPr>
              <a:t> w(u, v) on each edge (u, v) </a:t>
            </a:r>
            <a:r>
              <a:rPr lang="en-US" altLang="en-US" b="1" dirty="0">
                <a:latin typeface="Gabriola" panose="04040605051002020D02" pitchFamily="82" charset="0"/>
                <a:sym typeface="Symbol" panose="05050102010706020507" pitchFamily="18" charset="2"/>
              </a:rPr>
              <a:t></a:t>
            </a:r>
            <a:r>
              <a:rPr lang="en-US" altLang="en-US" b="1" dirty="0">
                <a:latin typeface="Gabriola" panose="04040605051002020D02" pitchFamily="82" charset="0"/>
              </a:rPr>
              <a:t> E</a:t>
            </a:r>
          </a:p>
        </p:txBody>
      </p:sp>
      <p:grpSp>
        <p:nvGrpSpPr>
          <p:cNvPr id="836612" name="Group 4"/>
          <p:cNvGrpSpPr>
            <a:grpSpLocks/>
          </p:cNvGrpSpPr>
          <p:nvPr/>
        </p:nvGrpSpPr>
        <p:grpSpPr bwMode="auto">
          <a:xfrm>
            <a:off x="4748213" y="2486026"/>
            <a:ext cx="3032522" cy="1606153"/>
            <a:chOff x="3028" y="2088"/>
            <a:chExt cx="2547" cy="1349"/>
          </a:xfrm>
        </p:grpSpPr>
        <p:sp>
          <p:nvSpPr>
            <p:cNvPr id="836613" name="Oval 5"/>
            <p:cNvSpPr>
              <a:spLocks noChangeArrowheads="1"/>
            </p:cNvSpPr>
            <p:nvPr/>
          </p:nvSpPr>
          <p:spPr bwMode="auto">
            <a:xfrm>
              <a:off x="3118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836614" name="Oval 6"/>
            <p:cNvSpPr>
              <a:spLocks noChangeArrowheads="1"/>
            </p:cNvSpPr>
            <p:nvPr/>
          </p:nvSpPr>
          <p:spPr bwMode="auto">
            <a:xfrm>
              <a:off x="3547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36615" name="Oval 7"/>
            <p:cNvSpPr>
              <a:spLocks noChangeArrowheads="1"/>
            </p:cNvSpPr>
            <p:nvPr/>
          </p:nvSpPr>
          <p:spPr bwMode="auto">
            <a:xfrm>
              <a:off x="4159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836616" name="Oval 8"/>
            <p:cNvSpPr>
              <a:spLocks noChangeArrowheads="1"/>
            </p:cNvSpPr>
            <p:nvPr/>
          </p:nvSpPr>
          <p:spPr bwMode="auto">
            <a:xfrm>
              <a:off x="4771" y="2162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36617" name="Oval 9"/>
            <p:cNvSpPr>
              <a:spLocks noChangeArrowheads="1"/>
            </p:cNvSpPr>
            <p:nvPr/>
          </p:nvSpPr>
          <p:spPr bwMode="auto">
            <a:xfrm>
              <a:off x="5196" y="2627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836618" name="Oval 10"/>
            <p:cNvSpPr>
              <a:spLocks noChangeArrowheads="1"/>
            </p:cNvSpPr>
            <p:nvPr/>
          </p:nvSpPr>
          <p:spPr bwMode="auto">
            <a:xfrm>
              <a:off x="3547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h</a:t>
              </a:r>
            </a:p>
          </p:txBody>
        </p:sp>
        <p:sp>
          <p:nvSpPr>
            <p:cNvPr id="836619" name="Oval 11"/>
            <p:cNvSpPr>
              <a:spLocks noChangeArrowheads="1"/>
            </p:cNvSpPr>
            <p:nvPr/>
          </p:nvSpPr>
          <p:spPr bwMode="auto">
            <a:xfrm>
              <a:off x="4159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836620" name="Oval 12"/>
            <p:cNvSpPr>
              <a:spLocks noChangeArrowheads="1"/>
            </p:cNvSpPr>
            <p:nvPr/>
          </p:nvSpPr>
          <p:spPr bwMode="auto">
            <a:xfrm>
              <a:off x="4771" y="3093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836621" name="Oval 13"/>
            <p:cNvSpPr>
              <a:spLocks noChangeArrowheads="1"/>
            </p:cNvSpPr>
            <p:nvPr/>
          </p:nvSpPr>
          <p:spPr bwMode="auto">
            <a:xfrm>
              <a:off x="3853" y="2629"/>
              <a:ext cx="266" cy="265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350" b="1" kern="1200">
                  <a:latin typeface="Gabriola" panose="04040605051002020D02" pitchFamily="82" charset="0"/>
                  <a:ea typeface="+mn-ea"/>
                  <a:cs typeface="+mn-cs"/>
                </a:rPr>
                <a:t>i</a:t>
              </a:r>
            </a:p>
          </p:txBody>
        </p:sp>
        <p:sp>
          <p:nvSpPr>
            <p:cNvPr id="836622" name="Line 14"/>
            <p:cNvSpPr>
              <a:spLocks noChangeShapeType="1"/>
            </p:cNvSpPr>
            <p:nvPr/>
          </p:nvSpPr>
          <p:spPr bwMode="auto">
            <a:xfrm>
              <a:off x="3672" y="2430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3" name="Line 15"/>
            <p:cNvSpPr>
              <a:spLocks noChangeShapeType="1"/>
            </p:cNvSpPr>
            <p:nvPr/>
          </p:nvSpPr>
          <p:spPr bwMode="auto">
            <a:xfrm>
              <a:off x="4907" y="2431"/>
              <a:ext cx="0" cy="67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4" name="Line 16"/>
            <p:cNvSpPr>
              <a:spLocks noChangeShapeType="1"/>
            </p:cNvSpPr>
            <p:nvPr/>
          </p:nvSpPr>
          <p:spPr bwMode="auto">
            <a:xfrm>
              <a:off x="3811" y="2287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5" name="Line 17"/>
            <p:cNvSpPr>
              <a:spLocks noChangeShapeType="1"/>
            </p:cNvSpPr>
            <p:nvPr/>
          </p:nvSpPr>
          <p:spPr bwMode="auto">
            <a:xfrm>
              <a:off x="4422" y="228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6" name="Line 18"/>
            <p:cNvSpPr>
              <a:spLocks noChangeShapeType="1"/>
            </p:cNvSpPr>
            <p:nvPr/>
          </p:nvSpPr>
          <p:spPr bwMode="auto">
            <a:xfrm>
              <a:off x="3811" y="3229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7" name="Line 19"/>
            <p:cNvSpPr>
              <a:spLocks noChangeShapeType="1"/>
            </p:cNvSpPr>
            <p:nvPr/>
          </p:nvSpPr>
          <p:spPr bwMode="auto">
            <a:xfrm>
              <a:off x="4429" y="3233"/>
              <a:ext cx="34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8" name="Line 20"/>
            <p:cNvSpPr>
              <a:spLocks noChangeShapeType="1"/>
            </p:cNvSpPr>
            <p:nvPr/>
          </p:nvSpPr>
          <p:spPr bwMode="auto">
            <a:xfrm flipV="1">
              <a:off x="3325" y="2389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29" name="Line 21"/>
            <p:cNvSpPr>
              <a:spLocks noChangeShapeType="1"/>
            </p:cNvSpPr>
            <p:nvPr/>
          </p:nvSpPr>
          <p:spPr bwMode="auto">
            <a:xfrm flipV="1">
              <a:off x="5005" y="2872"/>
              <a:ext cx="261" cy="2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0" name="Line 22"/>
            <p:cNvSpPr>
              <a:spLocks noChangeShapeType="1"/>
            </p:cNvSpPr>
            <p:nvPr/>
          </p:nvSpPr>
          <p:spPr bwMode="auto">
            <a:xfrm>
              <a:off x="5004" y="2380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1" name="Line 23"/>
            <p:cNvSpPr>
              <a:spLocks noChangeShapeType="1"/>
            </p:cNvSpPr>
            <p:nvPr/>
          </p:nvSpPr>
          <p:spPr bwMode="auto">
            <a:xfrm>
              <a:off x="3326" y="2857"/>
              <a:ext cx="256" cy="27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2" name="Line 24"/>
            <p:cNvSpPr>
              <a:spLocks noChangeShapeType="1"/>
            </p:cNvSpPr>
            <p:nvPr/>
          </p:nvSpPr>
          <p:spPr bwMode="auto">
            <a:xfrm>
              <a:off x="4369" y="2398"/>
              <a:ext cx="455" cy="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3" name="Line 25"/>
            <p:cNvSpPr>
              <a:spLocks noChangeShapeType="1"/>
            </p:cNvSpPr>
            <p:nvPr/>
          </p:nvSpPr>
          <p:spPr bwMode="auto">
            <a:xfrm>
              <a:off x="4059" y="2871"/>
              <a:ext cx="166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4" name="Line 26"/>
            <p:cNvSpPr>
              <a:spLocks noChangeShapeType="1"/>
            </p:cNvSpPr>
            <p:nvPr/>
          </p:nvSpPr>
          <p:spPr bwMode="auto">
            <a:xfrm flipV="1">
              <a:off x="3775" y="2880"/>
              <a:ext cx="153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5" name="Line 27"/>
            <p:cNvSpPr>
              <a:spLocks noChangeShapeType="1"/>
            </p:cNvSpPr>
            <p:nvPr/>
          </p:nvSpPr>
          <p:spPr bwMode="auto">
            <a:xfrm flipV="1">
              <a:off x="4059" y="2398"/>
              <a:ext cx="157" cy="24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endParaRPr lang="en-US" sz="1350" b="1" kern="1200">
                <a:latin typeface="Gabriola" panose="04040605051002020D02" pitchFamily="82" charset="0"/>
                <a:ea typeface="+mn-ea"/>
                <a:cs typeface="+mn-cs"/>
              </a:endParaRPr>
            </a:p>
          </p:txBody>
        </p:sp>
        <p:sp>
          <p:nvSpPr>
            <p:cNvPr id="836636" name="Text Box 28"/>
            <p:cNvSpPr txBox="1">
              <a:spLocks noChangeArrowheads="1"/>
            </p:cNvSpPr>
            <p:nvPr/>
          </p:nvSpPr>
          <p:spPr bwMode="auto">
            <a:xfrm>
              <a:off x="3304" y="2356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6637" name="Text Box 29"/>
            <p:cNvSpPr txBox="1">
              <a:spLocks noChangeArrowheads="1"/>
            </p:cNvSpPr>
            <p:nvPr/>
          </p:nvSpPr>
          <p:spPr bwMode="auto">
            <a:xfrm>
              <a:off x="3904" y="2088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6638" name="Text Box 30"/>
            <p:cNvSpPr txBox="1">
              <a:spLocks noChangeArrowheads="1"/>
            </p:cNvSpPr>
            <p:nvPr/>
          </p:nvSpPr>
          <p:spPr bwMode="auto">
            <a:xfrm>
              <a:off x="4511" y="2101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6639" name="Text Box 31"/>
            <p:cNvSpPr txBox="1">
              <a:spLocks noChangeArrowheads="1"/>
            </p:cNvSpPr>
            <p:nvPr/>
          </p:nvSpPr>
          <p:spPr bwMode="auto">
            <a:xfrm>
              <a:off x="3315" y="292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836640" name="Text Box 32"/>
            <p:cNvSpPr txBox="1">
              <a:spLocks noChangeArrowheads="1"/>
            </p:cNvSpPr>
            <p:nvPr/>
          </p:nvSpPr>
          <p:spPr bwMode="auto">
            <a:xfrm>
              <a:off x="3451" y="2631"/>
              <a:ext cx="21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836641" name="Text Box 33"/>
            <p:cNvSpPr txBox="1">
              <a:spLocks noChangeArrowheads="1"/>
            </p:cNvSpPr>
            <p:nvPr/>
          </p:nvSpPr>
          <p:spPr bwMode="auto">
            <a:xfrm>
              <a:off x="3910" y="3204"/>
              <a:ext cx="18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836642" name="Text Box 34"/>
            <p:cNvSpPr txBox="1">
              <a:spLocks noChangeArrowheads="1"/>
            </p:cNvSpPr>
            <p:nvPr/>
          </p:nvSpPr>
          <p:spPr bwMode="auto">
            <a:xfrm>
              <a:off x="4505" y="3195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6643" name="Text Box 35"/>
            <p:cNvSpPr txBox="1">
              <a:spLocks noChangeArrowheads="1"/>
            </p:cNvSpPr>
            <p:nvPr/>
          </p:nvSpPr>
          <p:spPr bwMode="auto">
            <a:xfrm>
              <a:off x="3704" y="2854"/>
              <a:ext cx="205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836644" name="Text Box 36"/>
            <p:cNvSpPr txBox="1">
              <a:spLocks noChangeArrowheads="1"/>
            </p:cNvSpPr>
            <p:nvPr/>
          </p:nvSpPr>
          <p:spPr bwMode="auto">
            <a:xfrm>
              <a:off x="4095" y="2458"/>
              <a:ext cx="19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836645" name="Text Box 37"/>
            <p:cNvSpPr txBox="1">
              <a:spLocks noChangeArrowheads="1"/>
            </p:cNvSpPr>
            <p:nvPr/>
          </p:nvSpPr>
          <p:spPr bwMode="auto">
            <a:xfrm>
              <a:off x="4446" y="2687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36646" name="Text Box 38"/>
            <p:cNvSpPr txBox="1">
              <a:spLocks noChangeArrowheads="1"/>
            </p:cNvSpPr>
            <p:nvPr/>
          </p:nvSpPr>
          <p:spPr bwMode="auto">
            <a:xfrm>
              <a:off x="4878" y="2647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14</a:t>
              </a:r>
            </a:p>
          </p:txBody>
        </p:sp>
        <p:sp>
          <p:nvSpPr>
            <p:cNvPr id="836647" name="Text Box 39"/>
            <p:cNvSpPr txBox="1">
              <a:spLocks noChangeArrowheads="1"/>
            </p:cNvSpPr>
            <p:nvPr/>
          </p:nvSpPr>
          <p:spPr bwMode="auto">
            <a:xfrm>
              <a:off x="5103" y="2341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836648" name="Text Box 40"/>
            <p:cNvSpPr txBox="1">
              <a:spLocks noChangeArrowheads="1"/>
            </p:cNvSpPr>
            <p:nvPr/>
          </p:nvSpPr>
          <p:spPr bwMode="auto">
            <a:xfrm>
              <a:off x="5085" y="2948"/>
              <a:ext cx="23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836649" name="Text Box 41"/>
            <p:cNvSpPr txBox="1">
              <a:spLocks noChangeArrowheads="1"/>
            </p:cNvSpPr>
            <p:nvPr/>
          </p:nvSpPr>
          <p:spPr bwMode="auto">
            <a:xfrm>
              <a:off x="4104" y="2840"/>
              <a:ext cx="206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defTabSz="685800" fontAlgn="base">
                <a:spcBef>
                  <a:spcPct val="0"/>
                </a:spcBef>
                <a:spcAft>
                  <a:spcPct val="0"/>
                </a:spcAft>
                <a:buClrTx/>
              </a:pPr>
              <a:r>
                <a:rPr lang="en-US" altLang="en-US" sz="1200" b="1" kern="1200">
                  <a:latin typeface="Gabriola" panose="04040605051002020D02" pitchFamily="82" charset="0"/>
                  <a:ea typeface="+mn-ea"/>
                  <a:cs typeface="+mn-cs"/>
                </a:rPr>
                <a:t>6</a:t>
              </a:r>
            </a:p>
          </p:txBody>
        </p:sp>
        <p:pic>
          <p:nvPicPr>
            <p:cNvPr id="836650" name="Picture 42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1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1" name="Picture 43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2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2" name="Picture 44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2150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3" name="Picture 45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0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4" name="Picture 46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3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5" name="Picture 47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28" y="2622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6" name="Picture 48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75" y="2623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7" name="Picture 49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35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836658" name="Picture 50" descr="j031133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4" y="3088"/>
              <a:ext cx="432" cy="27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36659" name="Rectangle 51"/>
          <p:cNvSpPr>
            <a:spLocks noChangeArrowheads="1"/>
          </p:cNvSpPr>
          <p:nvPr/>
        </p:nvSpPr>
        <p:spPr bwMode="auto">
          <a:xfrm>
            <a:off x="1579364" y="2575664"/>
            <a:ext cx="6337697" cy="1817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533400" indent="-533400">
              <a:spcBef>
                <a:spcPct val="20000"/>
              </a:spcBef>
              <a:buChar char="•"/>
              <a:defRPr sz="24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914400" indent="-457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95400" indent="-381000">
              <a:spcBef>
                <a:spcPct val="20000"/>
              </a:spcBef>
              <a:buChar char="•"/>
              <a:defRPr>
                <a:solidFill>
                  <a:schemeClr val="accent2"/>
                </a:solidFill>
                <a:latin typeface="Arial" panose="020B0604020202020204" pitchFamily="34" charset="0"/>
              </a:defRPr>
            </a:lvl3pPr>
            <a:lvl4pPr marL="1714500" indent="-34290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33600" indent="-304800">
              <a:spcBef>
                <a:spcPct val="20000"/>
              </a:spcBef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908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480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052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962400" indent="-304800" fontAlgn="base">
              <a:spcBef>
                <a:spcPct val="20000"/>
              </a:spcBef>
              <a:spcAft>
                <a:spcPct val="0"/>
              </a:spcAft>
              <a:buChar char="»"/>
              <a:defRPr sz="1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Find T </a:t>
            </a: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  <a:sym typeface="Symbol" panose="05050102010706020507" pitchFamily="18" charset="2"/>
              </a:rPr>
              <a:t></a:t>
            </a: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 E such that:</a:t>
            </a:r>
          </a:p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T connects all vertices</a:t>
            </a:r>
          </a:p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FontTx/>
              <a:buAutoNum type="arabicPeriod"/>
            </a:pPr>
            <a:r>
              <a:rPr lang="en-US" altLang="en-US" sz="1800" kern="12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w(T) = </a:t>
            </a:r>
            <a:r>
              <a:rPr lang="el-GR" altLang="en-US" sz="1800" kern="12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Σ</a:t>
            </a:r>
            <a:r>
              <a:rPr lang="en-US" altLang="en-US" sz="1800" kern="1200" baseline="-250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(</a:t>
            </a:r>
            <a:r>
              <a:rPr lang="en-US" altLang="en-US" sz="1800" kern="1200" baseline="-25000" dirty="0" err="1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u,v</a:t>
            </a:r>
            <a:r>
              <a:rPr lang="en-US" altLang="en-US" sz="1800" kern="1200" baseline="-250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)</a:t>
            </a:r>
            <a:r>
              <a:rPr lang="en-US" altLang="en-US" sz="1800" kern="1200" baseline="-250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  <a:sym typeface="Symbol" panose="05050102010706020507" pitchFamily="18" charset="2"/>
              </a:rPr>
              <a:t>T</a:t>
            </a:r>
            <a:r>
              <a:rPr lang="en-US" altLang="en-US" sz="1800" kern="1200" dirty="0">
                <a:solidFill>
                  <a:srgbClr val="333399"/>
                </a:solidFill>
                <a:latin typeface="Comic Sans MS" panose="030F0702030302020204" pitchFamily="66" charset="0"/>
                <a:ea typeface="+mn-ea"/>
                <a:cs typeface="+mn-cs"/>
              </a:rPr>
              <a:t> w(u, v)</a:t>
            </a: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 is </a:t>
            </a:r>
          </a:p>
          <a:p>
            <a:pPr marL="400050" indent="-400050" defTabSz="685800" fontAlgn="base">
              <a:lnSpc>
                <a:spcPct val="150000"/>
              </a:lnSpc>
              <a:spcAft>
                <a:spcPct val="0"/>
              </a:spcAft>
              <a:buClrTx/>
              <a:buNone/>
            </a:pPr>
            <a:r>
              <a:rPr lang="en-US" altLang="en-US" sz="1800" kern="1200" dirty="0">
                <a:solidFill>
                  <a:srgbClr val="333399"/>
                </a:solidFill>
                <a:ea typeface="+mn-ea"/>
                <a:cs typeface="+mn-cs"/>
              </a:rPr>
              <a:t>	minimized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2803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ChangeArrowheads="1"/>
          </p:cNvSpPr>
          <p:nvPr/>
        </p:nvSpPr>
        <p:spPr bwMode="auto">
          <a:xfrm>
            <a:off x="1762067" y="221079"/>
            <a:ext cx="4612539" cy="418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9056" tIns="34529" rIns="69056" bIns="34529" anchor="ctr"/>
          <a:lstStyle>
            <a:lvl1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1pPr>
            <a:lvl2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2pPr>
            <a:lvl3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3pPr>
            <a:lvl4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4pPr>
            <a:lvl5pPr algn="l"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Times New Roman" panose="02020603050405020304" pitchFamily="18" charset="0"/>
                <a:ea typeface="新細明體" charset="-120"/>
              </a:defRPr>
            </a:lvl9pPr>
          </a:lstStyle>
          <a:p>
            <a:pPr defTabSz="685800" fontAlgn="base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zh-TW" sz="3200" b="1" dirty="0">
                <a:solidFill>
                  <a:schemeClr val="tx1">
                    <a:lumMod val="50000"/>
                  </a:schemeClr>
                </a:solidFill>
                <a:latin typeface="Gabriola" panose="04040605051002020D02" pitchFamily="82" charset="0"/>
                <a:ea typeface="Roboto Slab Regular"/>
                <a:cs typeface="Roboto Slab Regular"/>
                <a:sym typeface="Roboto Slab Regular"/>
              </a:rPr>
              <a:t>Examples of Spanning Tree</a:t>
            </a:r>
          </a:p>
        </p:txBody>
      </p:sp>
      <p:sp>
        <p:nvSpPr>
          <p:cNvPr id="76803" name="Oval 3"/>
          <p:cNvSpPr>
            <a:spLocks noChangeArrowheads="1"/>
          </p:cNvSpPr>
          <p:nvPr/>
        </p:nvSpPr>
        <p:spPr bwMode="auto">
          <a:xfrm>
            <a:off x="2325291" y="20145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04" name="Oval 4"/>
          <p:cNvSpPr>
            <a:spLocks noChangeArrowheads="1"/>
          </p:cNvSpPr>
          <p:nvPr/>
        </p:nvSpPr>
        <p:spPr bwMode="auto">
          <a:xfrm>
            <a:off x="1810941" y="25860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05" name="Oval 5"/>
          <p:cNvSpPr>
            <a:spLocks noChangeArrowheads="1"/>
          </p:cNvSpPr>
          <p:nvPr/>
        </p:nvSpPr>
        <p:spPr bwMode="auto">
          <a:xfrm>
            <a:off x="2839641" y="25860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06" name="Oval 6"/>
          <p:cNvSpPr>
            <a:spLocks noChangeArrowheads="1"/>
          </p:cNvSpPr>
          <p:nvPr/>
        </p:nvSpPr>
        <p:spPr bwMode="auto">
          <a:xfrm>
            <a:off x="2325291" y="3043238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07" name="Line 7"/>
          <p:cNvSpPr>
            <a:spLocks noChangeShapeType="1"/>
          </p:cNvSpPr>
          <p:nvPr/>
        </p:nvSpPr>
        <p:spPr bwMode="auto">
          <a:xfrm>
            <a:off x="2491979" y="23526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08" name="Line 8"/>
          <p:cNvSpPr>
            <a:spLocks noChangeShapeType="1"/>
          </p:cNvSpPr>
          <p:nvPr/>
        </p:nvSpPr>
        <p:spPr bwMode="auto">
          <a:xfrm>
            <a:off x="2149079" y="2752725"/>
            <a:ext cx="685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09" name="Line 9"/>
          <p:cNvSpPr>
            <a:spLocks noChangeShapeType="1"/>
          </p:cNvSpPr>
          <p:nvPr/>
        </p:nvSpPr>
        <p:spPr bwMode="auto">
          <a:xfrm flipH="1">
            <a:off x="2065735" y="2295526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0" name="Line 10"/>
          <p:cNvSpPr>
            <a:spLocks noChangeShapeType="1"/>
          </p:cNvSpPr>
          <p:nvPr/>
        </p:nvSpPr>
        <p:spPr bwMode="auto">
          <a:xfrm>
            <a:off x="2606279" y="2295526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1" name="Line 11"/>
          <p:cNvSpPr>
            <a:spLocks noChangeShapeType="1"/>
          </p:cNvSpPr>
          <p:nvPr/>
        </p:nvSpPr>
        <p:spPr bwMode="auto">
          <a:xfrm>
            <a:off x="2055019" y="2907506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2" name="Line 12"/>
          <p:cNvSpPr>
            <a:spLocks noChangeShapeType="1"/>
          </p:cNvSpPr>
          <p:nvPr/>
        </p:nvSpPr>
        <p:spPr bwMode="auto">
          <a:xfrm flipH="1">
            <a:off x="2646760" y="2887266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3" name="Oval 13"/>
          <p:cNvSpPr>
            <a:spLocks noChangeArrowheads="1"/>
          </p:cNvSpPr>
          <p:nvPr/>
        </p:nvSpPr>
        <p:spPr bwMode="auto">
          <a:xfrm>
            <a:off x="3932635" y="20169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14" name="Oval 14"/>
          <p:cNvSpPr>
            <a:spLocks noChangeArrowheads="1"/>
          </p:cNvSpPr>
          <p:nvPr/>
        </p:nvSpPr>
        <p:spPr bwMode="auto">
          <a:xfrm>
            <a:off x="3418285" y="25884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15" name="Oval 15"/>
          <p:cNvSpPr>
            <a:spLocks noChangeArrowheads="1"/>
          </p:cNvSpPr>
          <p:nvPr/>
        </p:nvSpPr>
        <p:spPr bwMode="auto">
          <a:xfrm>
            <a:off x="4446985" y="25884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16" name="Oval 16"/>
          <p:cNvSpPr>
            <a:spLocks noChangeArrowheads="1"/>
          </p:cNvSpPr>
          <p:nvPr/>
        </p:nvSpPr>
        <p:spPr bwMode="auto">
          <a:xfrm>
            <a:off x="3932635" y="304561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17" name="Line 17"/>
          <p:cNvSpPr>
            <a:spLocks noChangeShapeType="1"/>
          </p:cNvSpPr>
          <p:nvPr/>
        </p:nvSpPr>
        <p:spPr bwMode="auto">
          <a:xfrm flipH="1">
            <a:off x="3673079" y="2297907"/>
            <a:ext cx="305990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8" name="Line 18"/>
          <p:cNvSpPr>
            <a:spLocks noChangeShapeType="1"/>
          </p:cNvSpPr>
          <p:nvPr/>
        </p:nvSpPr>
        <p:spPr bwMode="auto">
          <a:xfrm>
            <a:off x="4213623" y="2297907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19" name="Line 19"/>
          <p:cNvSpPr>
            <a:spLocks noChangeShapeType="1"/>
          </p:cNvSpPr>
          <p:nvPr/>
        </p:nvSpPr>
        <p:spPr bwMode="auto">
          <a:xfrm>
            <a:off x="3662363" y="2909887"/>
            <a:ext cx="265510" cy="23455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0" name="Oval 20"/>
          <p:cNvSpPr>
            <a:spLocks noChangeArrowheads="1"/>
          </p:cNvSpPr>
          <p:nvPr/>
        </p:nvSpPr>
        <p:spPr bwMode="auto">
          <a:xfrm>
            <a:off x="5526881" y="20157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21" name="Oval 21"/>
          <p:cNvSpPr>
            <a:spLocks noChangeArrowheads="1"/>
          </p:cNvSpPr>
          <p:nvPr/>
        </p:nvSpPr>
        <p:spPr bwMode="auto">
          <a:xfrm>
            <a:off x="5012531" y="25872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22" name="Oval 22"/>
          <p:cNvSpPr>
            <a:spLocks noChangeArrowheads="1"/>
          </p:cNvSpPr>
          <p:nvPr/>
        </p:nvSpPr>
        <p:spPr bwMode="auto">
          <a:xfrm>
            <a:off x="6041231" y="25872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23" name="Oval 23"/>
          <p:cNvSpPr>
            <a:spLocks noChangeArrowheads="1"/>
          </p:cNvSpPr>
          <p:nvPr/>
        </p:nvSpPr>
        <p:spPr bwMode="auto">
          <a:xfrm>
            <a:off x="5526881" y="3044429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24" name="Line 24"/>
          <p:cNvSpPr>
            <a:spLocks noChangeShapeType="1"/>
          </p:cNvSpPr>
          <p:nvPr/>
        </p:nvSpPr>
        <p:spPr bwMode="auto">
          <a:xfrm>
            <a:off x="5693569" y="2353866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5" name="Line 25"/>
          <p:cNvSpPr>
            <a:spLocks noChangeShapeType="1"/>
          </p:cNvSpPr>
          <p:nvPr/>
        </p:nvSpPr>
        <p:spPr bwMode="auto">
          <a:xfrm flipH="1">
            <a:off x="5267325" y="2296717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6" name="Line 26"/>
          <p:cNvSpPr>
            <a:spLocks noChangeShapeType="1"/>
          </p:cNvSpPr>
          <p:nvPr/>
        </p:nvSpPr>
        <p:spPr bwMode="auto">
          <a:xfrm>
            <a:off x="5807869" y="2296717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27" name="Oval 27"/>
          <p:cNvSpPr>
            <a:spLocks noChangeArrowheads="1"/>
          </p:cNvSpPr>
          <p:nvPr/>
        </p:nvSpPr>
        <p:spPr bwMode="auto">
          <a:xfrm>
            <a:off x="7134225" y="19895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0</a:t>
            </a:r>
          </a:p>
        </p:txBody>
      </p:sp>
      <p:sp>
        <p:nvSpPr>
          <p:cNvPr id="76828" name="Oval 28"/>
          <p:cNvSpPr>
            <a:spLocks noChangeArrowheads="1"/>
          </p:cNvSpPr>
          <p:nvPr/>
        </p:nvSpPr>
        <p:spPr bwMode="auto">
          <a:xfrm>
            <a:off x="6619875" y="25610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29" name="Oval 29"/>
          <p:cNvSpPr>
            <a:spLocks noChangeArrowheads="1"/>
          </p:cNvSpPr>
          <p:nvPr/>
        </p:nvSpPr>
        <p:spPr bwMode="auto">
          <a:xfrm>
            <a:off x="7648575" y="25610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2</a:t>
            </a:r>
          </a:p>
        </p:txBody>
      </p:sp>
      <p:sp>
        <p:nvSpPr>
          <p:cNvPr id="76830" name="Oval 30"/>
          <p:cNvSpPr>
            <a:spLocks noChangeArrowheads="1"/>
          </p:cNvSpPr>
          <p:nvPr/>
        </p:nvSpPr>
        <p:spPr bwMode="auto">
          <a:xfrm>
            <a:off x="7134225" y="3018235"/>
            <a:ext cx="333375" cy="333375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 anchor="ctr"/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3</a:t>
            </a:r>
          </a:p>
        </p:txBody>
      </p:sp>
      <p:sp>
        <p:nvSpPr>
          <p:cNvPr id="76831" name="Line 31"/>
          <p:cNvSpPr>
            <a:spLocks noChangeShapeType="1"/>
          </p:cNvSpPr>
          <p:nvPr/>
        </p:nvSpPr>
        <p:spPr bwMode="auto">
          <a:xfrm flipH="1">
            <a:off x="6874669" y="2270523"/>
            <a:ext cx="305991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32" name="Line 32"/>
          <p:cNvSpPr>
            <a:spLocks noChangeShapeType="1"/>
          </p:cNvSpPr>
          <p:nvPr/>
        </p:nvSpPr>
        <p:spPr bwMode="auto">
          <a:xfrm>
            <a:off x="7415213" y="2270523"/>
            <a:ext cx="316706" cy="326231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33" name="Line 33"/>
          <p:cNvSpPr>
            <a:spLocks noChangeShapeType="1"/>
          </p:cNvSpPr>
          <p:nvPr/>
        </p:nvSpPr>
        <p:spPr bwMode="auto">
          <a:xfrm flipH="1">
            <a:off x="7455694" y="2862263"/>
            <a:ext cx="245269" cy="25479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685800" fontAlgn="base">
              <a:spcBef>
                <a:spcPct val="0"/>
              </a:spcBef>
              <a:spcAft>
                <a:spcPct val="0"/>
              </a:spcAft>
              <a:buClrTx/>
            </a:pPr>
            <a:endParaRPr kumimoji="1" lang="en-US" sz="1600" b="1" kern="1200">
              <a:solidFill>
                <a:srgbClr val="CC3300"/>
              </a:solidFill>
              <a:latin typeface="Gabriola" panose="04040605051002020D02" pitchFamily="82" charset="0"/>
              <a:ea typeface="標楷體" pitchFamily="49" charset="-128"/>
              <a:cs typeface="+mn-cs"/>
            </a:endParaRPr>
          </a:p>
        </p:txBody>
      </p:sp>
      <p:sp>
        <p:nvSpPr>
          <p:cNvPr id="76834" name="Rectangle 34"/>
          <p:cNvSpPr>
            <a:spLocks noChangeArrowheads="1"/>
          </p:cNvSpPr>
          <p:nvPr/>
        </p:nvSpPr>
        <p:spPr bwMode="auto">
          <a:xfrm>
            <a:off x="2272903" y="3563541"/>
            <a:ext cx="328615" cy="439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9056" tIns="34529" rIns="69056" bIns="34529">
            <a:spAutoFit/>
          </a:bodyPr>
          <a:lstStyle/>
          <a:p>
            <a:pPr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400" b="1" kern="1200">
                <a:latin typeface="Gabriola" panose="04040605051002020D02" pitchFamily="82" charset="0"/>
                <a:ea typeface="新細明體" charset="-120"/>
                <a:cs typeface="+mn-cs"/>
              </a:rPr>
              <a:t>G</a:t>
            </a:r>
            <a:r>
              <a:rPr kumimoji="1" lang="en-US" altLang="zh-TW" b="1" kern="1200">
                <a:latin typeface="Gabriola" panose="04040605051002020D02" pitchFamily="82" charset="0"/>
                <a:ea typeface="新細明體" charset="-120"/>
                <a:cs typeface="+mn-cs"/>
              </a:rPr>
              <a:t>1</a:t>
            </a:r>
          </a:p>
        </p:txBody>
      </p:sp>
      <p:sp>
        <p:nvSpPr>
          <p:cNvPr id="76835" name="Rectangle 35"/>
          <p:cNvSpPr>
            <a:spLocks noChangeArrowheads="1"/>
          </p:cNvSpPr>
          <p:nvPr/>
        </p:nvSpPr>
        <p:spPr bwMode="auto">
          <a:xfrm>
            <a:off x="3568390" y="3512344"/>
            <a:ext cx="4413560" cy="5006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9056" tIns="34529" rIns="69056" bIns="34529">
            <a:spAutoFit/>
          </a:bodyPr>
          <a:lstStyle/>
          <a:p>
            <a:pPr algn="ctr" defTabSz="68580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kumimoji="1" lang="en-US" altLang="zh-TW" sz="2800" b="1" kern="1200" dirty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Possible spanning </a:t>
            </a:r>
            <a:r>
              <a:rPr kumimoji="1" lang="en-US" altLang="zh-TW" sz="2800" b="1" kern="1200" dirty="0" smtClean="0">
                <a:solidFill>
                  <a:srgbClr val="FF0000"/>
                </a:solidFill>
                <a:latin typeface="Gabriola" panose="04040605051002020D02" pitchFamily="82" charset="0"/>
                <a:ea typeface="新細明體" charset="-120"/>
                <a:cs typeface="+mn-cs"/>
              </a:rPr>
              <a:t>trees of G1</a:t>
            </a:r>
            <a:endParaRPr kumimoji="1" lang="en-US" altLang="zh-TW" sz="2800" b="1" kern="1200" dirty="0">
              <a:solidFill>
                <a:srgbClr val="FF0000"/>
              </a:solidFill>
              <a:latin typeface="Gabriola" panose="04040605051002020D02" pitchFamily="82" charset="0"/>
              <a:ea typeface="新細明體" charset="-120"/>
              <a:cs typeface="+mn-cs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9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58130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ent template">
  <a:themeElements>
    <a:clrScheme name="Custom 347">
      <a:dk1>
        <a:srgbClr val="4A5C65"/>
      </a:dk1>
      <a:lt1>
        <a:srgbClr val="FFFFFF"/>
      </a:lt1>
      <a:dk2>
        <a:srgbClr val="A6BCC9"/>
      </a:dk2>
      <a:lt2>
        <a:srgbClr val="DEE9F2"/>
      </a:lt2>
      <a:accent1>
        <a:srgbClr val="02BDC7"/>
      </a:accent1>
      <a:accent2>
        <a:srgbClr val="FFB600"/>
      </a:accent2>
      <a:accent3>
        <a:srgbClr val="FF9755"/>
      </a:accent3>
      <a:accent4>
        <a:srgbClr val="FD6C68"/>
      </a:accent4>
      <a:accent5>
        <a:srgbClr val="FC4067"/>
      </a:accent5>
      <a:accent6>
        <a:srgbClr val="A6BCC9"/>
      </a:accent6>
      <a:hlink>
        <a:srgbClr val="02BDC7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8A9BD2750EAC24EB70E1DF2481FFEB8" ma:contentTypeVersion="2" ma:contentTypeDescription="Create a new document." ma:contentTypeScope="" ma:versionID="a6a8f17024444c1ab20352b26fcdc8ac">
  <xsd:schema xmlns:xsd="http://www.w3.org/2001/XMLSchema" xmlns:xs="http://www.w3.org/2001/XMLSchema" xmlns:p="http://schemas.microsoft.com/office/2006/metadata/properties" xmlns:ns2="d3ad3ddf-2d0a-4bb3-9b93-e7da77996da3" targetNamespace="http://schemas.microsoft.com/office/2006/metadata/properties" ma:root="true" ma:fieldsID="fd82186439fbc82e038b348f6a489cf1" ns2:_="">
    <xsd:import namespace="d3ad3ddf-2d0a-4bb3-9b93-e7da77996da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3ad3ddf-2d0a-4bb3-9b93-e7da77996d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427E98B-6789-4DCF-838D-7E98C99015E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openxmlformats.org/package/2006/metadata/core-properties"/>
    <ds:schemaRef ds:uri="d3ad3ddf-2d0a-4bb3-9b93-e7da77996da3"/>
    <ds:schemaRef ds:uri="http://purl.org/dc/dcmitype/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46E9D2D0-3702-4EB4-877E-4E2B49B1D0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C5AB92A-8F52-48E8-BB29-5A1BF6C709D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3ad3ddf-2d0a-4bb3-9b93-e7da77996da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3197</TotalTime>
  <Words>2427</Words>
  <Application>Microsoft Office PowerPoint</Application>
  <PresentationFormat>On-screen Show (16:9)</PresentationFormat>
  <Paragraphs>918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Roboto Slab Regular</vt:lpstr>
      <vt:lpstr>新細明體</vt:lpstr>
      <vt:lpstr>Arial</vt:lpstr>
      <vt:lpstr>Lato Light</vt:lpstr>
      <vt:lpstr>標楷體</vt:lpstr>
      <vt:lpstr>Wingdings</vt:lpstr>
      <vt:lpstr>Comic Sans MS</vt:lpstr>
      <vt:lpstr>Courier New</vt:lpstr>
      <vt:lpstr>Gabriola</vt:lpstr>
      <vt:lpstr>Symbol</vt:lpstr>
      <vt:lpstr>Kent template</vt:lpstr>
      <vt:lpstr>Minimum Spanning Trees!</vt:lpstr>
      <vt:lpstr>PowerPoint Presentation</vt:lpstr>
      <vt:lpstr>Entry level  Questions</vt:lpstr>
      <vt:lpstr>Outline (MST)</vt:lpstr>
      <vt:lpstr>Minimum Spanning Trees</vt:lpstr>
      <vt:lpstr>Applications of MST</vt:lpstr>
      <vt:lpstr>Example</vt:lpstr>
      <vt:lpstr>Minimum Spanning Trees</vt:lpstr>
      <vt:lpstr>PowerPoint Presentation</vt:lpstr>
      <vt:lpstr>Properties of Minimum Spanning Trees</vt:lpstr>
      <vt:lpstr>Growing a MST – Generic Approach</vt:lpstr>
      <vt:lpstr>Generic MST algorithm</vt:lpstr>
      <vt:lpstr>Finding Safe Edges</vt:lpstr>
      <vt:lpstr>Prim’s Algorithm</vt:lpstr>
      <vt:lpstr>How to Find Light Edges Quickly?</vt:lpstr>
      <vt:lpstr>How to Find Light Edges Quickly? (cont.)</vt:lpstr>
      <vt:lpstr>Example (Prim’s Algorithm)</vt:lpstr>
      <vt:lpstr>Example (Prim’s) (cont.)</vt:lpstr>
      <vt:lpstr>PowerPoint Presentation</vt:lpstr>
      <vt:lpstr>PowerPoint Presentation</vt:lpstr>
      <vt:lpstr>PowerPoint Presentation</vt:lpstr>
      <vt:lpstr>PRIM (V, E, w, r)</vt:lpstr>
      <vt:lpstr>Prim’s Algorithm </vt:lpstr>
      <vt:lpstr>A different instance of the generic approach</vt:lpstr>
      <vt:lpstr>Kruskal’s Algorithm</vt:lpstr>
      <vt:lpstr>Kruskal’s Algorithm</vt:lpstr>
      <vt:lpstr>Example (Kruskal’s Algorithm)</vt:lpstr>
      <vt:lpstr>KRUSKAL(V, E, w)</vt:lpstr>
      <vt:lpstr>KRUSKAL(V, E, w) (cont.)</vt:lpstr>
      <vt:lpstr>Problem 1</vt:lpstr>
      <vt:lpstr>Problem 1 (cont.)</vt:lpstr>
      <vt:lpstr>Recap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</dc:title>
  <dc:creator>Rouf Khan</dc:creator>
  <cp:lastModifiedBy>Anmol Verma</cp:lastModifiedBy>
  <cp:revision>207</cp:revision>
  <dcterms:modified xsi:type="dcterms:W3CDTF">2021-08-31T15:27:38Z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0x010100E8A9BD2750EAC24EB70E1DF2481FFEB8</vt:lpwstr>
  </property>
</Properties>
</file>