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7" r:id="rId2"/>
    <p:sldId id="259" r:id="rId3"/>
    <p:sldId id="258" r:id="rId4"/>
    <p:sldId id="260" r:id="rId5"/>
    <p:sldId id="261" r:id="rId6"/>
    <p:sldId id="323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1" r:id="rId31"/>
    <p:sldId id="282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24" r:id="rId44"/>
    <p:sldId id="325" r:id="rId45"/>
    <p:sldId id="326" r:id="rId46"/>
    <p:sldId id="327" r:id="rId47"/>
    <p:sldId id="328" r:id="rId48"/>
    <p:sldId id="329" r:id="rId49"/>
    <p:sldId id="298" r:id="rId50"/>
    <p:sldId id="299" r:id="rId51"/>
    <p:sldId id="300" r:id="rId52"/>
    <p:sldId id="301" r:id="rId53"/>
    <p:sldId id="302" r:id="rId54"/>
    <p:sldId id="306" r:id="rId55"/>
    <p:sldId id="317" r:id="rId56"/>
    <p:sldId id="303" r:id="rId57"/>
    <p:sldId id="305" r:id="rId58"/>
    <p:sldId id="307" r:id="rId59"/>
    <p:sldId id="308" r:id="rId60"/>
    <p:sldId id="309" r:id="rId61"/>
    <p:sldId id="311" r:id="rId62"/>
    <p:sldId id="310" r:id="rId63"/>
    <p:sldId id="320" r:id="rId64"/>
    <p:sldId id="312" r:id="rId65"/>
    <p:sldId id="314" r:id="rId66"/>
    <p:sldId id="315" r:id="rId67"/>
    <p:sldId id="316" r:id="rId6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32" units="cm"/>
          <inkml:channel name="Y" type="integer" max="1584" units="cm"/>
        </inkml:traceFormat>
        <inkml:channelProperties>
          <inkml:channelProperty channel="X" name="resolution" value="96.32653" units="1/cm"/>
          <inkml:channelProperty channel="Y" name="resolution" value="95.42168" units="1/cm"/>
        </inkml:channelProperties>
      </inkml:inkSource>
      <inkml:timestamp xml:id="ts0" timeString="2021-01-25T04:24:06.2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6FCB03-66DB-4B88-A678-DB02FF93BFAC}" emma:medium="tactile" emma:mode="ink">
          <msink:context xmlns:msink="http://schemas.microsoft.com/ink/2010/main" type="writingRegion" rotatedBoundingBox="10286,10235 24626,9715 24741,12891 10401,13411"/>
        </emma:interpretation>
      </emma:emma>
    </inkml:annotationXML>
    <inkml:traceGroup>
      <inkml:annotationXML>
        <emma:emma xmlns:emma="http://www.w3.org/2003/04/emma" version="1.0">
          <emma:interpretation id="{D55CA050-6A5A-4360-9F09-D503F10CFB3C}" emma:medium="tactile" emma:mode="ink">
            <msink:context xmlns:msink="http://schemas.microsoft.com/ink/2010/main" type="paragraph" rotatedBoundingBox="10286,10235 24626,9715 24741,12891 10401,13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3F7108-82BA-4EE6-9A71-954305D50D21}" emma:medium="tactile" emma:mode="ink">
              <msink:context xmlns:msink="http://schemas.microsoft.com/ink/2010/main" type="line" rotatedBoundingBox="10286,10235 24626,9715 24741,12891 10401,13411"/>
            </emma:interpretation>
          </emma:emma>
        </inkml:annotationXML>
        <inkml:traceGroup>
          <inkml:annotationXML>
            <emma:emma xmlns:emma="http://www.w3.org/2003/04/emma" version="1.0">
              <emma:interpretation id="{D488E1FD-A3D8-4E13-B027-9A2F1D54C296}" emma:medium="tactile" emma:mode="ink">
                <msink:context xmlns:msink="http://schemas.microsoft.com/ink/2010/main" type="inkWord" rotatedBoundingBox="10311,10932 19133,10612 19210,12734 10388,13053"/>
              </emma:interpretation>
              <emma:one-of disjunction-type="recognition" id="oneOf0">
                <emma:interpretation id="interp0" emma:lang="en-IN" emma:confidence="0">
                  <emma:literal>(194010</emma:literal>
                </emma:interpretation>
                <emma:interpretation id="interp1" emma:lang="en-IN" emma:confidence="0">
                  <emma:literal>(194020</emma:literal>
                </emma:interpretation>
                <emma:interpretation id="interp2" emma:lang="en-IN" emma:confidence="0">
                  <emma:literal>unquote</emma:literal>
                </emma:interpretation>
                <emma:interpretation id="interp3" emma:lang="en-IN" emma:confidence="0">
                  <emma:literal>[194010</emma:literal>
                </emma:interpretation>
                <emma:interpretation id="interp4" emma:lang="en-IN" emma:confidence="0">
                  <emma:literal>"quote</emma:literal>
                </emma:interpretation>
              </emma:one-of>
            </emma:emma>
          </inkml:annotationXML>
          <inkml:trace contextRef="#ctx0" brushRef="#br0">243 0,'0'0,"0"0,0 0,0 0,0 0,0 0,0 0,0 0,0 0,0 0,0 0,0 0,0 0,-19 19,1 18,-1 38,-18 37,-19 37,1 94,17-38,38 0,19-18,18-19,37-19,38-37,55-37,93-38,-260-37</inkml:trace>
          <inkml:trace contextRef="#ctx0" brushRef="#br0" timeOffset="383.1616">1561 187,'0'0,"0"0,0 0,-19 0,1 0,-1 0,0 19,19-1,0 1,0 18,19 19,0 19,18 37,0 19,0-20,-18 20,-1 0,1-19,-19-112</inkml:trace>
          <inkml:trace contextRef="#ctx0" brushRef="#br0" timeOffset="989.1685">3064-186,'0'0,"0"0,-18 0,-1 0,-37 0,-36 19,-20 18,-18 37,19 20,18-1,19 0,0 19,37-18,-1-20,20-18,18 19,0-19,18-19,38 0,37-37,0-18,0-20,-1-36,1-1,-19-18,-18 0,-19-1,0 1,-18 37,-1 0,1 0,-19 37,0 1,0 18,0 0,0 18,19 57,-1 74,19 75,0 19,1-19,-20 0,1 0,-1-38,1-37,-19-18,0-56,0-75</inkml:trace>
          <inkml:trace contextRef="#ctx0" brushRef="#br0" timeOffset="1590.2502">3844 150,'0'0,"0"0,0 37,-19 56,1 19,-1 38,-18-1,0 0,18-37,1-56,-1 0,19-19,0-18,0 0,0-19,19 18,-1 1,38-19,37 0,55-19,1 1,-1-20,-18 1,-18 0,-1-19,-37 0,-18 18,-19 1,-18 0,-1-1,-18 1,0-19,-18 19,-1 0,1-1,-19 1,18 18,-18 1,18-1,1 19,-1 0,1 0,-1 19,0 37,19 56,19 74,0-37,-1 1,1-1,-1 0,19-37,1-19,-1-18,-37-75</inkml:trace>
          <inkml:trace contextRef="#ctx0" brushRef="#br0" timeOffset="2062.8387">5273 560,'0'0,"-18"19,-1 18,1 75,-1 19,38 18,-1-37,19 37,0-18,1-38,-1-18,0-19,18-19,1 0,0-18,0-19,18-19,0-18,-18-19,-1-18,-36-94,-19-38,-37 1,-19 18,0 57,-18 18,0 19,-19 37,-18 18,-19 20,18 18,20 37,17 0,20 1,18-1,37 0,0-37</inkml:trace>
          <inkml:trace contextRef="#ctx0" brushRef="#br0" timeOffset="3414.7943">6517 691,'0'0,"19"0,36-19,57-18,-1-19,0 0,1 0,18 0,18-19,19 1,-37 18,-18 18,-38 20,-18-1,-19 0,-19 19,1 0,-1 19,-18 18,0 19,-37 38,0 55,0 0,18 0,19-37,19 19,0-38,18-18,18-19,1 0,0-19,18-18,37 0,1-38,-1 0,-18-18,-19-19,0-19,-18-37,-19 0,-18 0,-19-18,0 37,-37-19,-19 0,-18 18,0 38,-1 19,1 37,-19 0,-18 19,-19 18,37 0,37 1,19 18,19 0,18-56</inkml:trace>
          <inkml:trace contextRef="#ctx0" brushRef="#br0" timeOffset="2767.5108">6666-261,'0'0,"0"0,0 0,0 0,0 0,0 19,0 18,18 56,-18 1,0 36,-18 20,-1 36,-18 1,0-1,18 1,19-38,0-18,19-19,18 0,19-19,36 0,-17-37,17-37,1 0,0-38,18-18,1-38,-19 0,-1-36,-92 111</inkml:trace>
        </inkml:traceGroup>
        <inkml:traceGroup>
          <inkml:annotationXML>
            <emma:emma xmlns:emma="http://www.w3.org/2003/04/emma" version="1.0">
              <emma:interpretation id="{8A39F6DC-1661-4137-AF5A-1D9A88BDFA7B}" emma:medium="tactile" emma:mode="ink">
                <msink:context xmlns:msink="http://schemas.microsoft.com/ink/2010/main" type="inkWord" rotatedBoundingBox="20221,9875 24626,9715 24741,12891 20336,13051"/>
              </emma:interpretation>
              <emma:one-of disjunction-type="recognition" id="oneOf1">
                <emma:interpretation id="interp5" emma:lang="en-IN" emma:confidence="0">
                  <emma:literal>1970)</emma:literal>
                </emma:interpretation>
                <emma:interpretation id="interp6" emma:lang="en-IN" emma:confidence="0">
                  <emma:literal>19970)</emma:literal>
                </emma:interpretation>
                <emma:interpretation id="interp7" emma:lang="en-IN" emma:confidence="0">
                  <emma:literal>19700)</emma:literal>
                </emma:interpretation>
                <emma:interpretation id="interp8" emma:lang="en-IN" emma:confidence="0">
                  <emma:literal>₹970)</emma:literal>
                </emma:interpretation>
                <emma:interpretation id="interp9" emma:lang="en-IN" emma:confidence="0">
                  <emma:literal>199700)</emma:literal>
                </emma:interpretation>
              </emma:one-of>
            </emma:emma>
          </inkml:annotationXML>
          <inkml:trace contextRef="#ctx0" brushRef="#br0" timeOffset="4420.9366">9914-466,'0'0,"0"0,0 0,0 0,0 19,0 74,19 75,-1 56,1 0,-1 37,-18-37,0-19,0-56,-18 1,18-1,0-37,0 0,0-112</inkml:trace>
          <inkml:trace contextRef="#ctx0" brushRef="#br0" timeOffset="5085.6742">11251 150,'0'0,"-19"-19,0-18,-18-1,0-18,0-18,0-1,0 19,0 0,0 38,-1-1,20 19,-19 0,-19 37,0 19,-18 37,18 1,19-1,19 0,18 1,0-1,18-18,1-19,-1-19,1 0,0-18,-1-19,19 0,0-19,0 1,1-20,-1-18,0-18,-19-1,1 0,0 19,-1 19,-18 0,0 18,0 0,0 19,0 0,0 0,0 19,19 37,-1 37,1 57,-1-1,20 37,-20-18,1-18,-1-20,19 20,0-38,-18-38,0-18,-19-56</inkml:trace>
          <inkml:trace contextRef="#ctx0" brushRef="#br0" timeOffset="5575.3299">11455-112,'0'0,"0"0,0 0,0 0,0 0,37-18,19-1,55-18,56-19,19 19,-56-1,-19 1,-37 18,0 1,-18-1,-19 0,0 19,-18 0,0 19,-1 0,1 18,-1 75,-18 0,-18 18,-1 20,1-1,-20 0,1 1,0-1,19-37,-1-19,0-18,19-19,0-19,0-18,0-19,0 0,0 0,0 0</inkml:trace>
          <inkml:trace contextRef="#ctx0" brushRef="#br0" timeOffset="5784.0796">11993 635,'0'0,"0"0,0 0,0 0,19 19,36-19,1 0,18 0,1-19,-1 0,37-18,-18-19,-93 56</inkml:trace>
          <inkml:trace contextRef="#ctx0" brushRef="#br0" timeOffset="6227.0602">12940-37,'0'0,"0"0,0 19,-19 18,1 0,-1 38,1 37,18 0,0 0,18 37,1-37,18 0,18-19,20-37,-1-18,-18-20,-1 1,1-19,0-19,-1-18,1-19,0-19,-19-18,-18 18,-19 1,-19-1,-18 1,-19 18,-18 0,-19 0,-18 0,36 37,20 0,-1 19,19 0,18 0,19 0,0 0,0 0</inkml:trace>
          <inkml:trace contextRef="#ctx0" brushRef="#br0" timeOffset="6578.2094">13571-1268,'0'0,"0"0,0 0,0 0,37 18,37 38,38 56,18 19,-19 37,-18 18,-19 20,0 18,-37-38,-18 57,-19 18,-37-37,-56 18,-55 1,-19-38,18-18,1-57,-1-18,19-56,130-56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795B9-5E9E-4C20-802D-8D8C3DCB1DCF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7AE49-E5EA-4D96-8C63-F1686B7F7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3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Rutuja Kulkarni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6498-4132-47BE-908A-D99DA864EA79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Rutuja Kulkarni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4018-122D-43B0-9244-5BF0FAFF91A1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Rutuja Kulkarni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8B4E-0C38-4284-897E-ACC832CFE1AC}" type="datetime1">
              <a:rPr lang="en-US" smtClean="0"/>
              <a:t>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Rutuja Kulkarni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ED1B-90D4-4953-82D0-8C7F62F55E90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Rutuja Kulkarni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2CF7-212D-48AD-8650-5B6205DDB16B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Rutuja Kulkarni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9FBA-C410-4E2F-A74B-4EF0CDB1A174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bepzUM1x3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E%20Computer%20Engg.%202019%20Patt_01.072020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kAiIXyBmA" TargetMode="External"/><Relationship Id="rId2" Type="http://schemas.openxmlformats.org/officeDocument/2006/relationships/hyperlink" Target="https://www.youtube.com/watch?v=-DmzUlLqIf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../CPP/Ex1.cp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IVXjl4SwVo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41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lang="en-IN" sz="2400" dirty="0">
                <a:solidFill>
                  <a:srgbClr val="1719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academic excellence by imparting education in computing and providing exposure to research to create intellectual professionals and explore global opportunities</a:t>
            </a:r>
            <a:r>
              <a:rPr lang="en-IN" sz="240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 dirty="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lang="en-IN" sz="2400" dirty="0">
                <a:solidFill>
                  <a:srgbClr val="1719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impart learning by educating students with conceptual knowledge, hands-on practices using Free and Open-Source Software and tools, competency skills, social awareness, thereby igniting young minds for innovative thinking, professional expertise, and multidisciplinary </a:t>
            </a:r>
            <a:r>
              <a:rPr lang="en-IN" sz="2400" dirty="0" smtClean="0">
                <a:solidFill>
                  <a:srgbClr val="1719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Departmental 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276998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System Languages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 language come into the picture as high level language during the early 1970s.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UNIX mostly written in C.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2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915400" cy="498598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of Software Architectures:</a:t>
            </a: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external environment supporting the execution of the program is termed its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operating/ target environment.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is 3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major era in development of computer programs.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Mainframe Era</a:t>
            </a: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Batch Environment: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Simplest operating environment consists only of external files of data.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Input: set of data files                               Output: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set of 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Processes data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57500" y="5652655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52900" y="5865669"/>
            <a:ext cx="1219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3726567" y="3507022"/>
              <a:ext cx="5163840" cy="1148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4687" y="3495142"/>
                <a:ext cx="5187600" cy="1172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3088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Mainframe era: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426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76" y="1752600"/>
            <a:ext cx="413922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88" y="4343400"/>
            <a:ext cx="35814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9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905000"/>
            <a:ext cx="8763001" cy="3877985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Interactive Environment 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Rather than developing a program on a deck of cards, CRT terminals were directly connected to the computer.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 share for each user.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program interact directly with a user at a display console during its execution.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word-processing system,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dbms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spread sheets, video games.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0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Effects on Language Design: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interactive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I/O, special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of I/O are not addressed.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program would need to read 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from file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it is entered on the keyboard.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batch processing environment facility for correcting the errors is not there so the program get terminated when exception occurs during execution.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 facility for monitoring the execution speed/time for program.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Personal Computer Era: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Personal computers (PC):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1970s could be called the era of minicomputers.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were smaller and cheaper machines than a standard mainframe era.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standard mainframe of 1970s shrunk from room full of cabinets and tape drives to 3-5 feet long and 3-4 feet high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Information Technology Infrastructure: PERSONAL COMPUTER ERA : 1981 to  pres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3276600" cy="1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1978, Apple released the Apple II computer, the first true commercial PC.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was a small desktop machine that ran BASIC.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1981, all of this changed.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PC was released by IBM, this was overnight success.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January 1984 Apple announced Macintosh computer, it contained windows-based GUI with a mouse for point and click data entry.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www.youtube.com/watch?v=8bepzUM1x3w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9801"/>
            <a:ext cx="244909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Embedded-system environments: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computer system that is used to control part of the larger system such as an industrial plant, an aircraft, or even your toaster is termed as embedded computer system.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Failure of embedded application can often be life-threatening.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Ada, C and C++ are used extensively to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meet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some of the special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embedded-system environments.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4665050"/>
            <a:ext cx="2708564" cy="180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Effects on language design: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PC users are quite familiar with the tools of the windows interface.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Programs written for embedded systems often operate without underlying OS , usual environment of files and I/O devices.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Error handling in embedded systems is of particularly importance.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Embedded systems almost always operate in real time.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Finally it’s a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distributed system.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9067800" cy="5017527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Networking Era:</a:t>
            </a:r>
            <a:endParaRPr lang="en-IN" sz="2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Distributed Computing: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As machines become faster, cheaper, and smaller they started to populate the business environment.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E.g.: College Payroll System.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E.g.: An airline reservation system [Client-Server Application].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N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mid-1990s saw the emergence of the distribute LAN into an international global network, the internet.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Accessing the internet in its early days required 2 classes of computer.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533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54194"/>
            <a:ext cx="8763000" cy="159563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4800" dirty="0" smtClean="0">
                <a:hlinkClick r:id="rId2" action="ppaction://hlinkfile"/>
              </a:rPr>
              <a:t>Syllabus 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7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1794"/>
            <a:ext cx="8610600" cy="5103806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FTP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SMTP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romanU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Effects on language design:</a:t>
            </a:r>
            <a:endParaRPr lang="en-IN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use of WWW has again changed role of PL.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 repository servers are being created worldwide.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initial web pages were static.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 is again critical problem.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https://www.youtube.com/watch?v=-DmzUlLqIfc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https://www.youtube.com/watch?v=ctkAiIXyBmA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166199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Languages for various application domains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8" y="2362200"/>
            <a:ext cx="8439581" cy="430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en-IN" dirty="0" smtClean="0">
                <a:solidFill>
                  <a:srgbClr val="0070C0"/>
                </a:solidFill>
              </a:rPr>
              <a:t>Role of Programming Language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3323987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Initially, languages were designed to execute program efficiently.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middle 1960s, programs were developed to solve problems for some given domain- specific problem.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older languages have undergone periodic revisions to reflect changing influences from other areas of computing.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Some of these influences include: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3877985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capabilities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Applications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Implementation methods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Theoretical studies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Standardization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568874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 makes a good language?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Attributes of a good language: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Clarity, Simplicity, and Unity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Orthogonality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able to combine various features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Naturalness for the application: sequential, concurrent, logic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Support for abstraction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Ease of program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environment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Portability of a program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1661993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 startAt="8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Cost of use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1787" y="4416136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Cost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 execution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2743200" y="4488873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Cost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 translation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5029200" y="4343400"/>
            <a:ext cx="1752600" cy="121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Cost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creation, testing</a:t>
            </a:r>
          </a:p>
          <a:p>
            <a:pPr algn="ctr"/>
            <a:r>
              <a:rPr lang="en-IN" dirty="0" smtClean="0"/>
              <a:t>And use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7086600" y="4350327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Cost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 maintenance</a:t>
            </a:r>
            <a:endParaRPr lang="en-IN" dirty="0"/>
          </a:p>
        </p:txBody>
      </p:sp>
      <p:cxnSp>
        <p:nvCxnSpPr>
          <p:cNvPr id="69" name="Straight Arrow Connector 68"/>
          <p:cNvCxnSpPr>
            <a:stCxn id="63" idx="0"/>
          </p:cNvCxnSpPr>
          <p:nvPr/>
        </p:nvCxnSpPr>
        <p:spPr>
          <a:xfrm flipV="1">
            <a:off x="1136187" y="2511376"/>
            <a:ext cx="2642640" cy="1904760"/>
          </a:xfrm>
          <a:prstGeom prst="straightConnector1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5" idx="0"/>
          </p:cNvCxnSpPr>
          <p:nvPr/>
        </p:nvCxnSpPr>
        <p:spPr>
          <a:xfrm flipH="1" flipV="1">
            <a:off x="5223960" y="2478960"/>
            <a:ext cx="681540" cy="1864440"/>
          </a:xfrm>
          <a:prstGeom prst="line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6" idx="0"/>
          </p:cNvCxnSpPr>
          <p:nvPr/>
        </p:nvCxnSpPr>
        <p:spPr>
          <a:xfrm flipH="1" flipV="1">
            <a:off x="5698081" y="2378160"/>
            <a:ext cx="2226719" cy="1972167"/>
          </a:xfrm>
          <a:prstGeom prst="line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4" idx="0"/>
          </p:cNvCxnSpPr>
          <p:nvPr/>
        </p:nvCxnSpPr>
        <p:spPr>
          <a:xfrm flipV="1">
            <a:off x="3619500" y="2512440"/>
            <a:ext cx="882660" cy="1976433"/>
          </a:xfrm>
          <a:prstGeom prst="line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533400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Semantics:</a:t>
            </a:r>
            <a:b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507831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Syntax of a programming language is what the program looks like.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Semantics of a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programming language is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meaning given to the various syntactic constructs.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E.g.: In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++ for loop can be written as: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for(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i=0;i&lt;10;i++)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&lt;&lt;i</a:t>
            </a:r>
          </a:p>
          <a:p>
            <a:pPr algn="just">
              <a:lnSpc>
                <a:spcPct val="150000"/>
              </a:lnSpc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Similarly in python:     m=[]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IN" sz="2200" dirty="0"/>
              <a:t>for i in </a:t>
            </a:r>
            <a:r>
              <a:rPr lang="en-IN" sz="2200" dirty="0" smtClean="0"/>
              <a:t>range(10):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m.append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(i)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print(i)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5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Language Paradigm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166199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are 4 basic computational models that describe most programming today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8862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Imperative/ Procedural  Language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01514" y="38862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Applicative/ Functional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Language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821781" y="3906982"/>
            <a:ext cx="1752600" cy="121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Rule based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Language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58000" y="3906982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 Oriented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Language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74830" y="2511376"/>
            <a:ext cx="2003997" cy="1374824"/>
          </a:xfrm>
          <a:prstGeom prst="straightConnector1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223960" y="2478960"/>
            <a:ext cx="474121" cy="1254840"/>
          </a:xfrm>
          <a:prstGeom prst="line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516439" y="2212705"/>
            <a:ext cx="1722561" cy="1521095"/>
          </a:xfrm>
          <a:prstGeom prst="line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86200" y="2512441"/>
            <a:ext cx="615960" cy="1221359"/>
          </a:xfrm>
          <a:prstGeom prst="line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Rutuja</a:t>
            </a:r>
            <a:r>
              <a:rPr lang="en-IN" dirty="0" smtClean="0"/>
              <a:t> </a:t>
            </a:r>
            <a:r>
              <a:rPr lang="en-IN" dirty="0" err="1" smtClean="0"/>
              <a:t>Kulkarni</a:t>
            </a:r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27</a:t>
            </a:fld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490669" y="5151844"/>
            <a:ext cx="233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key principal of this paradigms is the execution of series of mathematical functions</a:t>
            </a:r>
            <a:r>
              <a:rPr lang="en-IN" dirty="0" smtClean="0"/>
              <a:t>. 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LISP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81" y="5151844"/>
            <a:ext cx="24698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It works by changing the program state through assignment statements. It performs step by step task by changing state. </a:t>
            </a:r>
            <a:endParaRPr lang="en-IN" dirty="0" smtClean="0"/>
          </a:p>
          <a:p>
            <a:pPr algn="just"/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74181" y="5191361"/>
            <a:ext cx="2331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Executes by checking certain condition</a:t>
            </a:r>
          </a:p>
          <a:p>
            <a:pPr algn="just"/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Generality of Computational Model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8763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1474519"/>
            <a:ext cx="8763000" cy="497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5" y="6355295"/>
            <a:ext cx="8021782" cy="3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5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Language standardization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 describes a PL?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Consider following C code: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i;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i=(1&amp;&amp;2)+3;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this valid C? what is the value of i?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you extend C to add a new dynamic array declaration can you still call the language C?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address this concern, most languages have standard definitions.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5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533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754194"/>
            <a:ext cx="8991600" cy="470898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4800" dirty="0" smtClean="0">
                <a:solidFill>
                  <a:srgbClr val="0070C0"/>
                </a:solidFill>
              </a:rPr>
              <a:t>Unit 1</a:t>
            </a:r>
          </a:p>
          <a:p>
            <a:pPr algn="ctr">
              <a:lnSpc>
                <a:spcPct val="150000"/>
              </a:lnSpc>
            </a:pPr>
            <a:r>
              <a:rPr lang="en-IN" sz="4800" b="1" dirty="0">
                <a:solidFill>
                  <a:srgbClr val="0070C0"/>
                </a:solidFill>
              </a:rPr>
              <a:t>Fundamentals of Programming </a:t>
            </a:r>
            <a:r>
              <a:rPr lang="en-IN" dirty="0">
                <a:solidFill>
                  <a:srgbClr val="0070C0"/>
                </a:solidFill>
              </a:rPr>
              <a:t>	</a:t>
            </a:r>
            <a:endParaRPr lang="en-IN" dirty="0" smtClean="0">
              <a:solidFill>
                <a:srgbClr val="0070C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IN" sz="2000" dirty="0" smtClean="0">
                <a:solidFill>
                  <a:srgbClr val="7030A0"/>
                </a:solidFill>
              </a:rPr>
              <a:t>Prepared By</a:t>
            </a:r>
          </a:p>
          <a:p>
            <a:pPr algn="r">
              <a:lnSpc>
                <a:spcPct val="150000"/>
              </a:lnSpc>
            </a:pPr>
            <a:r>
              <a:rPr lang="en-IN" sz="2000" dirty="0" smtClean="0">
                <a:solidFill>
                  <a:srgbClr val="7030A0"/>
                </a:solidFill>
              </a:rPr>
              <a:t>Prof. </a:t>
            </a:r>
            <a:r>
              <a:rPr lang="en-IN" sz="2000" dirty="0" err="1" smtClean="0">
                <a:solidFill>
                  <a:srgbClr val="7030A0"/>
                </a:solidFill>
              </a:rPr>
              <a:t>Rutuja</a:t>
            </a:r>
            <a:r>
              <a:rPr lang="en-IN" sz="2000" dirty="0" smtClean="0">
                <a:solidFill>
                  <a:srgbClr val="7030A0"/>
                </a:solidFill>
              </a:rPr>
              <a:t> A </a:t>
            </a:r>
            <a:r>
              <a:rPr lang="en-IN" sz="2000" dirty="0" err="1" smtClean="0">
                <a:solidFill>
                  <a:srgbClr val="7030A0"/>
                </a:solidFill>
              </a:rPr>
              <a:t>Kulkarni</a:t>
            </a:r>
            <a:endParaRPr lang="en-IN" sz="2000" dirty="0" smtClean="0">
              <a:solidFill>
                <a:srgbClr val="7030A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IN" sz="2000" dirty="0" smtClean="0">
                <a:solidFill>
                  <a:srgbClr val="7030A0"/>
                </a:solidFill>
              </a:rPr>
              <a:t>PICT, Pune</a:t>
            </a:r>
            <a:endParaRPr lang="en-IN" sz="20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Conti..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Standard comes in 2 flavours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 use standards effectively, we need to address 3 issues: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Timeliness: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When do we standardize a language?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Conformance: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What does it mean for a program to adhere to a standard and for a compiler to compile standard?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Obsolescence :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when and how does a standard age get modified?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992582"/>
            <a:ext cx="1752600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Proprietary Standards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165226" y="2971800"/>
            <a:ext cx="178777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Consensus</a:t>
            </a:r>
          </a:p>
          <a:p>
            <a:pPr algn="ctr"/>
            <a:r>
              <a:rPr lang="en-IN" dirty="0" smtClean="0"/>
              <a:t>Standards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3165226" y="2176320"/>
            <a:ext cx="340770" cy="795480"/>
          </a:xfrm>
          <a:prstGeom prst="line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342866" y="2209800"/>
            <a:ext cx="441330" cy="762000"/>
          </a:xfrm>
          <a:prstGeom prst="line">
            <a:avLst/>
          </a:prstGeom>
          <a:ln w="24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Rutuja</a:t>
            </a:r>
            <a:r>
              <a:rPr lang="en-IN" dirty="0" smtClean="0"/>
              <a:t> </a:t>
            </a:r>
            <a:r>
              <a:rPr lang="en-IN" dirty="0" err="1" smtClean="0"/>
              <a:t>Kulkarni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Internationalization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387798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the globalization of commerce and emergence of the WWW, programming is increasingly a global activity, and it is important for language to be readily usable in multiple countries.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Often local conventions affect the way data are stored and processed.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collating sequence 2. country specific date format. 3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country specific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 format 4. currency etc.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pPr marL="571500" indent="-571500">
              <a:buFont typeface="+mj-lt"/>
              <a:buAutoNum type="romanUcPeriod" startAt="4"/>
            </a:pPr>
            <a:r>
              <a:rPr lang="en-IN" dirty="0" smtClean="0">
                <a:solidFill>
                  <a:srgbClr val="0070C0"/>
                </a:solidFill>
              </a:rPr>
              <a:t>Programming Environment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environment in which programs are created and tested, and it tends to have less influence on language design than the operating environment in which program are expected to be executed.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Effects on language design: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Environment have affected language design primarily in 2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ajor areas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eparate compilation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Testing and Debugging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91600" cy="4572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Separate compilation</a:t>
            </a:r>
            <a:br>
              <a:rPr lang="en-IN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the construction of any large program, it is desirable to have different programmers for design, code and test part.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Individual subprograms are compiled and executed and finally merged into the final program.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Separate compilation is difficult for shared data objects.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check whether call to external subprogram is valid?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The declaration of data type for any variable referenced is needed?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common problem is to find, during assembly of final complete program , that several subprograms have the same names. To avoid this problem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each shared name must be unique, Naming conventions must be adopted.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Language often use scoping rules to hide names.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Use of inheritance in OOP.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Testing and Debugging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Most languages contain some features to aid program testing and debugging. Few examples are as follows: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Execution trace feature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Breakpoints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Assertions : </a:t>
            </a:r>
            <a:r>
              <a:rPr lang="en-IN" dirty="0"/>
              <a:t>Assertions are statements used to test assumptions made by programmers</a:t>
            </a:r>
            <a:r>
              <a:rPr lang="en-IN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E.g. : assert(x&gt;0 or a=1) or (x=0 and a&gt;b+10)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Example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C++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pPr marL="571500" indent="-571500">
              <a:buFont typeface="+mj-lt"/>
              <a:buAutoNum type="romanUcPeriod" startAt="5"/>
            </a:pPr>
            <a:r>
              <a:rPr lang="en-IN" dirty="0">
                <a:solidFill>
                  <a:srgbClr val="0070C0"/>
                </a:solidFill>
              </a:rPr>
              <a:t>Machine Architectures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387798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developing a programming language, the architecture of the software influences the design of a language in 2 ways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underlying computer on which programs written in the language will execute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execution model, or virtual computer that supports language on the actual hardware.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861774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operation of a computer:</a:t>
            </a:r>
            <a:b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87634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61139"/>
            <a:ext cx="8610600" cy="44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802824"/>
            <a:ext cx="8391525" cy="4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387798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computer consists of six major components: 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Primitive operations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Sequence control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access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Storage management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387798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Computer Hardware: 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A main memory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contains programs and data to be processed.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Processing is performed by an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which takes each machine language instruction in turn, decode it, and execute it.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Data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 major data components 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7846" y="4260273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Memory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08964" y="5223164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High speed Registers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967846" y="60960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External Files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14800" y="4572000"/>
            <a:ext cx="1752600" cy="651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14800" y="5410200"/>
            <a:ext cx="1752600" cy="117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5527964"/>
            <a:ext cx="1752600" cy="87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IN" dirty="0" smtClean="0">
                <a:solidFill>
                  <a:srgbClr val="0070C0"/>
                </a:solidFill>
              </a:rPr>
              <a:t>Introduction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Any notation for the description of algorithms and data structures may be termed a programming language.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study Programming Languages(PL)?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Hundreds of different programming languages have been designed and implemented.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In 1969, SAMMET listed 120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languages.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fact, practicing programmers often work at computer installations where use of particular language such as Java, C is required.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4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Primitive operations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typical set of operation include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primitive 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arithmetic on each built-in numeric data type,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primitive for test for zero, positive, and negative numbers,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primitive for accessing and modifying various data items,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primitive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controlling I/O devices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primitive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sequence control.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CISC and RISC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387798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3. Sequence control and 4. Data </a:t>
            </a: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access: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next instruction to be executed at any point during execution of a machine language program is usually determined by the contents of a special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program address register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which always contain memory address of the next instruction.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1752600"/>
            <a:ext cx="7998023" cy="4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" y="1063748"/>
            <a:ext cx="8077200" cy="51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43</a:t>
            </a:fld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0"/>
            <a:ext cx="8229599" cy="503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5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44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77200" cy="513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3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237158" cy="369332"/>
          </a:xfrm>
        </p:spPr>
        <p:txBody>
          <a:bodyPr/>
          <a:lstStyle/>
          <a:p>
            <a:r>
              <a:rPr lang="en-IN" dirty="0" smtClean="0"/>
              <a:t>What happens when a program run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45</a:t>
            </a:fld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53" y="1828800"/>
            <a:ext cx="4436653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41148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8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46</a:t>
            </a:fld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905000"/>
            <a:ext cx="44958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96729"/>
            <a:ext cx="3962400" cy="46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5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47</a:t>
            </a:fld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26720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41910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3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48</a:t>
            </a:fld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188311"/>
            <a:ext cx="7797799" cy="563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0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5. Storage management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One principle in machine design is to keep all resources of computer operating as much as possible.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the simplest design at a time one program will be running in  memory.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speeding up the imbalance between CPU and main memory, a multiprogramming is used by OS.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Concept of multiprogramming (to achieve this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paging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or dynamic program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relocation)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facilities are directly included in hardware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Why study PL?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Six primary reasons to study: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improve your ability to develop effective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improve your use of your existing 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increase your vocabulary of useful 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allow a better choice of 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make it easier to learn a new language.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make it easier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4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276998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For speeding up the imbalance between main memory and the central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processor, 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cache memory is used.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6. Operating environment: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consists of a set of peripheral storage and I/O devices.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devices communicate with computer by operating environment.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526297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Firmware computers: </a:t>
            </a: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Earlier we have defined a computer as an integrated set of algorithms and data structures capable of storing and executing programs.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Programs executed by computer are, written in low-level machine language.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However machine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languages are not restricted to low-level.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Any precisely defined algorithm or data structure may be realized in hardware.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hardware realization means construct a hardware device whose machine language is precisely that of the defined computer)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2215991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alternative to hardware realization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a computer is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firmware computer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simulated by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running on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special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microprogrammable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hardware computer.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52</a:t>
            </a:fld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81400"/>
            <a:ext cx="22098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507831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Translators and virtual Architectures:</a:t>
            </a:r>
            <a:endParaRPr lang="en-IN" sz="2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Programming, of course is most often done in a high level language far removed from hardware machine language.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How to do it?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Translation (or Compilation): several specified type of the translator are: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IN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 assembler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IN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compiler 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 usually converted to assembly then to machine language by an assembler. g++ -s add.cpp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IN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Linker or loader.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4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lphaLcPeriod" startAt="4"/>
            </a:pP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preprocessor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I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Macroprocessor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translator whose source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language 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 extended form of some high-level language such as C++ or Java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whose object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language is the standard form of the same language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simulation (software interpretation):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Rather than translating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high-level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language programs into equivalent machine-language programs, we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might instead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simulate, through programs running on another host computer, </a:t>
            </a:r>
            <a:r>
              <a:rPr lang="en-IN" i="1" u="sng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i="1" u="sng" dirty="0" smtClean="0">
                <a:latin typeface="Times New Roman" pitchFamily="18" charset="0"/>
                <a:cs typeface="Times New Roman" pitchFamily="18" charset="0"/>
              </a:rPr>
              <a:t>computer whose </a:t>
            </a:r>
            <a:r>
              <a:rPr lang="en-IN" i="1" u="sng" dirty="0">
                <a:latin typeface="Times New Roman" pitchFamily="18" charset="0"/>
                <a:cs typeface="Times New Roman" pitchFamily="18" charset="0"/>
              </a:rPr>
              <a:t>machine language is the high-level language. </a:t>
            </a:r>
            <a:endParaRPr lang="en-IN" i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5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To do this, we construct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programs in the machine language of the host computer that represent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algorithms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(and data structures) necessary for the execution of programs 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high-level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language.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construct with software running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host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computer the high-level language computer that we might otherwise have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constructed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hardware. This is termed a software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simulation.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3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8763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4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key question in a language implementation tends to be whether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base representation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the program during execution is that of the machine language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actual computer being used.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Compiled languages: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C, C++, FORTRAN, Pascal, and Ada are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commonly thought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as languages that are compiled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Interpreted languages.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LISP, ML, Perl, Postscript,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Prolog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and Smalltalk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are often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implemented by use of a software interpreter.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4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87634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0768"/>
              </p:ext>
            </p:extLst>
          </p:nvPr>
        </p:nvGraphicFramePr>
        <p:xfrm>
          <a:off x="304800" y="1754188"/>
          <a:ext cx="8534400" cy="4875212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13543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smtClean="0">
                          <a:effectLst/>
                          <a:latin typeface="inherit"/>
                        </a:rPr>
                        <a:t>Interpreter </a:t>
                      </a:r>
                      <a:r>
                        <a:rPr lang="en-IN" sz="2000" dirty="0">
                          <a:effectLst/>
                          <a:latin typeface="inherit"/>
                        </a:rPr>
                        <a:t>translates just one statement of the program at a time into machine code.</a:t>
                      </a:r>
                    </a:p>
                  </a:txBody>
                  <a:tcPr marL="31968" marR="31968" marT="51148" marB="51148">
                    <a:lnL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  <a:latin typeface="inherit"/>
                        </a:rPr>
                        <a:t>Compiler scans the entire program and translates the whole of it into machine code at once.</a:t>
                      </a:r>
                    </a:p>
                  </a:txBody>
                  <a:tcPr marL="31968" marR="31968" marT="51148" marB="51148">
                    <a:lnL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F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F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6041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  <a:latin typeface="inherit"/>
                        </a:rPr>
                        <a:t>An interpreter takes very less time to </a:t>
                      </a:r>
                      <a:r>
                        <a:rPr lang="en-IN" sz="2000" dirty="0" smtClean="0">
                          <a:effectLst/>
                          <a:latin typeface="inherit"/>
                        </a:rPr>
                        <a:t>analyse </a:t>
                      </a:r>
                      <a:r>
                        <a:rPr lang="en-IN" sz="2000" dirty="0">
                          <a:effectLst/>
                          <a:latin typeface="inherit"/>
                        </a:rPr>
                        <a:t>the source code. However, the overall time to execute the process is much slower.</a:t>
                      </a:r>
                    </a:p>
                  </a:txBody>
                  <a:tcPr marL="31968" marR="31968" marT="51148" marB="51148">
                    <a:lnL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  <a:latin typeface="inherit"/>
                        </a:rPr>
                        <a:t>A compiler takes a lot of time to analyze the source code. However, the overall time taken to execute the process is much faster.</a:t>
                      </a:r>
                    </a:p>
                  </a:txBody>
                  <a:tcPr marL="31968" marR="31968" marT="51148" marB="51148">
                    <a:lnL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F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F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6041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  <a:latin typeface="inherit"/>
                        </a:rPr>
                        <a:t>An interpreter does not generate an intermediary code. Hence, an interpreter is highly efficient in terms of its memory.</a:t>
                      </a:r>
                    </a:p>
                  </a:txBody>
                  <a:tcPr marL="31968" marR="31968" marT="51148" marB="51148">
                    <a:lnL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  <a:latin typeface="inherit"/>
                        </a:rPr>
                        <a:t>A compiler always generates an intermediary object code. It will need further linking. Hence more memory is needed.</a:t>
                      </a:r>
                    </a:p>
                  </a:txBody>
                  <a:tcPr marL="31968" marR="31968" marT="51148" marB="51148">
                    <a:lnL w="9525" cap="flat" cmpd="sng" algn="ctr">
                      <a:solidFill>
                        <a:srgbClr val="A00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F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F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3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110799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15676"/>
              </p:ext>
            </p:extLst>
          </p:nvPr>
        </p:nvGraphicFramePr>
        <p:xfrm>
          <a:off x="228600" y="1905000"/>
          <a:ext cx="8610602" cy="3505200"/>
        </p:xfrm>
        <a:graphic>
          <a:graphicData uri="http://schemas.openxmlformats.org/drawingml/2006/table">
            <a:tbl>
              <a:tblPr/>
              <a:tblGrid>
                <a:gridCol w="4305301"/>
                <a:gridCol w="4305301"/>
              </a:tblGrid>
              <a:tr h="170830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effectLst/>
                          <a:latin typeface="inherit"/>
                        </a:rPr>
                        <a:t>Keeps translating the program continuously till the first error is confronted. If any error is spotted, it stops working and hence debugging becomes easy.</a:t>
                      </a:r>
                    </a:p>
                  </a:txBody>
                  <a:tcPr marL="44907" marR="44907" marT="71851" marB="71851">
                    <a:lnL w="9525" cap="flat" cmpd="sng" algn="ctr">
                      <a:solidFill>
                        <a:srgbClr val="A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effectLst/>
                          <a:latin typeface="inherit"/>
                        </a:rPr>
                        <a:t>A compiler generates the error message only after it scans the complete program and hence debugging is relatively harder while working with a compiler.</a:t>
                      </a:r>
                    </a:p>
                  </a:txBody>
                  <a:tcPr marL="44907" marR="44907" marT="71851" marB="71851">
                    <a:lnL w="9525" cap="flat" cmpd="sng" algn="ctr">
                      <a:solidFill>
                        <a:srgbClr val="A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4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4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689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effectLst/>
                          <a:latin typeface="inherit"/>
                        </a:rPr>
                        <a:t>Interpreters are used by programming languages like Ruby and Python for example.</a:t>
                      </a:r>
                    </a:p>
                  </a:txBody>
                  <a:tcPr marL="44907" marR="44907" marT="71851" marB="71851">
                    <a:lnL w="9525" cap="flat" cmpd="sng" algn="ctr">
                      <a:solidFill>
                        <a:srgbClr val="A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effectLst/>
                          <a:latin typeface="inherit"/>
                        </a:rPr>
                        <a:t>Compliers are used by programming languages like C and C++ for example.</a:t>
                      </a:r>
                    </a:p>
                  </a:txBody>
                  <a:tcPr marL="44907" marR="44907" marT="71851" marB="71851">
                    <a:lnL w="9525" cap="flat" cmpd="sng" algn="ctr">
                      <a:solidFill>
                        <a:srgbClr val="A0B1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4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3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36933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increase your vocabulary of useful programming constructs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6" y="2362200"/>
            <a:ext cx="8593137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7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pPr marL="571500" indent="-571500">
              <a:buFont typeface="+mj-lt"/>
              <a:buAutoNum type="romanUcPeriod" startAt="6"/>
            </a:pPr>
            <a:r>
              <a:rPr lang="en-IN" dirty="0">
                <a:solidFill>
                  <a:srgbClr val="0070C0"/>
                </a:solidFill>
              </a:rPr>
              <a:t>VIRTUAL COMPUTERS AND BINDING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2601"/>
            <a:ext cx="8915400" cy="4062651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computer was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as an integrated set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algorithms and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structures capable of storing and executing programs.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considered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ways in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which a given computer might actually be constructed: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 Through a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hardware realization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representing the data structures 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directly with physical devices.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2. Through a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firmware realization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representing the data structures 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by microprogramming a suitable hardware computer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200" smtClean="0">
                <a:latin typeface="Times New Roman" pitchFamily="18" charset="0"/>
                <a:cs typeface="Times New Roman" pitchFamily="18" charset="0"/>
              </a:rPr>
              <a:t>(BIOS)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3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3. Through a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virtual machine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representing the data structures and algorithms by programs and data structures in some other programming language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www.youtube.com/watch?v=yIVXjl4SwVo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Through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some combination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these techniques, representing various parts of the computer directly in hardware,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microprograms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or by software simulation as appropriate.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2769989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Virtual Computers and Language Implementations</a:t>
            </a:r>
            <a:endParaRPr lang="en-IN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Each time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language 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implemented on a different computer,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tends to see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slightly (or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very) different virtual computer in the language definition.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3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87634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Layers of virtual computers for a Web application.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072063" cy="441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3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507831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Classes of Binding Times </a:t>
            </a:r>
            <a:endParaRPr lang="en-IN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1. Execution time (run time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a. On entry to a subprogram or block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b. At arbitrary points during execution.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2. Translation time (compile time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a. Bindings chosen by the programmer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Bindings chosen by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translator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How arrays 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stored?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c. Bindings chosen by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loader: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Language implementation time.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4. Language definition time.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8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9067800" cy="5334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Classes of Binding Times </a:t>
            </a:r>
            <a:br>
              <a:rPr lang="en-IN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98598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illustrate the variety of bindings and binding times, consider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assignment statement written in a language L.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X = X + 10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1. Set of types for Variable 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2. Type of variable 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3. Set of possible values for variable X.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4. Value of Variable 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5. Representation of the constant 10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6. Properties of the operator +.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8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Importance of Binding </a:t>
            </a:r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although both ML and FORTRAN allow one to set up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manipulate arrays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numbers, solving a problem requiring large arrays and large amounts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arithmetic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ML would probably be most inappropriate if it could also be done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FORTRAN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Nevertheless, we might turn around and ask a related question: Why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FORTRAN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so inflexible in its handling of strings as compared with ML?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8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3323987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Importance of Binding Times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Concept of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late binding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early binding.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language like FORTRAN, in which most bindings are made during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translation, early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the processing of a program, is said to have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early binding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 languages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late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such as ML or HTML, delay most bindings until execution time.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67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8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8392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Earliest high language appeared in 1950.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versions of FORTRAN and LISP were designed during the 1950s.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Ada, C, Pascal, Prolog and Smalltalk date from 1970s.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C++, ML, Perl, and Postscript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date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1980s.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dates from 1990s.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5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44319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Development of Early Languages: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Numerically based Languages: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technology dates from the era just before World War-II through the early 1940’s.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early 1950s, Symbolic notation started to appear.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Grace Hopper developed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A-0 language.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real breakthrough occurred in 1957 when Backus managed a team to develop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FORTRAN or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FORmula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TRANslator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9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8915400" cy="430887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Short History of PL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915400" cy="553997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FORTRAN was extremely successful and was dominant language through the 1970s.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I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goal was to develop business applications using a form of English like text.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1960’s  COBOL was designed.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AI languages: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Information Processing Language :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LISP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Processing functional language)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Prof. Rutuja Kulkarni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mtClean="0"/>
              <a:pPr marL="38100">
                <a:lnSpc>
                  <a:spcPts val="2090"/>
                </a:lnSpc>
              </a:pPr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6999</TotalTime>
  <Words>3527</Words>
  <Application>Microsoft Office PowerPoint</Application>
  <PresentationFormat>On-screen Show (4:3)</PresentationFormat>
  <Paragraphs>465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Departmental Vision &amp; Mission</vt:lpstr>
      <vt:lpstr>PowerPoint Presentation</vt:lpstr>
      <vt:lpstr>PowerPoint Presentation</vt:lpstr>
      <vt:lpstr>Introduction</vt:lpstr>
      <vt:lpstr>Why study PL?</vt:lpstr>
      <vt:lpstr>PowerPoint Presentation</vt:lpstr>
      <vt:lpstr>Short History of PL</vt:lpstr>
      <vt:lpstr>Short History of PL</vt:lpstr>
      <vt:lpstr>Short History of PL</vt:lpstr>
      <vt:lpstr>Short History of PL</vt:lpstr>
      <vt:lpstr>Short History of PL</vt:lpstr>
      <vt:lpstr>Mainframe era:</vt:lpstr>
      <vt:lpstr>Short History of PL</vt:lpstr>
      <vt:lpstr>Short History of PL</vt:lpstr>
      <vt:lpstr>Short History of PL</vt:lpstr>
      <vt:lpstr>Short History of PL</vt:lpstr>
      <vt:lpstr>Short History of PL</vt:lpstr>
      <vt:lpstr>Short History of PL</vt:lpstr>
      <vt:lpstr>Short History of PL</vt:lpstr>
      <vt:lpstr>Short History of PL</vt:lpstr>
      <vt:lpstr>Short History of PL</vt:lpstr>
      <vt:lpstr>Role of Programming Language</vt:lpstr>
      <vt:lpstr>PowerPoint Presentation</vt:lpstr>
      <vt:lpstr>PowerPoint Presentation</vt:lpstr>
      <vt:lpstr>PowerPoint Presentation</vt:lpstr>
      <vt:lpstr>Syntax and Semantics: </vt:lpstr>
      <vt:lpstr>Language Paradigm</vt:lpstr>
      <vt:lpstr>Generality of Computational Model</vt:lpstr>
      <vt:lpstr>Language standardization</vt:lpstr>
      <vt:lpstr>Conti..</vt:lpstr>
      <vt:lpstr>Internationalization </vt:lpstr>
      <vt:lpstr>Programming Environment</vt:lpstr>
      <vt:lpstr>Separate compilation </vt:lpstr>
      <vt:lpstr>PowerPoint Presentation</vt:lpstr>
      <vt:lpstr>Testing and Debugging</vt:lpstr>
      <vt:lpstr>Machine Architectures</vt:lpstr>
      <vt:lpstr>The operation of a computer: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COMPUTERS AND BINDING TIMES</vt:lpstr>
      <vt:lpstr>PowerPoint Presentation</vt:lpstr>
      <vt:lpstr>PowerPoint Presentation</vt:lpstr>
      <vt:lpstr>PowerPoint Presentation</vt:lpstr>
      <vt:lpstr>PowerPoint Presentation</vt:lpstr>
      <vt:lpstr>Classes of Binding Times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AbhiKul</cp:lastModifiedBy>
  <cp:revision>263</cp:revision>
  <dcterms:created xsi:type="dcterms:W3CDTF">2020-06-12T11:01:57Z</dcterms:created>
  <dcterms:modified xsi:type="dcterms:W3CDTF">2023-02-21T04:03:24Z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