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61" r:id="rId7"/>
    <p:sldId id="277" r:id="rId8"/>
    <p:sldId id="262" r:id="rId9"/>
    <p:sldId id="263" r:id="rId10"/>
    <p:sldId id="264" r:id="rId11"/>
    <p:sldId id="265" r:id="rId12"/>
    <p:sldId id="266" r:id="rId13"/>
    <p:sldId id="267" r:id="rId14"/>
    <p:sldId id="268" r:id="rId15"/>
    <p:sldId id="269" r:id="rId16"/>
    <p:sldId id="274" r:id="rId17"/>
    <p:sldId id="273" r:id="rId18"/>
    <p:sldId id="270" r:id="rId19"/>
    <p:sldId id="276" r:id="rId20"/>
    <p:sldId id="275"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54" d="100"/>
          <a:sy n="54" d="100"/>
        </p:scale>
        <p:origin x="677" y="53"/>
      </p:cViewPr>
      <p:guideLst/>
    </p:cSldViewPr>
  </p:slideViewPr>
  <p:notesTextViewPr>
    <p:cViewPr>
      <p:scale>
        <a:sx n="1" d="1"/>
        <a:sy n="1" d="1"/>
      </p:scale>
      <p:origin x="0" y="0"/>
    </p:cViewPr>
  </p:notesTextViewPr>
  <p:sorterViewPr>
    <p:cViewPr>
      <p:scale>
        <a:sx n="60" d="100"/>
        <a:sy n="60" d="100"/>
      </p:scale>
      <p:origin x="0" y="-15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2905183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310243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57734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A3699A-71FA-49CF-BF07-454CA3F9EB3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42018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2340716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1C0FF17-5F42-4B27-A2EC-EBF24BB1247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9070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1C0FF17-5F42-4B27-A2EC-EBF24BB1247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833884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890697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AA3699A-71FA-49CF-BF07-454CA3F9EB37}" type="slidenum">
              <a:rPr lang="en-US" smtClean="0"/>
              <a:t>‹#›</a:t>
            </a:fld>
            <a:endParaRPr lang="en-US"/>
          </a:p>
        </p:txBody>
      </p:sp>
    </p:spTree>
    <p:extLst>
      <p:ext uri="{BB962C8B-B14F-4D97-AF65-F5344CB8AC3E}">
        <p14:creationId xmlns:p14="http://schemas.microsoft.com/office/powerpoint/2010/main" val="20234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427666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1C0FF17-5F42-4B27-A2EC-EBF24BB1247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20166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960607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0FF17-5F42-4B27-A2EC-EBF24BB1247B}"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122965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1C0FF17-5F42-4B27-A2EC-EBF24BB1247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46475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1C0FF17-5F42-4B27-A2EC-EBF24BB1247B}"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370807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427181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1C0FF17-5F42-4B27-A2EC-EBF24BB1247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A3699A-71FA-49CF-BF07-454CA3F9EB37}" type="slidenum">
              <a:rPr lang="en-US" smtClean="0"/>
              <a:t>‹#›</a:t>
            </a:fld>
            <a:endParaRPr lang="en-US"/>
          </a:p>
        </p:txBody>
      </p:sp>
    </p:spTree>
    <p:extLst>
      <p:ext uri="{BB962C8B-B14F-4D97-AF65-F5344CB8AC3E}">
        <p14:creationId xmlns:p14="http://schemas.microsoft.com/office/powerpoint/2010/main" val="2889400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C0FF17-5F42-4B27-A2EC-EBF24BB1247B}" type="datetimeFigureOut">
              <a:rPr lang="en-US" smtClean="0"/>
              <a:t>3/10/2024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AA3699A-71FA-49CF-BF07-454CA3F9EB37}" type="slidenum">
              <a:rPr lang="en-US" smtClean="0"/>
              <a:t>‹#›</a:t>
            </a:fld>
            <a:endParaRPr lang="en-US"/>
          </a:p>
        </p:txBody>
      </p:sp>
    </p:spTree>
    <p:extLst>
      <p:ext uri="{BB962C8B-B14F-4D97-AF65-F5344CB8AC3E}">
        <p14:creationId xmlns:p14="http://schemas.microsoft.com/office/powerpoint/2010/main" val="22218108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Machine Learning</a:t>
            </a:r>
            <a:endParaRPr lang="en-US" dirty="0"/>
          </a:p>
        </p:txBody>
      </p:sp>
      <p:sp>
        <p:nvSpPr>
          <p:cNvPr id="3" name="Subtitle 2"/>
          <p:cNvSpPr>
            <a:spLocks noGrp="1"/>
          </p:cNvSpPr>
          <p:nvPr>
            <p:ph type="subTitle" idx="1"/>
          </p:nvPr>
        </p:nvSpPr>
        <p:spPr/>
        <p:txBody>
          <a:bodyPr>
            <a:normAutofit/>
          </a:bodyPr>
          <a:lstStyle/>
          <a:p>
            <a:r>
              <a:rPr lang="en-US" sz="3200" dirty="0"/>
              <a:t>B</a:t>
            </a:r>
            <a:r>
              <a:rPr lang="en-US" sz="3200" dirty="0" smtClean="0"/>
              <a:t>y Anmol </a:t>
            </a:r>
            <a:r>
              <a:rPr lang="en-US" sz="3200" dirty="0" err="1" smtClean="0"/>
              <a:t>Yaseen</a:t>
            </a:r>
            <a:endParaRPr lang="en-US" sz="3200" dirty="0"/>
          </a:p>
        </p:txBody>
      </p:sp>
    </p:spTree>
    <p:extLst>
      <p:ext uri="{BB962C8B-B14F-4D97-AF65-F5344CB8AC3E}">
        <p14:creationId xmlns:p14="http://schemas.microsoft.com/office/powerpoint/2010/main" val="37980596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arget </a:t>
            </a:r>
            <a:r>
              <a:rPr lang="en-US" dirty="0"/>
              <a:t>o</a:t>
            </a:r>
            <a:r>
              <a:rPr lang="en-US" dirty="0" smtClean="0"/>
              <a:t>f dataset</a:t>
            </a:r>
            <a:endParaRPr lang="en-US" dirty="0"/>
          </a:p>
        </p:txBody>
      </p:sp>
      <p:sp>
        <p:nvSpPr>
          <p:cNvPr id="3" name="Content Placeholder 2"/>
          <p:cNvSpPr>
            <a:spLocks noGrp="1"/>
          </p:cNvSpPr>
          <p:nvPr>
            <p:ph idx="1"/>
          </p:nvPr>
        </p:nvSpPr>
        <p:spPr/>
        <p:txBody>
          <a:bodyPr>
            <a:normAutofit/>
          </a:bodyPr>
          <a:lstStyle/>
          <a:p>
            <a:r>
              <a:rPr lang="en-US" sz="3600" dirty="0" smtClean="0"/>
              <a:t>Also called the class or the label</a:t>
            </a:r>
          </a:p>
          <a:p>
            <a:r>
              <a:rPr lang="en-US" sz="3600" dirty="0" smtClean="0"/>
              <a:t>It is a one dimensional array, with one entry per instance</a:t>
            </a:r>
            <a:endParaRPr lang="en-US" sz="3600" dirty="0"/>
          </a:p>
        </p:txBody>
      </p:sp>
    </p:spTree>
    <p:extLst>
      <p:ext uri="{BB962C8B-B14F-4D97-AF65-F5344CB8AC3E}">
        <p14:creationId xmlns:p14="http://schemas.microsoft.com/office/powerpoint/2010/main" val="2138538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set</a:t>
            </a:r>
            <a:endParaRPr lang="en-US" dirty="0"/>
          </a:p>
        </p:txBody>
      </p:sp>
      <p:sp>
        <p:nvSpPr>
          <p:cNvPr id="3" name="Content Placeholder 2"/>
          <p:cNvSpPr>
            <a:spLocks noGrp="1"/>
          </p:cNvSpPr>
          <p:nvPr>
            <p:ph idx="1"/>
          </p:nvPr>
        </p:nvSpPr>
        <p:spPr/>
        <p:txBody>
          <a:bodyPr>
            <a:normAutofit/>
          </a:bodyPr>
          <a:lstStyle/>
          <a:p>
            <a:r>
              <a:rPr lang="en-US" sz="3600" dirty="0" smtClean="0"/>
              <a:t>Part of the data used to build our machine learning model is called training data or training set</a:t>
            </a:r>
            <a:endParaRPr lang="en-US" sz="3600" dirty="0"/>
          </a:p>
        </p:txBody>
      </p:sp>
    </p:spTree>
    <p:extLst>
      <p:ext uri="{BB962C8B-B14F-4D97-AF65-F5344CB8AC3E}">
        <p14:creationId xmlns:p14="http://schemas.microsoft.com/office/powerpoint/2010/main" val="1890930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set</a:t>
            </a:r>
            <a:endParaRPr lang="en-US" dirty="0"/>
          </a:p>
        </p:txBody>
      </p:sp>
      <p:sp>
        <p:nvSpPr>
          <p:cNvPr id="3" name="Content Placeholder 2"/>
          <p:cNvSpPr>
            <a:spLocks noGrp="1"/>
          </p:cNvSpPr>
          <p:nvPr>
            <p:ph idx="1"/>
          </p:nvPr>
        </p:nvSpPr>
        <p:spPr/>
        <p:txBody>
          <a:bodyPr>
            <a:normAutofit/>
          </a:bodyPr>
          <a:lstStyle/>
          <a:p>
            <a:r>
              <a:rPr lang="en-US" sz="3600" dirty="0" smtClean="0"/>
              <a:t>Part of the data used to assess how well our machine learning model works is called test data, test set or hold out set</a:t>
            </a:r>
            <a:endParaRPr lang="en-US" sz="3600" dirty="0"/>
          </a:p>
        </p:txBody>
      </p:sp>
    </p:spTree>
    <p:extLst>
      <p:ext uri="{BB962C8B-B14F-4D97-AF65-F5344CB8AC3E}">
        <p14:creationId xmlns:p14="http://schemas.microsoft.com/office/powerpoint/2010/main" val="8581152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Train_test_split</a:t>
            </a:r>
            <a:endParaRPr lang="en-US" dirty="0"/>
          </a:p>
        </p:txBody>
      </p:sp>
      <p:sp>
        <p:nvSpPr>
          <p:cNvPr id="3" name="Content Placeholder 2"/>
          <p:cNvSpPr>
            <a:spLocks noGrp="1"/>
          </p:cNvSpPr>
          <p:nvPr>
            <p:ph idx="1"/>
          </p:nvPr>
        </p:nvSpPr>
        <p:spPr/>
        <p:txBody>
          <a:bodyPr>
            <a:normAutofit/>
          </a:bodyPr>
          <a:lstStyle/>
          <a:p>
            <a:r>
              <a:rPr lang="en-US" sz="3600" dirty="0" err="1" smtClean="0"/>
              <a:t>Scikit</a:t>
            </a:r>
            <a:r>
              <a:rPr lang="en-US" sz="3600" dirty="0" smtClean="0"/>
              <a:t>-learn contains a function </a:t>
            </a:r>
            <a:r>
              <a:rPr lang="en-US" sz="3600" dirty="0" err="1" smtClean="0"/>
              <a:t>tahat</a:t>
            </a:r>
            <a:r>
              <a:rPr lang="en-US" sz="3600" dirty="0" smtClean="0"/>
              <a:t> shuffles the dataset and splits it into training data and test data </a:t>
            </a:r>
            <a:endParaRPr lang="en-US" sz="3600" dirty="0"/>
          </a:p>
        </p:txBody>
      </p:sp>
    </p:spTree>
    <p:extLst>
      <p:ext uri="{BB962C8B-B14F-4D97-AF65-F5344CB8AC3E}">
        <p14:creationId xmlns:p14="http://schemas.microsoft.com/office/powerpoint/2010/main" val="23140591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notations</a:t>
            </a:r>
            <a:endParaRPr lang="en-US" dirty="0"/>
          </a:p>
        </p:txBody>
      </p:sp>
      <p:sp>
        <p:nvSpPr>
          <p:cNvPr id="3" name="Content Placeholder 2"/>
          <p:cNvSpPr>
            <a:spLocks noGrp="1"/>
          </p:cNvSpPr>
          <p:nvPr>
            <p:ph idx="1"/>
          </p:nvPr>
        </p:nvSpPr>
        <p:spPr/>
        <p:txBody>
          <a:bodyPr>
            <a:normAutofit/>
          </a:bodyPr>
          <a:lstStyle/>
          <a:p>
            <a:r>
              <a:rPr lang="en-US" sz="3600" dirty="0" smtClean="0"/>
              <a:t>In </a:t>
            </a:r>
            <a:r>
              <a:rPr lang="en-US" sz="3600" dirty="0" err="1" smtClean="0"/>
              <a:t>Sklearn</a:t>
            </a:r>
            <a:r>
              <a:rPr lang="en-US" sz="3600" dirty="0" smtClean="0"/>
              <a:t> data is usually denoted with a capital X, while labels are denoted a lowercase y</a:t>
            </a:r>
          </a:p>
        </p:txBody>
      </p:sp>
    </p:spTree>
    <p:extLst>
      <p:ext uri="{BB962C8B-B14F-4D97-AF65-F5344CB8AC3E}">
        <p14:creationId xmlns:p14="http://schemas.microsoft.com/office/powerpoint/2010/main" val="1803935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data and labels</a:t>
            </a:r>
            <a:endParaRPr lang="en-US" dirty="0"/>
          </a:p>
        </p:txBody>
      </p:sp>
      <p:sp>
        <p:nvSpPr>
          <p:cNvPr id="3" name="Content Placeholder 2"/>
          <p:cNvSpPr>
            <a:spLocks noGrp="1"/>
          </p:cNvSpPr>
          <p:nvPr>
            <p:ph idx="1"/>
          </p:nvPr>
        </p:nvSpPr>
        <p:spPr/>
        <p:txBody>
          <a:bodyPr>
            <a:normAutofit/>
          </a:bodyPr>
          <a:lstStyle/>
          <a:p>
            <a:r>
              <a:rPr lang="en-US" sz="3600" dirty="0" smtClean="0"/>
              <a:t>Data (n-samples multiplied n-features ) is a two dimensional array (a matrix)</a:t>
            </a:r>
          </a:p>
          <a:p>
            <a:r>
              <a:rPr lang="en-US" sz="3600" dirty="0" smtClean="0"/>
              <a:t>Target is a one dimensional array (a vector)</a:t>
            </a:r>
          </a:p>
        </p:txBody>
      </p:sp>
    </p:spTree>
    <p:extLst>
      <p:ext uri="{BB962C8B-B14F-4D97-AF65-F5344CB8AC3E}">
        <p14:creationId xmlns:p14="http://schemas.microsoft.com/office/powerpoint/2010/main" val="38614290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Estimator Classes</a:t>
            </a:r>
            <a:endParaRPr lang="en-US" dirty="0"/>
          </a:p>
        </p:txBody>
      </p:sp>
      <p:sp>
        <p:nvSpPr>
          <p:cNvPr id="3" name="Content Placeholder 2"/>
          <p:cNvSpPr>
            <a:spLocks noGrp="1"/>
          </p:cNvSpPr>
          <p:nvPr>
            <p:ph idx="1"/>
          </p:nvPr>
        </p:nvSpPr>
        <p:spPr/>
        <p:txBody>
          <a:bodyPr>
            <a:noAutofit/>
          </a:bodyPr>
          <a:lstStyle/>
          <a:p>
            <a:r>
              <a:rPr lang="en-US" sz="2800" dirty="0" smtClean="0"/>
              <a:t>All machine learning models in </a:t>
            </a:r>
            <a:r>
              <a:rPr lang="en-US" sz="2800" dirty="0" err="1" smtClean="0"/>
              <a:t>sklearn</a:t>
            </a:r>
            <a:r>
              <a:rPr lang="en-US" sz="2800" dirty="0" smtClean="0"/>
              <a:t> are implemented in their own classes which are called the estimator classes.</a:t>
            </a:r>
          </a:p>
          <a:p>
            <a:r>
              <a:rPr lang="en-US" sz="2800" dirty="0" smtClean="0"/>
              <a:t>The k-nearest neighbors classification algorithm is implemented in the </a:t>
            </a:r>
            <a:r>
              <a:rPr lang="en-US" sz="2800" dirty="0" err="1" smtClean="0"/>
              <a:t>KNeighborsClassifier</a:t>
            </a:r>
            <a:r>
              <a:rPr lang="en-US" sz="2800" dirty="0" smtClean="0"/>
              <a:t> class in the neighbors module.</a:t>
            </a:r>
          </a:p>
        </p:txBody>
      </p:sp>
    </p:spTree>
    <p:extLst>
      <p:ext uri="{BB962C8B-B14F-4D97-AF65-F5344CB8AC3E}">
        <p14:creationId xmlns:p14="http://schemas.microsoft.com/office/powerpoint/2010/main" val="42323834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K-nearest neighbors classifier</a:t>
            </a:r>
            <a:endParaRPr lang="en-US" dirty="0"/>
          </a:p>
        </p:txBody>
      </p:sp>
      <p:sp>
        <p:nvSpPr>
          <p:cNvPr id="3" name="Content Placeholder 2"/>
          <p:cNvSpPr>
            <a:spLocks noGrp="1"/>
          </p:cNvSpPr>
          <p:nvPr>
            <p:ph idx="1"/>
          </p:nvPr>
        </p:nvSpPr>
        <p:spPr/>
        <p:txBody>
          <a:bodyPr>
            <a:noAutofit/>
          </a:bodyPr>
          <a:lstStyle/>
          <a:p>
            <a:r>
              <a:rPr lang="en-US" sz="2800" dirty="0" smtClean="0"/>
              <a:t>Building this model only consists of storing the training set, to make a prediction for  new data point, the algorithm finds the point in the training set that is closest to the new point. Then it assigns the label of this training point to the new data point.</a:t>
            </a:r>
          </a:p>
          <a:p>
            <a:r>
              <a:rPr lang="en-US" sz="2800" dirty="0" smtClean="0"/>
              <a:t>K in k-nearest neighbors means that we can have any fixed number k  of neighbors in  training </a:t>
            </a:r>
          </a:p>
          <a:p>
            <a:r>
              <a:rPr lang="en-US" sz="2800" dirty="0" smtClean="0"/>
              <a:t>We can make predictions using majority class among these neighbors</a:t>
            </a:r>
          </a:p>
        </p:txBody>
      </p:sp>
    </p:spTree>
    <p:extLst>
      <p:ext uri="{BB962C8B-B14F-4D97-AF65-F5344CB8AC3E}">
        <p14:creationId xmlns:p14="http://schemas.microsoft.com/office/powerpoint/2010/main" val="23909641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model</a:t>
            </a:r>
            <a:endParaRPr lang="en-US" dirty="0"/>
          </a:p>
        </p:txBody>
      </p:sp>
      <p:sp>
        <p:nvSpPr>
          <p:cNvPr id="3" name="Content Placeholder 2"/>
          <p:cNvSpPr>
            <a:spLocks noGrp="1"/>
          </p:cNvSpPr>
          <p:nvPr>
            <p:ph idx="1"/>
          </p:nvPr>
        </p:nvSpPr>
        <p:spPr/>
        <p:txBody>
          <a:bodyPr>
            <a:normAutofit/>
          </a:bodyPr>
          <a:lstStyle/>
          <a:p>
            <a:r>
              <a:rPr lang="en-US" sz="3600" dirty="0" smtClean="0"/>
              <a:t>We can make prediction for each sample in the test dataset and compare it against its label</a:t>
            </a:r>
          </a:p>
          <a:p>
            <a:endParaRPr lang="en-US" sz="3600" dirty="0" smtClean="0"/>
          </a:p>
        </p:txBody>
      </p:sp>
    </p:spTree>
    <p:extLst>
      <p:ext uri="{BB962C8B-B14F-4D97-AF65-F5344CB8AC3E}">
        <p14:creationId xmlns:p14="http://schemas.microsoft.com/office/powerpoint/2010/main" val="14290851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the Accuracy</a:t>
            </a:r>
            <a:endParaRPr lang="en-US" dirty="0"/>
          </a:p>
        </p:txBody>
      </p:sp>
      <p:sp>
        <p:nvSpPr>
          <p:cNvPr id="3" name="Content Placeholder 2"/>
          <p:cNvSpPr>
            <a:spLocks noGrp="1"/>
          </p:cNvSpPr>
          <p:nvPr>
            <p:ph idx="1"/>
          </p:nvPr>
        </p:nvSpPr>
        <p:spPr/>
        <p:txBody>
          <a:bodyPr>
            <a:normAutofit/>
          </a:bodyPr>
          <a:lstStyle/>
          <a:p>
            <a:r>
              <a:rPr lang="en-US" sz="3600" dirty="0" smtClean="0"/>
              <a:t>Accuracy is the fraction of samples or data points for which right label </a:t>
            </a:r>
            <a:r>
              <a:rPr lang="en-US" sz="3600" dirty="0" err="1" smtClean="0"/>
              <a:t>oranswer</a:t>
            </a:r>
            <a:r>
              <a:rPr lang="en-US" sz="3600" dirty="0" smtClean="0"/>
              <a:t> was predicted</a:t>
            </a:r>
          </a:p>
        </p:txBody>
      </p:sp>
    </p:spTree>
    <p:extLst>
      <p:ext uri="{BB962C8B-B14F-4D97-AF65-F5344CB8AC3E}">
        <p14:creationId xmlns:p14="http://schemas.microsoft.com/office/powerpoint/2010/main" val="12205990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a:xfrm>
            <a:off x="680321" y="2336873"/>
            <a:ext cx="10421067" cy="3392415"/>
          </a:xfrm>
        </p:spPr>
        <p:txBody>
          <a:bodyPr/>
          <a:lstStyle/>
          <a:p>
            <a:pPr>
              <a:buFont typeface="Wingdings" panose="05000000000000000000" pitchFamily="2" charset="2"/>
              <a:buChar char="§"/>
            </a:pPr>
            <a:r>
              <a:rPr lang="en-US" sz="3600" dirty="0" smtClean="0"/>
              <a:t>Extracting knowledge from data</a:t>
            </a:r>
          </a:p>
          <a:p>
            <a:pPr>
              <a:buFont typeface="Wingdings" panose="05000000000000000000" pitchFamily="2" charset="2"/>
              <a:buChar char="§"/>
            </a:pPr>
            <a:r>
              <a:rPr lang="en-US" sz="3600" dirty="0" smtClean="0"/>
              <a:t>It is also called predictive analysis or statistical learning</a:t>
            </a:r>
          </a:p>
          <a:p>
            <a:pPr marL="0" indent="0">
              <a:buNone/>
            </a:pPr>
            <a:endParaRPr lang="en-US" dirty="0" smtClean="0"/>
          </a:p>
        </p:txBody>
      </p:sp>
    </p:spTree>
    <p:extLst>
      <p:ext uri="{BB962C8B-B14F-4D97-AF65-F5344CB8AC3E}">
        <p14:creationId xmlns:p14="http://schemas.microsoft.com/office/powerpoint/2010/main" val="1514829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normAutofit/>
          </a:bodyPr>
          <a:lstStyle/>
          <a:p>
            <a:r>
              <a:rPr lang="en-US" sz="3600" dirty="0" smtClean="0"/>
              <a:t>In real world, inconsistencies in data is very common, one should always inspect data for abnormalities </a:t>
            </a:r>
            <a:r>
              <a:rPr lang="en-US" sz="3600" dirty="0" err="1" smtClean="0"/>
              <a:t>e.g</a:t>
            </a:r>
            <a:r>
              <a:rPr lang="en-US" sz="3600" dirty="0" smtClean="0"/>
              <a:t> scale of measurement</a:t>
            </a:r>
          </a:p>
          <a:p>
            <a:endParaRPr lang="en-US" sz="3600" dirty="0" smtClean="0"/>
          </a:p>
          <a:p>
            <a:endParaRPr lang="en-US" sz="3600" dirty="0" smtClean="0"/>
          </a:p>
        </p:txBody>
      </p:sp>
    </p:spTree>
    <p:extLst>
      <p:ext uri="{BB962C8B-B14F-4D97-AF65-F5344CB8AC3E}">
        <p14:creationId xmlns:p14="http://schemas.microsoft.com/office/powerpoint/2010/main" val="42591257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pointers</a:t>
            </a:r>
            <a:endParaRPr lang="en-US" dirty="0"/>
          </a:p>
        </p:txBody>
      </p:sp>
      <p:sp>
        <p:nvSpPr>
          <p:cNvPr id="3" name="Content Placeholder 2"/>
          <p:cNvSpPr>
            <a:spLocks noGrp="1"/>
          </p:cNvSpPr>
          <p:nvPr>
            <p:ph idx="1"/>
          </p:nvPr>
        </p:nvSpPr>
        <p:spPr/>
        <p:txBody>
          <a:bodyPr>
            <a:normAutofit/>
          </a:bodyPr>
          <a:lstStyle/>
          <a:p>
            <a:r>
              <a:rPr lang="en-US" sz="3200" dirty="0" smtClean="0"/>
              <a:t>Computer screens  have only two </a:t>
            </a:r>
            <a:r>
              <a:rPr lang="en-US" sz="3200" dirty="0" err="1" smtClean="0"/>
              <a:t>dimesnions</a:t>
            </a:r>
            <a:r>
              <a:rPr lang="en-US" sz="3200" dirty="0" smtClean="0"/>
              <a:t> which allows us to plot only two features at a time</a:t>
            </a:r>
          </a:p>
          <a:p>
            <a:r>
              <a:rPr lang="en-US" sz="3200" dirty="0" smtClean="0"/>
              <a:t>Pair plot looks at all possible pairs of features and plots them</a:t>
            </a:r>
          </a:p>
          <a:p>
            <a:r>
              <a:rPr lang="en-US" sz="3200" dirty="0" smtClean="0"/>
              <a:t>Pandas has a function to create pair plot called scatter matrix</a:t>
            </a:r>
          </a:p>
          <a:p>
            <a:endParaRPr lang="en-US" sz="3600" dirty="0" smtClean="0"/>
          </a:p>
          <a:p>
            <a:endParaRPr lang="en-US" sz="3600" dirty="0" smtClean="0"/>
          </a:p>
          <a:p>
            <a:endParaRPr lang="en-US" sz="3600" dirty="0" smtClean="0"/>
          </a:p>
        </p:txBody>
      </p:sp>
    </p:spTree>
    <p:extLst>
      <p:ext uri="{BB962C8B-B14F-4D97-AF65-F5344CB8AC3E}">
        <p14:creationId xmlns:p14="http://schemas.microsoft.com/office/powerpoint/2010/main" val="1279858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Machine Learning Algorithms?</a:t>
            </a:r>
            <a:endParaRPr lang="en-US" dirty="0"/>
          </a:p>
        </p:txBody>
      </p:sp>
      <p:sp>
        <p:nvSpPr>
          <p:cNvPr id="3" name="Content Placeholder 2"/>
          <p:cNvSpPr>
            <a:spLocks noGrp="1"/>
          </p:cNvSpPr>
          <p:nvPr>
            <p:ph idx="1"/>
          </p:nvPr>
        </p:nvSpPr>
        <p:spPr/>
        <p:txBody>
          <a:bodyPr/>
          <a:lstStyle/>
          <a:p>
            <a:r>
              <a:rPr lang="en-US" sz="3600" dirty="0"/>
              <a:t>The most successful kind of machine learning algorithms are those that automate decision making process by generalizing from known </a:t>
            </a:r>
            <a:r>
              <a:rPr lang="en-US" sz="3600" dirty="0" smtClean="0"/>
              <a:t>examples</a:t>
            </a:r>
            <a:endParaRPr lang="en-US" sz="3600" dirty="0"/>
          </a:p>
          <a:p>
            <a:endParaRPr lang="en-US" dirty="0"/>
          </a:p>
        </p:txBody>
      </p:sp>
    </p:spTree>
    <p:extLst>
      <p:ext uri="{BB962C8B-B14F-4D97-AF65-F5344CB8AC3E}">
        <p14:creationId xmlns:p14="http://schemas.microsoft.com/office/powerpoint/2010/main" val="549675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sp>
        <p:nvSpPr>
          <p:cNvPr id="3" name="Content Placeholder 2"/>
          <p:cNvSpPr>
            <a:spLocks noGrp="1"/>
          </p:cNvSpPr>
          <p:nvPr>
            <p:ph idx="1"/>
          </p:nvPr>
        </p:nvSpPr>
        <p:spPr/>
        <p:txBody>
          <a:bodyPr>
            <a:normAutofit/>
          </a:bodyPr>
          <a:lstStyle/>
          <a:p>
            <a:r>
              <a:rPr lang="en-US" sz="3600" dirty="0" smtClean="0"/>
              <a:t>Machine Learning algorithms that learn from </a:t>
            </a:r>
            <a:r>
              <a:rPr lang="en-US" sz="3600" dirty="0" err="1" smtClean="0"/>
              <a:t>input?output</a:t>
            </a:r>
            <a:r>
              <a:rPr lang="en-US" sz="3600" dirty="0" smtClean="0"/>
              <a:t> pairs are called Supervised learning algorithms</a:t>
            </a:r>
            <a:endParaRPr lang="en-US" sz="3600" dirty="0"/>
          </a:p>
        </p:txBody>
      </p:sp>
    </p:spTree>
    <p:extLst>
      <p:ext uri="{BB962C8B-B14F-4D97-AF65-F5344CB8AC3E}">
        <p14:creationId xmlns:p14="http://schemas.microsoft.com/office/powerpoint/2010/main" val="40968604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dataset</a:t>
            </a:r>
            <a:endParaRPr lang="en-US" dirty="0"/>
          </a:p>
        </p:txBody>
      </p:sp>
      <p:sp>
        <p:nvSpPr>
          <p:cNvPr id="3" name="Content Placeholder 2"/>
          <p:cNvSpPr>
            <a:spLocks noGrp="1"/>
          </p:cNvSpPr>
          <p:nvPr>
            <p:ph idx="1"/>
          </p:nvPr>
        </p:nvSpPr>
        <p:spPr/>
        <p:txBody>
          <a:bodyPr/>
          <a:lstStyle/>
          <a:p>
            <a:r>
              <a:rPr lang="en-US" sz="3600" dirty="0" smtClean="0"/>
              <a:t>Each entity, individual items or a row in a dataset is known as a Sample, also </a:t>
            </a:r>
            <a:r>
              <a:rPr lang="en-US" sz="3600" dirty="0"/>
              <a:t>called </a:t>
            </a:r>
            <a:r>
              <a:rPr lang="en-US" sz="3600" dirty="0" smtClean="0"/>
              <a:t>data</a:t>
            </a:r>
          </a:p>
          <a:p>
            <a:r>
              <a:rPr lang="en-US" sz="3600" dirty="0" smtClean="0"/>
              <a:t>It can also be referred as X in </a:t>
            </a:r>
            <a:r>
              <a:rPr lang="en-US" sz="3600" dirty="0" err="1" smtClean="0"/>
              <a:t>sklearn</a:t>
            </a:r>
            <a:endParaRPr lang="en-US" sz="3600" dirty="0" smtClean="0"/>
          </a:p>
          <a:p>
            <a:pPr marL="0" indent="0">
              <a:buNone/>
            </a:pPr>
            <a:endParaRPr lang="en-US" dirty="0"/>
          </a:p>
        </p:txBody>
      </p:sp>
    </p:spTree>
    <p:extLst>
      <p:ext uri="{BB962C8B-B14F-4D97-AF65-F5344CB8AC3E}">
        <p14:creationId xmlns:p14="http://schemas.microsoft.com/office/powerpoint/2010/main" val="22709397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dataset</a:t>
            </a:r>
            <a:endParaRPr lang="en-US" dirty="0"/>
          </a:p>
        </p:txBody>
      </p:sp>
      <p:sp>
        <p:nvSpPr>
          <p:cNvPr id="3" name="Content Placeholder 2"/>
          <p:cNvSpPr>
            <a:spLocks noGrp="1"/>
          </p:cNvSpPr>
          <p:nvPr>
            <p:ph idx="1"/>
          </p:nvPr>
        </p:nvSpPr>
        <p:spPr/>
        <p:txBody>
          <a:bodyPr>
            <a:normAutofit/>
          </a:bodyPr>
          <a:lstStyle/>
          <a:p>
            <a:r>
              <a:rPr lang="en-US" sz="3600" dirty="0" smtClean="0"/>
              <a:t>Columns or the properties that describe these entities </a:t>
            </a:r>
          </a:p>
        </p:txBody>
      </p:sp>
    </p:spTree>
    <p:extLst>
      <p:ext uri="{BB962C8B-B14F-4D97-AF65-F5344CB8AC3E}">
        <p14:creationId xmlns:p14="http://schemas.microsoft.com/office/powerpoint/2010/main" val="25532072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Target in </a:t>
            </a:r>
            <a:r>
              <a:rPr lang="en-US" dirty="0" err="1" smtClean="0"/>
              <a:t>sklearn</a:t>
            </a:r>
            <a:endParaRPr lang="en-US" dirty="0"/>
          </a:p>
        </p:txBody>
      </p:sp>
      <p:sp>
        <p:nvSpPr>
          <p:cNvPr id="3" name="Content Placeholder 2"/>
          <p:cNvSpPr>
            <a:spLocks noGrp="1"/>
          </p:cNvSpPr>
          <p:nvPr>
            <p:ph idx="1"/>
          </p:nvPr>
        </p:nvSpPr>
        <p:spPr/>
        <p:txBody>
          <a:bodyPr>
            <a:normAutofit/>
          </a:bodyPr>
          <a:lstStyle/>
          <a:p>
            <a:r>
              <a:rPr lang="en-US" sz="3600" dirty="0" smtClean="0"/>
              <a:t>Data is denoted by X </a:t>
            </a:r>
            <a:r>
              <a:rPr lang="en-US" sz="3600" dirty="0"/>
              <a:t>in </a:t>
            </a:r>
            <a:r>
              <a:rPr lang="en-US" sz="3600" dirty="0" err="1" smtClean="0"/>
              <a:t>sklearn</a:t>
            </a:r>
            <a:endParaRPr lang="en-US" sz="3600" dirty="0" smtClean="0"/>
          </a:p>
          <a:p>
            <a:r>
              <a:rPr lang="en-US" sz="3600" dirty="0" smtClean="0"/>
              <a:t>A target is just the </a:t>
            </a:r>
            <a:r>
              <a:rPr lang="en-US" sz="3600" dirty="0"/>
              <a:t>correct or desired </a:t>
            </a:r>
            <a:r>
              <a:rPr lang="en-US" sz="3600" dirty="0" smtClean="0"/>
              <a:t>outputs of our data</a:t>
            </a:r>
            <a:endParaRPr lang="en-US" sz="3600" dirty="0"/>
          </a:p>
          <a:p>
            <a:r>
              <a:rPr lang="en-US" sz="3600" dirty="0"/>
              <a:t>It is also known as the label or the class</a:t>
            </a:r>
          </a:p>
          <a:p>
            <a:r>
              <a:rPr lang="en-US" sz="3600" dirty="0" smtClean="0"/>
              <a:t>Target column </a:t>
            </a:r>
            <a:r>
              <a:rPr lang="en-US" sz="3600" dirty="0"/>
              <a:t>is </a:t>
            </a:r>
            <a:r>
              <a:rPr lang="en-US" sz="3600" dirty="0" smtClean="0"/>
              <a:t>denoted by </a:t>
            </a:r>
            <a:r>
              <a:rPr lang="en-US" sz="3600" dirty="0"/>
              <a:t>y in </a:t>
            </a:r>
            <a:r>
              <a:rPr lang="en-US" sz="3600" dirty="0" err="1"/>
              <a:t>sklearn</a:t>
            </a:r>
            <a:endParaRPr lang="en-US" sz="3600" dirty="0"/>
          </a:p>
        </p:txBody>
      </p:sp>
    </p:spTree>
    <p:extLst>
      <p:ext uri="{BB962C8B-B14F-4D97-AF65-F5344CB8AC3E}">
        <p14:creationId xmlns:p14="http://schemas.microsoft.com/office/powerpoint/2010/main" val="33713800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Bunch objects</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Datasets included in </a:t>
            </a:r>
            <a:r>
              <a:rPr lang="en-US" sz="3600" dirty="0" err="1" smtClean="0"/>
              <a:t>sklearn</a:t>
            </a:r>
            <a:r>
              <a:rPr lang="en-US" sz="3600" dirty="0" smtClean="0"/>
              <a:t> are usually stored as bunch objects, which contain some info about the dataset as well as the actual data</a:t>
            </a:r>
          </a:p>
          <a:p>
            <a:r>
              <a:rPr lang="en-US" sz="3600" dirty="0" smtClean="0"/>
              <a:t>Similar </a:t>
            </a:r>
            <a:r>
              <a:rPr lang="en-US" sz="3600" dirty="0" smtClean="0"/>
              <a:t>to a dictionary, having keys and </a:t>
            </a:r>
            <a:r>
              <a:rPr lang="en-US" sz="3600" dirty="0" smtClean="0"/>
              <a:t>values</a:t>
            </a:r>
          </a:p>
          <a:p>
            <a:r>
              <a:rPr lang="en-US" sz="3600" dirty="0" smtClean="0"/>
              <a:t>Bunch objects can access values using dot</a:t>
            </a:r>
            <a:endParaRPr lang="en-US" sz="3600" dirty="0" smtClean="0"/>
          </a:p>
          <a:p>
            <a:pPr marL="0" indent="0">
              <a:buNone/>
            </a:pPr>
            <a:endParaRPr lang="en-US" sz="3600" dirty="0"/>
          </a:p>
        </p:txBody>
      </p:sp>
    </p:spTree>
    <p:extLst>
      <p:ext uri="{BB962C8B-B14F-4D97-AF65-F5344CB8AC3E}">
        <p14:creationId xmlns:p14="http://schemas.microsoft.com/office/powerpoint/2010/main" val="3106340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Shape </a:t>
            </a:r>
            <a:r>
              <a:rPr lang="en-US" dirty="0"/>
              <a:t>o</a:t>
            </a:r>
            <a:r>
              <a:rPr lang="en-US" dirty="0" smtClean="0"/>
              <a:t>f dataset</a:t>
            </a:r>
            <a:endParaRPr lang="en-US" dirty="0"/>
          </a:p>
        </p:txBody>
      </p:sp>
      <p:sp>
        <p:nvSpPr>
          <p:cNvPr id="3" name="Content Placeholder 2"/>
          <p:cNvSpPr>
            <a:spLocks noGrp="1"/>
          </p:cNvSpPr>
          <p:nvPr>
            <p:ph idx="1"/>
          </p:nvPr>
        </p:nvSpPr>
        <p:spPr/>
        <p:txBody>
          <a:bodyPr>
            <a:normAutofit/>
          </a:bodyPr>
          <a:lstStyle/>
          <a:p>
            <a:r>
              <a:rPr lang="en-US" sz="3600" dirty="0" smtClean="0"/>
              <a:t>Shape of a data array is the number of samples multiplied by the number of features </a:t>
            </a:r>
          </a:p>
          <a:p>
            <a:pPr marL="0" indent="0">
              <a:buNone/>
            </a:pPr>
            <a:endParaRPr lang="en-US" sz="3600" dirty="0"/>
          </a:p>
        </p:txBody>
      </p:sp>
    </p:spTree>
    <p:extLst>
      <p:ext uri="{BB962C8B-B14F-4D97-AF65-F5344CB8AC3E}">
        <p14:creationId xmlns:p14="http://schemas.microsoft.com/office/powerpoint/2010/main" val="266642175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158</TotalTime>
  <Words>568</Words>
  <Application>Microsoft Office PowerPoint</Application>
  <PresentationFormat>Widescreen</PresentationFormat>
  <Paragraphs>57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vt:lpstr>
      <vt:lpstr>Berlin</vt:lpstr>
      <vt:lpstr>Introduction To Machine Learning</vt:lpstr>
      <vt:lpstr>Machine Learning</vt:lpstr>
      <vt:lpstr>Best Machine Learning Algorithms?</vt:lpstr>
      <vt:lpstr>Supervised learning</vt:lpstr>
      <vt:lpstr>Samples of dataset</vt:lpstr>
      <vt:lpstr>Features of dataset</vt:lpstr>
      <vt:lpstr>Data and Target in sklearn</vt:lpstr>
      <vt:lpstr>Bunch objects</vt:lpstr>
      <vt:lpstr>Shape of dataset</vt:lpstr>
      <vt:lpstr>Target of dataset</vt:lpstr>
      <vt:lpstr>Training set</vt:lpstr>
      <vt:lpstr>Test set</vt:lpstr>
      <vt:lpstr>Train_test_split</vt:lpstr>
      <vt:lpstr>Standard notations</vt:lpstr>
      <vt:lpstr>Dimensions of data and labels</vt:lpstr>
      <vt:lpstr>Estimator Classes</vt:lpstr>
      <vt:lpstr>K-nearest neighbors classifier</vt:lpstr>
      <vt:lpstr>Evaluating the model</vt:lpstr>
      <vt:lpstr>Evaluating the Accuracy</vt:lpstr>
      <vt:lpstr>Tips</vt:lpstr>
      <vt:lpstr>Some pointers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Windows User</dc:creator>
  <cp:lastModifiedBy>Windows User</cp:lastModifiedBy>
  <cp:revision>12</cp:revision>
  <dcterms:created xsi:type="dcterms:W3CDTF">2024-03-10T15:48:42Z</dcterms:created>
  <dcterms:modified xsi:type="dcterms:W3CDTF">2024-03-10T18:29:35Z</dcterms:modified>
</cp:coreProperties>
</file>