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ppt" ContentType="application/vnd.ms-powerpoin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3" r:id="rId2"/>
    <p:sldMasterId id="2147483667" r:id="rId3"/>
    <p:sldMasterId id="2147483670" r:id="rId4"/>
    <p:sldMasterId id="2147483673" r:id="rId5"/>
    <p:sldMasterId id="2147483677" r:id="rId6"/>
    <p:sldMasterId id="2147483681" r:id="rId7"/>
    <p:sldMasterId id="2147483685" r:id="rId8"/>
    <p:sldMasterId id="2147483689" r:id="rId9"/>
    <p:sldMasterId id="2147483692" r:id="rId10"/>
    <p:sldMasterId id="2147483695" r:id="rId11"/>
    <p:sldMasterId id="2147483698" r:id="rId12"/>
    <p:sldMasterId id="2147483701" r:id="rId13"/>
    <p:sldMasterId id="2147483704" r:id="rId14"/>
    <p:sldMasterId id="2147483707" r:id="rId15"/>
    <p:sldMasterId id="2147483710" r:id="rId16"/>
    <p:sldMasterId id="2147483713" r:id="rId17"/>
    <p:sldMasterId id="2147483717" r:id="rId18"/>
    <p:sldMasterId id="2147483721" r:id="rId19"/>
    <p:sldMasterId id="2147483724" r:id="rId20"/>
    <p:sldMasterId id="2147483727" r:id="rId21"/>
    <p:sldMasterId id="2147483730" r:id="rId22"/>
    <p:sldMasterId id="2147483733" r:id="rId23"/>
    <p:sldMasterId id="2147483738" r:id="rId24"/>
    <p:sldMasterId id="2147483743" r:id="rId25"/>
    <p:sldMasterId id="2147483747" r:id="rId26"/>
    <p:sldMasterId id="2147483751" r:id="rId27"/>
    <p:sldMasterId id="2147483756" r:id="rId28"/>
    <p:sldMasterId id="2147483761" r:id="rId29"/>
    <p:sldMasterId id="2147483764" r:id="rId30"/>
    <p:sldMasterId id="2147483767" r:id="rId31"/>
    <p:sldMasterId id="2147483771" r:id="rId32"/>
    <p:sldMasterId id="2147483775" r:id="rId33"/>
    <p:sldMasterId id="2147483778" r:id="rId34"/>
    <p:sldMasterId id="2147483781" r:id="rId35"/>
    <p:sldMasterId id="2147483784" r:id="rId36"/>
    <p:sldMasterId id="2147483787" r:id="rId37"/>
  </p:sldMasterIdLst>
  <p:notesMasterIdLst>
    <p:notesMasterId r:id="rId38"/>
  </p:notesMasterIdLst>
  <p:sldIdLst>
    <p:sldId id="259" r:id="rId39"/>
    <p:sldId id="262" r:id="rId40"/>
    <p:sldId id="265" r:id="rId41"/>
    <p:sldId id="268" r:id="rId42"/>
    <p:sldId id="271" r:id="rId43"/>
    <p:sldId id="274" r:id="rId44"/>
    <p:sldId id="277" r:id="rId45"/>
    <p:sldId id="280" r:id="rId46"/>
    <p:sldId id="283" r:id="rId47"/>
    <p:sldId id="286" r:id="rId48"/>
    <p:sldId id="289" r:id="rId49"/>
    <p:sldId id="292" r:id="rId50"/>
    <p:sldId id="295" r:id="rId51"/>
    <p:sldId id="298" r:id="rId52"/>
    <p:sldId id="301" r:id="rId53"/>
    <p:sldId id="304" r:id="rId54"/>
    <p:sldId id="307" r:id="rId55"/>
    <p:sldId id="310" r:id="rId56"/>
    <p:sldId id="313" r:id="rId57"/>
    <p:sldId id="316" r:id="rId58"/>
    <p:sldId id="319" r:id="rId59"/>
    <p:sldId id="322" r:id="rId60"/>
    <p:sldId id="325" r:id="rId61"/>
    <p:sldId id="328" r:id="rId62"/>
    <p:sldId id="331" r:id="rId63"/>
    <p:sldId id="334" r:id="rId64"/>
    <p:sldId id="337" r:id="rId65"/>
    <p:sldId id="340" r:id="rId66"/>
    <p:sldId id="343" r:id="rId67"/>
    <p:sldId id="346" r:id="rId68"/>
    <p:sldId id="349" r:id="rId69"/>
    <p:sldId id="352" r:id="rId70"/>
    <p:sldId id="355" r:id="rId71"/>
    <p:sldId id="358" r:id="rId72"/>
    <p:sldId id="361" r:id="rId73"/>
    <p:sldId id="364" r:id="rId74"/>
    <p:sldId id="367" r:id="rId75"/>
    <p:sldId id="370" r:id="rId76"/>
    <p:sldId id="373" r:id="rId77"/>
    <p:sldId id="376" r:id="rId78"/>
    <p:sldId id="379" r:id="rId79"/>
    <p:sldId id="382" r:id="rId80"/>
    <p:sldId id="385" r:id="rId81"/>
    <p:sldId id="388" r:id="rId82"/>
    <p:sldId id="391" r:id="rId83"/>
    <p:sldId id="394" r:id="rId84"/>
    <p:sldId id="397" r:id="rId85"/>
    <p:sldId id="400" r:id="rId86"/>
    <p:sldId id="403" r:id="rId87"/>
    <p:sldId id="406" r:id="rId88"/>
    <p:sldId id="409" r:id="rId89"/>
    <p:sldId id="412" r:id="rId90"/>
    <p:sldId id="415" r:id="rId91"/>
    <p:sldId id="418" r:id="rId92"/>
    <p:sldId id="421" r:id="rId93"/>
    <p:sldId id="424" r:id="rId94"/>
    <p:sldId id="427" r:id="rId95"/>
    <p:sldId id="430" r:id="rId96"/>
    <p:sldId id="433" r:id="rId97"/>
    <p:sldId id="436" r:id="rId98"/>
    <p:sldId id="439" r:id="rId99"/>
    <p:sldId id="442" r:id="rId100"/>
    <p:sldId id="445" r:id="rId101"/>
    <p:sldId id="448" r:id="rId102"/>
    <p:sldId id="451" r:id="rId103"/>
    <p:sldId id="454" r:id="rId104"/>
    <p:sldId id="457" r:id="rId105"/>
    <p:sldId id="460" r:id="rId106"/>
    <p:sldId id="463" r:id="rId107"/>
    <p:sldId id="466" r:id="rId108"/>
    <p:sldId id="469" r:id="rId109"/>
    <p:sldId id="472" r:id="rId110"/>
    <p:sldId id="475" r:id="rId111"/>
    <p:sldId id="478" r:id="rId112"/>
    <p:sldId id="481" r:id="rId113"/>
    <p:sldId id="484" r:id="rId114"/>
    <p:sldId id="487" r:id="rId115"/>
    <p:sldId id="490" r:id="rId116"/>
    <p:sldId id="493" r:id="rId117"/>
    <p:sldId id="496" r:id="rId118"/>
    <p:sldId id="499" r:id="rId119"/>
    <p:sldId id="502" r:id="rId120"/>
    <p:sldId id="505" r:id="rId121"/>
    <p:sldId id="508" r:id="rId122"/>
    <p:sldId id="511" r:id="rId123"/>
    <p:sldId id="514" r:id="rId124"/>
    <p:sldId id="517" r:id="rId125"/>
    <p:sldId id="520" r:id="rId126"/>
    <p:sldId id="523" r:id="rId127"/>
    <p:sldId id="526" r:id="rId128"/>
    <p:sldId id="529" r:id="rId129"/>
    <p:sldId id="532" r:id="rId130"/>
    <p:sldId id="535" r:id="rId131"/>
    <p:sldId id="538" r:id="rId132"/>
    <p:sldId id="541" r:id="rId133"/>
    <p:sldId id="544" r:id="rId134"/>
    <p:sldId id="547" r:id="rId135"/>
    <p:sldId id="550" r:id="rId136"/>
    <p:sldId id="553" r:id="rId137"/>
    <p:sldId id="556" r:id="rId138"/>
    <p:sldId id="559" r:id="rId139"/>
    <p:sldId id="562" r:id="rId140"/>
    <p:sldId id="565" r:id="rId141"/>
    <p:sldId id="568" r:id="rId142"/>
    <p:sldId id="571" r:id="rId143"/>
    <p:sldId id="574" r:id="rId144"/>
    <p:sldId id="577" r:id="rId145"/>
    <p:sldId id="580" r:id="rId146"/>
    <p:sldId id="583" r:id="rId147"/>
    <p:sldId id="586" r:id="rId148"/>
    <p:sldId id="589" r:id="rId149"/>
    <p:sldId id="592" r:id="rId150"/>
    <p:sldId id="595" r:id="rId151"/>
    <p:sldId id="598" r:id="rId152"/>
    <p:sldId id="601" r:id="rId153"/>
    <p:sldId id="604" r:id="rId154"/>
    <p:sldId id="607" r:id="rId155"/>
    <p:sldId id="610" r:id="rId156"/>
    <p:sldId id="613" r:id="rId157"/>
    <p:sldId id="616" r:id="rId158"/>
    <p:sldId id="619" r:id="rId159"/>
    <p:sldId id="622" r:id="rId160"/>
    <p:sldId id="625" r:id="rId161"/>
    <p:sldId id="628" r:id="rId162"/>
    <p:sldId id="631" r:id="rId163"/>
    <p:sldId id="634" r:id="rId164"/>
    <p:sldId id="637" r:id="rId165"/>
    <p:sldId id="640" r:id="rId166"/>
    <p:sldId id="643" r:id="rId167"/>
    <p:sldId id="646" r:id="rId168"/>
    <p:sldId id="649" r:id="rId169"/>
    <p:sldId id="652" r:id="rId170"/>
    <p:sldId id="655" r:id="rId171"/>
    <p:sldId id="658" r:id="rId172"/>
    <p:sldId id="661" r:id="rId173"/>
    <p:sldId id="664" r:id="rId174"/>
    <p:sldId id="667" r:id="rId175"/>
    <p:sldId id="670" r:id="rId176"/>
    <p:sldId id="673" r:id="rId177"/>
    <p:sldId id="676" r:id="rId178"/>
    <p:sldId id="679" r:id="rId179"/>
    <p:sldId id="682" r:id="rId180"/>
    <p:sldId id="685" r:id="rId181"/>
    <p:sldId id="688" r:id="rId182"/>
    <p:sldId id="691" r:id="rId183"/>
    <p:sldId id="694" r:id="rId184"/>
    <p:sldId id="697" r:id="rId185"/>
    <p:sldId id="700" r:id="rId186"/>
    <p:sldId id="703" r:id="rId187"/>
    <p:sldId id="706" r:id="rId188"/>
    <p:sldId id="709" r:id="rId189"/>
    <p:sldId id="712" r:id="rId190"/>
    <p:sldId id="715" r:id="rId191"/>
    <p:sldId id="718" r:id="rId192"/>
    <p:sldId id="721" r:id="rId193"/>
    <p:sldId id="724" r:id="rId194"/>
    <p:sldId id="727" r:id="rId195"/>
    <p:sldId id="730" r:id="rId196"/>
    <p:sldId id="733" r:id="rId197"/>
    <p:sldId id="736" r:id="rId198"/>
    <p:sldId id="739" r:id="rId199"/>
    <p:sldId id="742" r:id="rId200"/>
    <p:sldId id="745" r:id="rId201"/>
    <p:sldId id="748" r:id="rId202"/>
    <p:sldId id="751" r:id="rId203"/>
    <p:sldId id="754" r:id="rId204"/>
    <p:sldId id="757" r:id="rId205"/>
    <p:sldId id="760" r:id="rId206"/>
    <p:sldId id="763" r:id="rId207"/>
    <p:sldId id="766" r:id="rId208"/>
    <p:sldId id="769" r:id="rId209"/>
    <p:sldId id="772" r:id="rId210"/>
    <p:sldId id="775" r:id="rId211"/>
    <p:sldId id="778" r:id="rId212"/>
    <p:sldId id="781" r:id="rId213"/>
    <p:sldId id="784" r:id="rId214"/>
    <p:sldId id="787" r:id="rId215"/>
    <p:sldId id="790" r:id="rId216"/>
    <p:sldId id="793" r:id="rId217"/>
    <p:sldId id="796" r:id="rId218"/>
    <p:sldId id="799" r:id="rId219"/>
    <p:sldId id="802" r:id="rId220"/>
    <p:sldId id="805" r:id="rId221"/>
    <p:sldId id="808" r:id="rId222"/>
    <p:sldId id="811" r:id="rId223"/>
    <p:sldId id="814" r:id="rId224"/>
    <p:sldId id="817" r:id="rId225"/>
    <p:sldId id="820" r:id="rId226"/>
    <p:sldId id="823" r:id="rId227"/>
    <p:sldId id="826" r:id="rId228"/>
    <p:sldId id="829" r:id="rId229"/>
    <p:sldId id="832" r:id="rId230"/>
    <p:sldId id="835" r:id="rId231"/>
    <p:sldId id="838" r:id="rId232"/>
    <p:sldId id="841" r:id="rId233"/>
    <p:sldId id="844" r:id="rId234"/>
    <p:sldId id="847" r:id="rId235"/>
    <p:sldId id="850" r:id="rId236"/>
    <p:sldId id="853" r:id="rId237"/>
    <p:sldId id="856" r:id="rId238"/>
    <p:sldId id="859" r:id="rId239"/>
    <p:sldId id="862" r:id="rId240"/>
    <p:sldId id="865" r:id="rId241"/>
    <p:sldId id="868" r:id="rId242"/>
    <p:sldId id="871" r:id="rId243"/>
    <p:sldId id="874" r:id="rId244"/>
    <p:sldId id="877" r:id="rId245"/>
    <p:sldId id="880" r:id="rId246"/>
    <p:sldId id="883" r:id="rId247"/>
    <p:sldId id="886" r:id="rId248"/>
    <p:sldId id="889" r:id="rId249"/>
    <p:sldId id="892" r:id="rId250"/>
    <p:sldId id="895" r:id="rId251"/>
    <p:sldId id="898" r:id="rId252"/>
    <p:sldId id="901" r:id="rId253"/>
    <p:sldId id="904" r:id="rId254"/>
    <p:sldId id="907" r:id="rId255"/>
    <p:sldId id="910" r:id="rId256"/>
    <p:sldId id="913" r:id="rId257"/>
    <p:sldId id="916" r:id="rId258"/>
    <p:sldId id="919" r:id="rId259"/>
    <p:sldId id="922" r:id="rId260"/>
    <p:sldId id="925" r:id="rId261"/>
    <p:sldId id="928" r:id="rId262"/>
    <p:sldId id="931" r:id="rId263"/>
    <p:sldId id="934" r:id="rId264"/>
    <p:sldId id="937" r:id="rId265"/>
    <p:sldId id="940" r:id="rId266"/>
    <p:sldId id="943" r:id="rId267"/>
    <p:sldId id="946" r:id="rId268"/>
    <p:sldId id="949" r:id="rId269"/>
    <p:sldId id="952" r:id="rId270"/>
    <p:sldId id="955" r:id="rId271"/>
    <p:sldId id="958" r:id="rId272"/>
    <p:sldId id="961" r:id="rId273"/>
    <p:sldId id="964" r:id="rId274"/>
    <p:sldId id="967" r:id="rId275"/>
    <p:sldId id="970" r:id="rId276"/>
    <p:sldId id="973" r:id="rId277"/>
    <p:sldId id="976" r:id="rId278"/>
    <p:sldId id="979" r:id="rId279"/>
    <p:sldId id="982" r:id="rId280"/>
    <p:sldId id="985" r:id="rId281"/>
    <p:sldId id="988" r:id="rId282"/>
    <p:sldId id="991" r:id="rId283"/>
    <p:sldId id="994" r:id="rId284"/>
    <p:sldId id="997" r:id="rId285"/>
    <p:sldId id="1000" r:id="rId286"/>
    <p:sldId id="1003" r:id="rId287"/>
    <p:sldId id="1006" r:id="rId288"/>
    <p:sldId id="1009" r:id="rId289"/>
    <p:sldId id="1012" r:id="rId290"/>
    <p:sldId id="1015" r:id="rId291"/>
    <p:sldId id="1018" r:id="rId292"/>
    <p:sldId id="1021" r:id="rId293"/>
    <p:sldId id="1024" r:id="rId294"/>
    <p:sldId id="1027" r:id="rId295"/>
    <p:sldId id="1030" r:id="rId296"/>
    <p:sldId id="1033" r:id="rId297"/>
    <p:sldId id="1036" r:id="rId298"/>
    <p:sldId id="1039" r:id="rId299"/>
    <p:sldId id="1042" r:id="rId300"/>
    <p:sldId id="1045" r:id="rId301"/>
    <p:sldId id="1048" r:id="rId302"/>
    <p:sldId id="1051" r:id="rId303"/>
    <p:sldId id="1054" r:id="rId304"/>
    <p:sldId id="1057" r:id="rId305"/>
    <p:sldId id="1060" r:id="rId306"/>
    <p:sldId id="1063" r:id="rId307"/>
    <p:sldId id="1066" r:id="rId308"/>
    <p:sldId id="1069" r:id="rId309"/>
    <p:sldId id="1072" r:id="rId310"/>
    <p:sldId id="1075" r:id="rId311"/>
    <p:sldId id="1078" r:id="rId312"/>
    <p:sldId id="1081" r:id="rId313"/>
    <p:sldId id="1084" r:id="rId314"/>
    <p:sldId id="1087" r:id="rId315"/>
    <p:sldId id="1090" r:id="rId316"/>
    <p:sldId id="1093" r:id="rId317"/>
    <p:sldId id="1096" r:id="rId318"/>
    <p:sldId id="1099" r:id="rId319"/>
    <p:sldId id="1102" r:id="rId320"/>
    <p:sldId id="1105" r:id="rId321"/>
    <p:sldId id="1108" r:id="rId322"/>
    <p:sldId id="1111" r:id="rId323"/>
    <p:sldId id="1114" r:id="rId324"/>
    <p:sldId id="1117" r:id="rId325"/>
    <p:sldId id="1120" r:id="rId326"/>
    <p:sldId id="1123" r:id="rId327"/>
    <p:sldId id="1126" r:id="rId328"/>
    <p:sldId id="1129" r:id="rId329"/>
    <p:sldId id="1132" r:id="rId330"/>
    <p:sldId id="1135" r:id="rId331"/>
    <p:sldId id="1138" r:id="rId332"/>
    <p:sldId id="1141" r:id="rId333"/>
    <p:sldId id="1144" r:id="rId334"/>
    <p:sldId id="1147" r:id="rId335"/>
    <p:sldId id="1150" r:id="rId336"/>
    <p:sldId id="1153" r:id="rId337"/>
    <p:sldId id="1156" r:id="rId338"/>
    <p:sldId id="1159" r:id="rId339"/>
    <p:sldId id="1162" r:id="rId340"/>
    <p:sldId id="1165" r:id="rId341"/>
    <p:sldId id="1168" r:id="rId342"/>
    <p:sldId id="1171" r:id="rId343"/>
    <p:sldId id="1174" r:id="rId344"/>
    <p:sldId id="1177" r:id="rId345"/>
    <p:sldId id="1180" r:id="rId346"/>
    <p:sldId id="1183" r:id="rId347"/>
    <p:sldId id="1186" r:id="rId348"/>
    <p:sldId id="1189" r:id="rId349"/>
    <p:sldId id="1192" r:id="rId350"/>
    <p:sldId id="1195" r:id="rId351"/>
    <p:sldId id="1198" r:id="rId352"/>
    <p:sldId id="1201" r:id="rId353"/>
    <p:sldId id="1204" r:id="rId354"/>
    <p:sldId id="1207" r:id="rId355"/>
    <p:sldId id="1210" r:id="rId356"/>
    <p:sldId id="1213" r:id="rId357"/>
    <p:sldId id="1216" r:id="rId358"/>
    <p:sldId id="1219" r:id="rId359"/>
    <p:sldId id="1222" r:id="rId360"/>
    <p:sldId id="1225" r:id="rId361"/>
    <p:sldId id="1228" r:id="rId362"/>
    <p:sldId id="1231" r:id="rId363"/>
    <p:sldId id="1234" r:id="rId364"/>
    <p:sldId id="1237" r:id="rId365"/>
    <p:sldId id="1240" r:id="rId366"/>
    <p:sldId id="1243" r:id="rId367"/>
    <p:sldId id="1246" r:id="rId368"/>
    <p:sldId id="1249" r:id="rId369"/>
    <p:sldId id="1252" r:id="rId370"/>
    <p:sldId id="1255" r:id="rId371"/>
    <p:sldId id="1258" r:id="rId372"/>
    <p:sldId id="1261" r:id="rId373"/>
    <p:sldId id="1264" r:id="rId374"/>
    <p:sldId id="1267" r:id="rId375"/>
    <p:sldId id="1270" r:id="rId376"/>
    <p:sldId id="1273" r:id="rId377"/>
    <p:sldId id="1276" r:id="rId378"/>
    <p:sldId id="1279" r:id="rId379"/>
    <p:sldId id="1282" r:id="rId380"/>
    <p:sldId id="1285" r:id="rId381"/>
    <p:sldId id="1288" r:id="rId382"/>
    <p:sldId id="1291" r:id="rId383"/>
    <p:sldId id="1294" r:id="rId384"/>
    <p:sldId id="1297" r:id="rId385"/>
    <p:sldId id="1300" r:id="rId386"/>
    <p:sldId id="1303" r:id="rId387"/>
    <p:sldId id="1306" r:id="rId388"/>
    <p:sldId id="1309" r:id="rId389"/>
    <p:sldId id="1312" r:id="rId390"/>
    <p:sldId id="1315" r:id="rId391"/>
    <p:sldId id="1318" r:id="rId392"/>
    <p:sldId id="1321" r:id="rId393"/>
    <p:sldId id="1324" r:id="rId394"/>
    <p:sldId id="1327" r:id="rId395"/>
    <p:sldId id="1330" r:id="rId396"/>
    <p:sldId id="1333" r:id="rId397"/>
    <p:sldId id="1336" r:id="rId398"/>
    <p:sldId id="1339" r:id="rId399"/>
    <p:sldId id="1342" r:id="rId400"/>
    <p:sldId id="1345" r:id="rId401"/>
    <p:sldId id="1348" r:id="rId402"/>
    <p:sldId id="1351" r:id="rId403"/>
    <p:sldId id="1354" r:id="rId404"/>
    <p:sldId id="1357" r:id="rId405"/>
    <p:sldId id="1360" r:id="rId406"/>
    <p:sldId id="1363" r:id="rId407"/>
    <p:sldId id="1366" r:id="rId408"/>
    <p:sldId id="1369" r:id="rId409"/>
    <p:sldId id="1372" r:id="rId410"/>
    <p:sldId id="1375" r:id="rId411"/>
    <p:sldId id="1378" r:id="rId412"/>
    <p:sldId id="1381" r:id="rId413"/>
    <p:sldId id="1384" r:id="rId414"/>
    <p:sldId id="1387" r:id="rId415"/>
    <p:sldId id="1390" r:id="rId416"/>
    <p:sldId id="1393" r:id="rId417"/>
    <p:sldId id="1396" r:id="rId418"/>
    <p:sldId id="1399" r:id="rId419"/>
    <p:sldId id="1402" r:id="rId420"/>
    <p:sldId id="1405" r:id="rId421"/>
    <p:sldId id="1408" r:id="rId422"/>
    <p:sldId id="1411" r:id="rId423"/>
    <p:sldId id="1414" r:id="rId424"/>
    <p:sldId id="1417" r:id="rId425"/>
    <p:sldId id="1420" r:id="rId426"/>
    <p:sldId id="1423" r:id="rId427"/>
    <p:sldId id="1426" r:id="rId428"/>
    <p:sldId id="1429" r:id="rId429"/>
    <p:sldId id="1432" r:id="rId430"/>
    <p:sldId id="1435" r:id="rId431"/>
    <p:sldId id="1438" r:id="rId432"/>
    <p:sldId id="1441" r:id="rId433"/>
    <p:sldId id="1444" r:id="rId434"/>
    <p:sldId id="1447" r:id="rId435"/>
    <p:sldId id="1450" r:id="rId436"/>
    <p:sldId id="1453" r:id="rId437"/>
    <p:sldId id="1456" r:id="rId438"/>
    <p:sldId id="1459" r:id="rId439"/>
    <p:sldId id="1462" r:id="rId440"/>
    <p:sldId id="1465" r:id="rId441"/>
    <p:sldId id="1468" r:id="rId442"/>
    <p:sldId id="1471" r:id="rId443"/>
    <p:sldId id="1474" r:id="rId444"/>
    <p:sldId id="1477" r:id="rId445"/>
    <p:sldId id="1480" r:id="rId446"/>
    <p:sldId id="1483" r:id="rId447"/>
    <p:sldId id="1486" r:id="rId448"/>
    <p:sldId id="1489" r:id="rId449"/>
    <p:sldId id="1492" r:id="rId450"/>
    <p:sldId id="1495" r:id="rId451"/>
    <p:sldId id="1498" r:id="rId452"/>
    <p:sldId id="1501" r:id="rId453"/>
    <p:sldId id="1504" r:id="rId454"/>
    <p:sldId id="1507" r:id="rId455"/>
    <p:sldId id="1510" r:id="rId456"/>
    <p:sldId id="1513" r:id="rId457"/>
    <p:sldId id="1516" r:id="rId458"/>
    <p:sldId id="1519" r:id="rId459"/>
    <p:sldId id="1522" r:id="rId460"/>
    <p:sldId id="1525" r:id="rId461"/>
    <p:sldId id="1528" r:id="rId462"/>
    <p:sldId id="1531" r:id="rId463"/>
    <p:sldId id="1534" r:id="rId464"/>
    <p:sldId id="1537" r:id="rId465"/>
    <p:sldId id="1540" r:id="rId466"/>
    <p:sldId id="1543" r:id="rId467"/>
    <p:sldId id="1546" r:id="rId468"/>
    <p:sldId id="1549" r:id="rId469"/>
    <p:sldId id="1552" r:id="rId470"/>
    <p:sldId id="1555" r:id="rId471"/>
    <p:sldId id="1558" r:id="rId472"/>
    <p:sldId id="1561" r:id="rId473"/>
    <p:sldId id="1564" r:id="rId474"/>
    <p:sldId id="1567" r:id="rId475"/>
    <p:sldId id="1570" r:id="rId476"/>
    <p:sldId id="1573" r:id="rId477"/>
    <p:sldId id="1576" r:id="rId478"/>
    <p:sldId id="1579" r:id="rId479"/>
    <p:sldId id="1582" r:id="rId480"/>
    <p:sldId id="1585" r:id="rId481"/>
    <p:sldId id="1588" r:id="rId482"/>
    <p:sldId id="1591" r:id="rId483"/>
    <p:sldId id="1594" r:id="rId484"/>
    <p:sldId id="1597" r:id="rId485"/>
    <p:sldId id="1600" r:id="rId486"/>
    <p:sldId id="1603" r:id="rId487"/>
    <p:sldId id="1606" r:id="rId488"/>
    <p:sldId id="1609" r:id="rId489"/>
    <p:sldId id="1612" r:id="rId490"/>
    <p:sldId id="1615" r:id="rId491"/>
    <p:sldId id="1618" r:id="rId492"/>
    <p:sldId id="1621" r:id="rId493"/>
    <p:sldId id="1624" r:id="rId494"/>
    <p:sldId id="1627" r:id="rId495"/>
    <p:sldId id="1630" r:id="rId496"/>
    <p:sldId id="1633" r:id="rId497"/>
    <p:sldId id="1636" r:id="rId498"/>
    <p:sldId id="1639" r:id="rId499"/>
    <p:sldId id="1642" r:id="rId500"/>
    <p:sldId id="1645" r:id="rId501"/>
    <p:sldId id="1648" r:id="rId502"/>
    <p:sldId id="1651" r:id="rId503"/>
    <p:sldId id="1654" r:id="rId504"/>
    <p:sldId id="1657" r:id="rId505"/>
    <p:sldId id="1660" r:id="rId506"/>
    <p:sldId id="1663" r:id="rId507"/>
    <p:sldId id="1666" r:id="rId508"/>
    <p:sldId id="1669" r:id="rId509"/>
  </p:sldIdLst>
  <p:sldSz cx="9144000" cy="6858000"/>
  <p:notesSz cx="6858000" cy="9144000"/>
  <p:custDataLst>
    <p:tags r:id="rId5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slide" Target="slides/slide62.xml" /><Relationship Id="rId101" Type="http://schemas.openxmlformats.org/officeDocument/2006/relationships/slide" Target="slides/slide63.xml" /><Relationship Id="rId102" Type="http://schemas.openxmlformats.org/officeDocument/2006/relationships/slide" Target="slides/slide64.xml" /><Relationship Id="rId103" Type="http://schemas.openxmlformats.org/officeDocument/2006/relationships/slide" Target="slides/slide65.xml" /><Relationship Id="rId104" Type="http://schemas.openxmlformats.org/officeDocument/2006/relationships/slide" Target="slides/slide66.xml" /><Relationship Id="rId105" Type="http://schemas.openxmlformats.org/officeDocument/2006/relationships/slide" Target="slides/slide67.xml" /><Relationship Id="rId106" Type="http://schemas.openxmlformats.org/officeDocument/2006/relationships/slide" Target="slides/slide68.xml" /><Relationship Id="rId107" Type="http://schemas.openxmlformats.org/officeDocument/2006/relationships/slide" Target="slides/slide69.xml" /><Relationship Id="rId108" Type="http://schemas.openxmlformats.org/officeDocument/2006/relationships/slide" Target="slides/slide70.xml" /><Relationship Id="rId109" Type="http://schemas.openxmlformats.org/officeDocument/2006/relationships/slide" Target="slides/slide71.xml" /><Relationship Id="rId11" Type="http://schemas.openxmlformats.org/officeDocument/2006/relationships/slideMaster" Target="slideMasters/slideMaster11.xml" /><Relationship Id="rId110" Type="http://schemas.openxmlformats.org/officeDocument/2006/relationships/slide" Target="slides/slide72.xml" /><Relationship Id="rId111" Type="http://schemas.openxmlformats.org/officeDocument/2006/relationships/slide" Target="slides/slide73.xml" /><Relationship Id="rId112" Type="http://schemas.openxmlformats.org/officeDocument/2006/relationships/slide" Target="slides/slide74.xml" /><Relationship Id="rId113" Type="http://schemas.openxmlformats.org/officeDocument/2006/relationships/slide" Target="slides/slide75.xml" /><Relationship Id="rId114" Type="http://schemas.openxmlformats.org/officeDocument/2006/relationships/slide" Target="slides/slide76.xml" /><Relationship Id="rId115" Type="http://schemas.openxmlformats.org/officeDocument/2006/relationships/slide" Target="slides/slide77.xml" /><Relationship Id="rId116" Type="http://schemas.openxmlformats.org/officeDocument/2006/relationships/slide" Target="slides/slide78.xml" /><Relationship Id="rId117" Type="http://schemas.openxmlformats.org/officeDocument/2006/relationships/slide" Target="slides/slide79.xml" /><Relationship Id="rId118" Type="http://schemas.openxmlformats.org/officeDocument/2006/relationships/slide" Target="slides/slide80.xml" /><Relationship Id="rId119" Type="http://schemas.openxmlformats.org/officeDocument/2006/relationships/slide" Target="slides/slide81.xml" /><Relationship Id="rId12" Type="http://schemas.openxmlformats.org/officeDocument/2006/relationships/slideMaster" Target="slideMasters/slideMaster12.xml" /><Relationship Id="rId120" Type="http://schemas.openxmlformats.org/officeDocument/2006/relationships/slide" Target="slides/slide82.xml" /><Relationship Id="rId121" Type="http://schemas.openxmlformats.org/officeDocument/2006/relationships/slide" Target="slides/slide83.xml" /><Relationship Id="rId122" Type="http://schemas.openxmlformats.org/officeDocument/2006/relationships/slide" Target="slides/slide84.xml" /><Relationship Id="rId123" Type="http://schemas.openxmlformats.org/officeDocument/2006/relationships/slide" Target="slides/slide85.xml" /><Relationship Id="rId124" Type="http://schemas.openxmlformats.org/officeDocument/2006/relationships/slide" Target="slides/slide86.xml" /><Relationship Id="rId125" Type="http://schemas.openxmlformats.org/officeDocument/2006/relationships/slide" Target="slides/slide87.xml" /><Relationship Id="rId126" Type="http://schemas.openxmlformats.org/officeDocument/2006/relationships/slide" Target="slides/slide88.xml" /><Relationship Id="rId127" Type="http://schemas.openxmlformats.org/officeDocument/2006/relationships/slide" Target="slides/slide89.xml" /><Relationship Id="rId128" Type="http://schemas.openxmlformats.org/officeDocument/2006/relationships/slide" Target="slides/slide90.xml" /><Relationship Id="rId129" Type="http://schemas.openxmlformats.org/officeDocument/2006/relationships/slide" Target="slides/slide91.xml" /><Relationship Id="rId13" Type="http://schemas.openxmlformats.org/officeDocument/2006/relationships/slideMaster" Target="slideMasters/slideMaster13.xml" /><Relationship Id="rId130" Type="http://schemas.openxmlformats.org/officeDocument/2006/relationships/slide" Target="slides/slide92.xml" /><Relationship Id="rId131" Type="http://schemas.openxmlformats.org/officeDocument/2006/relationships/slide" Target="slides/slide93.xml" /><Relationship Id="rId132" Type="http://schemas.openxmlformats.org/officeDocument/2006/relationships/slide" Target="slides/slide94.xml" /><Relationship Id="rId133" Type="http://schemas.openxmlformats.org/officeDocument/2006/relationships/slide" Target="slides/slide95.xml" /><Relationship Id="rId134" Type="http://schemas.openxmlformats.org/officeDocument/2006/relationships/slide" Target="slides/slide96.xml" /><Relationship Id="rId135" Type="http://schemas.openxmlformats.org/officeDocument/2006/relationships/slide" Target="slides/slide97.xml" /><Relationship Id="rId136" Type="http://schemas.openxmlformats.org/officeDocument/2006/relationships/slide" Target="slides/slide98.xml" /><Relationship Id="rId137" Type="http://schemas.openxmlformats.org/officeDocument/2006/relationships/slide" Target="slides/slide99.xml" /><Relationship Id="rId138" Type="http://schemas.openxmlformats.org/officeDocument/2006/relationships/slide" Target="slides/slide100.xml" /><Relationship Id="rId139" Type="http://schemas.openxmlformats.org/officeDocument/2006/relationships/slide" Target="slides/slide101.xml" /><Relationship Id="rId14" Type="http://schemas.openxmlformats.org/officeDocument/2006/relationships/slideMaster" Target="slideMasters/slideMaster14.xml" /><Relationship Id="rId140" Type="http://schemas.openxmlformats.org/officeDocument/2006/relationships/slide" Target="slides/slide102.xml" /><Relationship Id="rId141" Type="http://schemas.openxmlformats.org/officeDocument/2006/relationships/slide" Target="slides/slide103.xml" /><Relationship Id="rId142" Type="http://schemas.openxmlformats.org/officeDocument/2006/relationships/slide" Target="slides/slide104.xml" /><Relationship Id="rId143" Type="http://schemas.openxmlformats.org/officeDocument/2006/relationships/slide" Target="slides/slide105.xml" /><Relationship Id="rId144" Type="http://schemas.openxmlformats.org/officeDocument/2006/relationships/slide" Target="slides/slide106.xml" /><Relationship Id="rId145" Type="http://schemas.openxmlformats.org/officeDocument/2006/relationships/slide" Target="slides/slide107.xml" /><Relationship Id="rId146" Type="http://schemas.openxmlformats.org/officeDocument/2006/relationships/slide" Target="slides/slide108.xml" /><Relationship Id="rId147" Type="http://schemas.openxmlformats.org/officeDocument/2006/relationships/slide" Target="slides/slide109.xml" /><Relationship Id="rId148" Type="http://schemas.openxmlformats.org/officeDocument/2006/relationships/slide" Target="slides/slide110.xml" /><Relationship Id="rId149" Type="http://schemas.openxmlformats.org/officeDocument/2006/relationships/slide" Target="slides/slide111.xml" /><Relationship Id="rId15" Type="http://schemas.openxmlformats.org/officeDocument/2006/relationships/slideMaster" Target="slideMasters/slideMaster15.xml" /><Relationship Id="rId150" Type="http://schemas.openxmlformats.org/officeDocument/2006/relationships/slide" Target="slides/slide112.xml" /><Relationship Id="rId151" Type="http://schemas.openxmlformats.org/officeDocument/2006/relationships/slide" Target="slides/slide113.xml" /><Relationship Id="rId152" Type="http://schemas.openxmlformats.org/officeDocument/2006/relationships/slide" Target="slides/slide114.xml" /><Relationship Id="rId153" Type="http://schemas.openxmlformats.org/officeDocument/2006/relationships/slide" Target="slides/slide115.xml" /><Relationship Id="rId154" Type="http://schemas.openxmlformats.org/officeDocument/2006/relationships/slide" Target="slides/slide116.xml" /><Relationship Id="rId155" Type="http://schemas.openxmlformats.org/officeDocument/2006/relationships/slide" Target="slides/slide117.xml" /><Relationship Id="rId156" Type="http://schemas.openxmlformats.org/officeDocument/2006/relationships/slide" Target="slides/slide118.xml" /><Relationship Id="rId157" Type="http://schemas.openxmlformats.org/officeDocument/2006/relationships/slide" Target="slides/slide119.xml" /><Relationship Id="rId158" Type="http://schemas.openxmlformats.org/officeDocument/2006/relationships/slide" Target="slides/slide120.xml" /><Relationship Id="rId159" Type="http://schemas.openxmlformats.org/officeDocument/2006/relationships/slide" Target="slides/slide121.xml" /><Relationship Id="rId16" Type="http://schemas.openxmlformats.org/officeDocument/2006/relationships/slideMaster" Target="slideMasters/slideMaster16.xml" /><Relationship Id="rId160" Type="http://schemas.openxmlformats.org/officeDocument/2006/relationships/slide" Target="slides/slide122.xml" /><Relationship Id="rId161" Type="http://schemas.openxmlformats.org/officeDocument/2006/relationships/slide" Target="slides/slide123.xml" /><Relationship Id="rId162" Type="http://schemas.openxmlformats.org/officeDocument/2006/relationships/slide" Target="slides/slide124.xml" /><Relationship Id="rId163" Type="http://schemas.openxmlformats.org/officeDocument/2006/relationships/slide" Target="slides/slide125.xml" /><Relationship Id="rId164" Type="http://schemas.openxmlformats.org/officeDocument/2006/relationships/slide" Target="slides/slide126.xml" /><Relationship Id="rId165" Type="http://schemas.openxmlformats.org/officeDocument/2006/relationships/slide" Target="slides/slide127.xml" /><Relationship Id="rId166" Type="http://schemas.openxmlformats.org/officeDocument/2006/relationships/slide" Target="slides/slide128.xml" /><Relationship Id="rId167" Type="http://schemas.openxmlformats.org/officeDocument/2006/relationships/slide" Target="slides/slide129.xml" /><Relationship Id="rId168" Type="http://schemas.openxmlformats.org/officeDocument/2006/relationships/slide" Target="slides/slide130.xml" /><Relationship Id="rId169" Type="http://schemas.openxmlformats.org/officeDocument/2006/relationships/slide" Target="slides/slide131.xml" /><Relationship Id="rId17" Type="http://schemas.openxmlformats.org/officeDocument/2006/relationships/slideMaster" Target="slideMasters/slideMaster17.xml" /><Relationship Id="rId170" Type="http://schemas.openxmlformats.org/officeDocument/2006/relationships/slide" Target="slides/slide132.xml" /><Relationship Id="rId171" Type="http://schemas.openxmlformats.org/officeDocument/2006/relationships/slide" Target="slides/slide133.xml" /><Relationship Id="rId172" Type="http://schemas.openxmlformats.org/officeDocument/2006/relationships/slide" Target="slides/slide134.xml" /><Relationship Id="rId173" Type="http://schemas.openxmlformats.org/officeDocument/2006/relationships/slide" Target="slides/slide135.xml" /><Relationship Id="rId174" Type="http://schemas.openxmlformats.org/officeDocument/2006/relationships/slide" Target="slides/slide136.xml" /><Relationship Id="rId175" Type="http://schemas.openxmlformats.org/officeDocument/2006/relationships/slide" Target="slides/slide137.xml" /><Relationship Id="rId176" Type="http://schemas.openxmlformats.org/officeDocument/2006/relationships/slide" Target="slides/slide138.xml" /><Relationship Id="rId177" Type="http://schemas.openxmlformats.org/officeDocument/2006/relationships/slide" Target="slides/slide139.xml" /><Relationship Id="rId178" Type="http://schemas.openxmlformats.org/officeDocument/2006/relationships/slide" Target="slides/slide140.xml" /><Relationship Id="rId179" Type="http://schemas.openxmlformats.org/officeDocument/2006/relationships/slide" Target="slides/slide141.xml" /><Relationship Id="rId18" Type="http://schemas.openxmlformats.org/officeDocument/2006/relationships/slideMaster" Target="slideMasters/slideMaster18.xml" /><Relationship Id="rId180" Type="http://schemas.openxmlformats.org/officeDocument/2006/relationships/slide" Target="slides/slide142.xml" /><Relationship Id="rId181" Type="http://schemas.openxmlformats.org/officeDocument/2006/relationships/slide" Target="slides/slide143.xml" /><Relationship Id="rId182" Type="http://schemas.openxmlformats.org/officeDocument/2006/relationships/slide" Target="slides/slide144.xml" /><Relationship Id="rId183" Type="http://schemas.openxmlformats.org/officeDocument/2006/relationships/slide" Target="slides/slide145.xml" /><Relationship Id="rId184" Type="http://schemas.openxmlformats.org/officeDocument/2006/relationships/slide" Target="slides/slide146.xml" /><Relationship Id="rId185" Type="http://schemas.openxmlformats.org/officeDocument/2006/relationships/slide" Target="slides/slide147.xml" /><Relationship Id="rId186" Type="http://schemas.openxmlformats.org/officeDocument/2006/relationships/slide" Target="slides/slide148.xml" /><Relationship Id="rId187" Type="http://schemas.openxmlformats.org/officeDocument/2006/relationships/slide" Target="slides/slide149.xml" /><Relationship Id="rId188" Type="http://schemas.openxmlformats.org/officeDocument/2006/relationships/slide" Target="slides/slide150.xml" /><Relationship Id="rId189" Type="http://schemas.openxmlformats.org/officeDocument/2006/relationships/slide" Target="slides/slide151.xml" /><Relationship Id="rId19" Type="http://schemas.openxmlformats.org/officeDocument/2006/relationships/slideMaster" Target="slideMasters/slideMaster19.xml" /><Relationship Id="rId190" Type="http://schemas.openxmlformats.org/officeDocument/2006/relationships/slide" Target="slides/slide152.xml" /><Relationship Id="rId191" Type="http://schemas.openxmlformats.org/officeDocument/2006/relationships/slide" Target="slides/slide153.xml" /><Relationship Id="rId192" Type="http://schemas.openxmlformats.org/officeDocument/2006/relationships/slide" Target="slides/slide154.xml" /><Relationship Id="rId193" Type="http://schemas.openxmlformats.org/officeDocument/2006/relationships/slide" Target="slides/slide155.xml" /><Relationship Id="rId194" Type="http://schemas.openxmlformats.org/officeDocument/2006/relationships/slide" Target="slides/slide156.xml" /><Relationship Id="rId195" Type="http://schemas.openxmlformats.org/officeDocument/2006/relationships/slide" Target="slides/slide157.xml" /><Relationship Id="rId196" Type="http://schemas.openxmlformats.org/officeDocument/2006/relationships/slide" Target="slides/slide158.xml" /><Relationship Id="rId197" Type="http://schemas.openxmlformats.org/officeDocument/2006/relationships/slide" Target="slides/slide159.xml" /><Relationship Id="rId198" Type="http://schemas.openxmlformats.org/officeDocument/2006/relationships/slide" Target="slides/slide160.xml" /><Relationship Id="rId199" Type="http://schemas.openxmlformats.org/officeDocument/2006/relationships/slide" Target="slides/slide161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00" Type="http://schemas.openxmlformats.org/officeDocument/2006/relationships/slide" Target="slides/slide162.xml" /><Relationship Id="rId201" Type="http://schemas.openxmlformats.org/officeDocument/2006/relationships/slide" Target="slides/slide163.xml" /><Relationship Id="rId202" Type="http://schemas.openxmlformats.org/officeDocument/2006/relationships/slide" Target="slides/slide164.xml" /><Relationship Id="rId203" Type="http://schemas.openxmlformats.org/officeDocument/2006/relationships/slide" Target="slides/slide165.xml" /><Relationship Id="rId204" Type="http://schemas.openxmlformats.org/officeDocument/2006/relationships/slide" Target="slides/slide166.xml" /><Relationship Id="rId205" Type="http://schemas.openxmlformats.org/officeDocument/2006/relationships/slide" Target="slides/slide167.xml" /><Relationship Id="rId206" Type="http://schemas.openxmlformats.org/officeDocument/2006/relationships/slide" Target="slides/slide168.xml" /><Relationship Id="rId207" Type="http://schemas.openxmlformats.org/officeDocument/2006/relationships/slide" Target="slides/slide169.xml" /><Relationship Id="rId208" Type="http://schemas.openxmlformats.org/officeDocument/2006/relationships/slide" Target="slides/slide170.xml" /><Relationship Id="rId209" Type="http://schemas.openxmlformats.org/officeDocument/2006/relationships/slide" Target="slides/slide171.xml" /><Relationship Id="rId21" Type="http://schemas.openxmlformats.org/officeDocument/2006/relationships/slideMaster" Target="slideMasters/slideMaster21.xml" /><Relationship Id="rId210" Type="http://schemas.openxmlformats.org/officeDocument/2006/relationships/slide" Target="slides/slide172.xml" /><Relationship Id="rId211" Type="http://schemas.openxmlformats.org/officeDocument/2006/relationships/slide" Target="slides/slide173.xml" /><Relationship Id="rId212" Type="http://schemas.openxmlformats.org/officeDocument/2006/relationships/slide" Target="slides/slide174.xml" /><Relationship Id="rId213" Type="http://schemas.openxmlformats.org/officeDocument/2006/relationships/slide" Target="slides/slide175.xml" /><Relationship Id="rId214" Type="http://schemas.openxmlformats.org/officeDocument/2006/relationships/slide" Target="slides/slide176.xml" /><Relationship Id="rId215" Type="http://schemas.openxmlformats.org/officeDocument/2006/relationships/slide" Target="slides/slide177.xml" /><Relationship Id="rId216" Type="http://schemas.openxmlformats.org/officeDocument/2006/relationships/slide" Target="slides/slide178.xml" /><Relationship Id="rId217" Type="http://schemas.openxmlformats.org/officeDocument/2006/relationships/slide" Target="slides/slide179.xml" /><Relationship Id="rId218" Type="http://schemas.openxmlformats.org/officeDocument/2006/relationships/slide" Target="slides/slide180.xml" /><Relationship Id="rId219" Type="http://schemas.openxmlformats.org/officeDocument/2006/relationships/slide" Target="slides/slide181.xml" /><Relationship Id="rId22" Type="http://schemas.openxmlformats.org/officeDocument/2006/relationships/slideMaster" Target="slideMasters/slideMaster22.xml" /><Relationship Id="rId220" Type="http://schemas.openxmlformats.org/officeDocument/2006/relationships/slide" Target="slides/slide182.xml" /><Relationship Id="rId221" Type="http://schemas.openxmlformats.org/officeDocument/2006/relationships/slide" Target="slides/slide183.xml" /><Relationship Id="rId222" Type="http://schemas.openxmlformats.org/officeDocument/2006/relationships/slide" Target="slides/slide184.xml" /><Relationship Id="rId223" Type="http://schemas.openxmlformats.org/officeDocument/2006/relationships/slide" Target="slides/slide185.xml" /><Relationship Id="rId224" Type="http://schemas.openxmlformats.org/officeDocument/2006/relationships/slide" Target="slides/slide186.xml" /><Relationship Id="rId225" Type="http://schemas.openxmlformats.org/officeDocument/2006/relationships/slide" Target="slides/slide187.xml" /><Relationship Id="rId226" Type="http://schemas.openxmlformats.org/officeDocument/2006/relationships/slide" Target="slides/slide188.xml" /><Relationship Id="rId227" Type="http://schemas.openxmlformats.org/officeDocument/2006/relationships/slide" Target="slides/slide189.xml" /><Relationship Id="rId228" Type="http://schemas.openxmlformats.org/officeDocument/2006/relationships/slide" Target="slides/slide190.xml" /><Relationship Id="rId229" Type="http://schemas.openxmlformats.org/officeDocument/2006/relationships/slide" Target="slides/slide191.xml" /><Relationship Id="rId23" Type="http://schemas.openxmlformats.org/officeDocument/2006/relationships/slideMaster" Target="slideMasters/slideMaster23.xml" /><Relationship Id="rId230" Type="http://schemas.openxmlformats.org/officeDocument/2006/relationships/slide" Target="slides/slide192.xml" /><Relationship Id="rId231" Type="http://schemas.openxmlformats.org/officeDocument/2006/relationships/slide" Target="slides/slide193.xml" /><Relationship Id="rId232" Type="http://schemas.openxmlformats.org/officeDocument/2006/relationships/slide" Target="slides/slide194.xml" /><Relationship Id="rId233" Type="http://schemas.openxmlformats.org/officeDocument/2006/relationships/slide" Target="slides/slide195.xml" /><Relationship Id="rId234" Type="http://schemas.openxmlformats.org/officeDocument/2006/relationships/slide" Target="slides/slide196.xml" /><Relationship Id="rId235" Type="http://schemas.openxmlformats.org/officeDocument/2006/relationships/slide" Target="slides/slide197.xml" /><Relationship Id="rId236" Type="http://schemas.openxmlformats.org/officeDocument/2006/relationships/slide" Target="slides/slide198.xml" /><Relationship Id="rId237" Type="http://schemas.openxmlformats.org/officeDocument/2006/relationships/slide" Target="slides/slide199.xml" /><Relationship Id="rId238" Type="http://schemas.openxmlformats.org/officeDocument/2006/relationships/slide" Target="slides/slide200.xml" /><Relationship Id="rId239" Type="http://schemas.openxmlformats.org/officeDocument/2006/relationships/slide" Target="slides/slide201.xml" /><Relationship Id="rId24" Type="http://schemas.openxmlformats.org/officeDocument/2006/relationships/slideMaster" Target="slideMasters/slideMaster24.xml" /><Relationship Id="rId240" Type="http://schemas.openxmlformats.org/officeDocument/2006/relationships/slide" Target="slides/slide202.xml" /><Relationship Id="rId241" Type="http://schemas.openxmlformats.org/officeDocument/2006/relationships/slide" Target="slides/slide203.xml" /><Relationship Id="rId242" Type="http://schemas.openxmlformats.org/officeDocument/2006/relationships/slide" Target="slides/slide204.xml" /><Relationship Id="rId243" Type="http://schemas.openxmlformats.org/officeDocument/2006/relationships/slide" Target="slides/slide205.xml" /><Relationship Id="rId244" Type="http://schemas.openxmlformats.org/officeDocument/2006/relationships/slide" Target="slides/slide206.xml" /><Relationship Id="rId245" Type="http://schemas.openxmlformats.org/officeDocument/2006/relationships/slide" Target="slides/slide207.xml" /><Relationship Id="rId246" Type="http://schemas.openxmlformats.org/officeDocument/2006/relationships/slide" Target="slides/slide208.xml" /><Relationship Id="rId247" Type="http://schemas.openxmlformats.org/officeDocument/2006/relationships/slide" Target="slides/slide209.xml" /><Relationship Id="rId248" Type="http://schemas.openxmlformats.org/officeDocument/2006/relationships/slide" Target="slides/slide210.xml" /><Relationship Id="rId249" Type="http://schemas.openxmlformats.org/officeDocument/2006/relationships/slide" Target="slides/slide211.xml" /><Relationship Id="rId25" Type="http://schemas.openxmlformats.org/officeDocument/2006/relationships/slideMaster" Target="slideMasters/slideMaster25.xml" /><Relationship Id="rId250" Type="http://schemas.openxmlformats.org/officeDocument/2006/relationships/slide" Target="slides/slide212.xml" /><Relationship Id="rId251" Type="http://schemas.openxmlformats.org/officeDocument/2006/relationships/slide" Target="slides/slide213.xml" /><Relationship Id="rId252" Type="http://schemas.openxmlformats.org/officeDocument/2006/relationships/slide" Target="slides/slide214.xml" /><Relationship Id="rId253" Type="http://schemas.openxmlformats.org/officeDocument/2006/relationships/slide" Target="slides/slide215.xml" /><Relationship Id="rId254" Type="http://schemas.openxmlformats.org/officeDocument/2006/relationships/slide" Target="slides/slide216.xml" /><Relationship Id="rId255" Type="http://schemas.openxmlformats.org/officeDocument/2006/relationships/slide" Target="slides/slide217.xml" /><Relationship Id="rId256" Type="http://schemas.openxmlformats.org/officeDocument/2006/relationships/slide" Target="slides/slide218.xml" /><Relationship Id="rId257" Type="http://schemas.openxmlformats.org/officeDocument/2006/relationships/slide" Target="slides/slide219.xml" /><Relationship Id="rId258" Type="http://schemas.openxmlformats.org/officeDocument/2006/relationships/slide" Target="slides/slide220.xml" /><Relationship Id="rId259" Type="http://schemas.openxmlformats.org/officeDocument/2006/relationships/slide" Target="slides/slide221.xml" /><Relationship Id="rId26" Type="http://schemas.openxmlformats.org/officeDocument/2006/relationships/slideMaster" Target="slideMasters/slideMaster26.xml" /><Relationship Id="rId260" Type="http://schemas.openxmlformats.org/officeDocument/2006/relationships/slide" Target="slides/slide222.xml" /><Relationship Id="rId261" Type="http://schemas.openxmlformats.org/officeDocument/2006/relationships/slide" Target="slides/slide223.xml" /><Relationship Id="rId262" Type="http://schemas.openxmlformats.org/officeDocument/2006/relationships/slide" Target="slides/slide224.xml" /><Relationship Id="rId263" Type="http://schemas.openxmlformats.org/officeDocument/2006/relationships/slide" Target="slides/slide225.xml" /><Relationship Id="rId264" Type="http://schemas.openxmlformats.org/officeDocument/2006/relationships/slide" Target="slides/slide226.xml" /><Relationship Id="rId265" Type="http://schemas.openxmlformats.org/officeDocument/2006/relationships/slide" Target="slides/slide227.xml" /><Relationship Id="rId266" Type="http://schemas.openxmlformats.org/officeDocument/2006/relationships/slide" Target="slides/slide228.xml" /><Relationship Id="rId267" Type="http://schemas.openxmlformats.org/officeDocument/2006/relationships/slide" Target="slides/slide229.xml" /><Relationship Id="rId268" Type="http://schemas.openxmlformats.org/officeDocument/2006/relationships/slide" Target="slides/slide230.xml" /><Relationship Id="rId269" Type="http://schemas.openxmlformats.org/officeDocument/2006/relationships/slide" Target="slides/slide231.xml" /><Relationship Id="rId27" Type="http://schemas.openxmlformats.org/officeDocument/2006/relationships/slideMaster" Target="slideMasters/slideMaster27.xml" /><Relationship Id="rId270" Type="http://schemas.openxmlformats.org/officeDocument/2006/relationships/slide" Target="slides/slide232.xml" /><Relationship Id="rId271" Type="http://schemas.openxmlformats.org/officeDocument/2006/relationships/slide" Target="slides/slide233.xml" /><Relationship Id="rId272" Type="http://schemas.openxmlformats.org/officeDocument/2006/relationships/slide" Target="slides/slide234.xml" /><Relationship Id="rId273" Type="http://schemas.openxmlformats.org/officeDocument/2006/relationships/slide" Target="slides/slide235.xml" /><Relationship Id="rId274" Type="http://schemas.openxmlformats.org/officeDocument/2006/relationships/slide" Target="slides/slide236.xml" /><Relationship Id="rId275" Type="http://schemas.openxmlformats.org/officeDocument/2006/relationships/slide" Target="slides/slide237.xml" /><Relationship Id="rId276" Type="http://schemas.openxmlformats.org/officeDocument/2006/relationships/slide" Target="slides/slide238.xml" /><Relationship Id="rId277" Type="http://schemas.openxmlformats.org/officeDocument/2006/relationships/slide" Target="slides/slide239.xml" /><Relationship Id="rId278" Type="http://schemas.openxmlformats.org/officeDocument/2006/relationships/slide" Target="slides/slide240.xml" /><Relationship Id="rId279" Type="http://schemas.openxmlformats.org/officeDocument/2006/relationships/slide" Target="slides/slide241.xml" /><Relationship Id="rId28" Type="http://schemas.openxmlformats.org/officeDocument/2006/relationships/slideMaster" Target="slideMasters/slideMaster28.xml" /><Relationship Id="rId280" Type="http://schemas.openxmlformats.org/officeDocument/2006/relationships/slide" Target="slides/slide242.xml" /><Relationship Id="rId281" Type="http://schemas.openxmlformats.org/officeDocument/2006/relationships/slide" Target="slides/slide243.xml" /><Relationship Id="rId282" Type="http://schemas.openxmlformats.org/officeDocument/2006/relationships/slide" Target="slides/slide244.xml" /><Relationship Id="rId283" Type="http://schemas.openxmlformats.org/officeDocument/2006/relationships/slide" Target="slides/slide245.xml" /><Relationship Id="rId284" Type="http://schemas.openxmlformats.org/officeDocument/2006/relationships/slide" Target="slides/slide246.xml" /><Relationship Id="rId285" Type="http://schemas.openxmlformats.org/officeDocument/2006/relationships/slide" Target="slides/slide247.xml" /><Relationship Id="rId286" Type="http://schemas.openxmlformats.org/officeDocument/2006/relationships/slide" Target="slides/slide248.xml" /><Relationship Id="rId287" Type="http://schemas.openxmlformats.org/officeDocument/2006/relationships/slide" Target="slides/slide249.xml" /><Relationship Id="rId288" Type="http://schemas.openxmlformats.org/officeDocument/2006/relationships/slide" Target="slides/slide250.xml" /><Relationship Id="rId289" Type="http://schemas.openxmlformats.org/officeDocument/2006/relationships/slide" Target="slides/slide251.xml" /><Relationship Id="rId29" Type="http://schemas.openxmlformats.org/officeDocument/2006/relationships/slideMaster" Target="slideMasters/slideMaster29.xml" /><Relationship Id="rId290" Type="http://schemas.openxmlformats.org/officeDocument/2006/relationships/slide" Target="slides/slide252.xml" /><Relationship Id="rId291" Type="http://schemas.openxmlformats.org/officeDocument/2006/relationships/slide" Target="slides/slide253.xml" /><Relationship Id="rId292" Type="http://schemas.openxmlformats.org/officeDocument/2006/relationships/slide" Target="slides/slide254.xml" /><Relationship Id="rId293" Type="http://schemas.openxmlformats.org/officeDocument/2006/relationships/slide" Target="slides/slide255.xml" /><Relationship Id="rId294" Type="http://schemas.openxmlformats.org/officeDocument/2006/relationships/slide" Target="slides/slide256.xml" /><Relationship Id="rId295" Type="http://schemas.openxmlformats.org/officeDocument/2006/relationships/slide" Target="slides/slide257.xml" /><Relationship Id="rId296" Type="http://schemas.openxmlformats.org/officeDocument/2006/relationships/slide" Target="slides/slide258.xml" /><Relationship Id="rId297" Type="http://schemas.openxmlformats.org/officeDocument/2006/relationships/slide" Target="slides/slide259.xml" /><Relationship Id="rId298" Type="http://schemas.openxmlformats.org/officeDocument/2006/relationships/slide" Target="slides/slide260.xml" /><Relationship Id="rId299" Type="http://schemas.openxmlformats.org/officeDocument/2006/relationships/slide" Target="slides/slide261.xml" /><Relationship Id="rId3" Type="http://schemas.openxmlformats.org/officeDocument/2006/relationships/slideMaster" Target="slideMasters/slideMaster3.xml" /><Relationship Id="rId30" Type="http://schemas.openxmlformats.org/officeDocument/2006/relationships/slideMaster" Target="slideMasters/slideMaster30.xml" /><Relationship Id="rId300" Type="http://schemas.openxmlformats.org/officeDocument/2006/relationships/slide" Target="slides/slide262.xml" /><Relationship Id="rId301" Type="http://schemas.openxmlformats.org/officeDocument/2006/relationships/slide" Target="slides/slide263.xml" /><Relationship Id="rId302" Type="http://schemas.openxmlformats.org/officeDocument/2006/relationships/slide" Target="slides/slide264.xml" /><Relationship Id="rId303" Type="http://schemas.openxmlformats.org/officeDocument/2006/relationships/slide" Target="slides/slide265.xml" /><Relationship Id="rId304" Type="http://schemas.openxmlformats.org/officeDocument/2006/relationships/slide" Target="slides/slide266.xml" /><Relationship Id="rId305" Type="http://schemas.openxmlformats.org/officeDocument/2006/relationships/slide" Target="slides/slide267.xml" /><Relationship Id="rId306" Type="http://schemas.openxmlformats.org/officeDocument/2006/relationships/slide" Target="slides/slide268.xml" /><Relationship Id="rId307" Type="http://schemas.openxmlformats.org/officeDocument/2006/relationships/slide" Target="slides/slide269.xml" /><Relationship Id="rId308" Type="http://schemas.openxmlformats.org/officeDocument/2006/relationships/slide" Target="slides/slide270.xml" /><Relationship Id="rId309" Type="http://schemas.openxmlformats.org/officeDocument/2006/relationships/slide" Target="slides/slide271.xml" /><Relationship Id="rId31" Type="http://schemas.openxmlformats.org/officeDocument/2006/relationships/slideMaster" Target="slideMasters/slideMaster31.xml" /><Relationship Id="rId310" Type="http://schemas.openxmlformats.org/officeDocument/2006/relationships/slide" Target="slides/slide272.xml" /><Relationship Id="rId311" Type="http://schemas.openxmlformats.org/officeDocument/2006/relationships/slide" Target="slides/slide273.xml" /><Relationship Id="rId312" Type="http://schemas.openxmlformats.org/officeDocument/2006/relationships/slide" Target="slides/slide274.xml" /><Relationship Id="rId313" Type="http://schemas.openxmlformats.org/officeDocument/2006/relationships/slide" Target="slides/slide275.xml" /><Relationship Id="rId314" Type="http://schemas.openxmlformats.org/officeDocument/2006/relationships/slide" Target="slides/slide276.xml" /><Relationship Id="rId315" Type="http://schemas.openxmlformats.org/officeDocument/2006/relationships/slide" Target="slides/slide277.xml" /><Relationship Id="rId316" Type="http://schemas.openxmlformats.org/officeDocument/2006/relationships/slide" Target="slides/slide278.xml" /><Relationship Id="rId317" Type="http://schemas.openxmlformats.org/officeDocument/2006/relationships/slide" Target="slides/slide279.xml" /><Relationship Id="rId318" Type="http://schemas.openxmlformats.org/officeDocument/2006/relationships/slide" Target="slides/slide280.xml" /><Relationship Id="rId319" Type="http://schemas.openxmlformats.org/officeDocument/2006/relationships/slide" Target="slides/slide281.xml" /><Relationship Id="rId32" Type="http://schemas.openxmlformats.org/officeDocument/2006/relationships/slideMaster" Target="slideMasters/slideMaster32.xml" /><Relationship Id="rId320" Type="http://schemas.openxmlformats.org/officeDocument/2006/relationships/slide" Target="slides/slide282.xml" /><Relationship Id="rId321" Type="http://schemas.openxmlformats.org/officeDocument/2006/relationships/slide" Target="slides/slide283.xml" /><Relationship Id="rId322" Type="http://schemas.openxmlformats.org/officeDocument/2006/relationships/slide" Target="slides/slide284.xml" /><Relationship Id="rId323" Type="http://schemas.openxmlformats.org/officeDocument/2006/relationships/slide" Target="slides/slide285.xml" /><Relationship Id="rId324" Type="http://schemas.openxmlformats.org/officeDocument/2006/relationships/slide" Target="slides/slide286.xml" /><Relationship Id="rId325" Type="http://schemas.openxmlformats.org/officeDocument/2006/relationships/slide" Target="slides/slide287.xml" /><Relationship Id="rId326" Type="http://schemas.openxmlformats.org/officeDocument/2006/relationships/slide" Target="slides/slide288.xml" /><Relationship Id="rId327" Type="http://schemas.openxmlformats.org/officeDocument/2006/relationships/slide" Target="slides/slide289.xml" /><Relationship Id="rId328" Type="http://schemas.openxmlformats.org/officeDocument/2006/relationships/slide" Target="slides/slide290.xml" /><Relationship Id="rId329" Type="http://schemas.openxmlformats.org/officeDocument/2006/relationships/slide" Target="slides/slide291.xml" /><Relationship Id="rId33" Type="http://schemas.openxmlformats.org/officeDocument/2006/relationships/slideMaster" Target="slideMasters/slideMaster33.xml" /><Relationship Id="rId330" Type="http://schemas.openxmlformats.org/officeDocument/2006/relationships/slide" Target="slides/slide292.xml" /><Relationship Id="rId331" Type="http://schemas.openxmlformats.org/officeDocument/2006/relationships/slide" Target="slides/slide293.xml" /><Relationship Id="rId332" Type="http://schemas.openxmlformats.org/officeDocument/2006/relationships/slide" Target="slides/slide294.xml" /><Relationship Id="rId333" Type="http://schemas.openxmlformats.org/officeDocument/2006/relationships/slide" Target="slides/slide295.xml" /><Relationship Id="rId334" Type="http://schemas.openxmlformats.org/officeDocument/2006/relationships/slide" Target="slides/slide296.xml" /><Relationship Id="rId335" Type="http://schemas.openxmlformats.org/officeDocument/2006/relationships/slide" Target="slides/slide297.xml" /><Relationship Id="rId336" Type="http://schemas.openxmlformats.org/officeDocument/2006/relationships/slide" Target="slides/slide298.xml" /><Relationship Id="rId337" Type="http://schemas.openxmlformats.org/officeDocument/2006/relationships/slide" Target="slides/slide299.xml" /><Relationship Id="rId338" Type="http://schemas.openxmlformats.org/officeDocument/2006/relationships/slide" Target="slides/slide300.xml" /><Relationship Id="rId339" Type="http://schemas.openxmlformats.org/officeDocument/2006/relationships/slide" Target="slides/slide301.xml" /><Relationship Id="rId34" Type="http://schemas.openxmlformats.org/officeDocument/2006/relationships/slideMaster" Target="slideMasters/slideMaster34.xml" /><Relationship Id="rId340" Type="http://schemas.openxmlformats.org/officeDocument/2006/relationships/slide" Target="slides/slide302.xml" /><Relationship Id="rId341" Type="http://schemas.openxmlformats.org/officeDocument/2006/relationships/slide" Target="slides/slide303.xml" /><Relationship Id="rId342" Type="http://schemas.openxmlformats.org/officeDocument/2006/relationships/slide" Target="slides/slide304.xml" /><Relationship Id="rId343" Type="http://schemas.openxmlformats.org/officeDocument/2006/relationships/slide" Target="slides/slide305.xml" /><Relationship Id="rId344" Type="http://schemas.openxmlformats.org/officeDocument/2006/relationships/slide" Target="slides/slide306.xml" /><Relationship Id="rId345" Type="http://schemas.openxmlformats.org/officeDocument/2006/relationships/slide" Target="slides/slide307.xml" /><Relationship Id="rId346" Type="http://schemas.openxmlformats.org/officeDocument/2006/relationships/slide" Target="slides/slide308.xml" /><Relationship Id="rId347" Type="http://schemas.openxmlformats.org/officeDocument/2006/relationships/slide" Target="slides/slide309.xml" /><Relationship Id="rId348" Type="http://schemas.openxmlformats.org/officeDocument/2006/relationships/slide" Target="slides/slide310.xml" /><Relationship Id="rId349" Type="http://schemas.openxmlformats.org/officeDocument/2006/relationships/slide" Target="slides/slide311.xml" /><Relationship Id="rId35" Type="http://schemas.openxmlformats.org/officeDocument/2006/relationships/slideMaster" Target="slideMasters/slideMaster35.xml" /><Relationship Id="rId350" Type="http://schemas.openxmlformats.org/officeDocument/2006/relationships/slide" Target="slides/slide312.xml" /><Relationship Id="rId351" Type="http://schemas.openxmlformats.org/officeDocument/2006/relationships/slide" Target="slides/slide313.xml" /><Relationship Id="rId352" Type="http://schemas.openxmlformats.org/officeDocument/2006/relationships/slide" Target="slides/slide314.xml" /><Relationship Id="rId353" Type="http://schemas.openxmlformats.org/officeDocument/2006/relationships/slide" Target="slides/slide315.xml" /><Relationship Id="rId354" Type="http://schemas.openxmlformats.org/officeDocument/2006/relationships/slide" Target="slides/slide316.xml" /><Relationship Id="rId355" Type="http://schemas.openxmlformats.org/officeDocument/2006/relationships/slide" Target="slides/slide317.xml" /><Relationship Id="rId356" Type="http://schemas.openxmlformats.org/officeDocument/2006/relationships/slide" Target="slides/slide318.xml" /><Relationship Id="rId357" Type="http://schemas.openxmlformats.org/officeDocument/2006/relationships/slide" Target="slides/slide319.xml" /><Relationship Id="rId358" Type="http://schemas.openxmlformats.org/officeDocument/2006/relationships/slide" Target="slides/slide320.xml" /><Relationship Id="rId359" Type="http://schemas.openxmlformats.org/officeDocument/2006/relationships/slide" Target="slides/slide321.xml" /><Relationship Id="rId36" Type="http://schemas.openxmlformats.org/officeDocument/2006/relationships/slideMaster" Target="slideMasters/slideMaster36.xml" /><Relationship Id="rId360" Type="http://schemas.openxmlformats.org/officeDocument/2006/relationships/slide" Target="slides/slide322.xml" /><Relationship Id="rId361" Type="http://schemas.openxmlformats.org/officeDocument/2006/relationships/slide" Target="slides/slide323.xml" /><Relationship Id="rId362" Type="http://schemas.openxmlformats.org/officeDocument/2006/relationships/slide" Target="slides/slide324.xml" /><Relationship Id="rId363" Type="http://schemas.openxmlformats.org/officeDocument/2006/relationships/slide" Target="slides/slide325.xml" /><Relationship Id="rId364" Type="http://schemas.openxmlformats.org/officeDocument/2006/relationships/slide" Target="slides/slide326.xml" /><Relationship Id="rId365" Type="http://schemas.openxmlformats.org/officeDocument/2006/relationships/slide" Target="slides/slide327.xml" /><Relationship Id="rId366" Type="http://schemas.openxmlformats.org/officeDocument/2006/relationships/slide" Target="slides/slide328.xml" /><Relationship Id="rId367" Type="http://schemas.openxmlformats.org/officeDocument/2006/relationships/slide" Target="slides/slide329.xml" /><Relationship Id="rId368" Type="http://schemas.openxmlformats.org/officeDocument/2006/relationships/slide" Target="slides/slide330.xml" /><Relationship Id="rId369" Type="http://schemas.openxmlformats.org/officeDocument/2006/relationships/slide" Target="slides/slide331.xml" /><Relationship Id="rId37" Type="http://schemas.openxmlformats.org/officeDocument/2006/relationships/slideMaster" Target="slideMasters/slideMaster37.xml" /><Relationship Id="rId370" Type="http://schemas.openxmlformats.org/officeDocument/2006/relationships/slide" Target="slides/slide332.xml" /><Relationship Id="rId371" Type="http://schemas.openxmlformats.org/officeDocument/2006/relationships/slide" Target="slides/slide333.xml" /><Relationship Id="rId372" Type="http://schemas.openxmlformats.org/officeDocument/2006/relationships/slide" Target="slides/slide334.xml" /><Relationship Id="rId373" Type="http://schemas.openxmlformats.org/officeDocument/2006/relationships/slide" Target="slides/slide335.xml" /><Relationship Id="rId374" Type="http://schemas.openxmlformats.org/officeDocument/2006/relationships/slide" Target="slides/slide336.xml" /><Relationship Id="rId375" Type="http://schemas.openxmlformats.org/officeDocument/2006/relationships/slide" Target="slides/slide337.xml" /><Relationship Id="rId376" Type="http://schemas.openxmlformats.org/officeDocument/2006/relationships/slide" Target="slides/slide338.xml" /><Relationship Id="rId377" Type="http://schemas.openxmlformats.org/officeDocument/2006/relationships/slide" Target="slides/slide339.xml" /><Relationship Id="rId378" Type="http://schemas.openxmlformats.org/officeDocument/2006/relationships/slide" Target="slides/slide340.xml" /><Relationship Id="rId379" Type="http://schemas.openxmlformats.org/officeDocument/2006/relationships/slide" Target="slides/slide341.xml" /><Relationship Id="rId38" Type="http://schemas.openxmlformats.org/officeDocument/2006/relationships/notesMaster" Target="notesMasters/notesMaster1.xml" /><Relationship Id="rId380" Type="http://schemas.openxmlformats.org/officeDocument/2006/relationships/slide" Target="slides/slide342.xml" /><Relationship Id="rId381" Type="http://schemas.openxmlformats.org/officeDocument/2006/relationships/slide" Target="slides/slide343.xml" /><Relationship Id="rId382" Type="http://schemas.openxmlformats.org/officeDocument/2006/relationships/slide" Target="slides/slide344.xml" /><Relationship Id="rId383" Type="http://schemas.openxmlformats.org/officeDocument/2006/relationships/slide" Target="slides/slide345.xml" /><Relationship Id="rId384" Type="http://schemas.openxmlformats.org/officeDocument/2006/relationships/slide" Target="slides/slide346.xml" /><Relationship Id="rId385" Type="http://schemas.openxmlformats.org/officeDocument/2006/relationships/slide" Target="slides/slide347.xml" /><Relationship Id="rId386" Type="http://schemas.openxmlformats.org/officeDocument/2006/relationships/slide" Target="slides/slide348.xml" /><Relationship Id="rId387" Type="http://schemas.openxmlformats.org/officeDocument/2006/relationships/slide" Target="slides/slide349.xml" /><Relationship Id="rId388" Type="http://schemas.openxmlformats.org/officeDocument/2006/relationships/slide" Target="slides/slide350.xml" /><Relationship Id="rId389" Type="http://schemas.openxmlformats.org/officeDocument/2006/relationships/slide" Target="slides/slide351.xml" /><Relationship Id="rId39" Type="http://schemas.openxmlformats.org/officeDocument/2006/relationships/slide" Target="slides/slide1.xml" /><Relationship Id="rId390" Type="http://schemas.openxmlformats.org/officeDocument/2006/relationships/slide" Target="slides/slide352.xml" /><Relationship Id="rId391" Type="http://schemas.openxmlformats.org/officeDocument/2006/relationships/slide" Target="slides/slide353.xml" /><Relationship Id="rId392" Type="http://schemas.openxmlformats.org/officeDocument/2006/relationships/slide" Target="slides/slide354.xml" /><Relationship Id="rId393" Type="http://schemas.openxmlformats.org/officeDocument/2006/relationships/slide" Target="slides/slide355.xml" /><Relationship Id="rId394" Type="http://schemas.openxmlformats.org/officeDocument/2006/relationships/slide" Target="slides/slide356.xml" /><Relationship Id="rId395" Type="http://schemas.openxmlformats.org/officeDocument/2006/relationships/slide" Target="slides/slide357.xml" /><Relationship Id="rId396" Type="http://schemas.openxmlformats.org/officeDocument/2006/relationships/slide" Target="slides/slide358.xml" /><Relationship Id="rId397" Type="http://schemas.openxmlformats.org/officeDocument/2006/relationships/slide" Target="slides/slide359.xml" /><Relationship Id="rId398" Type="http://schemas.openxmlformats.org/officeDocument/2006/relationships/slide" Target="slides/slide360.xml" /><Relationship Id="rId399" Type="http://schemas.openxmlformats.org/officeDocument/2006/relationships/slide" Target="slides/slide361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2.xml" /><Relationship Id="rId400" Type="http://schemas.openxmlformats.org/officeDocument/2006/relationships/slide" Target="slides/slide362.xml" /><Relationship Id="rId401" Type="http://schemas.openxmlformats.org/officeDocument/2006/relationships/slide" Target="slides/slide363.xml" /><Relationship Id="rId402" Type="http://schemas.openxmlformats.org/officeDocument/2006/relationships/slide" Target="slides/slide364.xml" /><Relationship Id="rId403" Type="http://schemas.openxmlformats.org/officeDocument/2006/relationships/slide" Target="slides/slide365.xml" /><Relationship Id="rId404" Type="http://schemas.openxmlformats.org/officeDocument/2006/relationships/slide" Target="slides/slide366.xml" /><Relationship Id="rId405" Type="http://schemas.openxmlformats.org/officeDocument/2006/relationships/slide" Target="slides/slide367.xml" /><Relationship Id="rId406" Type="http://schemas.openxmlformats.org/officeDocument/2006/relationships/slide" Target="slides/slide368.xml" /><Relationship Id="rId407" Type="http://schemas.openxmlformats.org/officeDocument/2006/relationships/slide" Target="slides/slide369.xml" /><Relationship Id="rId408" Type="http://schemas.openxmlformats.org/officeDocument/2006/relationships/slide" Target="slides/slide370.xml" /><Relationship Id="rId409" Type="http://schemas.openxmlformats.org/officeDocument/2006/relationships/slide" Target="slides/slide371.xml" /><Relationship Id="rId41" Type="http://schemas.openxmlformats.org/officeDocument/2006/relationships/slide" Target="slides/slide3.xml" /><Relationship Id="rId410" Type="http://schemas.openxmlformats.org/officeDocument/2006/relationships/slide" Target="slides/slide372.xml" /><Relationship Id="rId411" Type="http://schemas.openxmlformats.org/officeDocument/2006/relationships/slide" Target="slides/slide373.xml" /><Relationship Id="rId412" Type="http://schemas.openxmlformats.org/officeDocument/2006/relationships/slide" Target="slides/slide374.xml" /><Relationship Id="rId413" Type="http://schemas.openxmlformats.org/officeDocument/2006/relationships/slide" Target="slides/slide375.xml" /><Relationship Id="rId414" Type="http://schemas.openxmlformats.org/officeDocument/2006/relationships/slide" Target="slides/slide376.xml" /><Relationship Id="rId415" Type="http://schemas.openxmlformats.org/officeDocument/2006/relationships/slide" Target="slides/slide377.xml" /><Relationship Id="rId416" Type="http://schemas.openxmlformats.org/officeDocument/2006/relationships/slide" Target="slides/slide378.xml" /><Relationship Id="rId417" Type="http://schemas.openxmlformats.org/officeDocument/2006/relationships/slide" Target="slides/slide379.xml" /><Relationship Id="rId418" Type="http://schemas.openxmlformats.org/officeDocument/2006/relationships/slide" Target="slides/slide380.xml" /><Relationship Id="rId419" Type="http://schemas.openxmlformats.org/officeDocument/2006/relationships/slide" Target="slides/slide381.xml" /><Relationship Id="rId42" Type="http://schemas.openxmlformats.org/officeDocument/2006/relationships/slide" Target="slides/slide4.xml" /><Relationship Id="rId420" Type="http://schemas.openxmlformats.org/officeDocument/2006/relationships/slide" Target="slides/slide382.xml" /><Relationship Id="rId421" Type="http://schemas.openxmlformats.org/officeDocument/2006/relationships/slide" Target="slides/slide383.xml" /><Relationship Id="rId422" Type="http://schemas.openxmlformats.org/officeDocument/2006/relationships/slide" Target="slides/slide384.xml" /><Relationship Id="rId423" Type="http://schemas.openxmlformats.org/officeDocument/2006/relationships/slide" Target="slides/slide385.xml" /><Relationship Id="rId424" Type="http://schemas.openxmlformats.org/officeDocument/2006/relationships/slide" Target="slides/slide386.xml" /><Relationship Id="rId425" Type="http://schemas.openxmlformats.org/officeDocument/2006/relationships/slide" Target="slides/slide387.xml" /><Relationship Id="rId426" Type="http://schemas.openxmlformats.org/officeDocument/2006/relationships/slide" Target="slides/slide388.xml" /><Relationship Id="rId427" Type="http://schemas.openxmlformats.org/officeDocument/2006/relationships/slide" Target="slides/slide389.xml" /><Relationship Id="rId428" Type="http://schemas.openxmlformats.org/officeDocument/2006/relationships/slide" Target="slides/slide390.xml" /><Relationship Id="rId429" Type="http://schemas.openxmlformats.org/officeDocument/2006/relationships/slide" Target="slides/slide391.xml" /><Relationship Id="rId43" Type="http://schemas.openxmlformats.org/officeDocument/2006/relationships/slide" Target="slides/slide5.xml" /><Relationship Id="rId430" Type="http://schemas.openxmlformats.org/officeDocument/2006/relationships/slide" Target="slides/slide392.xml" /><Relationship Id="rId431" Type="http://schemas.openxmlformats.org/officeDocument/2006/relationships/slide" Target="slides/slide393.xml" /><Relationship Id="rId432" Type="http://schemas.openxmlformats.org/officeDocument/2006/relationships/slide" Target="slides/slide394.xml" /><Relationship Id="rId433" Type="http://schemas.openxmlformats.org/officeDocument/2006/relationships/slide" Target="slides/slide395.xml" /><Relationship Id="rId434" Type="http://schemas.openxmlformats.org/officeDocument/2006/relationships/slide" Target="slides/slide396.xml" /><Relationship Id="rId435" Type="http://schemas.openxmlformats.org/officeDocument/2006/relationships/slide" Target="slides/slide397.xml" /><Relationship Id="rId436" Type="http://schemas.openxmlformats.org/officeDocument/2006/relationships/slide" Target="slides/slide398.xml" /><Relationship Id="rId437" Type="http://schemas.openxmlformats.org/officeDocument/2006/relationships/slide" Target="slides/slide399.xml" /><Relationship Id="rId438" Type="http://schemas.openxmlformats.org/officeDocument/2006/relationships/slide" Target="slides/slide400.xml" /><Relationship Id="rId439" Type="http://schemas.openxmlformats.org/officeDocument/2006/relationships/slide" Target="slides/slide401.xml" /><Relationship Id="rId44" Type="http://schemas.openxmlformats.org/officeDocument/2006/relationships/slide" Target="slides/slide6.xml" /><Relationship Id="rId440" Type="http://schemas.openxmlformats.org/officeDocument/2006/relationships/slide" Target="slides/slide402.xml" /><Relationship Id="rId441" Type="http://schemas.openxmlformats.org/officeDocument/2006/relationships/slide" Target="slides/slide403.xml" /><Relationship Id="rId442" Type="http://schemas.openxmlformats.org/officeDocument/2006/relationships/slide" Target="slides/slide404.xml" /><Relationship Id="rId443" Type="http://schemas.openxmlformats.org/officeDocument/2006/relationships/slide" Target="slides/slide405.xml" /><Relationship Id="rId444" Type="http://schemas.openxmlformats.org/officeDocument/2006/relationships/slide" Target="slides/slide406.xml" /><Relationship Id="rId445" Type="http://schemas.openxmlformats.org/officeDocument/2006/relationships/slide" Target="slides/slide407.xml" /><Relationship Id="rId446" Type="http://schemas.openxmlformats.org/officeDocument/2006/relationships/slide" Target="slides/slide408.xml" /><Relationship Id="rId447" Type="http://schemas.openxmlformats.org/officeDocument/2006/relationships/slide" Target="slides/slide409.xml" /><Relationship Id="rId448" Type="http://schemas.openxmlformats.org/officeDocument/2006/relationships/slide" Target="slides/slide410.xml" /><Relationship Id="rId449" Type="http://schemas.openxmlformats.org/officeDocument/2006/relationships/slide" Target="slides/slide411.xml" /><Relationship Id="rId45" Type="http://schemas.openxmlformats.org/officeDocument/2006/relationships/slide" Target="slides/slide7.xml" /><Relationship Id="rId450" Type="http://schemas.openxmlformats.org/officeDocument/2006/relationships/slide" Target="slides/slide412.xml" /><Relationship Id="rId451" Type="http://schemas.openxmlformats.org/officeDocument/2006/relationships/slide" Target="slides/slide413.xml" /><Relationship Id="rId452" Type="http://schemas.openxmlformats.org/officeDocument/2006/relationships/slide" Target="slides/slide414.xml" /><Relationship Id="rId453" Type="http://schemas.openxmlformats.org/officeDocument/2006/relationships/slide" Target="slides/slide415.xml" /><Relationship Id="rId454" Type="http://schemas.openxmlformats.org/officeDocument/2006/relationships/slide" Target="slides/slide416.xml" /><Relationship Id="rId455" Type="http://schemas.openxmlformats.org/officeDocument/2006/relationships/slide" Target="slides/slide417.xml" /><Relationship Id="rId456" Type="http://schemas.openxmlformats.org/officeDocument/2006/relationships/slide" Target="slides/slide418.xml" /><Relationship Id="rId457" Type="http://schemas.openxmlformats.org/officeDocument/2006/relationships/slide" Target="slides/slide419.xml" /><Relationship Id="rId458" Type="http://schemas.openxmlformats.org/officeDocument/2006/relationships/slide" Target="slides/slide420.xml" /><Relationship Id="rId459" Type="http://schemas.openxmlformats.org/officeDocument/2006/relationships/slide" Target="slides/slide421.xml" /><Relationship Id="rId46" Type="http://schemas.openxmlformats.org/officeDocument/2006/relationships/slide" Target="slides/slide8.xml" /><Relationship Id="rId460" Type="http://schemas.openxmlformats.org/officeDocument/2006/relationships/slide" Target="slides/slide422.xml" /><Relationship Id="rId461" Type="http://schemas.openxmlformats.org/officeDocument/2006/relationships/slide" Target="slides/slide423.xml" /><Relationship Id="rId462" Type="http://schemas.openxmlformats.org/officeDocument/2006/relationships/slide" Target="slides/slide424.xml" /><Relationship Id="rId463" Type="http://schemas.openxmlformats.org/officeDocument/2006/relationships/slide" Target="slides/slide425.xml" /><Relationship Id="rId464" Type="http://schemas.openxmlformats.org/officeDocument/2006/relationships/slide" Target="slides/slide426.xml" /><Relationship Id="rId465" Type="http://schemas.openxmlformats.org/officeDocument/2006/relationships/slide" Target="slides/slide427.xml" /><Relationship Id="rId466" Type="http://schemas.openxmlformats.org/officeDocument/2006/relationships/slide" Target="slides/slide428.xml" /><Relationship Id="rId467" Type="http://schemas.openxmlformats.org/officeDocument/2006/relationships/slide" Target="slides/slide429.xml" /><Relationship Id="rId468" Type="http://schemas.openxmlformats.org/officeDocument/2006/relationships/slide" Target="slides/slide430.xml" /><Relationship Id="rId469" Type="http://schemas.openxmlformats.org/officeDocument/2006/relationships/slide" Target="slides/slide431.xml" /><Relationship Id="rId47" Type="http://schemas.openxmlformats.org/officeDocument/2006/relationships/slide" Target="slides/slide9.xml" /><Relationship Id="rId470" Type="http://schemas.openxmlformats.org/officeDocument/2006/relationships/slide" Target="slides/slide432.xml" /><Relationship Id="rId471" Type="http://schemas.openxmlformats.org/officeDocument/2006/relationships/slide" Target="slides/slide433.xml" /><Relationship Id="rId472" Type="http://schemas.openxmlformats.org/officeDocument/2006/relationships/slide" Target="slides/slide434.xml" /><Relationship Id="rId473" Type="http://schemas.openxmlformats.org/officeDocument/2006/relationships/slide" Target="slides/slide435.xml" /><Relationship Id="rId474" Type="http://schemas.openxmlformats.org/officeDocument/2006/relationships/slide" Target="slides/slide436.xml" /><Relationship Id="rId475" Type="http://schemas.openxmlformats.org/officeDocument/2006/relationships/slide" Target="slides/slide437.xml" /><Relationship Id="rId476" Type="http://schemas.openxmlformats.org/officeDocument/2006/relationships/slide" Target="slides/slide438.xml" /><Relationship Id="rId477" Type="http://schemas.openxmlformats.org/officeDocument/2006/relationships/slide" Target="slides/slide439.xml" /><Relationship Id="rId478" Type="http://schemas.openxmlformats.org/officeDocument/2006/relationships/slide" Target="slides/slide440.xml" /><Relationship Id="rId479" Type="http://schemas.openxmlformats.org/officeDocument/2006/relationships/slide" Target="slides/slide441.xml" /><Relationship Id="rId48" Type="http://schemas.openxmlformats.org/officeDocument/2006/relationships/slide" Target="slides/slide10.xml" /><Relationship Id="rId480" Type="http://schemas.openxmlformats.org/officeDocument/2006/relationships/slide" Target="slides/slide442.xml" /><Relationship Id="rId481" Type="http://schemas.openxmlformats.org/officeDocument/2006/relationships/slide" Target="slides/slide443.xml" /><Relationship Id="rId482" Type="http://schemas.openxmlformats.org/officeDocument/2006/relationships/slide" Target="slides/slide444.xml" /><Relationship Id="rId483" Type="http://schemas.openxmlformats.org/officeDocument/2006/relationships/slide" Target="slides/slide445.xml" /><Relationship Id="rId484" Type="http://schemas.openxmlformats.org/officeDocument/2006/relationships/slide" Target="slides/slide446.xml" /><Relationship Id="rId485" Type="http://schemas.openxmlformats.org/officeDocument/2006/relationships/slide" Target="slides/slide447.xml" /><Relationship Id="rId486" Type="http://schemas.openxmlformats.org/officeDocument/2006/relationships/slide" Target="slides/slide448.xml" /><Relationship Id="rId487" Type="http://schemas.openxmlformats.org/officeDocument/2006/relationships/slide" Target="slides/slide449.xml" /><Relationship Id="rId488" Type="http://schemas.openxmlformats.org/officeDocument/2006/relationships/slide" Target="slides/slide450.xml" /><Relationship Id="rId489" Type="http://schemas.openxmlformats.org/officeDocument/2006/relationships/slide" Target="slides/slide451.xml" /><Relationship Id="rId49" Type="http://schemas.openxmlformats.org/officeDocument/2006/relationships/slide" Target="slides/slide11.xml" /><Relationship Id="rId490" Type="http://schemas.openxmlformats.org/officeDocument/2006/relationships/slide" Target="slides/slide452.xml" /><Relationship Id="rId491" Type="http://schemas.openxmlformats.org/officeDocument/2006/relationships/slide" Target="slides/slide453.xml" /><Relationship Id="rId492" Type="http://schemas.openxmlformats.org/officeDocument/2006/relationships/slide" Target="slides/slide454.xml" /><Relationship Id="rId493" Type="http://schemas.openxmlformats.org/officeDocument/2006/relationships/slide" Target="slides/slide455.xml" /><Relationship Id="rId494" Type="http://schemas.openxmlformats.org/officeDocument/2006/relationships/slide" Target="slides/slide456.xml" /><Relationship Id="rId495" Type="http://schemas.openxmlformats.org/officeDocument/2006/relationships/slide" Target="slides/slide457.xml" /><Relationship Id="rId496" Type="http://schemas.openxmlformats.org/officeDocument/2006/relationships/slide" Target="slides/slide458.xml" /><Relationship Id="rId497" Type="http://schemas.openxmlformats.org/officeDocument/2006/relationships/slide" Target="slides/slide459.xml" /><Relationship Id="rId498" Type="http://schemas.openxmlformats.org/officeDocument/2006/relationships/slide" Target="slides/slide460.xml" /><Relationship Id="rId499" Type="http://schemas.openxmlformats.org/officeDocument/2006/relationships/slide" Target="slides/slide461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12.xml" /><Relationship Id="rId500" Type="http://schemas.openxmlformats.org/officeDocument/2006/relationships/slide" Target="slides/slide462.xml" /><Relationship Id="rId501" Type="http://schemas.openxmlformats.org/officeDocument/2006/relationships/slide" Target="slides/slide463.xml" /><Relationship Id="rId502" Type="http://schemas.openxmlformats.org/officeDocument/2006/relationships/slide" Target="slides/slide464.xml" /><Relationship Id="rId503" Type="http://schemas.openxmlformats.org/officeDocument/2006/relationships/slide" Target="slides/slide465.xml" /><Relationship Id="rId504" Type="http://schemas.openxmlformats.org/officeDocument/2006/relationships/slide" Target="slides/slide466.xml" /><Relationship Id="rId505" Type="http://schemas.openxmlformats.org/officeDocument/2006/relationships/slide" Target="slides/slide467.xml" /><Relationship Id="rId506" Type="http://schemas.openxmlformats.org/officeDocument/2006/relationships/slide" Target="slides/slide468.xml" /><Relationship Id="rId507" Type="http://schemas.openxmlformats.org/officeDocument/2006/relationships/slide" Target="slides/slide469.xml" /><Relationship Id="rId508" Type="http://schemas.openxmlformats.org/officeDocument/2006/relationships/slide" Target="slides/slide470.xml" /><Relationship Id="rId509" Type="http://schemas.openxmlformats.org/officeDocument/2006/relationships/slide" Target="slides/slide471.xml" /><Relationship Id="rId51" Type="http://schemas.openxmlformats.org/officeDocument/2006/relationships/slide" Target="slides/slide13.xml" /><Relationship Id="rId510" Type="http://schemas.openxmlformats.org/officeDocument/2006/relationships/tags" Target="tags/tag1.xml" /><Relationship Id="rId511" Type="http://schemas.openxmlformats.org/officeDocument/2006/relationships/presProps" Target="presProps.xml" /><Relationship Id="rId512" Type="http://schemas.openxmlformats.org/officeDocument/2006/relationships/viewProps" Target="viewProps.xml" /><Relationship Id="rId513" Type="http://schemas.openxmlformats.org/officeDocument/2006/relationships/theme" Target="theme/theme1.xml" /><Relationship Id="rId514" Type="http://schemas.openxmlformats.org/officeDocument/2006/relationships/tableStyles" Target="tableStyles.xml" /><Relationship Id="rId52" Type="http://schemas.openxmlformats.org/officeDocument/2006/relationships/slide" Target="slides/slide14.xml" /><Relationship Id="rId53" Type="http://schemas.openxmlformats.org/officeDocument/2006/relationships/slide" Target="slides/slide15.xml" /><Relationship Id="rId54" Type="http://schemas.openxmlformats.org/officeDocument/2006/relationships/slide" Target="slides/slide16.xml" /><Relationship Id="rId55" Type="http://schemas.openxmlformats.org/officeDocument/2006/relationships/slide" Target="slides/slide17.xml" /><Relationship Id="rId56" Type="http://schemas.openxmlformats.org/officeDocument/2006/relationships/slide" Target="slides/slide18.xml" /><Relationship Id="rId57" Type="http://schemas.openxmlformats.org/officeDocument/2006/relationships/slide" Target="slides/slide19.xml" /><Relationship Id="rId58" Type="http://schemas.openxmlformats.org/officeDocument/2006/relationships/slide" Target="slides/slide20.xml" /><Relationship Id="rId59" Type="http://schemas.openxmlformats.org/officeDocument/2006/relationships/slide" Target="slides/slide21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22.xml" /><Relationship Id="rId61" Type="http://schemas.openxmlformats.org/officeDocument/2006/relationships/slide" Target="slides/slide23.xml" /><Relationship Id="rId62" Type="http://schemas.openxmlformats.org/officeDocument/2006/relationships/slide" Target="slides/slide24.xml" /><Relationship Id="rId63" Type="http://schemas.openxmlformats.org/officeDocument/2006/relationships/slide" Target="slides/slide25.xml" /><Relationship Id="rId64" Type="http://schemas.openxmlformats.org/officeDocument/2006/relationships/slide" Target="slides/slide26.xml" /><Relationship Id="rId65" Type="http://schemas.openxmlformats.org/officeDocument/2006/relationships/slide" Target="slides/slide27.xml" /><Relationship Id="rId66" Type="http://schemas.openxmlformats.org/officeDocument/2006/relationships/slide" Target="slides/slide28.xml" /><Relationship Id="rId67" Type="http://schemas.openxmlformats.org/officeDocument/2006/relationships/slide" Target="slides/slide29.xml" /><Relationship Id="rId68" Type="http://schemas.openxmlformats.org/officeDocument/2006/relationships/slide" Target="slides/slide30.xml" /><Relationship Id="rId69" Type="http://schemas.openxmlformats.org/officeDocument/2006/relationships/slide" Target="slides/slide31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32.xml" /><Relationship Id="rId71" Type="http://schemas.openxmlformats.org/officeDocument/2006/relationships/slide" Target="slides/slide33.xml" /><Relationship Id="rId72" Type="http://schemas.openxmlformats.org/officeDocument/2006/relationships/slide" Target="slides/slide34.xml" /><Relationship Id="rId73" Type="http://schemas.openxmlformats.org/officeDocument/2006/relationships/slide" Target="slides/slide35.xml" /><Relationship Id="rId74" Type="http://schemas.openxmlformats.org/officeDocument/2006/relationships/slide" Target="slides/slide36.xml" /><Relationship Id="rId75" Type="http://schemas.openxmlformats.org/officeDocument/2006/relationships/slide" Target="slides/slide37.xml" /><Relationship Id="rId76" Type="http://schemas.openxmlformats.org/officeDocument/2006/relationships/slide" Target="slides/slide38.xml" /><Relationship Id="rId77" Type="http://schemas.openxmlformats.org/officeDocument/2006/relationships/slide" Target="slides/slide39.xml" /><Relationship Id="rId78" Type="http://schemas.openxmlformats.org/officeDocument/2006/relationships/slide" Target="slides/slide40.xml" /><Relationship Id="rId79" Type="http://schemas.openxmlformats.org/officeDocument/2006/relationships/slide" Target="slides/slide41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42.xml" /><Relationship Id="rId81" Type="http://schemas.openxmlformats.org/officeDocument/2006/relationships/slide" Target="slides/slide43.xml" /><Relationship Id="rId82" Type="http://schemas.openxmlformats.org/officeDocument/2006/relationships/slide" Target="slides/slide44.xml" /><Relationship Id="rId83" Type="http://schemas.openxmlformats.org/officeDocument/2006/relationships/slide" Target="slides/slide45.xml" /><Relationship Id="rId84" Type="http://schemas.openxmlformats.org/officeDocument/2006/relationships/slide" Target="slides/slide46.xml" /><Relationship Id="rId85" Type="http://schemas.openxmlformats.org/officeDocument/2006/relationships/slide" Target="slides/slide47.xml" /><Relationship Id="rId86" Type="http://schemas.openxmlformats.org/officeDocument/2006/relationships/slide" Target="slides/slide48.xml" /><Relationship Id="rId87" Type="http://schemas.openxmlformats.org/officeDocument/2006/relationships/slide" Target="slides/slide49.xml" /><Relationship Id="rId88" Type="http://schemas.openxmlformats.org/officeDocument/2006/relationships/slide" Target="slides/slide50.xml" /><Relationship Id="rId89" Type="http://schemas.openxmlformats.org/officeDocument/2006/relationships/slide" Target="slides/slide51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52.xml" /><Relationship Id="rId91" Type="http://schemas.openxmlformats.org/officeDocument/2006/relationships/slide" Target="slides/slide53.xml" /><Relationship Id="rId92" Type="http://schemas.openxmlformats.org/officeDocument/2006/relationships/slide" Target="slides/slide54.xml" /><Relationship Id="rId93" Type="http://schemas.openxmlformats.org/officeDocument/2006/relationships/slide" Target="slides/slide55.xml" /><Relationship Id="rId94" Type="http://schemas.openxmlformats.org/officeDocument/2006/relationships/slide" Target="slides/slide56.xml" /><Relationship Id="rId95" Type="http://schemas.openxmlformats.org/officeDocument/2006/relationships/slide" Target="slides/slide57.xml" /><Relationship Id="rId96" Type="http://schemas.openxmlformats.org/officeDocument/2006/relationships/slide" Target="slides/slide58.xml" /><Relationship Id="rId97" Type="http://schemas.openxmlformats.org/officeDocument/2006/relationships/slide" Target="slides/slide59.xml" /><Relationship Id="rId98" Type="http://schemas.openxmlformats.org/officeDocument/2006/relationships/slide" Target="slides/slide60.xml" /><Relationship Id="rId99" Type="http://schemas.openxmlformats.org/officeDocument/2006/relationships/slide" Target="slides/slide61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8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1506" name="Rectangle 2" titl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fld id="{BBB41555-6CB6-401E-9B4A-D6434B79679E}" type="header">
              <a:rPr sz="1200"/>
              <a:t>*</a:t>
            </a:fld>
            <a:endParaRPr sz="1200"/>
          </a:p>
        </p:txBody>
      </p:sp>
      <p:sp>
        <p:nvSpPr>
          <p:cNvPr id="21507" name="Rectangle 3" title="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23347EF-97A4-4D3D-A6AF-179267D0654A}" type="datetime1">
              <a:rPr lang="en-US" altLang="en-US" sz="1200"/>
              <a:t>*</a:t>
            </a:fld>
            <a:endParaRPr sz="1200"/>
          </a:p>
        </p:txBody>
      </p:sp>
      <p:sp>
        <p:nvSpPr>
          <p:cNvPr id="21508" name="Rectangle 4" title="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prstClr val="black"/>
            </a:solidFill>
            <a:miter lim="800000"/>
          </a:ln>
        </p:spPr>
      </p:sp>
      <p:sp>
        <p:nvSpPr>
          <p:cNvPr id="21509" name="Rectangle 5" title="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1510" name="Rectangle 6" title="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fld id="{173A391E-31FD-455E-AE14-DA946C823C76}" type="footer">
              <a:rPr sz="1200"/>
              <a:t>*</a:t>
            </a:fld>
            <a:endParaRPr sz="1200"/>
          </a:p>
        </p:txBody>
      </p:sp>
      <p:sp>
        <p:nvSpPr>
          <p:cNvPr id="21511" name="Rectangle 7" title="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E95E2A45-41A6-41A0-BADB-6B00185D33BA}" type="slidenum">
              <a:rPr sz="1200"/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2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25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3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4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9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3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9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4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6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97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0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35843" name="NotDefined 3" title=""/>
          <p:cNvSpPr/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The brackets should appear first</a:t>
            </a:r>
          </a:p>
        </p:txBody>
      </p:sp>
      <p:sp>
        <p:nvSpPr>
          <p:cNvPr id="35844" name="Rectangle 7" title=""/>
          <p:cNvSpPr>
            <a:spLocks noGrp="1"/>
          </p:cNvSpPr>
          <p:nvPr>
            <p:ph type="sldNum" sz="quarter" idx="5"/>
          </p:nvPr>
        </p:nvSpPr>
        <p:spPr/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1FED9BDA-20E6-41C4-9CA5-E2CA7BC8E75A}" type="slidenum">
              <a:rPr sz="1200"/>
              <a:t>72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0354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100355" name="NotDefined 3" title=""/>
          <p:cNvSpPr/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1378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101379" name="NotDefined 3" title=""/>
          <p:cNvSpPr/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22531" name="NotDefined 3" title=""/>
          <p:cNvSpPr/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Connectors will come at the end</a:t>
            </a:r>
          </a:p>
        </p:txBody>
      </p:sp>
      <p:sp>
        <p:nvSpPr>
          <p:cNvPr id="22532" name="Rectangle 7" title=""/>
          <p:cNvSpPr>
            <a:spLocks noGrp="1"/>
          </p:cNvSpPr>
          <p:nvPr>
            <p:ph type="sldNum" sz="quarter" idx="5"/>
          </p:nvPr>
        </p:nvSpPr>
        <p:spPr/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A8FC4C98-E9E0-406A-8105-C1B5176436C0}" type="slidenum">
              <a:rPr sz="1200"/>
              <a:t>74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24579" name="NotDefined 3" title=""/>
          <p:cNvSpPr/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Connectors at the end</a:t>
            </a:r>
          </a:p>
        </p:txBody>
      </p:sp>
      <p:sp>
        <p:nvSpPr>
          <p:cNvPr id="24580" name="Rectangle 7" title=""/>
          <p:cNvSpPr>
            <a:spLocks noGrp="1"/>
          </p:cNvSpPr>
          <p:nvPr>
            <p:ph type="sldNum" sz="quarter" idx="5"/>
          </p:nvPr>
        </p:nvSpPr>
        <p:spPr/>
        <p:txBody>
          <a:bodyPr anchor="b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2C4E07DC-62B4-46BF-AAE0-AAA6DA2C61B7}" type="slidenum">
              <a:rPr sz="1200"/>
              <a:t>79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56323" name="NotDefined 3" title=""/>
          <p:cNvSpPr/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50179" name="NotDefined 3" title=""/>
          <p:cNvSpPr/>
          <p:nvPr>
            <p:ph type="body" idx="3"/>
          </p:nvPr>
        </p:nvSpPr>
        <p:spPr>
          <a:xfrm>
            <a:off x="914400" y="4343400"/>
            <a:ext cx="50292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47107" name="NotDefined 3" title=""/>
          <p:cNvSpPr/>
          <p:nvPr>
            <p:ph type="body" idx="3"/>
          </p:nvPr>
        </p:nvSpPr>
        <p:spPr>
          <a:xfrm>
            <a:off x="914400" y="4343400"/>
            <a:ext cx="50292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49155" name="NotDefined 3" title=""/>
          <p:cNvSpPr/>
          <p:nvPr>
            <p:ph type="body" idx="3"/>
          </p:nvPr>
        </p:nvSpPr>
        <p:spPr>
          <a:xfrm>
            <a:off x="914400" y="4343400"/>
            <a:ext cx="50292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73731" name="NotDefined 3" title=""/>
          <p:cNvSpPr/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7282" name="NotDefined 2" title="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miter lim="800000"/>
          </a:ln>
        </p:spPr>
      </p:sp>
      <p:sp>
        <p:nvSpPr>
          <p:cNvPr id="97283" name="NotDefined 3" title=""/>
          <p:cNvSpPr/>
          <p:nvPr>
            <p:ph type="body" idx="3"/>
          </p:nvPr>
        </p:nvSpPr>
        <p:spPr>
          <a:xfrm>
            <a:off x="685800" y="4343400"/>
            <a:ext cx="5486400" cy="4114800"/>
          </a:xfrm>
          <a:noFill/>
          <a:ln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6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6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7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7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5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6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7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9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0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1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3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5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6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7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8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9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0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1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3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4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5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6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7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8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9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0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1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2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3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4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5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BDB518-C1B2-42E6-B5C6-FCBC2AB820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FA591D-2A0D-4007-81C1-C9C5222613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813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813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813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813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813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813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813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813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814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814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814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D98629AB-A246-4EFE-AD90-11C1ACFCFEF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814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813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813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813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813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813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813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813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813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814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814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814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D98629AB-A246-4EFE-AD90-11C1ACFCFEF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814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11BEEB-5DC4-45CB-8C15-ED06CD59BB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17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174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174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4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175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5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5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175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175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176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76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176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176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176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D5B5A7E6-51FB-4A1A-9C21-72FB3DD5EC6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3176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17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174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174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4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175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5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5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175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175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176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76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176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176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176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D5B5A7E6-51FB-4A1A-9C21-72FB3DD5EC6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3176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53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536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536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6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536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536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536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536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537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1537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537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537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537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538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6984F44C-903E-4377-9A49-BF9BC136137A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538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B2746E-90CF-4FB8-956E-C8A32BA8B5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53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536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536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6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536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536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536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536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537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537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1537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537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537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537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538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6984F44C-903E-4377-9A49-BF9BC136137A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538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2867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2867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867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7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2867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867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868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2868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868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2868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868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869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869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869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ACA2670-9076-4D4D-8649-77D9AF6BFA7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2869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2867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2867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867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7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2867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867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868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2868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868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868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2868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868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869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869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869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ACA2670-9076-4D4D-8649-77D9AF6BFA7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2869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2150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2150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150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0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2151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151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151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2151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151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2152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152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152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152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152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501ACA78-C38C-4B74-826D-002E30A00CC6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2152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A91FE9-46C3-4B0B-907C-3E5056C93B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2150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2150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150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0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2151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151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151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2151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151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151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2152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152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152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152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152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501ACA78-C38C-4B74-826D-002E30A00CC6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2152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993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993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994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4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994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994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994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994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994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4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4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4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5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5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995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995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995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995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995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3372BA2-3DB9-4CDD-B622-E05E4BE0062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995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993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993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994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4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994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994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994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994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994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4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4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4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5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995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995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995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995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995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995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3372BA2-3DB9-4CDD-B622-E05E4BE0062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995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17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174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174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4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175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5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5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175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175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176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76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176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lang="en-US" altLang="en-US"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00:17 to 00:28</a:t>
            </a:r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176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176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CAF90866-B29D-4DF2-895D-7A0F9A0B38E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176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en-US"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00:17 to 00:28</a:t>
            </a:r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D327D29-56F9-4578-99F4-6276542989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17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174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174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4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175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5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5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175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175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176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76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176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lang="en-US" altLang="en-US"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00:17 to 00:28</a:t>
            </a:r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176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176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CAF90866-B29D-4DF2-895D-7A0F9A0B38E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176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en-US"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00:17 to 00:28</a:t>
            </a:r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277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277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277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7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277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277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277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277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277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7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8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8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8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278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278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278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278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278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0CF8CE8-ED35-464F-AF5E-35F0A6DCE59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278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277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277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277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7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277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277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277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277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277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7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8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8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278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278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278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278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278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278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0CF8CE8-ED35-464F-AF5E-35F0A6DCE59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278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915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915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915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5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915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915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916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916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916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916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916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917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917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917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DBD571C4-F316-457A-9519-58947243F34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917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915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915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915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5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915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915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916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916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916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916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916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917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917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917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DBD571C4-F316-457A-9519-58947243F34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917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FEE7D7C-ED0F-4F96-AE6E-CC04720E05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481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481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482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2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482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482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482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482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482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2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2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2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3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483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483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483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483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483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0A1C863F-B169-4D02-B88F-60E96C195BC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483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481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3481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3482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2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3482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482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482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482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3482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2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2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2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483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483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483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3483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483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483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0A1C863F-B169-4D02-B88F-60E96C195BC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483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19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198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198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8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199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199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199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199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199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200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200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200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200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200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7AE62F2-4F67-43ED-84F3-A2399DB4B55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200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19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198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198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8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199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199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199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199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199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199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200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200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200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200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200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7AE62F2-4F67-43ED-84F3-A2399DB4B55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200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87331EE-A7C9-4037-9283-F2373E4CDE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60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608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608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8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608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608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608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608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609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609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609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609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609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610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BF8825BF-FDC4-48B0-B0A6-A7A264FD795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610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60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608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608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8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608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608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608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608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609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609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609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609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609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609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610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BF8825BF-FDC4-48B0-B0A6-A7A264FD795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610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06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7065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7066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7066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066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066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7066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7066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7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7067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067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7067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067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067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E66AA57-B534-4B9B-A979-CED28881F68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7067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06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7065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7066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7066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066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066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7066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7066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7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7067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067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7067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067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067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E66AA57-B534-4B9B-A979-CED28881F68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7067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1ACEF7F-97F2-440B-B2D7-912ABDDB6F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325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325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325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5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5325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325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325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325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325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5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6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6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6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6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326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326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326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326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C649D33E-1E12-405B-BB06-2118A15D14B3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326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F470CDA-CD12-46F7-AB46-9821226D794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326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A1E675AB-86C4-4C0C-A266-8609531A4C25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CCE4C57E-0413-42E6-B8B6-FF4AF1E983BF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325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325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325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5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5325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325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325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325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325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5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6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6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6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326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326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326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326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326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C649D33E-1E12-405B-BB06-2118A15D14B3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326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F470CDA-CD12-46F7-AB46-9821226D794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326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A1E675AB-86C4-4C0C-A266-8609531A4C25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CCE4C57E-0413-42E6-B8B6-FF4AF1E983BF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50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505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506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506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506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506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506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506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7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507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507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507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507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300ACC42-413E-4673-BD65-6A2DCC5E7E2F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507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237D126A-2ED4-4D7B-A498-45108BA17EDD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507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648FE961-6EB5-4F45-A45A-1185B7D01E2F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A9C7D76-C85B-4C1A-9B0C-41A4AD8696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DC1ACEA5-95F8-4198-B1A7-F98ED800C7F3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0AB8ED5D-9D44-4997-A4A8-722ED32F728E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50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505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506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506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506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506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506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506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7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507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507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507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507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300ACC42-413E-4673-BD65-6A2DCC5E7E2F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507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237D126A-2ED4-4D7B-A498-45108BA17EDD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507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648FE961-6EB5-4F45-A45A-1185B7D01E2F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DC1ACEA5-95F8-4198-B1A7-F98ED800C7F3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0AB8ED5D-9D44-4997-A4A8-722ED32F728E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837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837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837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7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5837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837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837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5837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837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7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8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8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8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5838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838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838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838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838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5C91599C-2724-4FC8-9582-E6FB510F08A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838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837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837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837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7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5837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837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837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5837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837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7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8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8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838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5838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838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838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838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838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5C91599C-2724-4FC8-9582-E6FB510F08A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838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7E21EB-99C3-40D0-873D-EFFB775649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16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7168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7168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8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7168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168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168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7168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7169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7169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169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7169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169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ACA6C23A-45FE-4152-9388-EBC911AF79AE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170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ADECA6FD-74AE-4811-A217-A24CA5BADCA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7170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60BBF40C-23F5-457C-9480-DEBF7A679D47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735B38BD-1C11-4C33-BDE8-4BA7289C2580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16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7168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7168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8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7168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168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168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7168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7169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169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7169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169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7169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169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ACA6C23A-45FE-4152-9388-EBC911AF79AE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170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ADECA6FD-74AE-4811-A217-A24CA5BADCA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7170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60BBF40C-23F5-457C-9480-DEBF7A679D47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735B38BD-1C11-4C33-BDE8-4BA7289C2580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421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9421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9421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9421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421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421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9421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9421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9422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422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9422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422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fld id="{5FB94F75-68F0-44A0-8278-FDF4AEED5A23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422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E1D261E8-846D-471C-BC91-955338E9181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422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A07A746F-2BE0-4A2B-89EE-8B6FEF4D10C1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421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9421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9421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9421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421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421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9421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9421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9422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422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9422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422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fld id="{5FB94F75-68F0-44A0-8278-FDF4AEED5A23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422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E1D261E8-846D-471C-BC91-955338E9181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422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fld id="{A07A746F-2BE0-4A2B-89EE-8B6FEF4D10C1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3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3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slideLayout" Target="../slideLayouts/slideLayout3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slideLayout" Target="../slideLayouts/slideLayout4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slideLayout" Target="../slideLayouts/slideLayout4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slideLayout" Target="../slideLayouts/slideLayout4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slideLayout" Target="../slideLayouts/slideLayout4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slideLayout" Target="../slideLayouts/slideLayout4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slideLayout" Target="../slideLayouts/slideLayout51.xml" /><Relationship Id="rId3" Type="http://schemas.openxmlformats.org/officeDocument/2006/relationships/slideLayout" Target="../slideLayouts/slideLayout52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slideLayout" Target="../slideLayouts/slideLayout54.xml" /><Relationship Id="rId3" Type="http://schemas.openxmlformats.org/officeDocument/2006/relationships/slideLayout" Target="../slideLayouts/slideLayout55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slideLayout" Target="../slideLayouts/slideLayout5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slideLayout" Target="../slideLayouts/slideLayout5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slideLayout" Target="../slideLayouts/slideLayout6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slideLayout" Target="../slideLayouts/slideLayout6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4.xml" /><Relationship Id="rId2" Type="http://schemas.openxmlformats.org/officeDocument/2006/relationships/slideLayout" Target="../slideLayouts/slideLayout65.xml" /><Relationship Id="rId3" Type="http://schemas.openxmlformats.org/officeDocument/2006/relationships/slideLayout" Target="../slideLayouts/slideLayout66.xml" /><Relationship Id="rId4" Type="http://schemas.openxmlformats.org/officeDocument/2006/relationships/slideLayout" Target="../slideLayouts/slideLayout67.xml" /><Relationship Id="rId5" Type="http://schemas.openxmlformats.org/officeDocument/2006/relationships/image" Target="logo" TargetMode="External" /><Relationship Id="rId6" Type="http://schemas.openxmlformats.org/officeDocument/2006/relationships/image" Target="../media/image1.png" /><Relationship Id="rId7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slideLayout" Target="../slideLayouts/slideLayout69.xml" /><Relationship Id="rId3" Type="http://schemas.openxmlformats.org/officeDocument/2006/relationships/slideLayout" Target="../slideLayouts/slideLayout70.xml" /><Relationship Id="rId4" Type="http://schemas.openxmlformats.org/officeDocument/2006/relationships/slideLayout" Target="../slideLayouts/slideLayout71.xml" /><Relationship Id="rId5" Type="http://schemas.openxmlformats.org/officeDocument/2006/relationships/image" Target="logo" TargetMode="External" /><Relationship Id="rId6" Type="http://schemas.openxmlformats.org/officeDocument/2006/relationships/image" Target="../media/image1.png" /><Relationship Id="rId7" Type="http://schemas.openxmlformats.org/officeDocument/2006/relationships/theme" Target="../theme/theme25.xml" /></Relationships>
</file>

<file path=ppt/slideMasters/_rels/slideMaster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 /><Relationship Id="rId2" Type="http://schemas.openxmlformats.org/officeDocument/2006/relationships/slideLayout" Target="../slideLayouts/slideLayout73.xml" /><Relationship Id="rId3" Type="http://schemas.openxmlformats.org/officeDocument/2006/relationships/slideLayout" Target="../slideLayouts/slideLayout74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26.xml" /></Relationships>
</file>

<file path=ppt/slideMasters/_rels/slideMaster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Relationship Id="rId2" Type="http://schemas.openxmlformats.org/officeDocument/2006/relationships/slideLayout" Target="../slideLayouts/slideLayout76.xml" /><Relationship Id="rId3" Type="http://schemas.openxmlformats.org/officeDocument/2006/relationships/slideLayout" Target="../slideLayouts/slideLayout77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27.xml" /></Relationships>
</file>

<file path=ppt/slideMasters/_rels/slideMaster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Relationship Id="rId2" Type="http://schemas.openxmlformats.org/officeDocument/2006/relationships/slideLayout" Target="../slideLayouts/slideLayout79.xml" /><Relationship Id="rId3" Type="http://schemas.openxmlformats.org/officeDocument/2006/relationships/slideLayout" Target="../slideLayouts/slideLayout80.xml" /><Relationship Id="rId4" Type="http://schemas.openxmlformats.org/officeDocument/2006/relationships/slideLayout" Target="../slideLayouts/slideLayout81.xml" /><Relationship Id="rId5" Type="http://schemas.openxmlformats.org/officeDocument/2006/relationships/image" Target="logo" TargetMode="External" /><Relationship Id="rId6" Type="http://schemas.openxmlformats.org/officeDocument/2006/relationships/image" Target="../media/image1.png" /><Relationship Id="rId7" Type="http://schemas.openxmlformats.org/officeDocument/2006/relationships/theme" Target="../theme/theme28.xml" /></Relationships>
</file>

<file path=ppt/slideMasters/_rels/slideMaster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2.xml" /><Relationship Id="rId2" Type="http://schemas.openxmlformats.org/officeDocument/2006/relationships/slideLayout" Target="../slideLayouts/slideLayout83.xml" /><Relationship Id="rId3" Type="http://schemas.openxmlformats.org/officeDocument/2006/relationships/slideLayout" Target="../slideLayouts/slideLayout84.xml" /><Relationship Id="rId4" Type="http://schemas.openxmlformats.org/officeDocument/2006/relationships/slideLayout" Target="../slideLayouts/slideLayout85.xml" /><Relationship Id="rId5" Type="http://schemas.openxmlformats.org/officeDocument/2006/relationships/image" Target="logo" TargetMode="External" /><Relationship Id="rId6" Type="http://schemas.openxmlformats.org/officeDocument/2006/relationships/image" Target="../media/image1.png" /><Relationship Id="rId7" Type="http://schemas.openxmlformats.org/officeDocument/2006/relationships/theme" Target="../theme/theme29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3.xml" /></Relationships>
</file>

<file path=ppt/slideMasters/_rels/slideMaster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2" Type="http://schemas.openxmlformats.org/officeDocument/2006/relationships/slideLayout" Target="../slideLayouts/slideLayout8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0.xml" /></Relationships>
</file>

<file path=ppt/slideMasters/_rels/slideMaster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8.xml" /><Relationship Id="rId2" Type="http://schemas.openxmlformats.org/officeDocument/2006/relationships/slideLayout" Target="../slideLayouts/slideLayout8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1.xml" /></Relationships>
</file>

<file path=ppt/slideMasters/_rels/slideMaster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slideLayout" Target="../slideLayouts/slideLayout91.xml" /><Relationship Id="rId3" Type="http://schemas.openxmlformats.org/officeDocument/2006/relationships/slideLayout" Target="../slideLayouts/slideLayout92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32.xml" /></Relationships>
</file>

<file path=ppt/slideMasters/_rels/slideMaster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3.xml" /><Relationship Id="rId2" Type="http://schemas.openxmlformats.org/officeDocument/2006/relationships/slideLayout" Target="../slideLayouts/slideLayout94.xml" /><Relationship Id="rId3" Type="http://schemas.openxmlformats.org/officeDocument/2006/relationships/slideLayout" Target="../slideLayouts/slideLayout95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33.xml" /></Relationships>
</file>

<file path=ppt/slideMasters/_rels/slideMaster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6.xml" /><Relationship Id="rId2" Type="http://schemas.openxmlformats.org/officeDocument/2006/relationships/slideLayout" Target="../slideLayouts/slideLayout9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4.xml" /></Relationships>
</file>

<file path=ppt/slideMasters/_rels/slideMaster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slideLayout" Target="../slideLayouts/slideLayout9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5.xml" /></Relationships>
</file>

<file path=ppt/slideMasters/_rels/slideMaster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0.xml" /><Relationship Id="rId2" Type="http://schemas.openxmlformats.org/officeDocument/2006/relationships/slideLayout" Target="../slideLayouts/slideLayout10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6.xml" /></Relationships>
</file>

<file path=ppt/slideMasters/_rels/slideMaster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2.xml" /><Relationship Id="rId2" Type="http://schemas.openxmlformats.org/officeDocument/2006/relationships/slideLayout" Target="../slideLayouts/slideLayout10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7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slideLayout" Target="../slideLayouts/slideLayout1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slideLayout" Target="../slideLayouts/slideLayout2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slideLayout" Target="../slideLayouts/slideLayout23.xml" /><Relationship Id="rId3" Type="http://schemas.openxmlformats.org/officeDocument/2006/relationships/slideLayout" Target="../slideLayouts/slideLayout24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27.xml" /><Relationship Id="rId4" Type="http://schemas.openxmlformats.org/officeDocument/2006/relationships/image" Target="logo" TargetMode="External" /><Relationship Id="rId5" Type="http://schemas.openxmlformats.org/officeDocument/2006/relationships/image" Target="../media/image1.png" /><Relationship Id="rId6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0.xml" /><Relationship Id="rId4" Type="http://schemas.openxmlformats.org/officeDocument/2006/relationships/oleObject" Target="../embeddings/oleObject1.ppt" TargetMode="Internal" /><Relationship Id="rId5" Type="http://schemas.openxmlformats.org/officeDocument/2006/relationships/image" Target="../media/image2.emf" /><Relationship Id="rId6" Type="http://schemas.openxmlformats.org/officeDocument/2006/relationships/image" Target="logo" TargetMode="External" /><Relationship Id="rId7" Type="http://schemas.openxmlformats.org/officeDocument/2006/relationships/image" Target="../media/image1.png" /><Relationship Id="rId8" Type="http://schemas.openxmlformats.org/officeDocument/2006/relationships/vmlDrawing" Target="../drawings/vmlDrawing1.vml" /><Relationship Id="rId9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slideLayout" Target="../slideLayouts/slideLayout32.xml" /><Relationship Id="rId3" Type="http://schemas.openxmlformats.org/officeDocument/2006/relationships/slideLayout" Target="../slideLayouts/slideLayout33.xml" /><Relationship Id="rId4" Type="http://schemas.openxmlformats.org/officeDocument/2006/relationships/oleObject" Target="../embeddings/oleObject2.ppt" TargetMode="Internal" /><Relationship Id="rId5" Type="http://schemas.openxmlformats.org/officeDocument/2006/relationships/image" Target="../media/image2.emf" /><Relationship Id="rId6" Type="http://schemas.openxmlformats.org/officeDocument/2006/relationships/image" Target="logo" TargetMode="External" /><Relationship Id="rId7" Type="http://schemas.openxmlformats.org/officeDocument/2006/relationships/image" Target="../media/image1.png" /><Relationship Id="rId8" Type="http://schemas.openxmlformats.org/officeDocument/2006/relationships/vmlDrawing" Target="../drawings/vmlDrawing2.vml" /><Relationship Id="rId9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891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891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1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891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891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1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892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892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892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893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893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B164E25-5F24-4BB4-BF0B-1A6FE2C39BE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893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891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891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1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891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891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1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892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892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892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892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893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893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B164E25-5F24-4BB4-BF0B-1A6FE2C39BE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893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07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072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072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072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072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073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073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73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lang="en-US" altLang="en-US"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00:17 to 00:28</a:t>
            </a:r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073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073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5B0B2AEC-F339-4D5B-841B-ED14E9CE946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074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07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072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072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072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072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073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073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73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lang="en-US" altLang="en-US"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00:17 to 00:28</a:t>
            </a:r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073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073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5B0B2AEC-F339-4D5B-841B-ED14E9CE946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074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17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174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4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174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175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175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76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176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176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176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8E4E244-626E-4A47-9F40-66B1827FF4E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176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17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174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174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174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175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175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175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76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176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176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176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8E4E244-626E-4A47-9F40-66B1827FF4E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176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813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813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813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813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813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814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814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14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3D876B34-C6F0-428F-A10F-9503F98171F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814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813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813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813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813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813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814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814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14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3D876B34-C6F0-428F-A10F-9503F98171F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814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379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379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379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379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379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79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380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380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380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381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381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B6837CC6-25C8-4760-94EB-50CB5EF0E74A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3812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379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379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379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379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379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79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380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380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380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380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381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381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B6837CC6-25C8-4760-94EB-50CB5EF0E74A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33812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07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072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072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072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072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073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073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73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073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073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6FAF175-38DC-449B-B8BB-0C037F8367D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30740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09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6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096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096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096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6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6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6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097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097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97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097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097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48F51EF-9910-41DF-828B-8F39DFF0A9D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098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09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096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096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096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096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6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6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6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097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097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097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97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097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097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48F51EF-9910-41DF-828B-8F39DFF0A9D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098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50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505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506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506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506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7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507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507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507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507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507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B8917EB-27E0-431E-AE19-2A9174F6CE3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507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50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505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506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506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506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6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507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507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507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507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507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507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B8917EB-27E0-431E-AE19-2A9174F6CE3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507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96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963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963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963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963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3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964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964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964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965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965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BE47D6CE-8096-47F0-A7D9-97353BE1D9E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9652" name="Picture 14" title="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96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963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963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963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963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3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964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964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964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965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965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BE47D6CE-8096-47F0-A7D9-97353BE1D9E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9652" name="Picture 14" title="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222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222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222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222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223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223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224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224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24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830FBE22-BDFE-46EA-8759-C0692E91B06C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24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0566F9E2-80FB-4F8D-B504-F10FB6CA738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2244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222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222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222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222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223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223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223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224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224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24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830FBE22-BDFE-46EA-8759-C0692E91B06C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24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0566F9E2-80FB-4F8D-B504-F10FB6CA738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2244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40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403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403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403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403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3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404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404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404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405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B322DC58-5E02-4501-BAD2-59F2E993EDA6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405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F539F7DF-3BB1-4DE4-ACF0-D4D48CA771B4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4052" name="Picture 14" title="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40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403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403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403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403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3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404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404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404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405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B322DC58-5E02-4501-BAD2-59F2E993EDA6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405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F539F7DF-3BB1-4DE4-ACF0-D4D48CA771B4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4052" name="Picture 14" title="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307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3072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072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3072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3072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2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3073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3073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073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073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073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3073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6FAF175-38DC-449B-B8BB-0C037F8367D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30740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73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734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734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5734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735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5735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736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736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736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736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C4C594B7-79BA-47AC-9677-7F4C350F0C1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736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73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734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734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5734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735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735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5735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736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736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736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736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C4C594B7-79BA-47AC-9677-7F4C350F0C1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736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06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7065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066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7066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7066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7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7067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067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067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067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E175C494-0405-424A-B737-D984793E7281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067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21BC4B4-1D8D-440A-897F-B67E67E08EB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70676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06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7065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7066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7066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7066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6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7067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7067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067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067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067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fld id="{E175C494-0405-424A-B737-D984793E7281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067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21BC4B4-1D8D-440A-897F-B67E67E08EB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70676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31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9318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318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9318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9319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9319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320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320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320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fld id="{E6907C06-1F5D-4519-AE24-222DD1630C5B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320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9FA5840F-91D5-49A3-AE0C-EAA2BAD397B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320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31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9318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318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9318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9319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319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9319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320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320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320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fld id="{E6907C06-1F5D-4519-AE24-222DD1630C5B}" type="footer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320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9FA5840F-91D5-49A3-AE0C-EAA2BAD397B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320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</p:sldLayoutIdLst>
  <p:transition/>
  <p:timing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710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710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710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710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711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711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712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712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712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712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0E4CB93-9F30-4DC9-A07D-F679BC70B48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712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710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710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710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710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711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711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711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712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712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712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712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40E4CB93-9F30-4DC9-A07D-F679BC70B48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712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433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433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434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434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434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5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1435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435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35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435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435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6AA88E2B-5A26-4CE4-82F0-34C6F4C9BBB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435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433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433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434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434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434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4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435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1435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435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435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435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435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6AA88E2B-5A26-4CE4-82F0-34C6F4C9BBB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435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2765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2765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765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2765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2765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6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6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6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2766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766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766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766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766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104BE59-7600-4A82-9E40-1A2775683F4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27668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2765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2765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765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2765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2765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5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6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6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766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2766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766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766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766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766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6104BE59-7600-4A82-9E40-1A2775683F4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27668" name="Picture 14" title=""/>
          <p:cNvPicPr>
            <a:picLocks noChangeAspect="1"/>
          </p:cNvPicPr>
          <p:nvPr/>
        </p:nvPicPr>
        <p:blipFill>
          <a:blip r:embed="rId5" r:link="rId4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204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2048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048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2048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2048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8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8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8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2049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49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49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49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49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CA8D9DD-61E4-4B18-A1D0-F44AA8A273C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20500" name="Base" title="" hidden="1"/>
          <p:cNvGraphicFramePr>
            <a:graphicFrameLocks noChangeAspect="1"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4" imgW="6096000" imgH="4064000" progId="PowerPoint.Show.8">
                  <p:embed/>
                </p:oleObj>
              </mc:Choice>
              <mc:Fallback>
                <p:oleObj r:id="rId4" imgW="6096000" imgH="4064000" progId="PowerPoint.Show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1" name="Picture 15" title=""/>
          <p:cNvPicPr>
            <a:picLocks noChangeAspect="1"/>
          </p:cNvPicPr>
          <p:nvPr/>
        </p:nvPicPr>
        <p:blipFill>
          <a:blip r:embed="rId7" r:link="rId6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204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2048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048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2048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2048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8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8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8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2049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2049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2049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49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49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49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CA8D9DD-61E4-4B18-A1D0-F44AA8A273C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20500" name="Base" title="" hidden="1"/>
          <p:cNvGraphicFramePr>
            <a:graphicFrameLocks noChangeAspect="1"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6096000" imgH="4064000" progId="PowerPoint.Show.8">
                  <p:embed/>
                </p:oleObj>
              </mc:Choice>
              <mc:Fallback>
                <p:oleObj r:id="rId4" imgW="6096000" imgH="4064000" progId="PowerPoint.Show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  <a:miter lim="800000"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1" name="Picture 15" title=""/>
          <p:cNvPicPr>
            <a:picLocks noChangeAspect="1"/>
          </p:cNvPicPr>
          <p:nvPr/>
        </p:nvPicPr>
        <p:blipFill>
          <a:blip r:embed="rId7" r:link="rId6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/Relationships>
</file>

<file path=ppt/slides/_rels/slide1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/Relationships>
</file>

<file path=ppt/slides/_rels/slide1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/Relationships>
</file>

<file path=ppt/slides/_rels/slide1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/Relationships>
</file>

<file path=ppt/slides/_rels/slide1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/Relationships>
</file>

<file path=ppt/slides/_rels/slide1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/Relationships>
</file>

<file path=ppt/slides/_rels/slide1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/Relationships>
</file>

<file path=ppt/slides/_rels/slide1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1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1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/Relationships>
</file>

<file path=ppt/slides/_rels/slide1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1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1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1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1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1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1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1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2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2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2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2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/Relationships>
</file>

<file path=ppt/slides/_rels/slide2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/Relationships>
</file>

<file path=ppt/slides/_rels/slide2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2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2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2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2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/Relationships>
</file>

<file path=ppt/slides/_rels/slide2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2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0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2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2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2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2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2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9.xml" /></Relationships>
</file>

<file path=ppt/slides/_rels/slide2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2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2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2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7.xml" /></Relationships>
</file>

<file path=ppt/slides/_rels/slide2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Relationship Id="rId2" Type="http://schemas.openxmlformats.org/officeDocument/2006/relationships/notesSlide" Target="../notesSlides/notesSlide4.xml" /></Relationships>
</file>

<file path=ppt/slides/_rels/slide2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2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2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2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2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2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7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/Relationships>
</file>

<file path=ppt/slides/_rels/slide3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/Relationships>
</file>

<file path=ppt/slides/_rels/slide3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2.xml" /></Relationships>
</file>

<file path=ppt/slides/_rels/slide3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Relationship Id="rId2" Type="http://schemas.openxmlformats.org/officeDocument/2006/relationships/notesSlide" Target="../notesSlides/notesSlide5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Relationship Id="rId2" Type="http://schemas.openxmlformats.org/officeDocument/2006/relationships/notesSlide" Target="../notesSlides/notesSlide6.xml" /></Relationships>
</file>

<file path=ppt/slides/_rels/slide3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Relationship Id="rId2" Type="http://schemas.openxmlformats.org/officeDocument/2006/relationships/notesSlide" Target="../notesSlides/notesSlide7.xml" /></Relationships>
</file>

<file path=ppt/slides/_rels/slide3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4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3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5.xml" /></Relationships>
</file>

<file path=ppt/slides/_rels/slide3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8.xml" /></Relationships>
</file>

<file path=ppt/slides/_rels/slide3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3.xml" /></Relationships>
</file>

<file path=ppt/slides/_rels/slide3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3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3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Relationship Id="rId2" Type="http://schemas.openxmlformats.org/officeDocument/2006/relationships/notesSlide" Target="../notesSlides/notesSlide8.xml" /></Relationships>
</file>

<file path=ppt/slides/_rels/slide3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3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/Relationships>
</file>

<file path=ppt/slides/_rels/slide4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4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4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notesSlide" Target="../notesSlides/notesSlide9.xml" /></Relationships>
</file>

<file path=ppt/slides/_rels/slide4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Relationship Id="rId2" Type="http://schemas.openxmlformats.org/officeDocument/2006/relationships/notesSlide" Target="../notesSlides/notesSlide10.xml" /></Relationships>
</file>

<file path=ppt/slides/_rels/slide4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Relationship Id="rId2" Type="http://schemas.openxmlformats.org/officeDocument/2006/relationships/notesSlide" Target="../notesSlides/notesSlide11.xml" /></Relationships>
</file>

<file path=ppt/slides/_rels/slide4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4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2.xml" /></Relationships>
</file>

<file path=ppt/slides/_rels/slide4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1.xml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2.xml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notesSlide" Target="../notesSlides/notesSlide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1066800" y="1997075"/>
            <a:ext cx="78486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4000"/>
              <a:t>Introduction to Programming</a:t>
            </a:r>
            <a:endParaRPr sz="40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5240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400" b="1"/>
              <a:t>Lecture No. 1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74" name="NotDefined 16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Area of the Ring</a:t>
            </a:r>
            <a:endParaRPr sz="6600"/>
          </a:p>
        </p:txBody>
      </p:sp>
      <p:grpSp>
        <p:nvGrpSpPr>
          <p:cNvPr id="23557" name="Group 5" title=""/>
          <p:cNvGrpSpPr>
            <a:grpSpLocks noChangeAspect="1"/>
          </p:cNvGrpSpPr>
          <p:nvPr>
            <p:ph sz="half" idx="1"/>
          </p:nvPr>
        </p:nvGrpSpPr>
        <p:grpSpPr>
          <a:xfrm>
            <a:off x="2552700" y="1066800"/>
            <a:ext cx="4152900" cy="6019800"/>
            <a:chOff x="1608" y="672"/>
            <a:chExt cx="2616" cy="3792"/>
          </a:xfrm>
        </p:grpSpPr>
        <p:sp>
          <p:nvSpPr>
            <p:cNvPr id="23556" name="NotDefined 4" title=""/>
            <p:cNvSpPr>
              <a:spLocks noTextEdit="1"/>
            </p:cNvSpPr>
            <p:nvPr/>
          </p:nvSpPr>
          <p:spPr>
            <a:xfrm>
              <a:off x="1608" y="672"/>
              <a:ext cx="2616" cy="3792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3562" name="_s23562" title=""/>
            <p:cNvSpPr>
              <a:spLocks noTextEdit="1"/>
            </p:cNvSpPr>
            <p:nvPr/>
          </p:nvSpPr>
          <p:spPr>
            <a:xfrm>
              <a:off x="2121" y="2090"/>
              <a:ext cx="954" cy="954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3563" name="_s23563" title=""/>
            <p:cNvSpPr/>
            <p:nvPr/>
          </p:nvSpPr>
          <p:spPr>
            <a:xfrm>
              <a:off x="3806" y="1719"/>
              <a:ext cx="382" cy="424"/>
            </a:xfrm>
            <a:prstGeom prst="callout2">
              <a:avLst>
                <a:gd name="adj1" fmla="val 16981"/>
                <a:gd name="adj2" fmla="val -12565"/>
                <a:gd name="adj3" fmla="val 16981"/>
                <a:gd name="adj4" fmla="val -20681"/>
                <a:gd name="adj5" fmla="val 200000"/>
                <a:gd name="adj6" fmla="val -222514"/>
              </a:avLst>
            </a:prstGeom>
            <a:noFill/>
            <a:ln>
              <a:solidFill>
                <a:schemeClr val="tx1"/>
              </a:solidFill>
              <a:miter lim="800000"/>
            </a:ln>
          </p:spPr>
          <p:txBody>
            <a:bodyPr wrap="none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Outer Circle</a:t>
              </a:r>
            </a:p>
          </p:txBody>
        </p:sp>
        <p:sp>
          <p:nvSpPr>
            <p:cNvPr id="23560" name="_s23560" title=""/>
            <p:cNvSpPr>
              <a:spLocks noTextEdit="1"/>
            </p:cNvSpPr>
            <p:nvPr/>
          </p:nvSpPr>
          <p:spPr>
            <a:xfrm>
              <a:off x="2360" y="2329"/>
              <a:ext cx="477" cy="477"/>
            </a:xfrm>
            <a:prstGeom prst="ellipse">
              <a:avLst/>
            </a:prstGeom>
            <a:solidFill>
              <a:srgbClr val="00808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3561" name="_s23561" title=""/>
            <p:cNvSpPr/>
            <p:nvPr/>
          </p:nvSpPr>
          <p:spPr>
            <a:xfrm>
              <a:off x="3806" y="1295"/>
              <a:ext cx="382" cy="424"/>
            </a:xfrm>
            <a:prstGeom prst="callout2">
              <a:avLst>
                <a:gd name="adj1" fmla="val 16981"/>
                <a:gd name="adj2" fmla="val -12565"/>
                <a:gd name="adj3" fmla="val 16981"/>
                <a:gd name="adj4" fmla="val -20681"/>
                <a:gd name="adj5" fmla="val 300000"/>
                <a:gd name="adj6" fmla="val -315968"/>
              </a:avLst>
            </a:prstGeom>
            <a:noFill/>
            <a:ln>
              <a:solidFill>
                <a:schemeClr val="tx1"/>
              </a:solidFill>
              <a:miter lim="800000"/>
            </a:ln>
          </p:spPr>
          <p:txBody>
            <a:bodyPr wrap="none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Inner Circle</a:t>
              </a:r>
            </a:p>
          </p:txBody>
        </p:sp>
        <p:sp>
          <p:nvSpPr>
            <p:cNvPr id="23578" name="" title=""/>
            <p:cNvSpPr/>
            <p:nvPr/>
          </p:nvSpPr>
          <p:spPr>
            <a:xfrm>
              <a:off x="2832" y="3387"/>
              <a:ext cx="720" cy="672"/>
            </a:xfrm>
            <a:prstGeom prst="ellipse">
              <a:avLst/>
            </a:prstGeom>
            <a:solidFill>
              <a:srgbClr val="008080"/>
            </a:solidFill>
            <a:ln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Area of Inner Circle</a:t>
              </a:r>
            </a:p>
          </p:txBody>
        </p:sp>
        <p:sp>
          <p:nvSpPr>
            <p:cNvPr id="23579" name="" title=""/>
            <p:cNvSpPr txBox="1"/>
            <p:nvPr/>
          </p:nvSpPr>
          <p:spPr>
            <a:xfrm>
              <a:off x="2034" y="3540"/>
              <a:ext cx="43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____</a:t>
              </a:r>
            </a:p>
          </p:txBody>
        </p:sp>
      </p:grpSp>
      <p:sp>
        <p:nvSpPr>
          <p:cNvPr id="23577" name="Ellipse 19" title=""/>
          <p:cNvSpPr/>
          <p:nvPr/>
        </p:nvSpPr>
        <p:spPr>
          <a:xfrm>
            <a:off x="1346200" y="5257800"/>
            <a:ext cx="1524000" cy="1295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Area of Outer Circle</a:t>
            </a:r>
          </a:p>
        </p:txBody>
      </p:sp>
      <p:sp>
        <p:nvSpPr>
          <p:cNvPr id="23580" name="" title=""/>
          <p:cNvSpPr txBox="1"/>
          <p:nvPr/>
        </p:nvSpPr>
        <p:spPr>
          <a:xfrm>
            <a:off x="6604000" y="5653088"/>
            <a:ext cx="21590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=   Area of the Ring</a:t>
            </a:r>
          </a:p>
        </p:txBody>
      </p:sp>
      <p:sp>
        <p:nvSpPr>
          <p:cNvPr id="23583" name="" title=""/>
          <p:cNvSpPr/>
          <p:nvPr>
            <p:ph sz="half" idx="1"/>
          </p:nvPr>
        </p:nvSpPr>
        <p:spPr>
          <a:xfrm>
            <a:off x="4914900" y="1981200"/>
            <a:ext cx="36957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1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914400" y="3581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 b="1"/>
              <a:t>while (number &lt;= UpperLimit)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1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1066800" y="2362200"/>
            <a:ext cx="8610600" cy="563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1700" b="1"/>
              <a:t>int sum, number , UpperLimit ;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sum = 0 ;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number = 1 ;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cout &lt;&lt; “ Please enter the upper limit for which you want the sum ” ;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cin &gt;&gt; UpperLimi t;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while (number &lt;= UpperLimit)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{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		sum = sum + number ;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		number = number +1 ;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}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r>
              <a:rPr sz="1700" b="1"/>
              <a:t>cout &lt;&lt; “ The sum of the first ” &lt;&lt; UpperLimit &lt;&lt; “ integer is ” &lt;&lt; sum ;</a:t>
            </a:r>
            <a:endParaRPr sz="1700" b="1"/>
          </a:p>
          <a:p>
            <a:pPr lvl="0">
              <a:lnSpc>
                <a:spcPct val="90000"/>
              </a:lnSpc>
              <a:buNone/>
            </a:pPr>
            <a:endParaRPr sz="1700" b="1"/>
          </a:p>
          <a:p>
            <a:pPr lvl="0">
              <a:lnSpc>
                <a:spcPct val="90000"/>
              </a:lnSpc>
              <a:buNone/>
            </a:pPr>
            <a:endParaRPr sz="1700" b="1"/>
          </a:p>
        </p:txBody>
      </p:sp>
      <p:sp>
        <p:nvSpPr>
          <p:cNvPr id="7172" name="Text Box 4" title=""/>
          <p:cNvSpPr txBox="1"/>
          <p:nvPr/>
        </p:nvSpPr>
        <p:spPr>
          <a:xfrm>
            <a:off x="1752600" y="838200"/>
            <a:ext cx="556260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000" b="1">
                <a:latin typeface="Tahoma" pitchFamily="34" charset="0"/>
              </a:rPr>
              <a:t>Example </a:t>
            </a:r>
            <a:endParaRPr sz="60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219200" y="2209800"/>
            <a:ext cx="72390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 b="1"/>
              <a:t>if ( number % 2 == 0 )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{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	sum = sum + number ;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	number = number + 1 ;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}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1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990600" y="1981200"/>
            <a:ext cx="8229600" cy="6400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1500" b="1"/>
          </a:p>
          <a:p>
            <a:pPr lvl="0">
              <a:buNone/>
            </a:pPr>
            <a:endParaRPr sz="1500" b="1"/>
          </a:p>
          <a:p>
            <a:pPr lvl="0">
              <a:buNone/>
            </a:pPr>
            <a:r>
              <a:rPr sz="1500" b="1"/>
              <a:t>sum = 0;</a:t>
            </a:r>
            <a:endParaRPr sz="1500" b="1"/>
          </a:p>
          <a:p>
            <a:pPr lvl="0">
              <a:buNone/>
            </a:pPr>
            <a:r>
              <a:rPr sz="1500" b="1"/>
              <a:t>number = 1;</a:t>
            </a:r>
            <a:endParaRPr sz="1500" b="1"/>
          </a:p>
          <a:p>
            <a:pPr lvl="0">
              <a:buNone/>
            </a:pPr>
            <a:r>
              <a:rPr sz="1500" b="1"/>
              <a:t>cout &lt;&lt; “ Please enter the upper limit for which you want the sum ”;</a:t>
            </a:r>
            <a:endParaRPr sz="1500" b="1"/>
          </a:p>
          <a:p>
            <a:pPr lvl="0">
              <a:buNone/>
            </a:pPr>
            <a:r>
              <a:rPr sz="1500" b="1"/>
              <a:t>cin &gt;&gt; UpperLimit;</a:t>
            </a:r>
            <a:endParaRPr sz="1500" b="1"/>
          </a:p>
          <a:p>
            <a:pPr lvl="0">
              <a:buNone/>
            </a:pPr>
            <a:r>
              <a:rPr sz="1500" b="1"/>
              <a:t>while (number &lt;= UpperLimit)</a:t>
            </a:r>
            <a:endParaRPr sz="1500" b="1"/>
          </a:p>
          <a:p>
            <a:pPr lvl="0">
              <a:buNone/>
            </a:pPr>
            <a:r>
              <a:rPr sz="1500" b="1"/>
              <a:t>{</a:t>
            </a:r>
            <a:endParaRPr sz="1500" b="1"/>
          </a:p>
          <a:p>
            <a:pPr lvl="0">
              <a:buNone/>
            </a:pPr>
            <a:r>
              <a:rPr sz="1500" b="1"/>
              <a:t>	if (number % 2 == 0)</a:t>
            </a:r>
            <a:endParaRPr sz="1500" b="1"/>
          </a:p>
          <a:p>
            <a:pPr lvl="0">
              <a:buNone/>
            </a:pPr>
            <a:r>
              <a:rPr sz="1500" b="1"/>
              <a:t>	{</a:t>
            </a:r>
            <a:endParaRPr sz="1500" b="1"/>
          </a:p>
          <a:p>
            <a:pPr lvl="0">
              <a:buNone/>
            </a:pPr>
            <a:r>
              <a:rPr sz="1500" b="1"/>
              <a:t>		sum = sum + number;</a:t>
            </a:r>
            <a:endParaRPr sz="1500" b="1"/>
          </a:p>
          <a:p>
            <a:pPr lvl="0">
              <a:buNone/>
            </a:pPr>
            <a:r>
              <a:rPr sz="1500" b="1"/>
              <a:t>		number = number + 1;</a:t>
            </a:r>
            <a:endParaRPr sz="1500" b="1"/>
          </a:p>
          <a:p>
            <a:pPr lvl="0">
              <a:buNone/>
            </a:pPr>
            <a:r>
              <a:rPr sz="1500" b="1"/>
              <a:t>	}</a:t>
            </a:r>
            <a:endParaRPr sz="1500" b="1"/>
          </a:p>
          <a:p>
            <a:pPr lvl="0">
              <a:buNone/>
            </a:pPr>
            <a:r>
              <a:rPr sz="1500" b="1"/>
              <a:t>}</a:t>
            </a:r>
            <a:endParaRPr sz="1500" b="1"/>
          </a:p>
          <a:p>
            <a:pPr lvl="0">
              <a:buNone/>
            </a:pPr>
            <a:r>
              <a:rPr sz="1500" b="1"/>
              <a:t>cout &lt;&lt; “ The sum of all even integer between 1 and ” &lt;&lt; UpperLimit &lt;&lt; “ is” &lt;&lt; sum;</a:t>
            </a:r>
            <a:endParaRPr sz="1500" b="1"/>
          </a:p>
          <a:p>
            <a:pPr lvl="0">
              <a:buNone/>
            </a:pPr>
            <a:endParaRPr sz="1500" b="1"/>
          </a:p>
        </p:txBody>
      </p:sp>
      <p:sp>
        <p:nvSpPr>
          <p:cNvPr id="18436" name="Text Box 4" title=""/>
          <p:cNvSpPr txBox="1"/>
          <p:nvPr/>
        </p:nvSpPr>
        <p:spPr>
          <a:xfrm>
            <a:off x="2209800" y="609600"/>
            <a:ext cx="5562600" cy="1189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7200" b="1">
                <a:latin typeface="Tahoma" pitchFamily="34" charset="0"/>
              </a:rPr>
              <a:t>Example </a:t>
            </a:r>
            <a:endParaRPr sz="72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533400" y="1646238"/>
            <a:ext cx="82296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b="1"/>
          </a:p>
          <a:p>
            <a:pPr lvl="0" algn="ctr">
              <a:buNone/>
            </a:pPr>
            <a:r>
              <a:rPr b="1"/>
              <a:t>2 * ( number / 2 ) ;</a:t>
            </a:r>
            <a:endParaRPr b="1"/>
          </a:p>
          <a:p>
            <a:pPr lvl="0" algn="ctr">
              <a:buNone/>
            </a:pPr>
            <a:r>
              <a:rPr sz="15600" b="1">
                <a:latin typeface="Times New Roman" pitchFamily="18" charset="0"/>
              </a:rPr>
              <a:t>?</a:t>
            </a:r>
            <a:endParaRPr sz="15600" b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>
                                            <p:txEl>
                                              <p:charRg st="19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295400" y="2438400"/>
            <a:ext cx="82296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000" b="1"/>
              <a:t>int Junk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Junk = 1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while ( Junk &lt;= UpperLimit )             ( infinite loop ) </a:t>
            </a:r>
            <a:r>
              <a:rPr b="1">
                <a:solidFill>
                  <a:schemeClr val="hlink"/>
                </a:solidFill>
              </a:rPr>
              <a:t>X</a:t>
            </a:r>
            <a:endParaRPr b="1">
              <a:solidFill>
                <a:schemeClr val="hlink"/>
              </a:solidFill>
            </a:endParaRPr>
          </a:p>
          <a:p>
            <a:pPr lvl="0">
              <a:lnSpc>
                <a:spcPct val="90000"/>
              </a:lnSpc>
              <a:buNone/>
            </a:pPr>
            <a:r>
              <a:rPr sz="2000" b="1"/>
              <a:t>{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		sum = sum + number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		number = number + 1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}</a:t>
            </a:r>
            <a:endParaRPr sz="2000" b="1"/>
          </a:p>
        </p:txBody>
      </p:sp>
    </p:spTree>
  </p:cSld>
  <p:clrMapOvr>
    <a:masterClrMapping/>
  </p:clrMapOvr>
  <p:transition/>
  <p:timing/>
</p:sld>
</file>

<file path=ppt/slides/slide1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447800" y="854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600"/>
              <a:t>Flow Chart for While Construct</a:t>
            </a:r>
            <a:endParaRPr sz="3600"/>
          </a:p>
        </p:txBody>
      </p:sp>
      <p:sp>
        <p:nvSpPr>
          <p:cNvPr id="12299" name="" title=""/>
          <p:cNvSpPr>
            <a:spLocks noTextEdit="1"/>
          </p:cNvSpPr>
          <p:nvPr/>
        </p:nvSpPr>
        <p:spPr>
          <a:xfrm>
            <a:off x="3048000" y="1371600"/>
            <a:ext cx="3405188" cy="5211763"/>
          </a:xfr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01" name="" title=""/>
          <p:cNvSpPr/>
          <p:nvPr/>
        </p:nvSpPr>
        <p:spPr>
          <a:xfrm>
            <a:off x="4768850" y="3411538"/>
            <a:ext cx="692150" cy="519112"/>
          </a:xfrm>
          <a:custGeom>
            <a:rect l="l" t="t" r="r" b="b"/>
            <a:pathLst>
              <a:path w="436" h="327">
                <a:moveTo>
                  <a:pt x="0" y="163"/>
                </a:moveTo>
                <a:lnTo>
                  <a:pt x="218" y="0"/>
                </a:lnTo>
                <a:lnTo>
                  <a:pt x="436" y="163"/>
                </a:lnTo>
                <a:lnTo>
                  <a:pt x="218" y="327"/>
                </a:lnTo>
                <a:lnTo>
                  <a:pt x="0" y="163"/>
                </a:lnTo>
                <a:close/>
              </a:path>
            </a:pathLst>
          </a:custGeom>
          <a:solidFill>
            <a:srgbClr val="FFFFFF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02" name="" title=""/>
          <p:cNvSpPr/>
          <p:nvPr/>
        </p:nvSpPr>
        <p:spPr>
          <a:xfrm>
            <a:off x="4886325" y="3576638"/>
            <a:ext cx="461963" cy="1063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700">
                <a:solidFill>
                  <a:srgbClr val="000000"/>
                </a:solidFill>
              </a:rPr>
              <a:t>Condition is</a:t>
            </a:r>
            <a:endParaRPr sz="2000">
              <a:latin typeface="Tahoma" pitchFamily="34" charset="0"/>
            </a:endParaRPr>
          </a:p>
        </p:txBody>
      </p:sp>
      <p:sp>
        <p:nvSpPr>
          <p:cNvPr id="12303" name="" title=""/>
          <p:cNvSpPr/>
          <p:nvPr/>
        </p:nvSpPr>
        <p:spPr>
          <a:xfrm>
            <a:off x="5016500" y="3676650"/>
            <a:ext cx="233363" cy="122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>
                <a:solidFill>
                  <a:srgbClr val="000000"/>
                </a:solidFill>
              </a:rPr>
              <a:t>true?</a:t>
            </a:r>
            <a:endParaRPr sz="2400">
              <a:latin typeface="Tahoma" pitchFamily="34" charset="0"/>
            </a:endParaRPr>
          </a:p>
        </p:txBody>
      </p:sp>
      <p:sp>
        <p:nvSpPr>
          <p:cNvPr id="12304" name="Rectangle 10" title=""/>
          <p:cNvSpPr/>
          <p:nvPr/>
        </p:nvSpPr>
        <p:spPr>
          <a:xfrm>
            <a:off x="3733800" y="3540125"/>
            <a:ext cx="690563" cy="260350"/>
          </a:xfrm>
          <a:prstGeom prst="rect">
            <a:avLst/>
          </a:prstGeom>
          <a:solidFill>
            <a:srgbClr val="FFFFFF"/>
          </a:solidFill>
          <a:ln w="1588">
            <a:solidFill>
              <a:prstClr val="black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05" name="Rectangle 11" title=""/>
          <p:cNvSpPr/>
          <p:nvPr/>
        </p:nvSpPr>
        <p:spPr>
          <a:xfrm>
            <a:off x="3952875" y="3622675"/>
            <a:ext cx="285750" cy="13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900">
                <a:solidFill>
                  <a:srgbClr val="000000"/>
                </a:solidFill>
              </a:rPr>
              <a:t>While</a:t>
            </a:r>
            <a:endParaRPr sz="2800">
              <a:latin typeface="Tahoma" pitchFamily="34" charset="0"/>
            </a:endParaRPr>
          </a:p>
        </p:txBody>
      </p:sp>
      <p:sp>
        <p:nvSpPr>
          <p:cNvPr id="12306" name="Custom 12" title=""/>
          <p:cNvSpPr/>
          <p:nvPr/>
        </p:nvSpPr>
        <p:spPr>
          <a:xfrm>
            <a:off x="4078288" y="2741613"/>
            <a:ext cx="1587" cy="752475"/>
          </a:xfrm>
          <a:custGeom>
            <a:rect l="l" t="t" r="r" b="b"/>
            <a:pathLst>
              <a:path h="473">
                <a:moveTo>
                  <a:pt x="0" y="0"/>
                </a:moveTo>
                <a:lnTo>
                  <a:pt x="0" y="474"/>
                </a:lnTo>
                <a:lnTo>
                  <a:pt x="0" y="474"/>
                </a:lnTo>
              </a:path>
            </a:pathLst>
          </a:custGeom>
          <a:noFill/>
          <a:ln w="1651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07" name="Custom 13" title=""/>
          <p:cNvSpPr/>
          <p:nvPr/>
        </p:nvSpPr>
        <p:spPr>
          <a:xfrm>
            <a:off x="4052888" y="3487738"/>
            <a:ext cx="52387" cy="52387"/>
          </a:xfrm>
          <a:custGeom>
            <a:rect l="l" t="t" r="r" b="b"/>
            <a:pathLst>
              <a:path w="33" h="33">
                <a:moveTo>
                  <a:pt x="0" y="0"/>
                </a:moveTo>
                <a:lnTo>
                  <a:pt x="16" y="33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08" name="Custom 14" title=""/>
          <p:cNvSpPr/>
          <p:nvPr/>
        </p:nvSpPr>
        <p:spPr>
          <a:xfrm>
            <a:off x="5114925" y="3930650"/>
            <a:ext cx="1588" cy="300038"/>
          </a:xfrm>
          <a:custGeom>
            <a:rect l="l" t="t" r="r" b="b"/>
            <a:pathLst>
              <a:path h="189">
                <a:moveTo>
                  <a:pt x="0" y="0"/>
                </a:moveTo>
                <a:lnTo>
                  <a:pt x="0" y="189"/>
                </a:lnTo>
                <a:lnTo>
                  <a:pt x="0" y="189"/>
                </a:lnTo>
              </a:path>
            </a:pathLst>
          </a:custGeom>
          <a:noFill/>
          <a:ln w="1651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09" name="Custom 15" title=""/>
          <p:cNvSpPr/>
          <p:nvPr/>
        </p:nvSpPr>
        <p:spPr>
          <a:xfrm>
            <a:off x="5087938" y="4224338"/>
            <a:ext cx="53975" cy="52387"/>
          </a:xfrm>
          <a:custGeom>
            <a:rect l="l" t="t" r="r" b="b"/>
            <a:pathLst>
              <a:path w="34" h="33">
                <a:moveTo>
                  <a:pt x="0" y="0"/>
                </a:moveTo>
                <a:lnTo>
                  <a:pt x="17" y="33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cxnSp>
        <p:nvCxnSpPr>
          <p:cNvPr id="12310" name="" title=""/>
          <p:cNvCxnSpPr/>
          <p:nvPr/>
        </p:nvCxnSpPr>
        <p:spPr>
          <a:xfrm>
            <a:off x="4078288" y="3800475"/>
            <a:ext cx="1587" cy="2486025"/>
          </a:xfrm>
          <a:prstGeom prst="line">
            <a:avLst/>
          </a:prstGeom>
          <a:noFill/>
          <a:ln w="1651">
            <a:solidFill>
              <a:schemeClr val="tx1"/>
            </a:solidFill>
            <a:miter lim="800000"/>
          </a:ln>
        </p:spPr>
      </p:cxnSp>
      <p:sp>
        <p:nvSpPr>
          <p:cNvPr id="12311" name="Custom 17" title=""/>
          <p:cNvSpPr/>
          <p:nvPr/>
        </p:nvSpPr>
        <p:spPr>
          <a:xfrm>
            <a:off x="4052888" y="6280150"/>
            <a:ext cx="52387" cy="52388"/>
          </a:xfrm>
          <a:custGeom>
            <a:rect l="l" t="t" r="r" b="b"/>
            <a:pathLst>
              <a:path w="33" h="33">
                <a:moveTo>
                  <a:pt x="33" y="0"/>
                </a:moveTo>
                <a:lnTo>
                  <a:pt x="16" y="33"/>
                </a:lnTo>
                <a:lnTo>
                  <a:pt x="0" y="0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12" name="Custom 18" title=""/>
          <p:cNvSpPr/>
          <p:nvPr/>
        </p:nvSpPr>
        <p:spPr>
          <a:xfrm>
            <a:off x="4008438" y="2600325"/>
            <a:ext cx="141287" cy="139700"/>
          </a:xfrm>
          <a:custGeom>
            <a:rect l="l" t="t" r="r" b="b"/>
            <a:pathLst>
              <a:path w="89" h="88">
                <a:moveTo>
                  <a:pt x="0" y="45"/>
                </a:moveTo>
                <a:lnTo>
                  <a:pt x="2" y="34"/>
                </a:lnTo>
                <a:lnTo>
                  <a:pt x="5" y="24"/>
                </a:lnTo>
                <a:lnTo>
                  <a:pt x="12" y="15"/>
                </a:lnTo>
                <a:lnTo>
                  <a:pt x="20" y="8"/>
                </a:lnTo>
                <a:lnTo>
                  <a:pt x="29" y="3"/>
                </a:lnTo>
                <a:lnTo>
                  <a:pt x="39" y="0"/>
                </a:lnTo>
                <a:lnTo>
                  <a:pt x="50" y="0"/>
                </a:lnTo>
                <a:lnTo>
                  <a:pt x="60" y="3"/>
                </a:lnTo>
                <a:lnTo>
                  <a:pt x="70" y="8"/>
                </a:lnTo>
                <a:lnTo>
                  <a:pt x="78" y="15"/>
                </a:lnTo>
                <a:lnTo>
                  <a:pt x="84" y="24"/>
                </a:lnTo>
                <a:lnTo>
                  <a:pt x="87" y="34"/>
                </a:lnTo>
                <a:lnTo>
                  <a:pt x="89" y="45"/>
                </a:lnTo>
                <a:lnTo>
                  <a:pt x="87" y="55"/>
                </a:lnTo>
                <a:lnTo>
                  <a:pt x="84" y="65"/>
                </a:lnTo>
                <a:lnTo>
                  <a:pt x="78" y="74"/>
                </a:lnTo>
                <a:lnTo>
                  <a:pt x="70" y="81"/>
                </a:lnTo>
                <a:lnTo>
                  <a:pt x="60" y="86"/>
                </a:lnTo>
                <a:lnTo>
                  <a:pt x="50" y="88"/>
                </a:lnTo>
                <a:lnTo>
                  <a:pt x="39" y="88"/>
                </a:lnTo>
                <a:lnTo>
                  <a:pt x="29" y="86"/>
                </a:lnTo>
                <a:lnTo>
                  <a:pt x="20" y="81"/>
                </a:lnTo>
                <a:lnTo>
                  <a:pt x="12" y="74"/>
                </a:lnTo>
                <a:lnTo>
                  <a:pt x="5" y="65"/>
                </a:lnTo>
                <a:lnTo>
                  <a:pt x="2" y="55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13" name="Custom 19" title=""/>
          <p:cNvSpPr/>
          <p:nvPr/>
        </p:nvSpPr>
        <p:spPr>
          <a:xfrm>
            <a:off x="4008438" y="6332538"/>
            <a:ext cx="141287" cy="139700"/>
          </a:xfrm>
          <a:custGeom>
            <a:rect l="l" t="t" r="r" b="b"/>
            <a:pathLst>
              <a:path w="89" h="88">
                <a:moveTo>
                  <a:pt x="0" y="45"/>
                </a:moveTo>
                <a:lnTo>
                  <a:pt x="2" y="34"/>
                </a:lnTo>
                <a:lnTo>
                  <a:pt x="5" y="24"/>
                </a:lnTo>
                <a:lnTo>
                  <a:pt x="12" y="16"/>
                </a:lnTo>
                <a:lnTo>
                  <a:pt x="20" y="8"/>
                </a:lnTo>
                <a:lnTo>
                  <a:pt x="29" y="3"/>
                </a:lnTo>
                <a:lnTo>
                  <a:pt x="39" y="0"/>
                </a:lnTo>
                <a:lnTo>
                  <a:pt x="50" y="0"/>
                </a:lnTo>
                <a:lnTo>
                  <a:pt x="60" y="3"/>
                </a:lnTo>
                <a:lnTo>
                  <a:pt x="70" y="8"/>
                </a:lnTo>
                <a:lnTo>
                  <a:pt x="78" y="16"/>
                </a:lnTo>
                <a:lnTo>
                  <a:pt x="84" y="24"/>
                </a:lnTo>
                <a:lnTo>
                  <a:pt x="87" y="34"/>
                </a:lnTo>
                <a:lnTo>
                  <a:pt x="89" y="45"/>
                </a:lnTo>
                <a:lnTo>
                  <a:pt x="87" y="56"/>
                </a:lnTo>
                <a:lnTo>
                  <a:pt x="84" y="65"/>
                </a:lnTo>
                <a:lnTo>
                  <a:pt x="78" y="74"/>
                </a:lnTo>
                <a:lnTo>
                  <a:pt x="70" y="81"/>
                </a:lnTo>
                <a:lnTo>
                  <a:pt x="60" y="86"/>
                </a:lnTo>
                <a:lnTo>
                  <a:pt x="50" y="88"/>
                </a:lnTo>
                <a:lnTo>
                  <a:pt x="39" y="88"/>
                </a:lnTo>
                <a:lnTo>
                  <a:pt x="29" y="86"/>
                </a:lnTo>
                <a:lnTo>
                  <a:pt x="20" y="81"/>
                </a:lnTo>
                <a:lnTo>
                  <a:pt x="12" y="74"/>
                </a:lnTo>
                <a:lnTo>
                  <a:pt x="5" y="65"/>
                </a:lnTo>
                <a:lnTo>
                  <a:pt x="2" y="56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14" name="" title=""/>
          <p:cNvSpPr/>
          <p:nvPr/>
        </p:nvSpPr>
        <p:spPr>
          <a:xfrm>
            <a:off x="4178300" y="2057400"/>
            <a:ext cx="1479550" cy="212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1400" b="1"/>
              <a:t>WHILE Statement</a:t>
            </a:r>
            <a:endParaRPr>
              <a:latin typeface="Tahoma" pitchFamily="34" charset="0"/>
            </a:endParaRPr>
          </a:p>
        </p:txBody>
      </p:sp>
      <p:sp>
        <p:nvSpPr>
          <p:cNvPr id="12315" name="" title=""/>
          <p:cNvSpPr/>
          <p:nvPr/>
        </p:nvSpPr>
        <p:spPr>
          <a:xfrm>
            <a:off x="4246563" y="2616200"/>
            <a:ext cx="1254125" cy="122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/>
              <a:t>Entry point for WHILE block</a:t>
            </a:r>
            <a:endParaRPr>
              <a:latin typeface="Tahoma" pitchFamily="34" charset="0"/>
            </a:endParaRPr>
          </a:p>
        </p:txBody>
      </p:sp>
      <p:sp>
        <p:nvSpPr>
          <p:cNvPr id="12316" name="" title=""/>
          <p:cNvSpPr/>
          <p:nvPr/>
        </p:nvSpPr>
        <p:spPr>
          <a:xfrm>
            <a:off x="4254500" y="6343650"/>
            <a:ext cx="1185863" cy="122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/>
              <a:t>Exit point for WHILE block</a:t>
            </a:r>
            <a:endParaRPr>
              <a:latin typeface="Tahoma" pitchFamily="34" charset="0"/>
            </a:endParaRPr>
          </a:p>
        </p:txBody>
      </p:sp>
      <p:sp>
        <p:nvSpPr>
          <p:cNvPr id="12317" name="" title=""/>
          <p:cNvSpPr/>
          <p:nvPr/>
        </p:nvSpPr>
        <p:spPr>
          <a:xfrm>
            <a:off x="4768850" y="4276725"/>
            <a:ext cx="692150" cy="520700"/>
          </a:xfrm>
          <a:prstGeom prst="rect">
            <a:avLst/>
          </a:prstGeom>
          <a:solidFill>
            <a:srgbClr val="FFFFFF"/>
          </a:solidFill>
          <a:ln w="1588">
            <a:solidFill>
              <a:prstClr val="black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18" name="" title=""/>
          <p:cNvSpPr/>
          <p:nvPr/>
        </p:nvSpPr>
        <p:spPr>
          <a:xfrm>
            <a:off x="4975225" y="4489450"/>
            <a:ext cx="368300" cy="122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>
                <a:solidFill>
                  <a:srgbClr val="000000"/>
                </a:solidFill>
              </a:rPr>
              <a:t>Process</a:t>
            </a:r>
            <a:endParaRPr sz="2400">
              <a:latin typeface="Tahoma" pitchFamily="34" charset="0"/>
            </a:endParaRPr>
          </a:p>
        </p:txBody>
      </p:sp>
      <p:sp>
        <p:nvSpPr>
          <p:cNvPr id="12319" name="" title=""/>
          <p:cNvSpPr/>
          <p:nvPr/>
        </p:nvSpPr>
        <p:spPr>
          <a:xfrm>
            <a:off x="5114925" y="4797425"/>
            <a:ext cx="1588" cy="387350"/>
          </a:xfrm>
          <a:custGeom>
            <a:rect l="l" t="t" r="r" b="b"/>
            <a:pathLst>
              <a:path h="244">
                <a:moveTo>
                  <a:pt x="0" y="0"/>
                </a:moveTo>
                <a:lnTo>
                  <a:pt x="0" y="244"/>
                </a:lnTo>
                <a:lnTo>
                  <a:pt x="0" y="244"/>
                </a:lnTo>
              </a:path>
            </a:pathLst>
          </a:custGeom>
          <a:noFill/>
          <a:ln w="1651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0" name="Custom 20" title=""/>
          <p:cNvSpPr/>
          <p:nvPr/>
        </p:nvSpPr>
        <p:spPr>
          <a:xfrm>
            <a:off x="5087938" y="5176838"/>
            <a:ext cx="53975" cy="53975"/>
          </a:xfrm>
          <a:custGeom>
            <a:rect l="l" t="t" r="r" b="b"/>
            <a:pathLst>
              <a:path w="34" h="34">
                <a:moveTo>
                  <a:pt x="0" y="0"/>
                </a:moveTo>
                <a:lnTo>
                  <a:pt x="17" y="3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1" name="Custom 21" title=""/>
          <p:cNvSpPr/>
          <p:nvPr/>
        </p:nvSpPr>
        <p:spPr>
          <a:xfrm>
            <a:off x="4643438" y="5230813"/>
            <a:ext cx="471487" cy="1587"/>
          </a:xfrm>
          <a:custGeom>
            <a:rect l="l" t="t" r="r" b="b"/>
            <a:pathLst>
              <a:path w="297">
                <a:moveTo>
                  <a:pt x="297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651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2" name="Custom 22" title=""/>
          <p:cNvSpPr/>
          <p:nvPr/>
        </p:nvSpPr>
        <p:spPr>
          <a:xfrm>
            <a:off x="4597400" y="5203825"/>
            <a:ext cx="52388" cy="53975"/>
          </a:xfrm>
          <a:custGeom>
            <a:rect l="l" t="t" r="r" b="b"/>
            <a:pathLst>
              <a:path w="33" h="34">
                <a:moveTo>
                  <a:pt x="33" y="0"/>
                </a:moveTo>
                <a:lnTo>
                  <a:pt x="0" y="17"/>
                </a:lnTo>
                <a:lnTo>
                  <a:pt x="33" y="34"/>
                </a:lnTo>
                <a:lnTo>
                  <a:pt x="33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3" name="Custom 23" title=""/>
          <p:cNvSpPr/>
          <p:nvPr/>
        </p:nvSpPr>
        <p:spPr>
          <a:xfrm>
            <a:off x="4597400" y="3716338"/>
            <a:ext cx="1588" cy="1514475"/>
          </a:xfrm>
          <a:custGeom>
            <a:rect l="l" t="t" r="r" b="b"/>
            <a:pathLst>
              <a:path h="954">
                <a:moveTo>
                  <a:pt x="0" y="95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651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4" name="Custom 24" title=""/>
          <p:cNvSpPr/>
          <p:nvPr/>
        </p:nvSpPr>
        <p:spPr>
          <a:xfrm>
            <a:off x="4570413" y="3670300"/>
            <a:ext cx="52387" cy="53975"/>
          </a:xfrm>
          <a:custGeom>
            <a:rect l="l" t="t" r="r" b="b"/>
            <a:pathLst>
              <a:path w="33" h="34">
                <a:moveTo>
                  <a:pt x="0" y="34"/>
                </a:moveTo>
                <a:lnTo>
                  <a:pt x="17" y="0"/>
                </a:lnTo>
                <a:lnTo>
                  <a:pt x="33" y="34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5" name="Custom 25" title=""/>
          <p:cNvSpPr/>
          <p:nvPr/>
        </p:nvSpPr>
        <p:spPr>
          <a:xfrm>
            <a:off x="4424363" y="3670300"/>
            <a:ext cx="298450" cy="1588"/>
          </a:xfrm>
          <a:custGeom>
            <a:rect l="l" t="t" r="r" b="b"/>
            <a:pathLst>
              <a:path w="188">
                <a:moveTo>
                  <a:pt x="0" y="0"/>
                </a:moveTo>
                <a:lnTo>
                  <a:pt x="188" y="0"/>
                </a:lnTo>
                <a:lnTo>
                  <a:pt x="188" y="0"/>
                </a:lnTo>
              </a:path>
            </a:pathLst>
          </a:custGeom>
          <a:noFill/>
          <a:ln w="1651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6" name="Custom 26" title=""/>
          <p:cNvSpPr/>
          <p:nvPr/>
        </p:nvSpPr>
        <p:spPr>
          <a:xfrm>
            <a:off x="4716463" y="3644900"/>
            <a:ext cx="52387" cy="52388"/>
          </a:xfrm>
          <a:custGeom>
            <a:rect l="l" t="t" r="r" b="b"/>
            <a:pathLst>
              <a:path w="33" h="33">
                <a:moveTo>
                  <a:pt x="0" y="0"/>
                </a:moveTo>
                <a:lnTo>
                  <a:pt x="33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7" name="Custom 27" title=""/>
          <p:cNvSpPr/>
          <p:nvPr/>
        </p:nvSpPr>
        <p:spPr>
          <a:xfrm>
            <a:off x="5461000" y="3670300"/>
            <a:ext cx="557213" cy="1588"/>
          </a:xfrm>
          <a:custGeom>
            <a:rect l="l" t="t" r="r" b="b"/>
            <a:pathLst>
              <a:path w="351">
                <a:moveTo>
                  <a:pt x="0" y="0"/>
                </a:moveTo>
                <a:lnTo>
                  <a:pt x="351" y="0"/>
                </a:lnTo>
                <a:lnTo>
                  <a:pt x="351" y="0"/>
                </a:lnTo>
              </a:path>
            </a:pathLst>
          </a:custGeom>
          <a:noFill/>
          <a:ln w="1651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8" name="Custom 28" title=""/>
          <p:cNvSpPr/>
          <p:nvPr/>
        </p:nvSpPr>
        <p:spPr>
          <a:xfrm>
            <a:off x="6011863" y="3644900"/>
            <a:ext cx="53975" cy="52388"/>
          </a:xfrm>
          <a:custGeom>
            <a:rect l="l" t="t" r="r" b="b"/>
            <a:pathLst>
              <a:path w="34" h="33">
                <a:moveTo>
                  <a:pt x="0" y="0"/>
                </a:moveTo>
                <a:lnTo>
                  <a:pt x="34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2329" name="Rectangle 29" title=""/>
          <p:cNvSpPr/>
          <p:nvPr/>
        </p:nvSpPr>
        <p:spPr>
          <a:xfrm>
            <a:off x="6235700" y="3581400"/>
            <a:ext cx="211138" cy="152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1000"/>
              <a:t>Exit</a:t>
            </a:r>
            <a:endParaRPr sz="2400">
              <a:latin typeface="Tahoma" pitchFamily="34" charset="0"/>
            </a:endParaRPr>
          </a:p>
        </p:txBody>
      </p:sp>
      <p:sp>
        <p:nvSpPr>
          <p:cNvPr id="12330" name="" title=""/>
          <p:cNvSpPr/>
          <p:nvPr/>
        </p:nvSpPr>
        <p:spPr>
          <a:xfrm>
            <a:off x="5626100" y="3505200"/>
            <a:ext cx="161925" cy="152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1000"/>
              <a:t>No</a:t>
            </a:r>
            <a:endParaRPr sz="2400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219200" y="762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Factorial Definition</a:t>
            </a:r>
            <a:endParaRPr sz="5400"/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990600" y="3276600"/>
            <a:ext cx="7543800" cy="83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n! = n*(n-1)*(n-2)*(n-3)…………*3*2*1</a:t>
            </a:r>
          </a:p>
        </p:txBody>
      </p:sp>
    </p:spTree>
  </p:cSld>
  <p:clrMapOvr>
    <a:masterClrMapping/>
  </p:clrMapOvr>
  <p:transition/>
  <p:timing/>
</p:sld>
</file>

<file path=ppt/slides/slide1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914400" y="1981200"/>
            <a:ext cx="82296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/>
              <a:t>#include &lt;iostream.h&gt;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main (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int number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int factorial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factorial = 1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cout &lt;&lt; “Enter the number of Factorial”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cin &gt;&gt; number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while ( number &gt;= 1 )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	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		factorial = factorial * number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		number = number – 1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	}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cout &lt;&lt; “Factorial is” &lt;&lt; factorial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}</a:t>
            </a:r>
            <a:endParaRPr sz="2000"/>
          </a:p>
          <a:p>
            <a:pPr lvl="0">
              <a:lnSpc>
                <a:spcPct val="80000"/>
              </a:lnSpc>
              <a:buNone/>
            </a:pPr>
            <a:endParaRPr sz="2000"/>
          </a:p>
        </p:txBody>
      </p:sp>
      <p:sp>
        <p:nvSpPr>
          <p:cNvPr id="13316" name="Text Box 4" title=""/>
          <p:cNvSpPr txBox="1"/>
          <p:nvPr/>
        </p:nvSpPr>
        <p:spPr>
          <a:xfrm>
            <a:off x="2209800" y="1066800"/>
            <a:ext cx="55626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400" b="1">
                <a:latin typeface="Tahoma" pitchFamily="34" charset="0"/>
              </a:rPr>
              <a:t>Example: Factorial</a:t>
            </a:r>
            <a:endParaRPr sz="44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Property of While Statement</a:t>
            </a:r>
          </a:p>
        </p:txBody>
      </p:sp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990600" y="3276600"/>
            <a:ext cx="7543800" cy="1981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 b="1"/>
              <a:t>It executes zero or more times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15240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4800" b="1"/>
              <a:t> Think Reuse</a:t>
            </a:r>
            <a:endParaRPr sz="4800" b="1"/>
          </a:p>
          <a:p>
            <a:pPr lvl="0"/>
            <a:r>
              <a:rPr sz="4800" b="1"/>
              <a:t> Think User Interface</a:t>
            </a:r>
            <a:endParaRPr sz="4800" b="1"/>
          </a:p>
          <a:p>
            <a:pPr lvl="0"/>
            <a:r>
              <a:rPr sz="4800" b="1"/>
              <a:t> Comments liberally </a:t>
            </a:r>
            <a:endParaRPr sz="4800" b="1"/>
          </a:p>
          <a:p>
            <a:pPr lvl="0"/>
            <a:endParaRPr sz="4800" b="1"/>
          </a:p>
          <a:p>
            <a:pPr lvl="0"/>
            <a:endParaRPr sz="4800" b="1"/>
          </a:p>
        </p:txBody>
      </p:sp>
    </p:spTree>
  </p:cSld>
  <p:clrMapOvr>
    <a:masterClrMapping/>
  </p:clrMapOvr>
  <p:transition/>
  <p:timing/>
</p:sld>
</file>

<file path=ppt/slides/slide1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3200400" y="3352800"/>
            <a:ext cx="7772400" cy="14700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t>Lecture 7</a:t>
            </a:r>
          </a:p>
        </p:txBody>
      </p:sp>
      <p:sp>
        <p:nvSpPr>
          <p:cNvPr id="2052" name="Rectangle 4" title=""/>
          <p:cNvSpPr/>
          <p:nvPr/>
        </p:nvSpPr>
        <p:spPr>
          <a:xfrm>
            <a:off x="1143000" y="2286000"/>
            <a:ext cx="89154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200"/>
              <a:t>Introduction to Programming</a:t>
            </a:r>
            <a:endParaRPr sz="4200"/>
          </a:p>
        </p:txBody>
      </p:sp>
    </p:spTree>
  </p:cSld>
  <p:clrMapOvr>
    <a:masterClrMapping/>
  </p:clrMapOvr>
  <p:transition/>
  <p:timing/>
</p:sld>
</file>

<file path=ppt/slides/slide1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while loop</a:t>
            </a:r>
            <a:endParaRPr sz="6600"/>
          </a:p>
        </p:txBody>
      </p:sp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2209800" y="2332038"/>
            <a:ext cx="86106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/>
              <a:t>	while (condition)</a:t>
            </a:r>
            <a:endParaRPr sz="4000"/>
          </a:p>
          <a:p>
            <a:pPr lvl="0">
              <a:buNone/>
            </a:pPr>
            <a:r>
              <a:rPr sz="4000"/>
              <a:t>		{</a:t>
            </a:r>
            <a:endParaRPr sz="4000"/>
          </a:p>
          <a:p>
            <a:pPr lvl="0">
              <a:buNone/>
            </a:pPr>
            <a:r>
              <a:rPr sz="4000"/>
              <a:t>			statements;						:</a:t>
            </a:r>
            <a:endParaRPr sz="4000"/>
          </a:p>
          <a:p>
            <a:pPr lvl="0">
              <a:buNone/>
            </a:pPr>
            <a:r>
              <a:rPr sz="4000"/>
              <a:t>		}</a:t>
            </a:r>
            <a:endParaRPr sz="4000"/>
          </a:p>
          <a:p>
            <a:pPr lvl="0">
              <a:buNone/>
            </a:pPr>
            <a:r>
              <a:rPr sz="4000"/>
              <a:t>	statements;</a:t>
            </a:r>
            <a:endParaRPr sz="4000"/>
          </a:p>
          <a:p>
            <a:pPr lvl="0"/>
            <a:endParaRPr sz="4000"/>
          </a:p>
        </p:txBody>
      </p:sp>
      <p:sp>
        <p:nvSpPr>
          <p:cNvPr id="4101" name="RightArrow 5" title=""/>
          <p:cNvSpPr/>
          <p:nvPr/>
        </p:nvSpPr>
        <p:spPr>
          <a:xfrm>
            <a:off x="1447800" y="6043613"/>
            <a:ext cx="1128713" cy="485775"/>
          </a:xfrm>
          <a:prstGeom prst="rightArrow">
            <a:avLst>
              <a:gd name="adj1" fmla="val 50000"/>
              <a:gd name="adj2" fmla="val 58088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1447800" y="2057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/>
              <a:t>While loop executes zero</a:t>
            </a:r>
            <a:endParaRPr sz="4800"/>
          </a:p>
          <a:p>
            <a:pPr lvl="0">
              <a:buNone/>
            </a:pPr>
            <a:r>
              <a:rPr sz="4800"/>
              <a:t>or more times. What if we</a:t>
            </a:r>
            <a:endParaRPr sz="4800"/>
          </a:p>
          <a:p>
            <a:pPr lvl="0">
              <a:buNone/>
            </a:pPr>
            <a:r>
              <a:rPr sz="4800"/>
              <a:t>want the loop to execute</a:t>
            </a:r>
            <a:endParaRPr sz="4800"/>
          </a:p>
          <a:p>
            <a:pPr lvl="0">
              <a:buNone/>
            </a:pPr>
            <a:r>
              <a:rPr sz="4800"/>
              <a:t>at least one time?</a:t>
            </a:r>
            <a:endParaRPr sz="4800"/>
          </a:p>
          <a:p>
            <a:pPr lvl="0"/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1143000" y="2590800"/>
            <a:ext cx="7543800" cy="175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0600" b="1"/>
              <a:t>do-while</a:t>
            </a:r>
            <a:endParaRPr sz="10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1143000" y="29718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Do while loop execute on</a:t>
            </a:r>
            <a:endParaRPr sz="4400" b="1"/>
          </a:p>
          <a:p>
            <a:pPr lvl="0">
              <a:buNone/>
            </a:pPr>
            <a:r>
              <a:rPr sz="4400" b="1"/>
              <a:t>or more times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1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Syntax of do-while loop</a:t>
            </a:r>
            <a:endParaRPr sz="48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2514600" y="2133600"/>
            <a:ext cx="5257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/>
              <a:t>do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	{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		statements ;</a:t>
            </a:r>
            <a:endParaRPr sz="4000"/>
          </a:p>
          <a:p>
            <a:pPr lvl="0">
              <a:lnSpc>
                <a:spcPct val="90000"/>
              </a:lnSpc>
              <a:buNone/>
            </a:pP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	}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while ( condition ) ; </a:t>
            </a:r>
            <a:endParaRPr sz="4000"/>
          </a:p>
        </p:txBody>
      </p:sp>
    </p:spTree>
  </p:cSld>
  <p:clrMapOvr>
    <a:masterClrMapping/>
  </p:clrMapOvr>
  <p:transition/>
  <p:timing/>
</p:sld>
</file>

<file path=ppt/slides/slide1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Example-Guessing game</a:t>
            </a:r>
          </a:p>
        </p:txBody>
      </p:sp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533400" y="2103438"/>
            <a:ext cx="87630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/>
              <a:t>      char c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int tryNum = 1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do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{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     cout &lt;&lt; "Please enter your guess by pressing a character key from a to z “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     cin &gt;&gt; c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     if ( c == 'z‘ )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  {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	    cout &lt;&lt; "Congratulations! you guessed the right answer“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	    tryNum = 6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     }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     else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	    tryNum  = tryNum + 1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} while ( tryNum &lt;= 5 ) ;</a:t>
            </a:r>
            <a:endParaRPr sz="1800"/>
          </a:p>
          <a:p>
            <a:pPr lvl="0">
              <a:lnSpc>
                <a:spcPct val="80000"/>
              </a:lnSpc>
            </a:pPr>
            <a:endParaRPr sz="1800"/>
          </a:p>
        </p:txBody>
      </p:sp>
    </p:spTree>
  </p:cSld>
  <p:clrMapOvr>
    <a:masterClrMapping/>
  </p:clrMapOvr>
  <p:transition/>
  <p:timing/>
</p:sld>
</file>

<file path=ppt/slides/slide1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12192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Flow chart for do-while loop</a:t>
            </a:r>
            <a:endParaRPr sz="4000"/>
          </a:p>
        </p:txBody>
      </p:sp>
      <p:sp>
        <p:nvSpPr>
          <p:cNvPr id="10252" name="" title=""/>
          <p:cNvSpPr/>
          <p:nvPr/>
        </p:nvSpPr>
        <p:spPr>
          <a:xfrm>
            <a:off x="3200400" y="2895600"/>
            <a:ext cx="1143000" cy="4572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Do-while</a:t>
            </a:r>
          </a:p>
        </p:txBody>
      </p:sp>
      <p:sp>
        <p:nvSpPr>
          <p:cNvPr id="10253" name="" title=""/>
          <p:cNvSpPr/>
          <p:nvPr/>
        </p:nvSpPr>
        <p:spPr>
          <a:xfrm>
            <a:off x="5351463" y="4495800"/>
            <a:ext cx="1295400" cy="7620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condition</a:t>
            </a:r>
          </a:p>
        </p:txBody>
      </p:sp>
      <p:sp>
        <p:nvSpPr>
          <p:cNvPr id="10254" name="" title=""/>
          <p:cNvSpPr/>
          <p:nvPr/>
        </p:nvSpPr>
        <p:spPr>
          <a:xfrm>
            <a:off x="5316538" y="3505200"/>
            <a:ext cx="1371600" cy="4572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Process</a:t>
            </a:r>
          </a:p>
        </p:txBody>
      </p:sp>
      <p:cxnSp>
        <p:nvCxnSpPr>
          <p:cNvPr id="10255" name="" title=""/>
          <p:cNvCxnSpPr/>
          <p:nvPr/>
        </p:nvCxnSpPr>
        <p:spPr>
          <a:xfrm>
            <a:off x="4343400" y="3124200"/>
            <a:ext cx="16764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0256" name="" title=""/>
          <p:cNvCxnSpPr/>
          <p:nvPr/>
        </p:nvCxnSpPr>
        <p:spPr>
          <a:xfrm flipH="1">
            <a:off x="6019800" y="3962400"/>
            <a:ext cx="0" cy="5334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0257" name="" title=""/>
          <p:cNvCxnSpPr/>
          <p:nvPr/>
        </p:nvCxnSpPr>
        <p:spPr>
          <a:xfrm flipH="1">
            <a:off x="4876800" y="5562600"/>
            <a:ext cx="1143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0258" name="" title=""/>
          <p:cNvCxnSpPr/>
          <p:nvPr/>
        </p:nvCxnSpPr>
        <p:spPr>
          <a:xfrm flipH="1" flipV="1">
            <a:off x="4876800" y="3124200"/>
            <a:ext cx="0" cy="24384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0259" name="" title=""/>
          <p:cNvCxnSpPr/>
          <p:nvPr/>
        </p:nvCxnSpPr>
        <p:spPr>
          <a:xfrm flipH="1">
            <a:off x="3733800" y="2590800"/>
            <a:ext cx="0" cy="304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0260" name="" title=""/>
          <p:cNvCxnSpPr/>
          <p:nvPr/>
        </p:nvCxnSpPr>
        <p:spPr>
          <a:xfrm flipH="1">
            <a:off x="3733800" y="3352800"/>
            <a:ext cx="0" cy="1981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0261" name="Text Box 15" title=""/>
          <p:cNvSpPr txBox="1"/>
          <p:nvPr/>
        </p:nvSpPr>
        <p:spPr>
          <a:xfrm>
            <a:off x="7207250" y="4662488"/>
            <a:ext cx="565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Exit</a:t>
            </a:r>
          </a:p>
        </p:txBody>
      </p:sp>
      <p:cxnSp>
        <p:nvCxnSpPr>
          <p:cNvPr id="10262" name="" title=""/>
          <p:cNvCxnSpPr/>
          <p:nvPr/>
        </p:nvCxnSpPr>
        <p:spPr>
          <a:xfrm flipH="1">
            <a:off x="6019800" y="5257800"/>
            <a:ext cx="0" cy="3048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0263" name="" title=""/>
          <p:cNvCxnSpPr/>
          <p:nvPr/>
        </p:nvCxnSpPr>
        <p:spPr>
          <a:xfrm>
            <a:off x="6629400" y="4876800"/>
            <a:ext cx="6858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0264" name="" title=""/>
          <p:cNvCxnSpPr/>
          <p:nvPr/>
        </p:nvCxnSpPr>
        <p:spPr>
          <a:xfrm flipH="1">
            <a:off x="6019800" y="31242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10265" name="Text Box 19" title=""/>
          <p:cNvSpPr txBox="1"/>
          <p:nvPr/>
        </p:nvSpPr>
        <p:spPr>
          <a:xfrm>
            <a:off x="6019800" y="5181600"/>
            <a:ext cx="5778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true</a:t>
            </a:r>
          </a:p>
        </p:txBody>
      </p:sp>
      <p:sp>
        <p:nvSpPr>
          <p:cNvPr id="10266" name="" title=""/>
          <p:cNvSpPr txBox="1"/>
          <p:nvPr/>
        </p:nvSpPr>
        <p:spPr>
          <a:xfrm>
            <a:off x="6572250" y="4510088"/>
            <a:ext cx="6667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false</a:t>
            </a:r>
          </a:p>
        </p:txBody>
      </p:sp>
    </p:spTree>
  </p:cSld>
  <p:clrMapOvr>
    <a:masterClrMapping/>
  </p:clrMapOvr>
  <p:transition/>
  <p:timing/>
</p:sld>
</file>

<file path=ppt/slides/slide1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Relational Operators</a:t>
            </a:r>
            <a:endParaRPr sz="5400"/>
          </a:p>
        </p:txBody>
      </p:sp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10668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2">
              <a:lnSpc>
                <a:spcPct val="90000"/>
              </a:lnSpc>
              <a:buNone/>
            </a:pPr>
            <a:r>
              <a:rPr sz="2000"/>
              <a:t>	  char c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int tryNum , maxTries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tryNum = 1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maxTries = 5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cout &lt;&lt; "Guess the alphabet between a to z “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cin &gt;&gt; c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while ( ( tryNum &lt;= maxTries ) &amp;&amp; ( c! = ‘z‘ ) )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{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	 cout &lt;&lt; "Guess the alphabet between a to z “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	cin &gt;&gt; c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	tryNum = tryNum + 1 ;</a:t>
            </a:r>
            <a:endParaRPr sz="2000"/>
          </a:p>
          <a:p>
            <a:pPr lvl="2">
              <a:lnSpc>
                <a:spcPct val="90000"/>
              </a:lnSpc>
              <a:buNone/>
            </a:pPr>
            <a:r>
              <a:rPr sz="2000"/>
              <a:t>      }</a:t>
            </a:r>
            <a:endParaRPr sz="2000"/>
          </a:p>
        </p:txBody>
      </p:sp>
    </p:spTree>
  </p:cSld>
  <p:clrMapOvr>
    <a:masterClrMapping/>
  </p:clrMapOvr>
  <p:transition/>
  <p:timing/>
</p:sld>
</file>

<file path=ppt/slides/slide1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066800" y="2819400"/>
            <a:ext cx="75438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0600" b="1"/>
              <a:t>for Loop</a:t>
            </a:r>
            <a:endParaRPr sz="10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</a:p>
          <a:p>
            <a:pPr lvl="0">
              <a:buNone/>
            </a:pPr>
            <a:r>
              <a:t>What is the probability that she gets</a:t>
            </a:r>
          </a:p>
          <a:p>
            <a:pPr lvl="0">
              <a:buNone/>
            </a:pPr>
            <a:r>
              <a:t> exactly three letter right  i.e. three</a:t>
            </a:r>
          </a:p>
          <a:p>
            <a:pPr lvl="0">
              <a:buNone/>
            </a:pPr>
            <a:r>
              <a:t> Letters into their correct envelopes.</a:t>
            </a:r>
          </a:p>
        </p:txBody>
      </p:sp>
    </p:spTree>
  </p:cSld>
  <p:clrMapOvr>
    <a:masterClrMapping/>
  </p:clrMapOvr>
  <p:transition/>
  <p:timing/>
</p:sld>
</file>

<file path=ppt/slides/slide1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For loop</a:t>
            </a:r>
            <a:endParaRPr sz="7200"/>
          </a:p>
        </p:txBody>
      </p:sp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838200" y="3429000"/>
            <a:ext cx="9982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sz="1700" b="1">
                <a:latin typeface="Courier New" pitchFamily="49" charset="0"/>
              </a:rPr>
              <a:t>for</a:t>
            </a:r>
            <a:r>
              <a:rPr sz="1700" b="1"/>
              <a:t> ( </a:t>
            </a:r>
            <a:r>
              <a:rPr sz="1700" b="1" i="1"/>
              <a:t>initialization condition </a:t>
            </a:r>
            <a:r>
              <a:rPr sz="1700" b="1"/>
              <a:t>; </a:t>
            </a:r>
            <a:r>
              <a:rPr sz="1700" b="1" i="1"/>
              <a:t>termination condition </a:t>
            </a:r>
            <a:r>
              <a:rPr sz="1700" b="1"/>
              <a:t>; </a:t>
            </a:r>
            <a:r>
              <a:rPr sz="1700" b="1" i="1"/>
              <a:t>increment condition</a:t>
            </a:r>
            <a:r>
              <a:rPr sz="1700" b="1"/>
              <a:t> ) </a:t>
            </a:r>
            <a:endParaRPr sz="1700" b="1"/>
          </a:p>
          <a:p>
            <a:pPr lvl="0">
              <a:spcBef>
                <a:spcPct val="0"/>
              </a:spcBef>
              <a:buNone/>
            </a:pPr>
            <a:r>
              <a:rPr sz="1700" b="1"/>
              <a:t>{   </a:t>
            </a:r>
            <a:endParaRPr sz="1700" b="1"/>
          </a:p>
          <a:p>
            <a:pPr lvl="0">
              <a:spcBef>
                <a:spcPct val="0"/>
              </a:spcBef>
              <a:buNone/>
            </a:pPr>
            <a:r>
              <a:rPr sz="1700" b="1"/>
              <a:t>	</a:t>
            </a:r>
            <a:r>
              <a:rPr sz="1700" b="1" i="1"/>
              <a:t>statement ( s ) ;</a:t>
            </a:r>
            <a:endParaRPr sz="1700" b="1" i="1"/>
          </a:p>
          <a:p>
            <a:pPr lvl="0">
              <a:spcBef>
                <a:spcPct val="0"/>
              </a:spcBef>
              <a:buNone/>
            </a:pPr>
            <a:r>
              <a:rPr sz="1700" b="1"/>
              <a:t>}</a:t>
            </a:r>
            <a:endParaRPr sz="1700" b="1"/>
          </a:p>
          <a:p>
            <a:pPr lvl="0">
              <a:buNone/>
            </a:pPr>
            <a:endParaRPr sz="1700" b="1"/>
          </a:p>
        </p:txBody>
      </p:sp>
    </p:spTree>
  </p:cSld>
  <p:clrMapOvr>
    <a:masterClrMapping/>
  </p:clrMapOvr>
  <p:transition/>
  <p:timing/>
</p:sld>
</file>

<file path=ppt/slides/slide1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1143000" y="2597150"/>
            <a:ext cx="8077200" cy="15938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800" b="1">
                <a:latin typeface="Courier New" pitchFamily="49" charset="0"/>
              </a:rPr>
              <a:t>int counter ;</a:t>
            </a:r>
            <a:endParaRPr sz="1800" b="1">
              <a:latin typeface="Courier New" pitchFamily="49" charset="0"/>
            </a:endParaRPr>
          </a:p>
          <a:p>
            <a:pPr lvl="0">
              <a:buNone/>
            </a:pPr>
            <a:r>
              <a:rPr sz="1800" b="1">
                <a:latin typeface="Courier New" pitchFamily="49" charset="0"/>
              </a:rPr>
              <a:t>for( counter = 0 ; counter &lt; 10 ; counter = counter + 1 )</a:t>
            </a:r>
            <a:endParaRPr sz="1800" b="1">
              <a:latin typeface="Courier New" pitchFamily="49" charset="0"/>
            </a:endParaRPr>
          </a:p>
          <a:p>
            <a:pPr lvl="2">
              <a:buNone/>
            </a:pPr>
            <a:r>
              <a:rPr sz="1800" b="1">
                <a:latin typeface="Courier New" pitchFamily="49" charset="0"/>
              </a:rPr>
              <a:t>   cout &lt;&lt; counter;</a:t>
            </a:r>
            <a:endParaRPr sz="1800" b="1">
              <a:latin typeface="Courier New" pitchFamily="49" charset="0"/>
            </a:endParaRPr>
          </a:p>
          <a:p>
            <a:pPr lvl="0">
              <a:buNone/>
            </a:pPr>
            <a:endParaRPr sz="2400" b="1"/>
          </a:p>
        </p:txBody>
      </p:sp>
      <p:sp>
        <p:nvSpPr>
          <p:cNvPr id="13316" name="Rectangle 4" title=""/>
          <p:cNvSpPr/>
          <p:nvPr/>
        </p:nvSpPr>
        <p:spPr>
          <a:xfrm>
            <a:off x="914400" y="4343400"/>
            <a:ext cx="82296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>
                <a:latin typeface="Courier New" pitchFamily="49" charset="0"/>
              </a:rPr>
              <a:t>Output</a:t>
            </a:r>
            <a:endParaRPr sz="4400" b="1">
              <a:latin typeface="Courier New" pitchFamily="49" charset="0"/>
            </a:endParaRPr>
          </a:p>
          <a:p>
            <a:pPr lvl="0">
              <a:buNone/>
            </a:pPr>
            <a:r>
              <a:rPr sz="4400" b="1">
                <a:latin typeface="Courier New" pitchFamily="49" charset="0"/>
              </a:rPr>
              <a:t>0123456789</a:t>
            </a:r>
            <a:endParaRPr sz="5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Table for 2</a:t>
            </a:r>
            <a:endParaRPr sz="6000"/>
          </a:p>
        </p:txBody>
      </p:sp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2971800" y="2209800"/>
            <a:ext cx="3962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2 x 1 = 2</a:t>
            </a:r>
            <a:endParaRPr sz="3600" b="1"/>
          </a:p>
          <a:p>
            <a:pPr lvl="0">
              <a:buNone/>
            </a:pPr>
            <a:r>
              <a:rPr sz="3600" b="1"/>
              <a:t>2 x 2 = 4</a:t>
            </a:r>
            <a:endParaRPr sz="3600" b="1"/>
          </a:p>
          <a:p>
            <a:pPr lvl="0">
              <a:buNone/>
            </a:pPr>
            <a:r>
              <a:rPr sz="3600" b="1"/>
              <a:t>2 x 3 = 6</a:t>
            </a:r>
            <a:endParaRPr sz="3600" b="1"/>
          </a:p>
          <a:p>
            <a:pPr lvl="0">
              <a:buNone/>
            </a:pPr>
            <a:r>
              <a:rPr sz="3600" b="1"/>
              <a:t>:</a:t>
            </a:r>
            <a:endParaRPr sz="3600" b="1"/>
          </a:p>
          <a:p>
            <a:pPr lvl="0">
              <a:buNone/>
            </a:pPr>
            <a:r>
              <a:rPr sz="3600" b="1"/>
              <a:t>:</a:t>
            </a:r>
            <a:endParaRPr sz="3600" b="1"/>
          </a:p>
          <a:p>
            <a:pPr lvl="0">
              <a:buNone/>
            </a:pPr>
            <a:r>
              <a:rPr sz="3600" b="1"/>
              <a:t>2 x 10 = 20</a:t>
            </a:r>
            <a:endParaRPr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12954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3600"/>
              <a:t>Example - Calculate Table for 2</a:t>
            </a:r>
            <a:endParaRPr sz="3600"/>
          </a:p>
        </p:txBody>
      </p:sp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371600" y="2590800"/>
            <a:ext cx="7543800" cy="3124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600" b="1"/>
              <a:t>#include &lt;iostream.h&gt;</a:t>
            </a:r>
            <a:endParaRPr sz="1600" b="1"/>
          </a:p>
          <a:p>
            <a:pPr lvl="0">
              <a:buNone/>
            </a:pPr>
            <a:r>
              <a:rPr sz="1600" b="1"/>
              <a:t>main ( )</a:t>
            </a:r>
            <a:endParaRPr sz="1600" b="1"/>
          </a:p>
          <a:p>
            <a:pPr lvl="0">
              <a:buNone/>
            </a:pPr>
            <a:r>
              <a:rPr sz="1600" b="1"/>
              <a:t>{</a:t>
            </a:r>
            <a:endParaRPr sz="1600" b="1"/>
          </a:p>
          <a:p>
            <a:pPr lvl="0">
              <a:buNone/>
            </a:pPr>
            <a:r>
              <a:rPr sz="1600" b="1"/>
              <a:t>	int counter ;</a:t>
            </a:r>
            <a:endParaRPr sz="1600" b="1"/>
          </a:p>
          <a:p>
            <a:pPr lvl="0">
              <a:buNone/>
            </a:pPr>
            <a:r>
              <a:rPr sz="1600" b="1"/>
              <a:t> 	for ( counter = 1 ; counter &lt;= 10 ; counter = counter + 1 )</a:t>
            </a:r>
            <a:endParaRPr sz="1600" b="1"/>
          </a:p>
          <a:p>
            <a:pPr lvl="0">
              <a:buNone/>
            </a:pPr>
            <a:r>
              <a:rPr sz="1600" b="1"/>
              <a:t>	{</a:t>
            </a:r>
            <a:endParaRPr sz="1600" b="1"/>
          </a:p>
          <a:p>
            <a:pPr lvl="0">
              <a:buNone/>
            </a:pPr>
            <a:r>
              <a:rPr sz="1600" b="1"/>
              <a:t>        cout &lt;&lt; "2 x " &lt;&lt; counter &lt;&lt; " = " &lt;&lt; 2* counter &lt;&lt; "\n“ ;</a:t>
            </a:r>
            <a:endParaRPr sz="1600" b="1"/>
          </a:p>
          <a:p>
            <a:pPr lvl="0">
              <a:buNone/>
            </a:pPr>
            <a:r>
              <a:rPr sz="1600" b="1"/>
              <a:t>    	}</a:t>
            </a:r>
            <a:endParaRPr sz="1600" b="1"/>
          </a:p>
          <a:p>
            <a:pPr lvl="0">
              <a:buNone/>
            </a:pPr>
            <a:r>
              <a:rPr sz="1600" b="1"/>
              <a:t>}</a:t>
            </a:r>
            <a:endParaRPr sz="1600" b="1"/>
          </a:p>
          <a:p>
            <a:pPr lvl="2">
              <a:buNone/>
            </a:pPr>
            <a:endParaRPr sz="1200" b="1">
              <a:latin typeface="Courier New" pitchFamily="49" charset="0"/>
            </a:endParaRPr>
          </a:p>
        </p:txBody>
      </p:sp>
    </p:spTree>
  </p:cSld>
  <p:clrMapOvr>
    <a:masterClrMapping/>
  </p:clrMapOvr>
  <p:transition/>
  <p:timing/>
</p:sld>
</file>

<file path=ppt/slides/slide1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Output</a:t>
            </a:r>
            <a:endParaRPr sz="6000"/>
          </a:p>
        </p:txBody>
      </p:sp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2 x1 = 2</a:t>
            </a:r>
          </a:p>
          <a:p>
            <a:pPr lvl="0">
              <a:buNone/>
            </a:pPr>
            <a:r>
              <a:t>2 x 2 = 4</a:t>
            </a:r>
          </a:p>
          <a:p>
            <a:pPr lvl="0">
              <a:buNone/>
            </a:pPr>
            <a:r>
              <a:t>2 x 3 = 6</a:t>
            </a:r>
          </a:p>
          <a:p>
            <a:pPr lvl="0">
              <a:buNone/>
            </a:pPr>
            <a:r>
              <a:t>:</a:t>
            </a:r>
          </a:p>
          <a:p>
            <a:pPr lvl="0">
              <a:buNone/>
            </a:pPr>
            <a:r>
              <a:t>:</a:t>
            </a:r>
          </a:p>
          <a:p>
            <a:pPr lvl="0">
              <a:buNone/>
            </a:pPr>
            <a:r>
              <a:t>2 x 10 = 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1447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3200"/>
              <a:t>Flow chart for the ‘Table’ example </a:t>
            </a:r>
            <a:endParaRPr sz="3200"/>
          </a:p>
        </p:txBody>
      </p:sp>
      <p:sp>
        <p:nvSpPr>
          <p:cNvPr id="16388" name="Rectangle 4" title=""/>
          <p:cNvSpPr/>
          <p:nvPr/>
        </p:nvSpPr>
        <p:spPr>
          <a:xfrm>
            <a:off x="1555750" y="2178050"/>
            <a:ext cx="1143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counter=1</a:t>
            </a:r>
          </a:p>
        </p:txBody>
      </p:sp>
      <p:sp>
        <p:nvSpPr>
          <p:cNvPr id="16389" name="Rectangle 5" title=""/>
          <p:cNvSpPr/>
          <p:nvPr/>
        </p:nvSpPr>
        <p:spPr>
          <a:xfrm>
            <a:off x="1555750" y="2787650"/>
            <a:ext cx="11430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While </a:t>
            </a:r>
          </a:p>
        </p:txBody>
      </p:sp>
      <p:sp>
        <p:nvSpPr>
          <p:cNvPr id="16390" name="Rectangle 6" title=""/>
          <p:cNvSpPr/>
          <p:nvPr/>
        </p:nvSpPr>
        <p:spPr>
          <a:xfrm>
            <a:off x="3657600" y="4495800"/>
            <a:ext cx="1295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400"/>
              <a:t>Print 2*counter</a:t>
            </a:r>
            <a:endParaRPr sz="1400"/>
          </a:p>
        </p:txBody>
      </p:sp>
      <p:sp>
        <p:nvSpPr>
          <p:cNvPr id="16391" name="Diamond 7" title=""/>
          <p:cNvSpPr/>
          <p:nvPr/>
        </p:nvSpPr>
        <p:spPr>
          <a:xfrm>
            <a:off x="3613150" y="3187700"/>
            <a:ext cx="1295400" cy="914400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400"/>
              <a:t>counter &lt;=10?</a:t>
            </a:r>
            <a:endParaRPr sz="1400"/>
          </a:p>
        </p:txBody>
      </p:sp>
      <p:cxnSp>
        <p:nvCxnSpPr>
          <p:cNvPr id="16392" name="" title=""/>
          <p:cNvCxnSpPr/>
          <p:nvPr/>
        </p:nvCxnSpPr>
        <p:spPr>
          <a:xfrm flipH="1">
            <a:off x="2133600" y="1949450"/>
            <a:ext cx="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6393" name="" title=""/>
          <p:cNvCxnSpPr/>
          <p:nvPr/>
        </p:nvCxnSpPr>
        <p:spPr>
          <a:xfrm flipH="1">
            <a:off x="2133600" y="2559050"/>
            <a:ext cx="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6394" name="" title=""/>
          <p:cNvCxnSpPr/>
          <p:nvPr/>
        </p:nvCxnSpPr>
        <p:spPr>
          <a:xfrm>
            <a:off x="2743200" y="2940050"/>
            <a:ext cx="1524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6395" name="" title=""/>
          <p:cNvCxnSpPr/>
          <p:nvPr/>
        </p:nvCxnSpPr>
        <p:spPr>
          <a:xfrm flipH="1">
            <a:off x="4267200" y="5486400"/>
            <a:ext cx="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6396" name="" title=""/>
          <p:cNvCxnSpPr/>
          <p:nvPr/>
        </p:nvCxnSpPr>
        <p:spPr>
          <a:xfrm flipH="1">
            <a:off x="4267200" y="2971800"/>
            <a:ext cx="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6397" name="" title=""/>
          <p:cNvCxnSpPr/>
          <p:nvPr/>
        </p:nvCxnSpPr>
        <p:spPr>
          <a:xfrm flipH="1">
            <a:off x="4267200" y="41148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6398" name="" title=""/>
          <p:cNvCxnSpPr/>
          <p:nvPr/>
        </p:nvCxnSpPr>
        <p:spPr>
          <a:xfrm flipH="1">
            <a:off x="3200400" y="5683250"/>
            <a:ext cx="10668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6399" name="" title=""/>
          <p:cNvCxnSpPr/>
          <p:nvPr/>
        </p:nvCxnSpPr>
        <p:spPr>
          <a:xfrm flipH="1" flipV="1">
            <a:off x="3200400" y="2940050"/>
            <a:ext cx="0" cy="2743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6400" name="" title=""/>
          <p:cNvCxnSpPr/>
          <p:nvPr/>
        </p:nvCxnSpPr>
        <p:spPr>
          <a:xfrm flipH="1">
            <a:off x="2133600" y="3168650"/>
            <a:ext cx="0" cy="3048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6401" name="Ellipse 11" title=""/>
          <p:cNvSpPr/>
          <p:nvPr/>
        </p:nvSpPr>
        <p:spPr>
          <a:xfrm>
            <a:off x="1555750" y="6248400"/>
            <a:ext cx="1143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Stop</a:t>
            </a:r>
          </a:p>
        </p:txBody>
      </p:sp>
      <p:sp>
        <p:nvSpPr>
          <p:cNvPr id="16402" name="Ellipse 12" title=""/>
          <p:cNvSpPr/>
          <p:nvPr/>
        </p:nvSpPr>
        <p:spPr>
          <a:xfrm>
            <a:off x="1555750" y="1568450"/>
            <a:ext cx="1143000" cy="381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Start</a:t>
            </a:r>
          </a:p>
        </p:txBody>
      </p:sp>
      <p:cxnSp>
        <p:nvCxnSpPr>
          <p:cNvPr id="16403" name="" title=""/>
          <p:cNvCxnSpPr/>
          <p:nvPr/>
        </p:nvCxnSpPr>
        <p:spPr>
          <a:xfrm>
            <a:off x="4876800" y="3657600"/>
            <a:ext cx="762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6404" name="Text Box 14" title=""/>
          <p:cNvSpPr txBox="1"/>
          <p:nvPr/>
        </p:nvSpPr>
        <p:spPr>
          <a:xfrm>
            <a:off x="5089525" y="3313113"/>
            <a:ext cx="4762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No</a:t>
            </a:r>
          </a:p>
        </p:txBody>
      </p:sp>
      <p:sp>
        <p:nvSpPr>
          <p:cNvPr id="16405" name="Text Box 15" title=""/>
          <p:cNvSpPr txBox="1"/>
          <p:nvPr/>
        </p:nvSpPr>
        <p:spPr>
          <a:xfrm>
            <a:off x="5622925" y="3389313"/>
            <a:ext cx="565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Exit</a:t>
            </a:r>
          </a:p>
        </p:txBody>
      </p:sp>
      <p:sp>
        <p:nvSpPr>
          <p:cNvPr id="16406" name="Rectangle 16" title=""/>
          <p:cNvSpPr/>
          <p:nvPr/>
        </p:nvSpPr>
        <p:spPr>
          <a:xfrm>
            <a:off x="3657600" y="5105400"/>
            <a:ext cx="1295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400"/>
              <a:t>Counter = </a:t>
            </a:r>
            <a:endParaRPr sz="1400"/>
          </a:p>
          <a:p>
            <a:pPr lvl="0" algn="ctr"/>
            <a:r>
              <a:rPr sz="1400"/>
              <a:t>counter + 1</a:t>
            </a:r>
            <a:endParaRPr sz="1400"/>
          </a:p>
        </p:txBody>
      </p:sp>
      <p:cxnSp>
        <p:nvCxnSpPr>
          <p:cNvPr id="16407" name="" title=""/>
          <p:cNvCxnSpPr/>
          <p:nvPr/>
        </p:nvCxnSpPr>
        <p:spPr>
          <a:xfrm flipH="1">
            <a:off x="4267200" y="4876800"/>
            <a:ext cx="0" cy="228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6408" name="Text Box 18" title=""/>
          <p:cNvSpPr txBox="1"/>
          <p:nvPr/>
        </p:nvSpPr>
        <p:spPr>
          <a:xfrm>
            <a:off x="4260850" y="3976688"/>
            <a:ext cx="539750" cy="3667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yes</a:t>
            </a:r>
          </a:p>
        </p:txBody>
      </p:sp>
    </p:spTree>
  </p:cSld>
  <p:clrMapOvr>
    <a:masterClrMapping/>
  </p:clrMapOvr>
  <p:transition/>
  <p:timing/>
</p:sld>
</file>

<file path=ppt/slides/slide1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219200" y="838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200"/>
              <a:t>Example: Calculate Table- </a:t>
            </a:r>
            <a:r>
              <a:rPr sz="2800"/>
              <a:t>Enhanced</a:t>
            </a:r>
            <a:endParaRPr sz="28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762000" y="2438400"/>
            <a:ext cx="8458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400" b="1"/>
              <a:t>#include &lt;iostream.h&gt;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main ( )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{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	int number ;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  	int maxMultiplier ;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  	int counter ;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  	maxMultiplier = 10 ;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  	cout &lt;&lt; " Please enter the number for which you wish to construct the table “ ;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	cin &gt;&gt; number ;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 	for ( counter = 1 ; counter &lt;= maxMultiplier ; counter = counter + 1 )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 	{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  	  	 cout &lt;&lt; number &lt;&lt;" x " &lt;&lt; counter&lt;&lt; " = " &lt;&lt;  number * counter &lt;&lt; "\n“ ;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  	}</a:t>
            </a:r>
            <a:endParaRPr sz="1400" b="1"/>
          </a:p>
          <a:p>
            <a:pPr lvl="0">
              <a:lnSpc>
                <a:spcPct val="80000"/>
              </a:lnSpc>
              <a:buNone/>
            </a:pPr>
            <a:r>
              <a:rPr sz="1400" b="1"/>
              <a:t>}</a:t>
            </a:r>
            <a:endParaRPr sz="1400" b="1">
              <a:latin typeface="Courier New" pitchFamily="49" charset="0"/>
            </a:endParaRPr>
          </a:p>
          <a:p>
            <a:pPr lvl="0">
              <a:lnSpc>
                <a:spcPct val="80000"/>
              </a:lnSpc>
              <a:buNone/>
            </a:pPr>
            <a:endParaRPr sz="1400" b="1"/>
          </a:p>
        </p:txBody>
      </p:sp>
    </p:spTree>
  </p:cSld>
  <p:clrMapOvr>
    <a:masterClrMapping/>
  </p:clrMapOvr>
  <p:transition/>
  <p:timing/>
</p:sld>
</file>

<file path=ppt/slides/slide1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219200" y="2743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400"/>
              <a:t> Always think re-use</a:t>
            </a:r>
            <a:endParaRPr sz="4400"/>
          </a:p>
          <a:p>
            <a:pPr lvl="0"/>
            <a:r>
              <a:rPr sz="4400"/>
              <a:t> Don’t use explicit constants</a:t>
            </a:r>
            <a:endParaRPr sz="4400"/>
          </a:p>
        </p:txBody>
      </p:sp>
    </p:spTree>
  </p:cSld>
  <p:clrMapOvr>
    <a:masterClrMapping/>
  </p:clrMapOvr>
  <p:transition/>
  <p:timing/>
</p:sld>
</file>

<file path=ppt/slides/slide1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Increment operator</a:t>
            </a:r>
            <a:endParaRPr sz="5400"/>
          </a:p>
        </p:txBody>
      </p:sp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 b="1"/>
              <a:t>++</a:t>
            </a:r>
            <a:endParaRPr sz="6000" b="1"/>
          </a:p>
          <a:p>
            <a:pPr lvl="0"/>
            <a:endParaRPr b="1"/>
          </a:p>
          <a:p>
            <a:pPr lvl="0"/>
            <a:r>
              <a:rPr b="1"/>
              <a:t>counter ++ ; </a:t>
            </a:r>
            <a:r>
              <a:rPr b="1">
                <a:sym typeface="Wingdings" pitchFamily="2" charset="2"/>
              </a:rPr>
              <a:t> 		</a:t>
            </a:r>
            <a:endParaRPr b="1">
              <a:sym typeface="Wingdings" pitchFamily="2" charset="2"/>
            </a:endParaRPr>
          </a:p>
          <a:p>
            <a:pPr lvl="0">
              <a:buNone/>
            </a:pPr>
            <a:r>
              <a:rPr b="1">
                <a:sym typeface="Wingdings" pitchFamily="2" charset="2"/>
              </a:rPr>
              <a:t>			same as  </a:t>
            </a:r>
            <a:r>
              <a:rPr b="1"/>
              <a:t> </a:t>
            </a:r>
            <a:endParaRPr b="1"/>
          </a:p>
          <a:p>
            <a:pPr lvl="0"/>
            <a:r>
              <a:rPr b="1"/>
              <a:t>counter = counter + 1;</a:t>
            </a:r>
            <a:endParaRPr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Decrement operator</a:t>
            </a:r>
            <a:endParaRPr sz="5400"/>
          </a:p>
        </p:txBody>
      </p:sp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 b="1"/>
              <a:t>--</a:t>
            </a:r>
            <a:endParaRPr sz="4800" b="1"/>
          </a:p>
          <a:p>
            <a:pPr lvl="0"/>
            <a:endParaRPr sz="4800" b="1"/>
          </a:p>
          <a:p>
            <a:pPr lvl="0"/>
            <a:r>
              <a:rPr b="1"/>
              <a:t>counter -- ;	</a:t>
            </a:r>
            <a:endParaRPr b="1"/>
          </a:p>
          <a:p>
            <a:pPr lvl="0" algn="ctr">
              <a:buNone/>
            </a:pPr>
            <a:r>
              <a:rPr b="1"/>
              <a:t>same as</a:t>
            </a:r>
            <a:endParaRPr b="1"/>
          </a:p>
          <a:p>
            <a:pPr lvl="0"/>
            <a:r>
              <a:rPr b="1"/>
              <a:t>counter = counter - 1</a:t>
            </a:r>
            <a:endParaRPr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Logical Error</a:t>
            </a:r>
            <a:endParaRPr sz="6600"/>
          </a:p>
        </p:txBody>
      </p:sp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219200" y="2438400"/>
            <a:ext cx="7772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t>Lewis Carol: “Through the Looking Glass”</a:t>
            </a:r>
          </a:p>
          <a:p>
            <a:pPr lvl="0">
              <a:buNone/>
            </a:pPr>
          </a:p>
          <a:p>
            <a:pPr lvl="0">
              <a:buNone/>
            </a:pPr>
            <a:r>
              <a:t>“Twas brillig, and the slithy toves</a:t>
            </a:r>
          </a:p>
          <a:p>
            <a:pPr lvl="0">
              <a:buNone/>
            </a:pPr>
            <a:r>
              <a:t>Did gyre and gimble in the wabe “</a:t>
            </a:r>
          </a:p>
          <a:p>
            <a:pPr lvl="0"/>
          </a:p>
        </p:txBody>
      </p:sp>
    </p:spTree>
  </p:cSld>
  <p:clrMapOvr>
    <a:masterClrMapping/>
  </p:clrMapOvr>
  <p:transition/>
  <p:timing/>
</p:sld>
</file>

<file path=ppt/slides/slide1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+=</a:t>
            </a:r>
            <a:endParaRPr sz="6600" b="1"/>
          </a:p>
          <a:p>
            <a:pPr lvl="0"/>
            <a:r>
              <a:rPr b="1"/>
              <a:t>counter += 3 ;          </a:t>
            </a:r>
            <a:endParaRPr b="1"/>
          </a:p>
          <a:p>
            <a:pPr lvl="0" algn="ctr">
              <a:buNone/>
            </a:pPr>
            <a:r>
              <a:rPr b="1"/>
              <a:t>same as</a:t>
            </a:r>
            <a:endParaRPr b="1"/>
          </a:p>
          <a:p>
            <a:pPr lvl="0"/>
            <a:r>
              <a:rPr b="1"/>
              <a:t>counter = counter + 3 ;</a:t>
            </a:r>
            <a:endParaRPr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				</a:t>
            </a:r>
            <a:r>
              <a:rPr sz="10600" b="1"/>
              <a:t>-=</a:t>
            </a:r>
            <a:endParaRPr sz="10600" b="1"/>
          </a:p>
          <a:p>
            <a:pPr lvl="0"/>
            <a:r>
              <a:rPr b="1"/>
              <a:t>counter -= 5 ;              </a:t>
            </a:r>
            <a:endParaRPr b="1"/>
          </a:p>
          <a:p>
            <a:pPr lvl="1">
              <a:buNone/>
            </a:pPr>
            <a:r>
              <a:rPr b="1"/>
              <a:t>			same as</a:t>
            </a:r>
            <a:endParaRPr b="1"/>
          </a:p>
          <a:p>
            <a:pPr lvl="0"/>
            <a:r>
              <a:rPr b="1"/>
              <a:t>counter = counter – 5 ;</a:t>
            </a:r>
            <a:endParaRPr b="1"/>
          </a:p>
          <a:p>
            <a:pPr lvl="0"/>
            <a:endParaRPr b="1"/>
          </a:p>
        </p:txBody>
      </p:sp>
    </p:spTree>
  </p:cSld>
  <p:clrMapOvr>
    <a:masterClrMapping/>
  </p:clrMapOvr>
  <p:transition/>
  <p:timing/>
</p:sld>
</file>

<file path=ppt/slides/slide1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1066800" y="2438400"/>
            <a:ext cx="75438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*=</a:t>
            </a:r>
            <a:endParaRPr sz="6600" b="1"/>
          </a:p>
          <a:p>
            <a:pPr lvl="0" algn="ctr">
              <a:buNone/>
            </a:pPr>
            <a:r>
              <a:rPr b="1"/>
              <a:t>x*=2</a:t>
            </a:r>
            <a:endParaRPr b="1"/>
          </a:p>
          <a:p>
            <a:pPr lvl="0" algn="ctr">
              <a:buNone/>
            </a:pPr>
            <a:r>
              <a:rPr b="1"/>
              <a:t>x = x * 2</a:t>
            </a:r>
            <a:endParaRPr b="1"/>
          </a:p>
        </p:txBody>
      </p:sp>
    </p:spTree>
  </p:cSld>
  <p:clrMapOvr>
    <a:masterClrMapping/>
  </p:clrMapOvr>
  <p:transition/>
  <p:timing/>
</p:sld>
</file>

<file path=ppt/slides/slide1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8000" b="1"/>
              <a:t>/=</a:t>
            </a:r>
            <a:endParaRPr sz="8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				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			x /= 2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			x = x / 2 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1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 b="1"/>
              <a:t>Compound Assignment Operators</a:t>
            </a:r>
            <a:endParaRPr sz="4000" b="1"/>
          </a:p>
          <a:p>
            <a:pPr lvl="0" algn="ctr">
              <a:buNone/>
            </a:pPr>
            <a:endParaRPr sz="4000" b="1"/>
          </a:p>
          <a:p>
            <a:pPr lvl="0" algn="ctr">
              <a:buNone/>
            </a:pPr>
            <a:r>
              <a:rPr sz="4000" b="1" i="1"/>
              <a:t>operator</a:t>
            </a:r>
            <a:r>
              <a:rPr sz="4000" b="1"/>
              <a:t>=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1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%=</a:t>
            </a:r>
            <a:endParaRPr sz="6600" b="1"/>
          </a:p>
          <a:p>
            <a:pPr lvl="0"/>
            <a:r>
              <a:rPr b="1"/>
              <a:t>x %= 2 ;      </a:t>
            </a:r>
            <a:endParaRPr b="1"/>
          </a:p>
          <a:p>
            <a:pPr lvl="0">
              <a:buNone/>
            </a:pPr>
            <a:r>
              <a:rPr b="1"/>
              <a:t>			same as </a:t>
            </a:r>
            <a:endParaRPr b="1"/>
          </a:p>
          <a:p>
            <a:pPr lvl="0"/>
            <a:r>
              <a:rPr b="1"/>
              <a:t>x = x % 2 ;</a:t>
            </a:r>
            <a:endParaRPr b="1"/>
          </a:p>
        </p:txBody>
      </p:sp>
    </p:spTree>
  </p:cSld>
  <p:clrMapOvr>
    <a:masterClrMapping/>
  </p:clrMapOvr>
  <p:transition/>
  <p:timing/>
</p:sld>
</file>

<file path=ppt/slides/slide1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title"/>
          </p:nvPr>
        </p:nvSpPr>
        <p:spPr>
          <a:xfrm>
            <a:off x="11430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Comments</a:t>
            </a:r>
            <a:endParaRPr sz="6600"/>
          </a:p>
        </p:txBody>
      </p:sp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1371600" y="2514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b="1"/>
              <a:t>Write comment at the top program to show what it does</a:t>
            </a:r>
            <a:endParaRPr b="1"/>
          </a:p>
          <a:p>
            <a:pPr lvl="0"/>
            <a:r>
              <a:rPr b="1"/>
              <a:t>Write comments that mean some thing</a:t>
            </a:r>
            <a:endParaRPr b="1"/>
          </a:p>
          <a:p>
            <a:pPr lvl="0"/>
            <a:endParaRPr b="1"/>
          </a:p>
        </p:txBody>
      </p:sp>
    </p:spTree>
  </p:cSld>
  <p:clrMapOvr>
    <a:masterClrMapping/>
  </p:clrMapOvr>
  <p:transition/>
  <p:timing/>
</p:sld>
</file>

<file path=ppt/slides/slide1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8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In today’s lecture</a:t>
            </a:r>
            <a:endParaRPr sz="4800"/>
          </a:p>
        </p:txBody>
      </p:sp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Do - while</a:t>
            </a:r>
          </a:p>
          <a:p>
            <a:pPr lvl="1"/>
            <a:r>
              <a:t> Executes the code at least ones</a:t>
            </a:r>
          </a:p>
          <a:p>
            <a:pPr lvl="0"/>
            <a:r>
              <a:t>For loop</a:t>
            </a:r>
          </a:p>
          <a:p>
            <a:pPr lvl="1"/>
            <a:r>
              <a:t> Executes at least zero times</a:t>
            </a:r>
          </a:p>
          <a:p>
            <a:pPr lvl="0"/>
            <a:r>
              <a:t>Short hand operators</a:t>
            </a:r>
          </a:p>
          <a:p>
            <a:pPr lvl="1"/>
            <a:r>
              <a:t> Incrementing</a:t>
            </a:r>
          </a:p>
          <a:p>
            <a:pPr lvl="1"/>
            <a:r>
              <a:t> Decrementing</a:t>
            </a:r>
          </a:p>
          <a:p>
            <a:pPr lvl="0"/>
            <a:r>
              <a:t>Compound assignment  operator		</a:t>
            </a:r>
          </a:p>
        </p:txBody>
      </p:sp>
    </p:spTree>
  </p:cSld>
  <p:clrMapOvr>
    <a:masterClrMapping/>
  </p:clrMapOvr>
  <p:transition/>
  <p:timing/>
</p:sld>
</file>

<file path=ppt/slides/slide1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2" name="NotDefined 4" title=""/>
          <p:cNvSpPr/>
          <p:nvPr>
            <p:ph type="ctrTitle"/>
          </p:nvPr>
        </p:nvSpPr>
        <p:spPr>
          <a:xfrm>
            <a:off x="1219200" y="1905000"/>
            <a:ext cx="80772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4000"/>
              <a:t>Introduction to Programming</a:t>
            </a:r>
            <a:endParaRPr sz="4000"/>
          </a:p>
        </p:txBody>
      </p:sp>
      <p:sp>
        <p:nvSpPr>
          <p:cNvPr id="27653" name="NotDefined 5" title=""/>
          <p:cNvSpPr/>
          <p:nvPr>
            <p:ph type="subTitle" idx="1"/>
          </p:nvPr>
        </p:nvSpPr>
        <p:spPr>
          <a:xfrm>
            <a:off x="1447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400" b="1"/>
              <a:t>Lecture No. 8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1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19050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 Loops</a:t>
            </a:r>
          </a:p>
          <a:p>
            <a:pPr lvl="1"/>
            <a:r>
              <a:t> While</a:t>
            </a:r>
          </a:p>
          <a:p>
            <a:pPr lvl="1"/>
            <a:r>
              <a:t> Do while</a:t>
            </a:r>
          </a:p>
          <a:p>
            <a:pPr lvl="1"/>
            <a:r>
              <a:t> For</a:t>
            </a:r>
          </a:p>
          <a:p>
            <a:pPr lvl="0"/>
            <a:r>
              <a:t> Operators</a:t>
            </a:r>
          </a:p>
          <a:p>
            <a:pPr lvl="1"/>
            <a:r>
              <a:t> Increment / Decrement</a:t>
            </a:r>
          </a:p>
          <a:p>
            <a:pPr lvl="1"/>
            <a:r>
              <a:t> Compound Assignment Operators</a:t>
            </a:r>
          </a:p>
        </p:txBody>
      </p:sp>
      <p:sp>
        <p:nvSpPr>
          <p:cNvPr id="25604" name="Rectangle 4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In the last lecture</a:t>
            </a:r>
            <a:endParaRPr sz="6000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Course Policy</a:t>
            </a:r>
            <a:endParaRPr sz="6600"/>
          </a:p>
        </p:txBody>
      </p:sp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t>Policy for the distribution of marks and</a:t>
            </a:r>
          </a:p>
          <a:p>
            <a:pPr lvl="0">
              <a:buNone/>
            </a:pPr>
            <a:r>
              <a:t>examination is as follows</a:t>
            </a:r>
          </a:p>
          <a:p>
            <a:pPr lvl="0"/>
            <a:r>
              <a:t> Assignments 15%</a:t>
            </a:r>
          </a:p>
          <a:p>
            <a:pPr lvl="0"/>
            <a:r>
              <a:t> Group discussion 5%</a:t>
            </a:r>
          </a:p>
          <a:p>
            <a:pPr lvl="0"/>
            <a:r>
              <a:t> Midterm 35 %</a:t>
            </a:r>
          </a:p>
          <a:p>
            <a:pPr lvl="0"/>
            <a:r>
              <a:t> Final 45 %</a:t>
            </a:r>
          </a:p>
          <a:p>
            <a:pPr lvl="0">
              <a:buNone/>
            </a:pPr>
          </a:p>
        </p:txBody>
      </p:sp>
    </p:spTree>
  </p:cSld>
  <p:clrMapOvr>
    <a:masterClrMapping/>
  </p:clrMapOvr>
  <p:transition/>
  <p:timing/>
</p:sld>
</file>

<file path=ppt/slides/slide1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1" name="NotDefined 3" title=""/>
          <p:cNvSpPr/>
          <p:nvPr>
            <p:ph type="subTitle" idx="1"/>
          </p:nvPr>
        </p:nvSpPr>
        <p:spPr>
          <a:xfrm>
            <a:off x="1371600" y="1981200"/>
            <a:ext cx="6400800" cy="4495800"/>
          </a:xfrm>
          <a:noFill/>
          <a:ln>
            <a:miter lim="800000"/>
          </a:ln>
        </p:spPr>
        <p:txBody>
          <a:bodyPr/>
          <a:lstStyle/>
          <a:p>
            <a:pPr lvl="0">
              <a:lnSpc>
                <a:spcPct val="80000"/>
              </a:lnSpc>
            </a:pPr>
            <a:r>
              <a:rPr sz="2000" b="1"/>
              <a:t>int sum;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int students 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int average 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sum = 0 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students = 0 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do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{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	cin &gt;&gt; grade 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	sum += grade 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	students ++ 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}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while (grade &gt;= 0) ; 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average = sum / students ;</a:t>
            </a:r>
            <a:endParaRPr sz="2000" b="1"/>
          </a:p>
          <a:p>
            <a:pPr lvl="0">
              <a:lnSpc>
                <a:spcPct val="80000"/>
              </a:lnSpc>
            </a:pPr>
            <a:r>
              <a:rPr sz="2000" b="1"/>
              <a:t>cout &lt;&lt; average ;   </a:t>
            </a:r>
            <a:endParaRPr sz="2000" b="1"/>
          </a:p>
        </p:txBody>
      </p:sp>
      <p:sp>
        <p:nvSpPr>
          <p:cNvPr id="2052" name="Rectangle 4" title="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/>
          <a:p>
            <a:pPr lvl="0" algn="ctr"/>
            <a:r>
              <a:rPr sz="3600"/>
              <a:t>Example: Program to calculate the average marks of class </a:t>
            </a:r>
            <a:endParaRPr sz="3600"/>
          </a:p>
        </p:txBody>
      </p:sp>
      <p:sp>
        <p:nvSpPr>
          <p:cNvPr id="2053" name="Text Box 5" title=""/>
          <p:cNvSpPr txBox="1"/>
          <p:nvPr/>
        </p:nvSpPr>
        <p:spPr>
          <a:xfrm>
            <a:off x="5018088" y="5562600"/>
            <a:ext cx="3744912" cy="48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>
              <a:lnSpc>
                <a:spcPct val="80000"/>
              </a:lnSpc>
              <a:spcBef>
                <a:spcPct val="20000"/>
              </a:spcBef>
            </a:pPr>
            <a:r>
              <a:rPr sz="3200" b="1">
                <a:solidFill>
                  <a:schemeClr val="hlink"/>
                </a:solidFill>
              </a:rPr>
              <a:t>A Flaw in the code</a:t>
            </a:r>
            <a:endParaRPr sz="3200" b="1">
              <a:solidFill>
                <a:schemeClr val="hlink"/>
              </a:solidFill>
            </a:endParaRPr>
          </a:p>
        </p:txBody>
      </p:sp>
      <p:sp>
        <p:nvSpPr>
          <p:cNvPr id="2054" name="Custom 6" title=""/>
          <p:cNvSpPr/>
          <p:nvPr/>
        </p:nvSpPr>
        <p:spPr>
          <a:xfrm>
            <a:off x="319088" y="5562600"/>
            <a:ext cx="976312" cy="485775"/>
          </a:xfrm>
          <a:custGeom>
            <a:avLst>
              <a:gd name="adj0" fmla="val 75000"/>
              <a:gd name="adj1" fmla="val 25000"/>
            </a:avLst>
            <a:gdLst>
              <a:gd name="GT6" fmla="*/ adj1 21600 100000"/>
              <a:gd name="GT7" fmla="*/ adj0 21600 100000"/>
              <a:gd name="GT8" fmla="*/ 3375 w 21600"/>
              <a:gd name="GT9" fmla="+- l GT8 0"/>
              <a:gd name="G0" fmla="+- GT6 0 0"/>
              <a:gd name="G1" fmla="+- GT7 0 0"/>
              <a:gd name="G2" fmla="+- 21600 0 GT6"/>
              <a:gd name="G3" fmla="+- 21600 0 G1"/>
              <a:gd name="G4" fmla="+- G3 G0 10800"/>
              <a:gd name="G5" fmla="+- G1 G4 0"/>
              <a:gd name="GT10" fmla="*/ G0 h 21600"/>
              <a:gd name="GT11" fmla="+- t GT10 0"/>
              <a:gd name="GT12" fmla="*/ G5 w 21600"/>
              <a:gd name="GT13" fmla="+- l GT12 0"/>
              <a:gd name="GT14" fmla="*/ G2 h 21600"/>
              <a:gd name="GT15" fmla="+- t GT14 0"/>
            </a:gdLst>
            <a:cxnLst>
              <a:cxn ang="0">
                <a:pos x="G1" y="0"/>
              </a:cxn>
              <a:cxn ang="0">
                <a:pos x="0" y="10800"/>
              </a:cxn>
              <a:cxn ang="0">
                <a:pos x="G1" y="21600"/>
              </a:cxn>
              <a:cxn ang="0">
                <a:pos x="21600" y="10800"/>
              </a:cxn>
            </a:cxnLst>
            <a:rect l="GT9" t="GT11" r="GT13" b="GT15"/>
            <a:pathLst>
              <a:path w="21600" h="21600">
                <a:moveTo>
                  <a:pt x="3375" y="G0"/>
                </a:moveTo>
                <a:lnTo>
                  <a:pt x="G1" y="G0"/>
                </a:lnTo>
                <a:lnTo>
                  <a:pt x="G1" y="0"/>
                </a:lnTo>
                <a:lnTo>
                  <a:pt x="21600" y="10800"/>
                </a:lnTo>
                <a:lnTo>
                  <a:pt x="G1" y="21600"/>
                </a:lnTo>
                <a:lnTo>
                  <a:pt x="G1" y="G2"/>
                </a:lnTo>
                <a:lnTo>
                  <a:pt x="3375" y="G2"/>
                </a:lnTo>
                <a:close/>
              </a:path>
              <a:path w="21600" h="21600">
                <a:moveTo>
                  <a:pt x="0" y="G0"/>
                </a:moveTo>
                <a:lnTo>
                  <a:pt x="675" y="G0"/>
                </a:lnTo>
                <a:lnTo>
                  <a:pt x="675" y="G2"/>
                </a:lnTo>
                <a:lnTo>
                  <a:pt x="0" y="G2"/>
                </a:lnTo>
                <a:close/>
              </a:path>
              <a:path w="21600" h="21600">
                <a:moveTo>
                  <a:pt x="1350" y="G0"/>
                </a:moveTo>
                <a:lnTo>
                  <a:pt x="2700" y="G0"/>
                </a:lnTo>
                <a:lnTo>
                  <a:pt x="2700" y="G2"/>
                </a:lnTo>
                <a:lnTo>
                  <a:pt x="1350" y="G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3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1066800" y="3429000"/>
            <a:ext cx="7543800" cy="114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 b="1"/>
              <a:t>Multi-way decision 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1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2743200" y="2368550"/>
            <a:ext cx="4343400" cy="38798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 b="1"/>
              <a:t>if  ( grade ==‘A’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cout &lt;&lt; “ Excellent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if  ( grade ==‘B’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cout &lt;&lt; “ Very Good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if  ( grade ==‘C’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cout &lt;&lt; “ Good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if  ( grade ==‘D’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cout &lt;&lt; “ Poor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if  ( grade ==‘F’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cout &lt;&lt; “ Fail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 			</a:t>
            </a:r>
            <a:endParaRPr sz="2400" b="1"/>
          </a:p>
        </p:txBody>
      </p:sp>
      <p:sp>
        <p:nvSpPr>
          <p:cNvPr id="4100" name="Rectangle 4" title=""/>
          <p:cNvSpPr/>
          <p:nvPr/>
        </p:nvSpPr>
        <p:spPr>
          <a:xfrm>
            <a:off x="762000" y="457200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400"/>
              <a:t>if Statements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2590800" y="2133600"/>
            <a:ext cx="4800600" cy="449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 b="1"/>
              <a:t>if  ( grade ==‘A’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cout &lt;&lt; “ Excellent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else 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if  ( grade ==‘B’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cout &lt;&lt; “ Very Good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else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if  ( grade ==‘C’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cout &lt;&lt; “ Good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else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if  ( grade ==‘D’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cout &lt;&lt; “ Poor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</p:txBody>
      </p:sp>
      <p:sp>
        <p:nvSpPr>
          <p:cNvPr id="5124" name="Rectangle 4" title=""/>
          <p:cNvSpPr/>
          <p:nvPr/>
        </p:nvSpPr>
        <p:spPr>
          <a:xfrm>
            <a:off x="762000" y="533400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000"/>
              <a:t>if else</a:t>
            </a:r>
            <a:endParaRPr sz="6000"/>
          </a:p>
        </p:txBody>
      </p:sp>
    </p:spTree>
  </p:cSld>
  <p:clrMapOvr>
    <a:masterClrMapping/>
  </p:clrMapOvr>
  <p:transition/>
  <p:timing/>
</p:sld>
</file>

<file path=ppt/slides/slide1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2362200" y="2209800"/>
            <a:ext cx="5486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if ( grade == ‘A’ )</a:t>
            </a:r>
            <a:endParaRPr sz="2800" b="1"/>
          </a:p>
          <a:p>
            <a:pPr lvl="0">
              <a:buNone/>
            </a:pPr>
            <a:r>
              <a:rPr sz="2800" b="1"/>
              <a:t>	cout &lt;&lt; “ Excellent ” ;</a:t>
            </a:r>
            <a:endParaRPr sz="2800" b="1"/>
          </a:p>
          <a:p>
            <a:pPr lvl="0">
              <a:buNone/>
            </a:pPr>
            <a:r>
              <a:rPr sz="2800" b="1"/>
              <a:t>else if ( grade == ‘B’ )</a:t>
            </a:r>
            <a:endParaRPr sz="2800" b="1"/>
          </a:p>
          <a:p>
            <a:pPr lvl="0">
              <a:buNone/>
            </a:pPr>
            <a:r>
              <a:rPr sz="2800" b="1"/>
              <a:t>	…</a:t>
            </a:r>
            <a:endParaRPr sz="2800" b="1"/>
          </a:p>
          <a:p>
            <a:pPr lvl="0">
              <a:buNone/>
            </a:pPr>
            <a:r>
              <a:rPr sz="2800" b="1"/>
              <a:t>else if …</a:t>
            </a:r>
            <a:endParaRPr sz="2800" b="1"/>
          </a:p>
          <a:p>
            <a:pPr lvl="0">
              <a:buNone/>
            </a:pPr>
            <a:r>
              <a:rPr sz="2800" b="1"/>
              <a:t>	…</a:t>
            </a:r>
            <a:endParaRPr sz="2800" b="1"/>
          </a:p>
          <a:p>
            <a:pPr lvl="0">
              <a:buNone/>
            </a:pPr>
            <a:r>
              <a:rPr sz="2800" b="1"/>
              <a:t>else …</a:t>
            </a:r>
            <a:endParaRPr sz="2800" b="1"/>
          </a:p>
        </p:txBody>
      </p:sp>
      <p:sp>
        <p:nvSpPr>
          <p:cNvPr id="6149" name="Rectangle 5" title=""/>
          <p:cNvSpPr/>
          <p:nvPr/>
        </p:nvSpPr>
        <p:spPr>
          <a:xfrm>
            <a:off x="762000" y="5873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/>
              <a:t>if else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1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1066800" y="3200400"/>
            <a:ext cx="7543800" cy="106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6600" b="1">
                <a:solidFill>
                  <a:schemeClr val="hlink"/>
                </a:solidFill>
              </a:rPr>
              <a:t>switch statement</a:t>
            </a:r>
            <a:endParaRPr sz="66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1066800" y="854075"/>
            <a:ext cx="7543800" cy="1050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switch statements</a:t>
            </a:r>
            <a:endParaRPr sz="4800"/>
          </a:p>
        </p:txBody>
      </p:sp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2438400" y="2286000"/>
            <a:ext cx="4953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/>
              <a:t>switch ( variable name )</a:t>
            </a:r>
            <a:br>
              <a:rPr sz="2800" b="1"/>
            </a:br>
            <a:r>
              <a:rPr sz="2800" b="1"/>
              <a:t>{</a:t>
            </a:r>
            <a:br>
              <a:rPr sz="2800" b="1"/>
            </a:br>
            <a:r>
              <a:rPr sz="2800" b="1"/>
              <a:t>	case ‘a’ :</a:t>
            </a:r>
            <a:br>
              <a:rPr sz="2800" b="1"/>
            </a:br>
            <a:r>
              <a:rPr sz="2800" b="1"/>
              <a:t>		statements;</a:t>
            </a:r>
            <a:br>
              <a:rPr sz="2800" b="1"/>
            </a:br>
            <a:r>
              <a:rPr sz="2800" b="1"/>
              <a:t>	case ‘b’ :</a:t>
            </a:r>
            <a:br>
              <a:rPr sz="2800" b="1"/>
            </a:br>
            <a:r>
              <a:rPr sz="2800" b="1"/>
              <a:t>		statements;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	case ‘c’ :</a:t>
            </a:r>
            <a:br>
              <a:rPr sz="2800" b="1"/>
            </a:br>
            <a:r>
              <a:rPr sz="2800" b="1"/>
              <a:t>		 statements; 	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	…</a:t>
            </a:r>
            <a:br>
              <a:rPr sz="2800" b="1"/>
            </a:br>
            <a:r>
              <a:rPr sz="2800" b="1"/>
              <a:t>}</a:t>
            </a:r>
            <a:br>
              <a:rPr sz="2800" b="1"/>
            </a:br>
            <a:endParaRPr sz="2800" b="1"/>
          </a:p>
        </p:txBody>
      </p:sp>
    </p:spTree>
  </p:cSld>
  <p:clrMapOvr>
    <a:masterClrMapping/>
  </p:clrMapOvr>
  <p:transition/>
  <p:timing/>
</p:sld>
</file>

<file path=ppt/slides/slide1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2133600" y="2103438"/>
            <a:ext cx="64770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/>
              <a:t>switch ( grade)</a:t>
            </a:r>
            <a:br>
              <a:rPr sz="2800" b="1"/>
            </a:br>
            <a:r>
              <a:rPr sz="2800" b="1"/>
              <a:t>{</a:t>
            </a:r>
            <a:br>
              <a:rPr sz="2800" b="1"/>
            </a:br>
            <a:r>
              <a:rPr sz="2800" b="1"/>
              <a:t>	case ‘A’ :</a:t>
            </a:r>
            <a:br>
              <a:rPr sz="2800" b="1"/>
            </a:br>
            <a:r>
              <a:rPr sz="2800" b="1"/>
              <a:t>		cout &lt;&lt; “ Excellent ” ;</a:t>
            </a:r>
            <a:br>
              <a:rPr sz="2800" b="1"/>
            </a:br>
            <a:r>
              <a:rPr sz="2800" b="1"/>
              <a:t>	case ‘B’ :</a:t>
            </a:r>
            <a:br>
              <a:rPr sz="2800" b="1"/>
            </a:br>
            <a:r>
              <a:rPr sz="2800" b="1"/>
              <a:t>		cout &lt;&lt; “ Very Good ” ;</a:t>
            </a:r>
            <a:br>
              <a:rPr sz="2800" b="1"/>
            </a:br>
            <a:r>
              <a:rPr sz="2800" b="1"/>
              <a:t>	case ‘C’ :</a:t>
            </a:r>
            <a:br>
              <a:rPr sz="2800" b="1"/>
            </a:br>
            <a:r>
              <a:rPr sz="2800" b="1"/>
              <a:t>		…</a:t>
            </a:r>
            <a:br>
              <a:rPr sz="2800" b="1"/>
            </a:br>
            <a:r>
              <a:rPr sz="2800" b="1"/>
              <a:t>	…</a:t>
            </a:r>
            <a:br>
              <a:rPr sz="2800" b="1"/>
            </a:br>
            <a:r>
              <a:rPr sz="2800" b="1"/>
              <a:t>}</a:t>
            </a:r>
            <a:br>
              <a:rPr sz="2800" b="1"/>
            </a:br>
            <a:endParaRPr sz="2800" b="1"/>
          </a:p>
        </p:txBody>
      </p:sp>
      <p:sp>
        <p:nvSpPr>
          <p:cNvPr id="7173" name="Rectangle 5" title=""/>
          <p:cNvSpPr/>
          <p:nvPr/>
        </p:nvSpPr>
        <p:spPr>
          <a:xfrm>
            <a:off x="1066800" y="7397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800"/>
              <a:t>switch statements </a:t>
            </a:r>
            <a:endParaRPr sz="4800"/>
          </a:p>
        </p:txBody>
      </p:sp>
    </p:spTree>
  </p:cSld>
  <p:clrMapOvr>
    <a:masterClrMapping/>
  </p:clrMapOvr>
  <p:transition/>
  <p:timing/>
</p:sld>
</file>

<file path=ppt/slides/slide1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905000" y="2605088"/>
            <a:ext cx="6470650" cy="31178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b="1"/>
              <a:t>case ‘A’ :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		cout &lt;&lt; “ Excellent ” ;</a:t>
            </a:r>
            <a:br>
              <a:rPr b="1"/>
            </a:br>
            <a:r>
              <a:rPr b="1"/>
              <a:t>	…</a:t>
            </a:r>
            <a:br>
              <a:rPr b="1"/>
            </a:br>
            <a:r>
              <a:rPr b="1"/>
              <a:t>	…</a:t>
            </a:r>
            <a:br>
              <a:rPr b="1"/>
            </a:b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	</a:t>
            </a:r>
            <a:br>
              <a:rPr b="1"/>
            </a:br>
            <a:endParaRPr b="1"/>
          </a:p>
        </p:txBody>
      </p:sp>
      <p:sp>
        <p:nvSpPr>
          <p:cNvPr id="8196" name="Rectangle 4" title=""/>
          <p:cNvSpPr/>
          <p:nvPr/>
        </p:nvSpPr>
        <p:spPr>
          <a:xfrm>
            <a:off x="762000" y="457200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4000" b="0"/>
          </a:p>
        </p:txBody>
      </p:sp>
      <p:sp>
        <p:nvSpPr>
          <p:cNvPr id="8197" name="Text Box 5" title=""/>
          <p:cNvSpPr txBox="1"/>
          <p:nvPr/>
        </p:nvSpPr>
        <p:spPr>
          <a:xfrm>
            <a:off x="1435100" y="769938"/>
            <a:ext cx="72199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000" b="1">
                <a:solidFill>
                  <a:schemeClr val="tx2"/>
                </a:solidFill>
                <a:latin typeface="Tahoma" pitchFamily="34" charset="0"/>
              </a:rPr>
              <a:t>switch statements</a:t>
            </a:r>
            <a:endParaRPr sz="6000" b="1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charRg st="11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char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char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charRg st="4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1822450" y="2587625"/>
            <a:ext cx="7016750" cy="37369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 b="1"/>
              <a:t>switch ( grade)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{</a:t>
            </a:r>
            <a:br>
              <a:rPr sz="2400" b="1"/>
            </a:br>
            <a:r>
              <a:rPr sz="2400" b="1"/>
              <a:t>	case ‘A’ :</a:t>
            </a:r>
            <a:br>
              <a:rPr sz="2400" b="1"/>
            </a:br>
            <a:r>
              <a:rPr sz="2400" b="1"/>
              <a:t>		cout &lt;&lt; “ Excellent ” ;</a:t>
            </a:r>
            <a:br>
              <a:rPr sz="2400" b="1"/>
            </a:br>
            <a:r>
              <a:rPr sz="2400" b="1"/>
              <a:t>	case ‘B’ :</a:t>
            </a:r>
            <a:br>
              <a:rPr sz="2400" b="1"/>
            </a:br>
            <a:r>
              <a:rPr sz="2400" b="1"/>
              <a:t>		cout &lt;&lt; “ Very Good ” ;</a:t>
            </a:r>
            <a:br>
              <a:rPr sz="2400" b="1"/>
            </a:br>
            <a:r>
              <a:rPr sz="2400" b="1"/>
              <a:t>	case ‘C’ :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	cout &lt;&lt; “Good ” ; 	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case ‘D’ :</a:t>
            </a:r>
            <a:br>
              <a:rPr sz="2400" b="1"/>
            </a:br>
            <a:r>
              <a:rPr sz="2400" b="1"/>
              <a:t>		cout &lt;&lt; “ Poor ” ;</a:t>
            </a:r>
            <a:br>
              <a:rPr sz="2400" b="1"/>
            </a:br>
            <a:r>
              <a:rPr sz="2400" b="1"/>
              <a:t>	case ‘F’ :</a:t>
            </a:r>
            <a:br>
              <a:rPr sz="2400" b="1"/>
            </a:br>
            <a:r>
              <a:rPr sz="2400" b="1"/>
              <a:t>		cout &lt;&lt; “ Fail ”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}</a:t>
            </a:r>
            <a:br>
              <a:rPr sz="2400" b="1"/>
            </a:br>
            <a:endParaRPr sz="2400" b="1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Books</a:t>
            </a:r>
            <a:endParaRPr sz="7200"/>
          </a:p>
        </p:txBody>
      </p:sp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1066800" y="1981200"/>
            <a:ext cx="7924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</a:p>
          <a:p>
            <a:pPr lvl="0"/>
            <a:r>
              <a:t> Deitel &amp; Deitel :– C++ How to Program</a:t>
            </a:r>
          </a:p>
          <a:p>
            <a:pPr lvl="0"/>
            <a:r>
              <a:t> Kernighan and Ritchie:-</a:t>
            </a:r>
          </a:p>
          <a:p>
            <a:pPr lvl="0">
              <a:buNone/>
            </a:pPr>
            <a:r>
              <a:t> 			The C Programming Language</a:t>
            </a:r>
          </a:p>
          <a:p>
            <a:pPr lvl="0"/>
          </a:p>
        </p:txBody>
      </p:sp>
    </p:spTree>
  </p:cSld>
  <p:clrMapOvr>
    <a:masterClrMapping/>
  </p:clrMapOvr>
  <p:transition/>
  <p:timing/>
</p:sld>
</file>

<file path=ppt/slides/slide1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1066800" y="2438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4200" b="1"/>
              <a:t>break;</a:t>
            </a:r>
            <a:endParaRPr sz="14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1447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b="1"/>
              <a:t>switch ( grade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{</a:t>
            </a:r>
            <a:br>
              <a:rPr sz="1800" b="1"/>
            </a:br>
            <a:r>
              <a:rPr sz="1800" b="1"/>
              <a:t>	case ‘A’ :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cout &lt;&lt; “ Excellent ”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break ;	</a:t>
            </a:r>
            <a:br>
              <a:rPr sz="1800" b="1"/>
            </a:br>
            <a:r>
              <a:rPr sz="1800" b="1"/>
              <a:t>	case ‘B’ :</a:t>
            </a:r>
            <a:br>
              <a:rPr sz="1800" b="1"/>
            </a:br>
            <a:r>
              <a:rPr sz="1800" b="1"/>
              <a:t>		cout &lt;&lt; “ Very Good ”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 break ; </a:t>
            </a:r>
            <a:br>
              <a:rPr sz="1800" b="1"/>
            </a:br>
            <a:r>
              <a:rPr sz="1800" b="1"/>
              <a:t>	case ‘C’ :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cout &lt;&lt; “Good ” ; 	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 break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case ‘D’ :</a:t>
            </a:r>
            <a:br>
              <a:rPr sz="1800" b="1"/>
            </a:br>
            <a:r>
              <a:rPr sz="1800" b="1"/>
              <a:t>		cout &lt;&lt; “ Poor ”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 break ; </a:t>
            </a:r>
            <a:br>
              <a:rPr sz="1800" b="1"/>
            </a:br>
            <a:r>
              <a:rPr sz="1800" b="1"/>
              <a:t>	case ‘F’ :</a:t>
            </a:r>
            <a:br>
              <a:rPr sz="1800" b="1"/>
            </a:br>
            <a:r>
              <a:rPr sz="1800" b="1"/>
              <a:t>		cout &lt;&lt; “ Fail ”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 break ;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}</a:t>
            </a:r>
            <a:br>
              <a:rPr sz="1800" b="1"/>
            </a:b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</p:txBody>
      </p:sp>
    </p:spTree>
  </p:cSld>
  <p:clrMapOvr>
    <a:masterClrMapping/>
  </p:clrMapOvr>
  <p:transition/>
  <p:timing/>
</p:sld>
</file>

<file path=ppt/slides/slide1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1143000" y="2909888"/>
            <a:ext cx="8153400" cy="27289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default :</a:t>
            </a:r>
            <a:endParaRPr sz="3600" b="1"/>
          </a:p>
          <a:p>
            <a:pPr lvl="0">
              <a:buNone/>
            </a:pPr>
            <a:r>
              <a:rPr sz="3600" b="1"/>
              <a:t>	cout &lt;&lt; “ Please Enter Grade from ‘A’ to ‘D’ or  ‘F’  “ ;</a:t>
            </a:r>
            <a:br>
              <a:rPr sz="3600" b="1"/>
            </a:br>
            <a:endParaRPr sz="3600" b="1"/>
          </a:p>
        </p:txBody>
      </p:sp>
      <p:sp>
        <p:nvSpPr>
          <p:cNvPr id="10244" name="Rectangle 4" title=""/>
          <p:cNvSpPr/>
          <p:nvPr/>
        </p:nvSpPr>
        <p:spPr>
          <a:xfrm>
            <a:off x="762000" y="5111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7200"/>
              <a:t>default :</a:t>
            </a:r>
            <a:endParaRPr sz="7200"/>
          </a:p>
        </p:txBody>
      </p:sp>
    </p:spTree>
  </p:cSld>
  <p:clrMapOvr>
    <a:masterClrMapping/>
  </p:clrMapOvr>
  <p:transition/>
  <p:timing/>
</p:sld>
</file>

<file path=ppt/slides/slide1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cxnSp>
        <p:nvCxnSpPr>
          <p:cNvPr id="11268" name="" title=""/>
          <p:cNvCxnSpPr/>
          <p:nvPr/>
        </p:nvCxnSpPr>
        <p:spPr>
          <a:xfrm flipH="1">
            <a:off x="4419600" y="1143000"/>
            <a:ext cx="0" cy="547688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11269" name="DecisionFlow 5" title=""/>
          <p:cNvSpPr/>
          <p:nvPr/>
        </p:nvSpPr>
        <p:spPr>
          <a:xfrm>
            <a:off x="3457575" y="1535113"/>
            <a:ext cx="1905000" cy="93980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600" b="1"/>
              <a:t>switch (grade)</a:t>
            </a:r>
            <a:endParaRPr sz="1600" b="1"/>
          </a:p>
        </p:txBody>
      </p:sp>
      <p:cxnSp>
        <p:nvCxnSpPr>
          <p:cNvPr id="11270" name="" title=""/>
          <p:cNvCxnSpPr/>
          <p:nvPr/>
        </p:nvCxnSpPr>
        <p:spPr>
          <a:xfrm flipH="1">
            <a:off x="4419600" y="2474913"/>
            <a:ext cx="0" cy="4306887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71" name="" title=""/>
          <p:cNvCxnSpPr/>
          <p:nvPr/>
        </p:nvCxnSpPr>
        <p:spPr>
          <a:xfrm>
            <a:off x="4419600" y="2709863"/>
            <a:ext cx="746125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72" name="" title=""/>
          <p:cNvCxnSpPr/>
          <p:nvPr/>
        </p:nvCxnSpPr>
        <p:spPr>
          <a:xfrm flipH="1">
            <a:off x="5165725" y="2709863"/>
            <a:ext cx="0" cy="252412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1273" name="Rectangle 9" title=""/>
          <p:cNvSpPr/>
          <p:nvPr/>
        </p:nvSpPr>
        <p:spPr>
          <a:xfrm>
            <a:off x="4792663" y="2962275"/>
            <a:ext cx="1150937" cy="444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400" b="1"/>
              <a:t>Display </a:t>
            </a:r>
            <a:endParaRPr sz="1400" b="1"/>
          </a:p>
          <a:p>
            <a:pPr lvl="0" algn="ctr"/>
            <a:r>
              <a:rPr sz="1400" b="1"/>
              <a:t>“Excellent”</a:t>
            </a:r>
            <a:endParaRPr sz="1400" b="1"/>
          </a:p>
        </p:txBody>
      </p:sp>
      <p:cxnSp>
        <p:nvCxnSpPr>
          <p:cNvPr id="11274" name="" title=""/>
          <p:cNvCxnSpPr/>
          <p:nvPr/>
        </p:nvCxnSpPr>
        <p:spPr>
          <a:xfrm flipH="1">
            <a:off x="5165725" y="3406775"/>
            <a:ext cx="0" cy="254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75" name="" title=""/>
          <p:cNvCxnSpPr/>
          <p:nvPr/>
        </p:nvCxnSpPr>
        <p:spPr>
          <a:xfrm>
            <a:off x="4419600" y="3660775"/>
            <a:ext cx="746125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95" name="" title=""/>
          <p:cNvCxnSpPr/>
          <p:nvPr/>
        </p:nvCxnSpPr>
        <p:spPr>
          <a:xfrm>
            <a:off x="4419600" y="3951288"/>
            <a:ext cx="746125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96" name="" title=""/>
          <p:cNvCxnSpPr/>
          <p:nvPr/>
        </p:nvCxnSpPr>
        <p:spPr>
          <a:xfrm flipH="1">
            <a:off x="5165725" y="3951288"/>
            <a:ext cx="0" cy="252412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1298" name="" title=""/>
          <p:cNvCxnSpPr/>
          <p:nvPr/>
        </p:nvCxnSpPr>
        <p:spPr>
          <a:xfrm flipH="1">
            <a:off x="5165725" y="4648200"/>
            <a:ext cx="0" cy="254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99" name="" title=""/>
          <p:cNvCxnSpPr/>
          <p:nvPr/>
        </p:nvCxnSpPr>
        <p:spPr>
          <a:xfrm>
            <a:off x="4419600" y="4902200"/>
            <a:ext cx="746125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11301" name="Text Box 25" title=""/>
          <p:cNvSpPr txBox="1"/>
          <p:nvPr/>
        </p:nvSpPr>
        <p:spPr>
          <a:xfrm>
            <a:off x="4648200" y="3649663"/>
            <a:ext cx="904875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1400"/>
              <a:t>case ‘B’ :</a:t>
            </a:r>
            <a:endParaRPr sz="1400"/>
          </a:p>
        </p:txBody>
      </p:sp>
      <p:sp>
        <p:nvSpPr>
          <p:cNvPr id="11302" name="Text Box 26" title=""/>
          <p:cNvSpPr txBox="1"/>
          <p:nvPr/>
        </p:nvSpPr>
        <p:spPr>
          <a:xfrm>
            <a:off x="4648200" y="2395538"/>
            <a:ext cx="904875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1400"/>
              <a:t>case ‘A’ :</a:t>
            </a:r>
            <a:endParaRPr sz="1400"/>
          </a:p>
        </p:txBody>
      </p:sp>
      <p:sp>
        <p:nvSpPr>
          <p:cNvPr id="11303" name="Rectangle 27" title=""/>
          <p:cNvSpPr/>
          <p:nvPr/>
        </p:nvSpPr>
        <p:spPr>
          <a:xfrm>
            <a:off x="4792663" y="4222750"/>
            <a:ext cx="1150937" cy="444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400" b="1"/>
              <a:t>Display </a:t>
            </a:r>
            <a:endParaRPr sz="1400" b="1"/>
          </a:p>
          <a:p>
            <a:pPr lvl="0" algn="ctr"/>
            <a:r>
              <a:rPr sz="1400" b="1"/>
              <a:t>“Very Good”</a:t>
            </a:r>
            <a:endParaRPr sz="1400" b="1"/>
          </a:p>
        </p:txBody>
      </p:sp>
      <p:cxnSp>
        <p:nvCxnSpPr>
          <p:cNvPr id="11289" name="" title=""/>
          <p:cNvCxnSpPr/>
          <p:nvPr/>
        </p:nvCxnSpPr>
        <p:spPr>
          <a:xfrm>
            <a:off x="4419600" y="5603875"/>
            <a:ext cx="746125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90" name="" title=""/>
          <p:cNvCxnSpPr/>
          <p:nvPr/>
        </p:nvCxnSpPr>
        <p:spPr>
          <a:xfrm flipH="1">
            <a:off x="5165725" y="5603875"/>
            <a:ext cx="0" cy="254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1292" name="" title=""/>
          <p:cNvCxnSpPr/>
          <p:nvPr/>
        </p:nvCxnSpPr>
        <p:spPr>
          <a:xfrm flipH="1">
            <a:off x="5165725" y="6300788"/>
            <a:ext cx="0" cy="255587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93" name="" title=""/>
          <p:cNvCxnSpPr/>
          <p:nvPr/>
        </p:nvCxnSpPr>
        <p:spPr>
          <a:xfrm>
            <a:off x="4419600" y="6556375"/>
            <a:ext cx="746125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11300" name="Text Box 24" title=""/>
          <p:cNvSpPr txBox="1"/>
          <p:nvPr/>
        </p:nvSpPr>
        <p:spPr>
          <a:xfrm>
            <a:off x="4648200" y="5291138"/>
            <a:ext cx="990600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1400"/>
              <a:t>Default :</a:t>
            </a:r>
            <a:endParaRPr sz="1400"/>
          </a:p>
        </p:txBody>
      </p:sp>
      <p:sp>
        <p:nvSpPr>
          <p:cNvPr id="11304" name="Rectangle 28" title=""/>
          <p:cNvSpPr/>
          <p:nvPr/>
        </p:nvSpPr>
        <p:spPr>
          <a:xfrm>
            <a:off x="4706938" y="5856288"/>
            <a:ext cx="1150937" cy="4445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600" b="1"/>
              <a:t>“……..”</a:t>
            </a:r>
            <a:endParaRPr sz="1600" b="1"/>
          </a:p>
        </p:txBody>
      </p:sp>
      <p:sp>
        <p:nvSpPr>
          <p:cNvPr id="11305" name="Rectangle 29" title=""/>
          <p:cNvSpPr/>
          <p:nvPr/>
        </p:nvSpPr>
        <p:spPr>
          <a:xfrm>
            <a:off x="609600" y="127000"/>
            <a:ext cx="8534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/>
              <a:t>Flow Chart of switch statement</a:t>
            </a:r>
            <a:endParaRPr sz="4000"/>
          </a:p>
        </p:txBody>
      </p:sp>
      <p:sp>
        <p:nvSpPr>
          <p:cNvPr id="11308" name="" title=""/>
          <p:cNvSpPr txBox="1"/>
          <p:nvPr/>
        </p:nvSpPr>
        <p:spPr>
          <a:xfrm rot="5400000">
            <a:off x="4548188" y="5024438"/>
            <a:ext cx="595312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…</a:t>
            </a:r>
          </a:p>
        </p:txBody>
      </p:sp>
    </p:spTree>
  </p:cSld>
  <p:clrMapOvr>
    <a:masterClrMapping/>
  </p:clrMapOvr>
  <p:transition/>
  <p:timing/>
</p:sld>
</file>

<file path=ppt/slides/slide1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914400" y="3276600"/>
            <a:ext cx="7772400" cy="15922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 algn="ctr">
              <a:buNone/>
            </a:pPr>
            <a:r>
              <a:rPr sz="4400" b="1"/>
              <a:t>if ( amount &gt; 2335.09 )  </a:t>
            </a:r>
            <a:br>
              <a:rPr sz="4400" b="1"/>
            </a:br>
            <a:r>
              <a:rPr sz="4400" b="1"/>
              <a:t>statements ;</a:t>
            </a:r>
            <a:endParaRPr sz="4400" b="1"/>
          </a:p>
        </p:txBody>
      </p:sp>
      <p:sp>
        <p:nvSpPr>
          <p:cNvPr id="13318" name="Rectangle 6" title=""/>
          <p:cNvSpPr/>
          <p:nvPr/>
        </p:nvSpPr>
        <p:spPr>
          <a:xfrm>
            <a:off x="762000" y="457200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4000" b="0"/>
          </a:p>
        </p:txBody>
      </p:sp>
    </p:spTree>
  </p:cSld>
  <p:clrMapOvr>
    <a:masterClrMapping/>
  </p:clrMapOvr>
  <p:transition/>
  <p:timing/>
</p:sld>
</file>

<file path=ppt/slides/slide1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914400" y="625475"/>
            <a:ext cx="8229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Whole Number</a:t>
            </a:r>
            <a:endParaRPr sz="7200"/>
          </a:p>
        </p:txBody>
      </p:sp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3124200" y="2438400"/>
            <a:ext cx="3276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800" b="1"/>
              <a:t>  short</a:t>
            </a:r>
            <a:endParaRPr sz="4800" b="1"/>
          </a:p>
          <a:p>
            <a:pPr lvl="0"/>
            <a:r>
              <a:rPr sz="4800" b="1"/>
              <a:t>  int</a:t>
            </a:r>
            <a:endParaRPr sz="4800" b="1"/>
          </a:p>
          <a:p>
            <a:pPr lvl="0"/>
            <a:r>
              <a:rPr sz="4800" b="1"/>
              <a:t>  long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1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2667000" y="2846388"/>
            <a:ext cx="6019800" cy="2563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800" b="1"/>
              <a:t>case ‘A’ :</a:t>
            </a:r>
            <a:endParaRPr sz="4800" b="1"/>
          </a:p>
          <a:p>
            <a:pPr lvl="0">
              <a:lnSpc>
                <a:spcPct val="90000"/>
              </a:lnSpc>
              <a:buNone/>
            </a:pPr>
            <a:r>
              <a:rPr sz="4800" b="1"/>
              <a:t>case ‘ 300 ‘ :</a:t>
            </a:r>
            <a:endParaRPr sz="4800" b="1"/>
          </a:p>
          <a:p>
            <a:pPr lvl="0">
              <a:lnSpc>
                <a:spcPct val="90000"/>
              </a:lnSpc>
              <a:buNone/>
            </a:pPr>
            <a:r>
              <a:rPr sz="4800" b="1"/>
              <a:t>case ‘ f ‘ :</a:t>
            </a:r>
            <a:endParaRPr sz="4800" b="1"/>
          </a:p>
        </p:txBody>
      </p:sp>
      <p:sp>
        <p:nvSpPr>
          <p:cNvPr id="14340" name="Rectangle 4" title=""/>
          <p:cNvSpPr/>
          <p:nvPr/>
        </p:nvSpPr>
        <p:spPr>
          <a:xfrm>
            <a:off x="762000" y="457200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4000" b="0"/>
          </a:p>
        </p:txBody>
      </p:sp>
    </p:spTree>
  </p:cSld>
  <p:clrMapOvr>
    <a:masterClrMapping/>
  </p:clrMapOvr>
  <p:transition/>
  <p:timing/>
</p:sld>
</file>

<file path=ppt/slides/slide1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219200" y="3276600"/>
            <a:ext cx="9525000" cy="3200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000" b="1"/>
              <a:t>if (c == ‘z’ )</a:t>
            </a:r>
            <a:br>
              <a:rPr sz="2000" b="1"/>
            </a:br>
            <a:endParaRPr sz="2000" b="1"/>
          </a:p>
          <a:p>
            <a:pPr lvl="0">
              <a:buNone/>
            </a:pPr>
            <a:r>
              <a:rPr sz="2000" b="1"/>
              <a:t>{</a:t>
            </a:r>
            <a:endParaRPr sz="2000" b="1"/>
          </a:p>
          <a:p>
            <a:pPr lvl="0">
              <a:buNone/>
            </a:pPr>
            <a:r>
              <a:rPr sz="2000" b="1"/>
              <a:t>	cout &lt;&lt; “ Great ! You have made the correct guess “ ;</a:t>
            </a:r>
            <a:br>
              <a:rPr sz="2000" b="1"/>
            </a:br>
            <a:r>
              <a:rPr sz="2000" b="1"/>
              <a:t>break ;</a:t>
            </a:r>
            <a:endParaRPr sz="2000" b="1"/>
          </a:p>
          <a:p>
            <a:pPr lvl="0">
              <a:buNone/>
            </a:pPr>
            <a:r>
              <a:rPr sz="2000" b="1"/>
              <a:t>}</a:t>
            </a:r>
            <a:endParaRPr sz="2000" b="1"/>
          </a:p>
        </p:txBody>
      </p:sp>
      <p:sp>
        <p:nvSpPr>
          <p:cNvPr id="15364" name="Rectangle 4" title=""/>
          <p:cNvSpPr/>
          <p:nvPr/>
        </p:nvSpPr>
        <p:spPr>
          <a:xfrm>
            <a:off x="762000" y="5111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7200"/>
              <a:t>break ;</a:t>
            </a:r>
            <a:endParaRPr sz="7200"/>
          </a:p>
        </p:txBody>
      </p:sp>
    </p:spTree>
  </p:cSld>
  <p:clrMapOvr>
    <a:masterClrMapping/>
  </p:clrMapOvr>
  <p:transition/>
  <p:timing/>
</p:sld>
</file>

<file path=ppt/slides/slide1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1066800" y="2895600"/>
            <a:ext cx="75438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800" b="1"/>
              <a:t>continue  ;</a:t>
            </a:r>
            <a:endParaRPr sz="8800" b="1"/>
          </a:p>
        </p:txBody>
      </p:sp>
    </p:spTree>
  </p:cSld>
  <p:clrMapOvr>
    <a:masterClrMapping/>
  </p:clrMapOvr>
  <p:transition/>
  <p:timing/>
</p:sld>
</file>

<file path=ppt/slides/slide1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6" name="Rectangle 4" title=""/>
          <p:cNvSpPr/>
          <p:nvPr/>
        </p:nvSpPr>
        <p:spPr>
          <a:xfrm>
            <a:off x="762000" y="5873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7200"/>
              <a:t>continue</a:t>
            </a:r>
            <a:endParaRPr sz="7200"/>
          </a:p>
        </p:txBody>
      </p:sp>
      <p:sp>
        <p:nvSpPr>
          <p:cNvPr id="18437" name="Rectangle 5" title=""/>
          <p:cNvSpPr>
            <a:spLocks noGrp="1"/>
          </p:cNvSpPr>
          <p:nvPr>
            <p:ph type="body" idx="4294967295"/>
          </p:nvPr>
        </p:nvSpPr>
        <p:spPr>
          <a:xfrm>
            <a:off x="1676400" y="2409825"/>
            <a:ext cx="6502400" cy="2771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while trynum &lt;= 5 ;</a:t>
            </a:r>
            <a:endParaRPr sz="3600" b="1"/>
          </a:p>
          <a:p>
            <a:pPr lvl="0">
              <a:buNone/>
            </a:pPr>
            <a:r>
              <a:rPr sz="3600" b="1"/>
              <a:t>{</a:t>
            </a:r>
            <a:endParaRPr sz="3600" b="1"/>
          </a:p>
          <a:p>
            <a:pPr lvl="0">
              <a:buNone/>
            </a:pPr>
            <a:r>
              <a:rPr sz="3600" b="1"/>
              <a:t>		….</a:t>
            </a:r>
            <a:endParaRPr sz="3600" b="1"/>
          </a:p>
          <a:p>
            <a:pPr lvl="0">
              <a:buNone/>
            </a:pPr>
            <a:r>
              <a:rPr sz="3600" b="1"/>
              <a:t>		….</a:t>
            </a:r>
            <a:endParaRPr sz="3600" b="1"/>
          </a:p>
          <a:p>
            <a:pPr lvl="0">
              <a:buNone/>
            </a:pPr>
            <a:r>
              <a:rPr sz="3600" b="1"/>
              <a:t>		continue ;</a:t>
            </a:r>
            <a:endParaRPr sz="3600" b="1"/>
          </a:p>
          <a:p>
            <a:pPr lvl="0">
              <a:buNone/>
            </a:pPr>
            <a:r>
              <a:rPr sz="3600" b="1"/>
              <a:t>}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Course Objectives</a:t>
            </a:r>
            <a:endParaRPr sz="5400"/>
          </a:p>
        </p:txBody>
      </p:sp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10668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t>Objectives of this course are three fold</a:t>
            </a:r>
          </a:p>
          <a:p>
            <a:pPr lvl="1">
              <a:buFontTx/>
              <a:buAutoNum type="arabicPeriod"/>
            </a:pPr>
            <a:r>
              <a:t>To appreciate the need for a programming language</a:t>
            </a:r>
          </a:p>
          <a:p>
            <a:pPr lvl="1">
              <a:buFontTx/>
              <a:buAutoNum type="arabicPeriod"/>
            </a:pPr>
            <a:r>
              <a:t>To introduce the concept and usability of the structured programming methodology</a:t>
            </a:r>
          </a:p>
          <a:p>
            <a:pPr lvl="1">
              <a:buFontTx/>
              <a:buAutoNum type="arabicPeriod"/>
            </a:pPr>
            <a:r>
              <a:t>To develop proficiency in making useful software using the C language  </a:t>
            </a:r>
          </a:p>
        </p:txBody>
      </p:sp>
    </p:spTree>
  </p:cSld>
  <p:clrMapOvr>
    <a:masterClrMapping/>
  </p:clrMapOvr>
  <p:transition/>
  <p:timing/>
</p:sld>
</file>

<file path=ppt/slides/slide1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1447800" y="3017838"/>
            <a:ext cx="89916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 b="1"/>
              <a:t>for ( counter = 0 ;counter &lt;= 10 ; counter ++ )</a:t>
            </a:r>
            <a:endParaRPr sz="2400" b="1"/>
          </a:p>
          <a:p>
            <a:pPr lvl="0">
              <a:buNone/>
            </a:pPr>
            <a:r>
              <a:rPr sz="2400" b="1"/>
              <a:t>	{</a:t>
            </a:r>
            <a:endParaRPr sz="2400" b="1"/>
          </a:p>
          <a:p>
            <a:pPr lvl="0">
              <a:buNone/>
            </a:pPr>
            <a:r>
              <a:rPr sz="2400" b="1"/>
              <a:t>		…….</a:t>
            </a:r>
            <a:endParaRPr sz="2400" b="1"/>
          </a:p>
          <a:p>
            <a:pPr lvl="0">
              <a:buNone/>
            </a:pPr>
            <a:r>
              <a:rPr sz="2400" b="1"/>
              <a:t>		continue ;</a:t>
            </a:r>
            <a:endParaRPr sz="2400" b="1"/>
          </a:p>
          <a:p>
            <a:pPr lvl="0">
              <a:buNone/>
            </a:pPr>
            <a:r>
              <a:rPr sz="2400" b="1"/>
              <a:t>	}</a:t>
            </a:r>
            <a:endParaRPr sz="2400" b="1"/>
          </a:p>
        </p:txBody>
      </p:sp>
      <p:sp>
        <p:nvSpPr>
          <p:cNvPr id="19461" name="Rectangle 5" title=""/>
          <p:cNvSpPr/>
          <p:nvPr/>
        </p:nvSpPr>
        <p:spPr>
          <a:xfrm>
            <a:off x="1143000" y="6635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400"/>
              <a:t>continue in ‘for’ loop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2438400" y="2286000"/>
            <a:ext cx="6019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Sequential Statements</a:t>
            </a:r>
          </a:p>
          <a:p>
            <a:pPr lvl="0"/>
            <a:r>
              <a:t>Decisions</a:t>
            </a:r>
          </a:p>
          <a:p>
            <a:pPr lvl="1"/>
            <a:r>
              <a:t> if , if else , switch</a:t>
            </a:r>
          </a:p>
          <a:p>
            <a:pPr lvl="0"/>
            <a:r>
              <a:t>Loops</a:t>
            </a:r>
          </a:p>
          <a:p>
            <a:pPr lvl="1"/>
            <a:r>
              <a:t> while , do while , for</a:t>
            </a:r>
          </a:p>
        </p:txBody>
      </p:sp>
      <p:sp>
        <p:nvSpPr>
          <p:cNvPr id="20484" name="Rectangle 4" title=""/>
          <p:cNvSpPr/>
          <p:nvPr>
            <p:ph type="title"/>
          </p:nvPr>
        </p:nvSpPr>
        <p:spPr>
          <a:xfrm>
            <a:off x="609600" y="625475"/>
            <a:ext cx="89154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What have we done till now …</a:t>
            </a:r>
            <a:endParaRPr sz="4000"/>
          </a:p>
        </p:txBody>
      </p:sp>
    </p:spTree>
  </p:cSld>
  <p:clrMapOvr>
    <a:masterClrMapping/>
  </p:clrMapOvr>
  <p:transition/>
  <p:timing/>
</p:sld>
</file>

<file path=ppt/slides/slide1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1" name="NotDefined 3" title=""/>
          <p:cNvSpPr/>
          <p:nvPr>
            <p:ph type="body" idx="4294967295"/>
          </p:nvPr>
        </p:nvSpPr>
        <p:spPr>
          <a:xfrm>
            <a:off x="1143000" y="2362200"/>
            <a:ext cx="75438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9600" b="1"/>
              <a:t>goto</a:t>
            </a:r>
            <a:endParaRPr sz="9600" b="1"/>
          </a:p>
          <a:p>
            <a:pPr lvl="0" algn="ctr">
              <a:buNone/>
            </a:pPr>
            <a:r>
              <a:rPr b="1"/>
              <a:t>Unconditional Branch of Execution</a:t>
            </a:r>
            <a:endParaRPr sz="9600" b="1"/>
          </a:p>
          <a:p>
            <a:pPr lvl="0" algn="ctr">
              <a:buNone/>
            </a:pPr>
            <a:endParaRPr sz="9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2609850" y="2720975"/>
            <a:ext cx="5238750" cy="28416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 Sequences</a:t>
            </a:r>
          </a:p>
          <a:p>
            <a:pPr lvl="0"/>
            <a:r>
              <a:t> Decisions</a:t>
            </a:r>
          </a:p>
          <a:p>
            <a:pPr lvl="0"/>
            <a:r>
              <a:t> Loops</a:t>
            </a:r>
          </a:p>
        </p:txBody>
      </p:sp>
      <p:sp>
        <p:nvSpPr>
          <p:cNvPr id="23556" name="Rectangle 4" title=""/>
          <p:cNvSpPr/>
          <p:nvPr/>
        </p:nvSpPr>
        <p:spPr>
          <a:xfrm>
            <a:off x="1066800" y="6635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Structured Programming</a:t>
            </a:r>
          </a:p>
        </p:txBody>
      </p:sp>
    </p:spTree>
  </p:cSld>
  <p:clrMapOvr>
    <a:masterClrMapping/>
  </p:clrMapOvr>
  <p:transition/>
  <p:timing/>
</p:sld>
</file>

<file path=ppt/slides/slide1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990600" y="24384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400"/>
              <a:t> Minimize the use of break</a:t>
            </a:r>
            <a:endParaRPr sz="4400"/>
          </a:p>
          <a:p>
            <a:pPr lvl="0"/>
            <a:r>
              <a:rPr sz="4400"/>
              <a:t> Minimize the use of continue</a:t>
            </a:r>
            <a:endParaRPr sz="4400"/>
          </a:p>
          <a:p>
            <a:pPr lvl="0"/>
            <a:r>
              <a:rPr sz="4400"/>
              <a:t> Never use goto</a:t>
            </a:r>
            <a:endParaRPr sz="4400"/>
          </a:p>
          <a:p>
            <a:pPr lvl="0"/>
            <a:endParaRPr sz="4400"/>
          </a:p>
        </p:txBody>
      </p:sp>
    </p:spTree>
  </p:cSld>
  <p:clrMapOvr>
    <a:masterClrMapping/>
  </p:clrMapOvr>
  <p:transition/>
  <p:timing/>
</p:sld>
</file>

<file path=ppt/slides/slide1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/>
          </p:nvPr>
        </p:nvSpPr>
        <p:spPr>
          <a:xfrm>
            <a:off x="1143000" y="396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Guide lines for structured programming</a:t>
            </a:r>
          </a:p>
        </p:txBody>
      </p:sp>
      <p:sp>
        <p:nvSpPr>
          <p:cNvPr id="39939" name="NotDefined 3" title=""/>
          <p:cNvSpPr/>
          <p:nvPr>
            <p:ph type="body" idx="4294967295"/>
          </p:nvPr>
        </p:nvSpPr>
        <p:spPr>
          <a:xfrm>
            <a:off x="2209800" y="2514600"/>
            <a:ext cx="640080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endParaRPr b="1"/>
          </a:p>
          <a:p>
            <a:pPr lvl="0"/>
            <a:r>
              <a:rPr b="1"/>
              <a:t> Modular </a:t>
            </a:r>
            <a:endParaRPr b="1"/>
          </a:p>
          <a:p>
            <a:pPr lvl="0"/>
            <a:r>
              <a:rPr b="1"/>
              <a:t> Single entry - single exit</a:t>
            </a:r>
            <a:endParaRPr b="1"/>
          </a:p>
          <a:p>
            <a:pPr lvl="0">
              <a:buNone/>
            </a:pPr>
            <a:endParaRPr b="1"/>
          </a:p>
          <a:p>
            <a:pPr lvl="0"/>
            <a:endParaRPr b="1"/>
          </a:p>
        </p:txBody>
      </p:sp>
    </p:spTree>
  </p:cSld>
  <p:clrMapOvr>
    <a:masterClrMapping/>
  </p:clrMapOvr>
  <p:transition/>
  <p:timing/>
</p:sld>
</file>

<file path=ppt/slides/slide1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990600" y="2255838"/>
            <a:ext cx="8229600" cy="4906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Rule 1 : Use the simplest flowchart</a:t>
            </a:r>
            <a:endParaRPr sz="2800" b="1"/>
          </a:p>
          <a:p>
            <a:pPr lvl="0">
              <a:buNone/>
            </a:pPr>
            <a:r>
              <a:rPr sz="2800" b="1"/>
              <a:t>Rule 2 : Any rectangle can be replaced by 	     two rectangles.</a:t>
            </a:r>
            <a:endParaRPr sz="2800" b="1"/>
          </a:p>
          <a:p>
            <a:pPr lvl="0">
              <a:buNone/>
            </a:pPr>
            <a:r>
              <a:rPr sz="2800" b="1"/>
              <a:t>Rule 3 : Any rectangle can be replaced with  </a:t>
            </a:r>
            <a:endParaRPr sz="2800" b="1"/>
          </a:p>
          <a:p>
            <a:pPr lvl="0">
              <a:buNone/>
            </a:pPr>
            <a:r>
              <a:rPr sz="2800" b="1"/>
              <a:t>              structured flowcharting constructs. </a:t>
            </a:r>
            <a:endParaRPr sz="2800" b="1"/>
          </a:p>
          <a:p>
            <a:pPr lvl="0">
              <a:buNone/>
            </a:pPr>
            <a:r>
              <a:rPr sz="2800" b="1"/>
              <a:t>Rule 4 : It says, rule 2 and rule 3 can be</a:t>
            </a:r>
            <a:endParaRPr sz="2800" b="1"/>
          </a:p>
          <a:p>
            <a:pPr lvl="0">
              <a:buNone/>
            </a:pPr>
            <a:r>
              <a:rPr sz="2800" b="1"/>
              <a:t>              repeated as many times as needed</a:t>
            </a:r>
            <a:endParaRPr sz="2800" b="1"/>
          </a:p>
        </p:txBody>
      </p:sp>
      <p:sp>
        <p:nvSpPr>
          <p:cNvPr id="24580" name="Rectangle 4" title=""/>
          <p:cNvSpPr/>
          <p:nvPr/>
        </p:nvSpPr>
        <p:spPr>
          <a:xfrm>
            <a:off x="685800" y="381000"/>
            <a:ext cx="80772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800"/>
              <a:t>Rules for Structured Flowchart</a:t>
            </a:r>
            <a:endParaRPr sz="4800"/>
          </a:p>
        </p:txBody>
      </p:sp>
    </p:spTree>
  </p:cSld>
  <p:clrMapOvr>
    <a:masterClrMapping/>
  </p:clrMapOvr>
  <p:transition/>
  <p:timing/>
</p:sld>
</file>

<file path=ppt/slides/slide1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2470150" y="2819400"/>
            <a:ext cx="5378450" cy="290988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000" b="1"/>
              <a:t> Data Structures</a:t>
            </a:r>
            <a:endParaRPr sz="4000" b="1"/>
          </a:p>
          <a:p>
            <a:pPr lvl="1"/>
            <a:r>
              <a:rPr sz="3600" b="1"/>
              <a:t> Arrays</a:t>
            </a:r>
            <a:endParaRPr sz="3600" b="1"/>
          </a:p>
          <a:p>
            <a:pPr lvl="0"/>
            <a:r>
              <a:rPr sz="4000" b="1"/>
              <a:t> Character Strings</a:t>
            </a:r>
            <a:endParaRPr sz="4000" b="1"/>
          </a:p>
          <a:p>
            <a:pPr lvl="0"/>
            <a:r>
              <a:rPr sz="4000" b="1"/>
              <a:t> Pointers</a:t>
            </a:r>
            <a:endParaRPr sz="4000" b="1"/>
          </a:p>
        </p:txBody>
      </p:sp>
      <p:sp>
        <p:nvSpPr>
          <p:cNvPr id="26628" name="Rectangle 4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Next Milestones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60" name="NotDefined 4" title=""/>
          <p:cNvSpPr/>
          <p:nvPr>
            <p:ph type="ctrTitle"/>
          </p:nvPr>
        </p:nvSpPr>
        <p:spPr>
          <a:xfrm>
            <a:off x="1143000" y="2378075"/>
            <a:ext cx="86868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4000"/>
              <a:t>Introduction to Programming</a:t>
            </a:r>
            <a:endParaRPr sz="4000"/>
          </a:p>
        </p:txBody>
      </p:sp>
      <p:sp>
        <p:nvSpPr>
          <p:cNvPr id="19461" name="NotDefined 5" title=""/>
          <p:cNvSpPr/>
          <p:nvPr>
            <p:ph type="subTitle" idx="1"/>
          </p:nvPr>
        </p:nvSpPr>
        <p:spPr>
          <a:xfrm>
            <a:off x="1066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400" b="1"/>
              <a:t>Lecture 9</a:t>
            </a:r>
            <a:endParaRPr sz="4400" b="1"/>
          </a:p>
          <a:p>
            <a:pPr lvl="0" algn="ctr"/>
            <a:endParaRPr sz="4400" b="1"/>
          </a:p>
        </p:txBody>
      </p:sp>
    </p:spTree>
  </p:cSld>
  <p:clrMapOvr>
    <a:masterClrMapping/>
  </p:clrMapOvr>
  <p:transition/>
  <p:timing/>
</p:sld>
</file>

<file path=ppt/slides/slide1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2813050" y="2979738"/>
            <a:ext cx="5797550" cy="23542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3600" b="1"/>
              <a:t> Decisions</a:t>
            </a:r>
            <a:endParaRPr sz="3600" b="1"/>
          </a:p>
          <a:p>
            <a:pPr lvl="0"/>
            <a:r>
              <a:rPr sz="3600" b="1"/>
              <a:t> Loops</a:t>
            </a:r>
            <a:endParaRPr sz="3600" b="1"/>
          </a:p>
          <a:p>
            <a:pPr lvl="0"/>
            <a:r>
              <a:rPr sz="3600" b="1"/>
              <a:t> Sequences</a:t>
            </a:r>
            <a:endParaRPr sz="3600" b="1"/>
          </a:p>
        </p:txBody>
      </p:sp>
      <p:sp>
        <p:nvSpPr>
          <p:cNvPr id="14340" name="Rectangle 4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Programming Toolkit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Course Contents</a:t>
            </a:r>
            <a:endParaRPr sz="5400"/>
          </a:p>
        </p:txBody>
      </p:sp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990600" y="1981200"/>
            <a:ext cx="82296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3600"/>
              <a:t>To achieve our first two objectives we</a:t>
            </a:r>
            <a:endParaRPr sz="3600"/>
          </a:p>
          <a:p>
            <a:pPr lvl="0">
              <a:buNone/>
            </a:pPr>
            <a:r>
              <a:rPr sz="3600"/>
              <a:t>will be discussing</a:t>
            </a:r>
            <a:endParaRPr sz="3600"/>
          </a:p>
          <a:p>
            <a:pPr lvl="0"/>
            <a:r>
              <a:rPr sz="3600"/>
              <a:t> Basic Programming constructs and</a:t>
            </a:r>
            <a:endParaRPr sz="3600"/>
          </a:p>
          <a:p>
            <a:pPr lvl="0">
              <a:buNone/>
            </a:pPr>
            <a:r>
              <a:rPr sz="3600"/>
              <a:t>   building blocks</a:t>
            </a:r>
            <a:endParaRPr sz="3600"/>
          </a:p>
          <a:p>
            <a:pPr lvl="0"/>
            <a:r>
              <a:rPr sz="3600"/>
              <a:t> Structured programming</a:t>
            </a:r>
            <a:endParaRPr sz="3600"/>
          </a:p>
          <a:p>
            <a:pPr lvl="0"/>
            <a:r>
              <a:rPr sz="3600"/>
              <a:t> Structured flowcharts, pseudo-code</a:t>
            </a:r>
            <a:endParaRPr sz="3600"/>
          </a:p>
          <a:p>
            <a:pPr lvl="0">
              <a:buNone/>
            </a:pPr>
            <a:endParaRPr sz="3600"/>
          </a:p>
        </p:txBody>
      </p:sp>
    </p:spTree>
  </p:cSld>
  <p:clrMapOvr>
    <a:masterClrMapping/>
  </p:clrMapOvr>
  <p:transition/>
  <p:timing/>
</p:sld>
</file>

<file path=ppt/slides/slide1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NotDefined 2" title=""/>
          <p:cNvSpPr/>
          <p:nvPr>
            <p:ph type="title"/>
          </p:nvPr>
        </p:nvSpPr>
        <p:spPr>
          <a:xfrm>
            <a:off x="12192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Laboratory Stool</a:t>
            </a:r>
            <a:endParaRPr sz="6000"/>
          </a:p>
        </p:txBody>
      </p:sp>
      <p:sp>
        <p:nvSpPr>
          <p:cNvPr id="21509" name="Film" title=""/>
          <p:cNvSpPr>
            <a:spLocks noEditPoints="1"/>
          </p:cNvSpPr>
          <p:nvPr/>
        </p:nvSpPr>
        <p:spPr>
          <a:xfrm>
            <a:off x="3657600" y="2895600"/>
            <a:ext cx="219075" cy="2895600"/>
          </a:xfrm>
          <a:custGeom>
            <a:gdLst>
              <a:gd name="GT0" fmla="*/ 4960 w 21600"/>
              <a:gd name="GT1" fmla="+- l GT0 0"/>
              <a:gd name="GT2" fmla="*/ 8129 h 21600"/>
              <a:gd name="GT3" fmla="+- t GT2 0"/>
              <a:gd name="GT4" fmla="*/ 17079 w 21600"/>
              <a:gd name="GT5" fmla="+- l GT4 0"/>
              <a:gd name="GT6" fmla="*/ 13427 h 21600"/>
              <a:gd name="GT7" fmla="+- t GT6 0"/>
            </a:gdLst>
            <a:cxnLst>
              <a:cxn ang="0">
                <a:pos x="0" y="0"/>
              </a:cxn>
              <a:cxn ang="0">
                <a:pos x="10800" y="0"/>
              </a:cxn>
              <a:cxn ang="0">
                <a:pos x="21600" y="0"/>
              </a:cxn>
              <a:cxn ang="0">
                <a:pos x="21600" y="10800"/>
              </a:cxn>
              <a:cxn ang="0">
                <a:pos x="21600" y="21600"/>
              </a:cxn>
              <a:cxn ang="0">
                <a:pos x="10800" y="21600"/>
              </a:cxn>
              <a:cxn ang="0">
                <a:pos x="0" y="21600"/>
              </a:cxn>
              <a:cxn ang="0">
                <a:pos x="0" y="10800"/>
              </a:cxn>
            </a:cxnLst>
            <a:rect l="GT1" t="GT3" r="GT5" b="GT7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1512" name="Film" title=""/>
          <p:cNvSpPr>
            <a:spLocks noEditPoints="1"/>
          </p:cNvSpPr>
          <p:nvPr/>
        </p:nvSpPr>
        <p:spPr>
          <a:xfrm>
            <a:off x="4648200" y="3200400"/>
            <a:ext cx="219075" cy="2895600"/>
          </a:xfrm>
          <a:custGeom>
            <a:gdLst>
              <a:gd name="GT0" fmla="*/ 4960 w 21600"/>
              <a:gd name="GT1" fmla="+- l GT0 0"/>
              <a:gd name="GT2" fmla="*/ 8129 h 21600"/>
              <a:gd name="GT3" fmla="+- t GT2 0"/>
              <a:gd name="GT4" fmla="*/ 17079 w 21600"/>
              <a:gd name="GT5" fmla="+- l GT4 0"/>
              <a:gd name="GT6" fmla="*/ 13427 h 21600"/>
              <a:gd name="GT7" fmla="+- t GT6 0"/>
            </a:gdLst>
            <a:cxnLst>
              <a:cxn ang="0">
                <a:pos x="0" y="0"/>
              </a:cxn>
              <a:cxn ang="0">
                <a:pos x="10800" y="0"/>
              </a:cxn>
              <a:cxn ang="0">
                <a:pos x="21600" y="0"/>
              </a:cxn>
              <a:cxn ang="0">
                <a:pos x="21600" y="10800"/>
              </a:cxn>
              <a:cxn ang="0">
                <a:pos x="21600" y="21600"/>
              </a:cxn>
              <a:cxn ang="0">
                <a:pos x="10800" y="21600"/>
              </a:cxn>
              <a:cxn ang="0">
                <a:pos x="0" y="21600"/>
              </a:cxn>
              <a:cxn ang="0">
                <a:pos x="0" y="10800"/>
              </a:cxn>
            </a:cxnLst>
            <a:rect l="GT1" t="GT3" r="GT5" b="GT7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1513" name="Film" title=""/>
          <p:cNvSpPr>
            <a:spLocks noEditPoints="1"/>
          </p:cNvSpPr>
          <p:nvPr/>
        </p:nvSpPr>
        <p:spPr>
          <a:xfrm>
            <a:off x="5791200" y="2819400"/>
            <a:ext cx="219075" cy="2895600"/>
          </a:xfrm>
          <a:custGeom>
            <a:gdLst>
              <a:gd name="GT0" fmla="*/ 4960 w 21600"/>
              <a:gd name="GT1" fmla="+- l GT0 0"/>
              <a:gd name="GT2" fmla="*/ 8129 h 21600"/>
              <a:gd name="GT3" fmla="+- t GT2 0"/>
              <a:gd name="GT4" fmla="*/ 17079 w 21600"/>
              <a:gd name="GT5" fmla="+- l GT4 0"/>
              <a:gd name="GT6" fmla="*/ 13427 h 21600"/>
              <a:gd name="GT7" fmla="+- t GT6 0"/>
            </a:gdLst>
            <a:cxnLst>
              <a:cxn ang="0">
                <a:pos x="0" y="0"/>
              </a:cxn>
              <a:cxn ang="0">
                <a:pos x="10800" y="0"/>
              </a:cxn>
              <a:cxn ang="0">
                <a:pos x="21600" y="0"/>
              </a:cxn>
              <a:cxn ang="0">
                <a:pos x="21600" y="10800"/>
              </a:cxn>
              <a:cxn ang="0">
                <a:pos x="21600" y="21600"/>
              </a:cxn>
              <a:cxn ang="0">
                <a:pos x="10800" y="21600"/>
              </a:cxn>
              <a:cxn ang="0">
                <a:pos x="0" y="21600"/>
              </a:cxn>
              <a:cxn ang="0">
                <a:pos x="0" y="10800"/>
              </a:cxn>
            </a:cxnLst>
            <a:rect l="GT1" t="GT3" r="GT5" b="GT7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1508" name="floorlamp" title=""/>
          <p:cNvSpPr>
            <a:spLocks noEditPoints="1"/>
          </p:cNvSpPr>
          <p:nvPr/>
        </p:nvSpPr>
        <p:spPr>
          <a:xfrm>
            <a:off x="3581400" y="2362200"/>
            <a:ext cx="2357438" cy="904875"/>
          </a:xfrm>
          <a:custGeom>
            <a:gdLst>
              <a:gd name="GT0" fmla="*/ 2990 w 21600"/>
              <a:gd name="GT1" fmla="+- l GT0 0"/>
              <a:gd name="GT2" fmla="*/ 4615 h 21600"/>
              <a:gd name="GT3" fmla="+- t GT2 0"/>
              <a:gd name="GT4" fmla="*/ 18622 w 21600"/>
              <a:gd name="GT5" fmla="+- l GT4 0"/>
              <a:gd name="GT6" fmla="*/ 16987 h 21600"/>
              <a:gd name="GT7" fmla="+- t GT6 0"/>
            </a:gdLst>
            <a:cxnLst>
              <a:cxn ang="0">
                <a:pos x="10800" y="0"/>
              </a:cxn>
              <a:cxn ang="0">
                <a:pos x="21600" y="10800"/>
              </a:cxn>
              <a:cxn ang="0">
                <a:pos x="10800" y="21600"/>
              </a:cxn>
              <a:cxn ang="0">
                <a:pos x="0" y="10800"/>
              </a:cxn>
            </a:cxnLst>
            <a:rect l="GT1" t="GT3" r="GT5" b="GT7"/>
            <a:pathLst>
              <a:path w="21600" h="2160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>
            <a:solidFill>
              <a:srgbClr val="FFCC99"/>
            </a:solidFill>
            <a:round/>
          </a:ln>
          <a:effectLst>
            <a:outerShdw dist="179605" dir="2700000" algn="ctr">
              <a:srgbClr val="808080"/>
            </a:outerShdw>
          </a:effectLst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1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600"/>
              <a:t>Constructing a laboratory Stool</a:t>
            </a:r>
            <a:endParaRPr sz="3600"/>
          </a:p>
        </p:txBody>
      </p:sp>
      <p:sp>
        <p:nvSpPr>
          <p:cNvPr id="22532" name="Film" title=""/>
          <p:cNvSpPr>
            <a:spLocks noEditPoints="1"/>
          </p:cNvSpPr>
          <p:nvPr/>
        </p:nvSpPr>
        <p:spPr>
          <a:xfrm>
            <a:off x="6705600" y="1905000"/>
            <a:ext cx="219075" cy="2895600"/>
          </a:xfrm>
          <a:custGeom>
            <a:gdLst>
              <a:gd name="GT0" fmla="*/ 4960 w 21600"/>
              <a:gd name="GT1" fmla="+- l GT0 0"/>
              <a:gd name="GT2" fmla="*/ 8129 h 21600"/>
              <a:gd name="GT3" fmla="+- t GT2 0"/>
              <a:gd name="GT4" fmla="*/ 17079 w 21600"/>
              <a:gd name="GT5" fmla="+- l GT4 0"/>
              <a:gd name="GT6" fmla="*/ 13427 h 21600"/>
              <a:gd name="GT7" fmla="+- t GT6 0"/>
            </a:gdLst>
            <a:cxnLst>
              <a:cxn ang="0">
                <a:pos x="0" y="0"/>
              </a:cxn>
              <a:cxn ang="0">
                <a:pos x="10800" y="0"/>
              </a:cxn>
              <a:cxn ang="0">
                <a:pos x="21600" y="0"/>
              </a:cxn>
              <a:cxn ang="0">
                <a:pos x="21600" y="10800"/>
              </a:cxn>
              <a:cxn ang="0">
                <a:pos x="21600" y="21600"/>
              </a:cxn>
              <a:cxn ang="0">
                <a:pos x="10800" y="21600"/>
              </a:cxn>
              <a:cxn ang="0">
                <a:pos x="0" y="21600"/>
              </a:cxn>
              <a:cxn ang="0">
                <a:pos x="0" y="10800"/>
              </a:cxn>
            </a:cxnLst>
            <a:rect l="GT1" t="GT3" r="GT5" b="GT7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2533" name="Film" title=""/>
          <p:cNvSpPr>
            <a:spLocks noEditPoints="1"/>
          </p:cNvSpPr>
          <p:nvPr/>
        </p:nvSpPr>
        <p:spPr>
          <a:xfrm>
            <a:off x="7315200" y="1905000"/>
            <a:ext cx="219075" cy="2895600"/>
          </a:xfrm>
          <a:custGeom>
            <a:gdLst>
              <a:gd name="GT0" fmla="*/ 4960 w 21600"/>
              <a:gd name="GT1" fmla="+- l GT0 0"/>
              <a:gd name="GT2" fmla="*/ 8129 h 21600"/>
              <a:gd name="GT3" fmla="+- t GT2 0"/>
              <a:gd name="GT4" fmla="*/ 17079 w 21600"/>
              <a:gd name="GT5" fmla="+- l GT4 0"/>
              <a:gd name="GT6" fmla="*/ 13427 h 21600"/>
              <a:gd name="GT7" fmla="+- t GT6 0"/>
            </a:gdLst>
            <a:cxnLst>
              <a:cxn ang="0">
                <a:pos x="0" y="0"/>
              </a:cxn>
              <a:cxn ang="0">
                <a:pos x="10800" y="0"/>
              </a:cxn>
              <a:cxn ang="0">
                <a:pos x="21600" y="0"/>
              </a:cxn>
              <a:cxn ang="0">
                <a:pos x="21600" y="10800"/>
              </a:cxn>
              <a:cxn ang="0">
                <a:pos x="21600" y="21600"/>
              </a:cxn>
              <a:cxn ang="0">
                <a:pos x="10800" y="21600"/>
              </a:cxn>
              <a:cxn ang="0">
                <a:pos x="0" y="21600"/>
              </a:cxn>
              <a:cxn ang="0">
                <a:pos x="0" y="10800"/>
              </a:cxn>
            </a:cxnLst>
            <a:rect l="GT1" t="GT3" r="GT5" b="GT7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2534" name="Film" title=""/>
          <p:cNvSpPr>
            <a:spLocks noEditPoints="1"/>
          </p:cNvSpPr>
          <p:nvPr/>
        </p:nvSpPr>
        <p:spPr>
          <a:xfrm>
            <a:off x="7924800" y="1905000"/>
            <a:ext cx="219075" cy="2895600"/>
          </a:xfrm>
          <a:custGeom>
            <a:gdLst>
              <a:gd name="GT0" fmla="*/ 4960 w 21600"/>
              <a:gd name="GT1" fmla="+- l GT0 0"/>
              <a:gd name="GT2" fmla="*/ 8129 h 21600"/>
              <a:gd name="GT3" fmla="+- t GT2 0"/>
              <a:gd name="GT4" fmla="*/ 17079 w 21600"/>
              <a:gd name="GT5" fmla="+- l GT4 0"/>
              <a:gd name="GT6" fmla="*/ 13427 h 21600"/>
              <a:gd name="GT7" fmla="+- t GT6 0"/>
            </a:gdLst>
            <a:cxnLst>
              <a:cxn ang="0">
                <a:pos x="0" y="0"/>
              </a:cxn>
              <a:cxn ang="0">
                <a:pos x="10800" y="0"/>
              </a:cxn>
              <a:cxn ang="0">
                <a:pos x="21600" y="0"/>
              </a:cxn>
              <a:cxn ang="0">
                <a:pos x="21600" y="10800"/>
              </a:cxn>
              <a:cxn ang="0">
                <a:pos x="21600" y="21600"/>
              </a:cxn>
              <a:cxn ang="0">
                <a:pos x="10800" y="21600"/>
              </a:cxn>
              <a:cxn ang="0">
                <a:pos x="0" y="21600"/>
              </a:cxn>
              <a:cxn ang="0">
                <a:pos x="0" y="10800"/>
              </a:cxn>
            </a:cxnLst>
            <a:rect l="GT1" t="GT3" r="GT5" b="GT7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  <a:path w="21600" h="21600">
                <a:moveTo>
                  <a:pt x="3014" y="21600"/>
                </a:moveTo>
                <a:lnTo>
                  <a:pt x="3014" y="0"/>
                </a:lnTo>
                <a:lnTo>
                  <a:pt x="0" y="0"/>
                </a:lnTo>
                <a:lnTo>
                  <a:pt x="0" y="21600"/>
                </a:lnTo>
                <a:lnTo>
                  <a:pt x="3014" y="21600"/>
                </a:lnTo>
                <a:close/>
              </a:path>
              <a:path w="21600" h="21600">
                <a:moveTo>
                  <a:pt x="21600" y="21600"/>
                </a:moveTo>
                <a:lnTo>
                  <a:pt x="21600" y="0"/>
                </a:lnTo>
                <a:lnTo>
                  <a:pt x="18586" y="0"/>
                </a:lnTo>
                <a:lnTo>
                  <a:pt x="18586" y="21600"/>
                </a:lnTo>
                <a:lnTo>
                  <a:pt x="21600" y="21600"/>
                </a:lnTo>
                <a:close/>
              </a:path>
              <a:path w="21600" h="21600">
                <a:moveTo>
                  <a:pt x="6028" y="6574"/>
                </a:moveTo>
                <a:lnTo>
                  <a:pt x="15572" y="6574"/>
                </a:lnTo>
                <a:lnTo>
                  <a:pt x="16074" y="6574"/>
                </a:lnTo>
                <a:lnTo>
                  <a:pt x="16326" y="6457"/>
                </a:lnTo>
                <a:lnTo>
                  <a:pt x="16577" y="6339"/>
                </a:lnTo>
                <a:lnTo>
                  <a:pt x="16828" y="6222"/>
                </a:lnTo>
                <a:lnTo>
                  <a:pt x="17079" y="6222"/>
                </a:lnTo>
                <a:lnTo>
                  <a:pt x="17330" y="5987"/>
                </a:lnTo>
                <a:lnTo>
                  <a:pt x="17330" y="5870"/>
                </a:lnTo>
                <a:lnTo>
                  <a:pt x="17581" y="5635"/>
                </a:lnTo>
                <a:lnTo>
                  <a:pt x="17581" y="1526"/>
                </a:lnTo>
                <a:lnTo>
                  <a:pt x="17330" y="1291"/>
                </a:lnTo>
                <a:lnTo>
                  <a:pt x="17330" y="1174"/>
                </a:lnTo>
                <a:lnTo>
                  <a:pt x="17079" y="1057"/>
                </a:lnTo>
                <a:lnTo>
                  <a:pt x="16828" y="939"/>
                </a:lnTo>
                <a:lnTo>
                  <a:pt x="16577" y="822"/>
                </a:lnTo>
                <a:lnTo>
                  <a:pt x="16326" y="704"/>
                </a:lnTo>
                <a:lnTo>
                  <a:pt x="16074" y="704"/>
                </a:lnTo>
                <a:lnTo>
                  <a:pt x="15572" y="587"/>
                </a:lnTo>
                <a:lnTo>
                  <a:pt x="6028" y="587"/>
                </a:lnTo>
                <a:lnTo>
                  <a:pt x="5526" y="704"/>
                </a:lnTo>
                <a:lnTo>
                  <a:pt x="5274" y="704"/>
                </a:lnTo>
                <a:lnTo>
                  <a:pt x="5023" y="822"/>
                </a:lnTo>
                <a:lnTo>
                  <a:pt x="4772" y="939"/>
                </a:lnTo>
                <a:lnTo>
                  <a:pt x="4521" y="1057"/>
                </a:lnTo>
                <a:lnTo>
                  <a:pt x="4270" y="1174"/>
                </a:lnTo>
                <a:lnTo>
                  <a:pt x="4270" y="1291"/>
                </a:lnTo>
                <a:lnTo>
                  <a:pt x="4019" y="1526"/>
                </a:lnTo>
                <a:lnTo>
                  <a:pt x="4019" y="5635"/>
                </a:lnTo>
                <a:lnTo>
                  <a:pt x="4270" y="5870"/>
                </a:lnTo>
                <a:lnTo>
                  <a:pt x="4270" y="5987"/>
                </a:lnTo>
                <a:lnTo>
                  <a:pt x="4521" y="6222"/>
                </a:lnTo>
                <a:lnTo>
                  <a:pt x="4772" y="6222"/>
                </a:lnTo>
                <a:lnTo>
                  <a:pt x="5023" y="6339"/>
                </a:lnTo>
                <a:lnTo>
                  <a:pt x="5274" y="6457"/>
                </a:lnTo>
                <a:lnTo>
                  <a:pt x="5526" y="6574"/>
                </a:lnTo>
                <a:lnTo>
                  <a:pt x="6028" y="6574"/>
                </a:lnTo>
                <a:close/>
              </a:path>
              <a:path w="21600" h="21600">
                <a:moveTo>
                  <a:pt x="6028" y="13617"/>
                </a:moveTo>
                <a:lnTo>
                  <a:pt x="15572" y="13617"/>
                </a:lnTo>
                <a:lnTo>
                  <a:pt x="16074" y="13617"/>
                </a:lnTo>
                <a:lnTo>
                  <a:pt x="16326" y="13617"/>
                </a:lnTo>
                <a:lnTo>
                  <a:pt x="16577" y="13500"/>
                </a:lnTo>
                <a:lnTo>
                  <a:pt x="16828" y="13383"/>
                </a:lnTo>
                <a:lnTo>
                  <a:pt x="17079" y="13265"/>
                </a:lnTo>
                <a:lnTo>
                  <a:pt x="17330" y="13148"/>
                </a:lnTo>
                <a:lnTo>
                  <a:pt x="17330" y="12913"/>
                </a:lnTo>
                <a:lnTo>
                  <a:pt x="17581" y="12796"/>
                </a:lnTo>
                <a:lnTo>
                  <a:pt x="17581" y="8687"/>
                </a:lnTo>
                <a:lnTo>
                  <a:pt x="17330" y="8452"/>
                </a:lnTo>
                <a:lnTo>
                  <a:pt x="17330" y="8335"/>
                </a:lnTo>
                <a:lnTo>
                  <a:pt x="17079" y="8217"/>
                </a:lnTo>
                <a:lnTo>
                  <a:pt x="16828" y="7983"/>
                </a:lnTo>
                <a:lnTo>
                  <a:pt x="16577" y="7983"/>
                </a:lnTo>
                <a:lnTo>
                  <a:pt x="16326" y="7865"/>
                </a:lnTo>
                <a:lnTo>
                  <a:pt x="16074" y="7865"/>
                </a:lnTo>
                <a:lnTo>
                  <a:pt x="15572" y="7748"/>
                </a:lnTo>
                <a:lnTo>
                  <a:pt x="6028" y="7748"/>
                </a:lnTo>
                <a:lnTo>
                  <a:pt x="5526" y="7865"/>
                </a:lnTo>
                <a:lnTo>
                  <a:pt x="5274" y="7865"/>
                </a:lnTo>
                <a:lnTo>
                  <a:pt x="5023" y="7983"/>
                </a:lnTo>
                <a:lnTo>
                  <a:pt x="4772" y="7983"/>
                </a:lnTo>
                <a:lnTo>
                  <a:pt x="4521" y="8217"/>
                </a:lnTo>
                <a:lnTo>
                  <a:pt x="4270" y="8335"/>
                </a:lnTo>
                <a:lnTo>
                  <a:pt x="4270" y="8452"/>
                </a:lnTo>
                <a:lnTo>
                  <a:pt x="4019" y="8687"/>
                </a:lnTo>
                <a:lnTo>
                  <a:pt x="4019" y="12796"/>
                </a:lnTo>
                <a:lnTo>
                  <a:pt x="4270" y="12913"/>
                </a:lnTo>
                <a:lnTo>
                  <a:pt x="4270" y="13148"/>
                </a:lnTo>
                <a:lnTo>
                  <a:pt x="4521" y="13265"/>
                </a:lnTo>
                <a:lnTo>
                  <a:pt x="4772" y="13383"/>
                </a:lnTo>
                <a:lnTo>
                  <a:pt x="5023" y="13500"/>
                </a:lnTo>
                <a:lnTo>
                  <a:pt x="5274" y="13617"/>
                </a:lnTo>
                <a:lnTo>
                  <a:pt x="5526" y="13617"/>
                </a:lnTo>
                <a:lnTo>
                  <a:pt x="6028" y="13617"/>
                </a:lnTo>
                <a:close/>
              </a:path>
              <a:path w="21600" h="21600">
                <a:moveTo>
                  <a:pt x="6028" y="20778"/>
                </a:moveTo>
                <a:lnTo>
                  <a:pt x="15572" y="20778"/>
                </a:lnTo>
                <a:lnTo>
                  <a:pt x="16074" y="20778"/>
                </a:lnTo>
                <a:lnTo>
                  <a:pt x="16326" y="20661"/>
                </a:lnTo>
                <a:lnTo>
                  <a:pt x="16577" y="20661"/>
                </a:lnTo>
                <a:lnTo>
                  <a:pt x="16828" y="20543"/>
                </a:lnTo>
                <a:lnTo>
                  <a:pt x="17079" y="20426"/>
                </a:lnTo>
                <a:lnTo>
                  <a:pt x="17330" y="20309"/>
                </a:lnTo>
                <a:lnTo>
                  <a:pt x="17330" y="20074"/>
                </a:lnTo>
                <a:lnTo>
                  <a:pt x="17581" y="19957"/>
                </a:lnTo>
                <a:lnTo>
                  <a:pt x="17581" y="15730"/>
                </a:lnTo>
                <a:lnTo>
                  <a:pt x="17330" y="15613"/>
                </a:lnTo>
                <a:lnTo>
                  <a:pt x="17330" y="15378"/>
                </a:lnTo>
                <a:lnTo>
                  <a:pt x="17079" y="15378"/>
                </a:lnTo>
                <a:lnTo>
                  <a:pt x="16828" y="15143"/>
                </a:lnTo>
                <a:lnTo>
                  <a:pt x="16577" y="15026"/>
                </a:lnTo>
                <a:lnTo>
                  <a:pt x="16326" y="15026"/>
                </a:lnTo>
                <a:lnTo>
                  <a:pt x="16074" y="15026"/>
                </a:lnTo>
                <a:lnTo>
                  <a:pt x="15572" y="14909"/>
                </a:lnTo>
                <a:lnTo>
                  <a:pt x="6028" y="14909"/>
                </a:lnTo>
                <a:lnTo>
                  <a:pt x="5526" y="15026"/>
                </a:lnTo>
                <a:lnTo>
                  <a:pt x="5274" y="15026"/>
                </a:lnTo>
                <a:lnTo>
                  <a:pt x="5023" y="15026"/>
                </a:lnTo>
                <a:lnTo>
                  <a:pt x="4772" y="15143"/>
                </a:lnTo>
                <a:lnTo>
                  <a:pt x="4521" y="15378"/>
                </a:lnTo>
                <a:lnTo>
                  <a:pt x="4270" y="15378"/>
                </a:lnTo>
                <a:lnTo>
                  <a:pt x="4270" y="15613"/>
                </a:lnTo>
                <a:lnTo>
                  <a:pt x="4019" y="15730"/>
                </a:lnTo>
                <a:lnTo>
                  <a:pt x="4019" y="19957"/>
                </a:lnTo>
                <a:lnTo>
                  <a:pt x="4270" y="20074"/>
                </a:lnTo>
                <a:lnTo>
                  <a:pt x="4270" y="20309"/>
                </a:lnTo>
                <a:lnTo>
                  <a:pt x="4521" y="20426"/>
                </a:lnTo>
                <a:lnTo>
                  <a:pt x="4772" y="20543"/>
                </a:lnTo>
                <a:lnTo>
                  <a:pt x="5023" y="20661"/>
                </a:lnTo>
                <a:lnTo>
                  <a:pt x="5274" y="20661"/>
                </a:lnTo>
                <a:lnTo>
                  <a:pt x="5526" y="20778"/>
                </a:lnTo>
                <a:lnTo>
                  <a:pt x="6028" y="20778"/>
                </a:lnTo>
                <a:close/>
              </a:path>
              <a:path w="21600" h="21600">
                <a:moveTo>
                  <a:pt x="753" y="1291"/>
                </a:moveTo>
                <a:lnTo>
                  <a:pt x="2260" y="1291"/>
                </a:lnTo>
                <a:lnTo>
                  <a:pt x="2260" y="235"/>
                </a:lnTo>
                <a:lnTo>
                  <a:pt x="753" y="235"/>
                </a:lnTo>
                <a:lnTo>
                  <a:pt x="753" y="1291"/>
                </a:lnTo>
                <a:close/>
              </a:path>
              <a:path w="21600" h="21600">
                <a:moveTo>
                  <a:pt x="753" y="2700"/>
                </a:moveTo>
                <a:lnTo>
                  <a:pt x="2260" y="2700"/>
                </a:lnTo>
                <a:lnTo>
                  <a:pt x="2260" y="1643"/>
                </a:lnTo>
                <a:lnTo>
                  <a:pt x="753" y="1643"/>
                </a:lnTo>
                <a:lnTo>
                  <a:pt x="753" y="2700"/>
                </a:lnTo>
                <a:close/>
              </a:path>
              <a:path w="21600" h="21600">
                <a:moveTo>
                  <a:pt x="753" y="4109"/>
                </a:moveTo>
                <a:lnTo>
                  <a:pt x="2260" y="4109"/>
                </a:lnTo>
                <a:lnTo>
                  <a:pt x="2260" y="3052"/>
                </a:lnTo>
                <a:lnTo>
                  <a:pt x="753" y="3052"/>
                </a:lnTo>
                <a:lnTo>
                  <a:pt x="753" y="4109"/>
                </a:lnTo>
                <a:close/>
              </a:path>
              <a:path w="21600" h="21600">
                <a:moveTo>
                  <a:pt x="753" y="5517"/>
                </a:moveTo>
                <a:lnTo>
                  <a:pt x="2260" y="5517"/>
                </a:lnTo>
                <a:lnTo>
                  <a:pt x="2260" y="4461"/>
                </a:lnTo>
                <a:lnTo>
                  <a:pt x="753" y="4461"/>
                </a:lnTo>
                <a:lnTo>
                  <a:pt x="753" y="5517"/>
                </a:lnTo>
                <a:close/>
              </a:path>
              <a:path w="21600" h="21600">
                <a:moveTo>
                  <a:pt x="753" y="6926"/>
                </a:moveTo>
                <a:lnTo>
                  <a:pt x="2260" y="6926"/>
                </a:lnTo>
                <a:lnTo>
                  <a:pt x="2260" y="5870"/>
                </a:lnTo>
                <a:lnTo>
                  <a:pt x="753" y="5870"/>
                </a:lnTo>
                <a:lnTo>
                  <a:pt x="753" y="6926"/>
                </a:lnTo>
                <a:close/>
              </a:path>
              <a:path w="21600" h="21600">
                <a:moveTo>
                  <a:pt x="753" y="8335"/>
                </a:moveTo>
                <a:lnTo>
                  <a:pt x="2260" y="8335"/>
                </a:lnTo>
                <a:lnTo>
                  <a:pt x="2260" y="7278"/>
                </a:lnTo>
                <a:lnTo>
                  <a:pt x="753" y="7278"/>
                </a:lnTo>
                <a:lnTo>
                  <a:pt x="753" y="8335"/>
                </a:lnTo>
                <a:close/>
              </a:path>
              <a:path w="21600" h="21600">
                <a:moveTo>
                  <a:pt x="753" y="9743"/>
                </a:moveTo>
                <a:lnTo>
                  <a:pt x="2260" y="9743"/>
                </a:lnTo>
                <a:lnTo>
                  <a:pt x="2260" y="8687"/>
                </a:lnTo>
                <a:lnTo>
                  <a:pt x="753" y="8687"/>
                </a:lnTo>
                <a:lnTo>
                  <a:pt x="753" y="9743"/>
                </a:lnTo>
                <a:close/>
              </a:path>
              <a:path w="21600" h="21600">
                <a:moveTo>
                  <a:pt x="753" y="11152"/>
                </a:moveTo>
                <a:lnTo>
                  <a:pt x="2260" y="11152"/>
                </a:lnTo>
                <a:lnTo>
                  <a:pt x="2260" y="10096"/>
                </a:lnTo>
                <a:lnTo>
                  <a:pt x="753" y="10096"/>
                </a:lnTo>
                <a:lnTo>
                  <a:pt x="753" y="11152"/>
                </a:lnTo>
                <a:close/>
              </a:path>
              <a:path w="21600" h="21600">
                <a:moveTo>
                  <a:pt x="753" y="12561"/>
                </a:moveTo>
                <a:lnTo>
                  <a:pt x="2260" y="12561"/>
                </a:lnTo>
                <a:lnTo>
                  <a:pt x="2260" y="11504"/>
                </a:lnTo>
                <a:lnTo>
                  <a:pt x="753" y="11504"/>
                </a:lnTo>
                <a:lnTo>
                  <a:pt x="753" y="12561"/>
                </a:lnTo>
                <a:close/>
              </a:path>
              <a:path w="21600" h="21600">
                <a:moveTo>
                  <a:pt x="753" y="13970"/>
                </a:moveTo>
                <a:lnTo>
                  <a:pt x="2260" y="13970"/>
                </a:lnTo>
                <a:lnTo>
                  <a:pt x="2260" y="12913"/>
                </a:lnTo>
                <a:lnTo>
                  <a:pt x="753" y="12913"/>
                </a:lnTo>
                <a:lnTo>
                  <a:pt x="753" y="13970"/>
                </a:lnTo>
                <a:close/>
              </a:path>
              <a:path w="21600" h="21600">
                <a:moveTo>
                  <a:pt x="753" y="15378"/>
                </a:moveTo>
                <a:lnTo>
                  <a:pt x="2260" y="15378"/>
                </a:lnTo>
                <a:lnTo>
                  <a:pt x="2260" y="14322"/>
                </a:lnTo>
                <a:lnTo>
                  <a:pt x="753" y="14322"/>
                </a:lnTo>
                <a:lnTo>
                  <a:pt x="753" y="15378"/>
                </a:lnTo>
                <a:close/>
              </a:path>
              <a:path w="21600" h="21600">
                <a:moveTo>
                  <a:pt x="753" y="16787"/>
                </a:moveTo>
                <a:lnTo>
                  <a:pt x="2260" y="16787"/>
                </a:lnTo>
                <a:lnTo>
                  <a:pt x="2260" y="15730"/>
                </a:lnTo>
                <a:lnTo>
                  <a:pt x="753" y="15730"/>
                </a:lnTo>
                <a:lnTo>
                  <a:pt x="753" y="16787"/>
                </a:lnTo>
                <a:close/>
              </a:path>
              <a:path w="21600" h="21600">
                <a:moveTo>
                  <a:pt x="753" y="18196"/>
                </a:moveTo>
                <a:lnTo>
                  <a:pt x="2260" y="18196"/>
                </a:lnTo>
                <a:lnTo>
                  <a:pt x="2260" y="17139"/>
                </a:lnTo>
                <a:lnTo>
                  <a:pt x="753" y="17139"/>
                </a:lnTo>
                <a:lnTo>
                  <a:pt x="753" y="18196"/>
                </a:lnTo>
                <a:close/>
              </a:path>
              <a:path w="21600" h="21600">
                <a:moveTo>
                  <a:pt x="753" y="19604"/>
                </a:moveTo>
                <a:lnTo>
                  <a:pt x="2260" y="19604"/>
                </a:lnTo>
                <a:lnTo>
                  <a:pt x="2260" y="18548"/>
                </a:lnTo>
                <a:lnTo>
                  <a:pt x="753" y="18548"/>
                </a:lnTo>
                <a:lnTo>
                  <a:pt x="753" y="19604"/>
                </a:lnTo>
                <a:close/>
              </a:path>
              <a:path w="21600" h="21600">
                <a:moveTo>
                  <a:pt x="753" y="21013"/>
                </a:moveTo>
                <a:lnTo>
                  <a:pt x="2260" y="21013"/>
                </a:lnTo>
                <a:lnTo>
                  <a:pt x="2260" y="19957"/>
                </a:lnTo>
                <a:lnTo>
                  <a:pt x="753" y="19957"/>
                </a:lnTo>
                <a:lnTo>
                  <a:pt x="753" y="21013"/>
                </a:lnTo>
                <a:close/>
              </a:path>
              <a:path w="21600" h="21600">
                <a:moveTo>
                  <a:pt x="19340" y="1409"/>
                </a:moveTo>
                <a:lnTo>
                  <a:pt x="20595" y="1409"/>
                </a:lnTo>
                <a:lnTo>
                  <a:pt x="20595" y="352"/>
                </a:lnTo>
                <a:lnTo>
                  <a:pt x="19340" y="352"/>
                </a:lnTo>
                <a:lnTo>
                  <a:pt x="19340" y="1409"/>
                </a:lnTo>
                <a:close/>
              </a:path>
              <a:path w="21600" h="21600">
                <a:moveTo>
                  <a:pt x="19340" y="2700"/>
                </a:moveTo>
                <a:lnTo>
                  <a:pt x="20595" y="2700"/>
                </a:lnTo>
                <a:lnTo>
                  <a:pt x="20595" y="1643"/>
                </a:lnTo>
                <a:lnTo>
                  <a:pt x="19340" y="1643"/>
                </a:lnTo>
                <a:lnTo>
                  <a:pt x="19340" y="2700"/>
                </a:lnTo>
                <a:close/>
              </a:path>
              <a:path w="21600" h="21600">
                <a:moveTo>
                  <a:pt x="19340" y="4109"/>
                </a:moveTo>
                <a:lnTo>
                  <a:pt x="20595" y="4109"/>
                </a:lnTo>
                <a:lnTo>
                  <a:pt x="20595" y="3052"/>
                </a:lnTo>
                <a:lnTo>
                  <a:pt x="19340" y="3052"/>
                </a:lnTo>
                <a:lnTo>
                  <a:pt x="19340" y="4109"/>
                </a:lnTo>
                <a:close/>
              </a:path>
              <a:path w="21600" h="21600">
                <a:moveTo>
                  <a:pt x="19340" y="5517"/>
                </a:moveTo>
                <a:lnTo>
                  <a:pt x="20595" y="5517"/>
                </a:lnTo>
                <a:lnTo>
                  <a:pt x="20595" y="4461"/>
                </a:lnTo>
                <a:lnTo>
                  <a:pt x="19340" y="4461"/>
                </a:lnTo>
                <a:lnTo>
                  <a:pt x="19340" y="5517"/>
                </a:lnTo>
                <a:close/>
              </a:path>
              <a:path w="21600" h="21600">
                <a:moveTo>
                  <a:pt x="19340" y="6926"/>
                </a:moveTo>
                <a:lnTo>
                  <a:pt x="20595" y="6926"/>
                </a:lnTo>
                <a:lnTo>
                  <a:pt x="20595" y="5870"/>
                </a:lnTo>
                <a:lnTo>
                  <a:pt x="19340" y="5870"/>
                </a:lnTo>
                <a:lnTo>
                  <a:pt x="19340" y="6926"/>
                </a:lnTo>
                <a:close/>
              </a:path>
              <a:path w="21600" h="21600">
                <a:moveTo>
                  <a:pt x="19340" y="8335"/>
                </a:moveTo>
                <a:lnTo>
                  <a:pt x="20595" y="8335"/>
                </a:lnTo>
                <a:lnTo>
                  <a:pt x="20595" y="7278"/>
                </a:lnTo>
                <a:lnTo>
                  <a:pt x="19340" y="7278"/>
                </a:lnTo>
                <a:lnTo>
                  <a:pt x="19340" y="8335"/>
                </a:lnTo>
                <a:close/>
              </a:path>
              <a:path w="21600" h="21600">
                <a:moveTo>
                  <a:pt x="19340" y="9743"/>
                </a:moveTo>
                <a:lnTo>
                  <a:pt x="20595" y="9743"/>
                </a:lnTo>
                <a:lnTo>
                  <a:pt x="20595" y="8687"/>
                </a:lnTo>
                <a:lnTo>
                  <a:pt x="19340" y="8687"/>
                </a:lnTo>
                <a:lnTo>
                  <a:pt x="19340" y="9743"/>
                </a:lnTo>
                <a:close/>
              </a:path>
              <a:path w="21600" h="21600">
                <a:moveTo>
                  <a:pt x="19340" y="11152"/>
                </a:moveTo>
                <a:lnTo>
                  <a:pt x="20595" y="11152"/>
                </a:lnTo>
                <a:lnTo>
                  <a:pt x="20595" y="10096"/>
                </a:lnTo>
                <a:lnTo>
                  <a:pt x="19340" y="10096"/>
                </a:lnTo>
                <a:lnTo>
                  <a:pt x="19340" y="11152"/>
                </a:lnTo>
                <a:close/>
              </a:path>
              <a:path w="21600" h="21600">
                <a:moveTo>
                  <a:pt x="19340" y="12561"/>
                </a:moveTo>
                <a:lnTo>
                  <a:pt x="20595" y="12561"/>
                </a:lnTo>
                <a:lnTo>
                  <a:pt x="20595" y="11504"/>
                </a:lnTo>
                <a:lnTo>
                  <a:pt x="19340" y="11504"/>
                </a:lnTo>
                <a:lnTo>
                  <a:pt x="19340" y="12561"/>
                </a:lnTo>
                <a:close/>
              </a:path>
              <a:path w="21600" h="21600">
                <a:moveTo>
                  <a:pt x="19340" y="13970"/>
                </a:moveTo>
                <a:lnTo>
                  <a:pt x="20595" y="13970"/>
                </a:lnTo>
                <a:lnTo>
                  <a:pt x="20595" y="12913"/>
                </a:lnTo>
                <a:lnTo>
                  <a:pt x="19340" y="12913"/>
                </a:lnTo>
                <a:lnTo>
                  <a:pt x="19340" y="13970"/>
                </a:lnTo>
                <a:close/>
              </a:path>
              <a:path w="21600" h="21600">
                <a:moveTo>
                  <a:pt x="19340" y="15378"/>
                </a:moveTo>
                <a:lnTo>
                  <a:pt x="20595" y="15378"/>
                </a:lnTo>
                <a:lnTo>
                  <a:pt x="20595" y="14322"/>
                </a:lnTo>
                <a:lnTo>
                  <a:pt x="19340" y="14322"/>
                </a:lnTo>
                <a:lnTo>
                  <a:pt x="19340" y="15378"/>
                </a:lnTo>
                <a:close/>
              </a:path>
              <a:path w="21600" h="21600">
                <a:moveTo>
                  <a:pt x="19340" y="16787"/>
                </a:moveTo>
                <a:lnTo>
                  <a:pt x="20595" y="16787"/>
                </a:lnTo>
                <a:lnTo>
                  <a:pt x="20595" y="15730"/>
                </a:lnTo>
                <a:lnTo>
                  <a:pt x="19340" y="15730"/>
                </a:lnTo>
                <a:lnTo>
                  <a:pt x="19340" y="16787"/>
                </a:lnTo>
                <a:close/>
              </a:path>
              <a:path w="21600" h="21600">
                <a:moveTo>
                  <a:pt x="19340" y="18196"/>
                </a:moveTo>
                <a:lnTo>
                  <a:pt x="20595" y="18196"/>
                </a:lnTo>
                <a:lnTo>
                  <a:pt x="20595" y="17139"/>
                </a:lnTo>
                <a:lnTo>
                  <a:pt x="19340" y="17139"/>
                </a:lnTo>
                <a:lnTo>
                  <a:pt x="19340" y="18196"/>
                </a:lnTo>
                <a:close/>
              </a:path>
              <a:path w="21600" h="21600">
                <a:moveTo>
                  <a:pt x="19340" y="19604"/>
                </a:moveTo>
                <a:lnTo>
                  <a:pt x="20595" y="19604"/>
                </a:lnTo>
                <a:lnTo>
                  <a:pt x="20595" y="18548"/>
                </a:lnTo>
                <a:lnTo>
                  <a:pt x="19340" y="18548"/>
                </a:lnTo>
                <a:lnTo>
                  <a:pt x="19340" y="19604"/>
                </a:lnTo>
                <a:close/>
              </a:path>
              <a:path w="21600" h="21600">
                <a:moveTo>
                  <a:pt x="19340" y="21013"/>
                </a:moveTo>
                <a:lnTo>
                  <a:pt x="20595" y="21013"/>
                </a:lnTo>
                <a:lnTo>
                  <a:pt x="20595" y="19957"/>
                </a:lnTo>
                <a:lnTo>
                  <a:pt x="19340" y="19957"/>
                </a:lnTo>
                <a:lnTo>
                  <a:pt x="19340" y="21013"/>
                </a:lnTo>
                <a:close/>
              </a:path>
            </a:pathLst>
          </a:custGeom>
          <a:solidFill>
            <a:srgbClr val="FFFFCC"/>
          </a:solidFill>
          <a:ln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2535" name="floorlamp" title=""/>
          <p:cNvSpPr>
            <a:spLocks noEditPoints="1"/>
          </p:cNvSpPr>
          <p:nvPr/>
        </p:nvSpPr>
        <p:spPr>
          <a:xfrm>
            <a:off x="1223963" y="1990725"/>
            <a:ext cx="2357437" cy="904875"/>
          </a:xfrm>
          <a:custGeom>
            <a:gdLst>
              <a:gd name="GT0" fmla="*/ 2990 w 21600"/>
              <a:gd name="GT1" fmla="+- l GT0 0"/>
              <a:gd name="GT2" fmla="*/ 4615 h 21600"/>
              <a:gd name="GT3" fmla="+- t GT2 0"/>
              <a:gd name="GT4" fmla="*/ 18622 w 21600"/>
              <a:gd name="GT5" fmla="+- l GT4 0"/>
              <a:gd name="GT6" fmla="*/ 16987 h 21600"/>
              <a:gd name="GT7" fmla="+- t GT6 0"/>
            </a:gdLst>
            <a:cxnLst>
              <a:cxn ang="0">
                <a:pos x="10800" y="0"/>
              </a:cxn>
              <a:cxn ang="0">
                <a:pos x="21600" y="10800"/>
              </a:cxn>
              <a:cxn ang="0">
                <a:pos x="10800" y="21600"/>
              </a:cxn>
              <a:cxn ang="0">
                <a:pos x="0" y="10800"/>
              </a:cxn>
            </a:cxnLst>
            <a:rect l="GT1" t="GT3" r="GT5" b="GT7"/>
            <a:pathLst>
              <a:path w="21600" h="21600">
                <a:moveTo>
                  <a:pt x="3089" y="18511"/>
                </a:moveTo>
                <a:lnTo>
                  <a:pt x="3903" y="19110"/>
                </a:lnTo>
                <a:lnTo>
                  <a:pt x="4813" y="19852"/>
                </a:lnTo>
                <a:lnTo>
                  <a:pt x="5651" y="20235"/>
                </a:lnTo>
                <a:lnTo>
                  <a:pt x="6537" y="20834"/>
                </a:lnTo>
                <a:lnTo>
                  <a:pt x="7519" y="21145"/>
                </a:lnTo>
                <a:lnTo>
                  <a:pt x="8573" y="21432"/>
                </a:lnTo>
                <a:lnTo>
                  <a:pt x="9698" y="21600"/>
                </a:lnTo>
                <a:lnTo>
                  <a:pt x="10824" y="21600"/>
                </a:lnTo>
                <a:lnTo>
                  <a:pt x="11878" y="21600"/>
                </a:lnTo>
                <a:lnTo>
                  <a:pt x="12859" y="21432"/>
                </a:lnTo>
                <a:lnTo>
                  <a:pt x="13913" y="21145"/>
                </a:lnTo>
                <a:lnTo>
                  <a:pt x="14895" y="20834"/>
                </a:lnTo>
                <a:lnTo>
                  <a:pt x="15949" y="20379"/>
                </a:lnTo>
                <a:lnTo>
                  <a:pt x="16787" y="19852"/>
                </a:lnTo>
                <a:lnTo>
                  <a:pt x="17529" y="19253"/>
                </a:lnTo>
                <a:lnTo>
                  <a:pt x="18367" y="18511"/>
                </a:lnTo>
                <a:lnTo>
                  <a:pt x="19110" y="17816"/>
                </a:lnTo>
                <a:lnTo>
                  <a:pt x="19708" y="16930"/>
                </a:lnTo>
                <a:lnTo>
                  <a:pt x="20235" y="16092"/>
                </a:lnTo>
                <a:lnTo>
                  <a:pt x="20690" y="15039"/>
                </a:lnTo>
                <a:lnTo>
                  <a:pt x="21145" y="14057"/>
                </a:lnTo>
                <a:lnTo>
                  <a:pt x="21432" y="13003"/>
                </a:lnTo>
                <a:lnTo>
                  <a:pt x="21600" y="11878"/>
                </a:lnTo>
                <a:lnTo>
                  <a:pt x="21600" y="10824"/>
                </a:lnTo>
                <a:lnTo>
                  <a:pt x="21600" y="9698"/>
                </a:lnTo>
                <a:lnTo>
                  <a:pt x="21432" y="8717"/>
                </a:lnTo>
                <a:lnTo>
                  <a:pt x="21145" y="7663"/>
                </a:lnTo>
                <a:lnTo>
                  <a:pt x="20834" y="6681"/>
                </a:lnTo>
                <a:lnTo>
                  <a:pt x="20379" y="5795"/>
                </a:lnTo>
                <a:lnTo>
                  <a:pt x="19852" y="4957"/>
                </a:lnTo>
                <a:lnTo>
                  <a:pt x="19253" y="4047"/>
                </a:lnTo>
                <a:lnTo>
                  <a:pt x="18511" y="3376"/>
                </a:lnTo>
                <a:lnTo>
                  <a:pt x="17840" y="2634"/>
                </a:lnTo>
                <a:lnTo>
                  <a:pt x="16930" y="1868"/>
                </a:lnTo>
                <a:lnTo>
                  <a:pt x="16092" y="1341"/>
                </a:lnTo>
                <a:lnTo>
                  <a:pt x="15039" y="910"/>
                </a:lnTo>
                <a:lnTo>
                  <a:pt x="14057" y="455"/>
                </a:lnTo>
                <a:lnTo>
                  <a:pt x="13027" y="144"/>
                </a:lnTo>
                <a:lnTo>
                  <a:pt x="11878" y="0"/>
                </a:lnTo>
                <a:lnTo>
                  <a:pt x="10824" y="0"/>
                </a:lnTo>
                <a:lnTo>
                  <a:pt x="9698" y="0"/>
                </a:lnTo>
                <a:lnTo>
                  <a:pt x="8573" y="144"/>
                </a:lnTo>
                <a:lnTo>
                  <a:pt x="7519" y="455"/>
                </a:lnTo>
                <a:lnTo>
                  <a:pt x="6537" y="742"/>
                </a:lnTo>
                <a:lnTo>
                  <a:pt x="5651" y="1341"/>
                </a:lnTo>
                <a:lnTo>
                  <a:pt x="4813" y="1724"/>
                </a:lnTo>
                <a:lnTo>
                  <a:pt x="3903" y="2467"/>
                </a:lnTo>
                <a:lnTo>
                  <a:pt x="3089" y="3089"/>
                </a:lnTo>
                <a:lnTo>
                  <a:pt x="2490" y="3903"/>
                </a:lnTo>
                <a:lnTo>
                  <a:pt x="1724" y="4813"/>
                </a:lnTo>
                <a:lnTo>
                  <a:pt x="1341" y="5627"/>
                </a:lnTo>
                <a:lnTo>
                  <a:pt x="742" y="6537"/>
                </a:lnTo>
                <a:lnTo>
                  <a:pt x="455" y="7519"/>
                </a:lnTo>
                <a:lnTo>
                  <a:pt x="144" y="8573"/>
                </a:lnTo>
                <a:lnTo>
                  <a:pt x="0" y="9698"/>
                </a:lnTo>
                <a:lnTo>
                  <a:pt x="0" y="10824"/>
                </a:lnTo>
                <a:lnTo>
                  <a:pt x="0" y="11878"/>
                </a:lnTo>
                <a:lnTo>
                  <a:pt x="144" y="13003"/>
                </a:lnTo>
                <a:lnTo>
                  <a:pt x="455" y="14057"/>
                </a:lnTo>
                <a:lnTo>
                  <a:pt x="742" y="15039"/>
                </a:lnTo>
                <a:lnTo>
                  <a:pt x="1341" y="15949"/>
                </a:lnTo>
                <a:lnTo>
                  <a:pt x="1724" y="16763"/>
                </a:lnTo>
                <a:lnTo>
                  <a:pt x="2490" y="17673"/>
                </a:lnTo>
                <a:lnTo>
                  <a:pt x="3089" y="18511"/>
                </a:lnTo>
                <a:close/>
              </a:path>
              <a:path w="21600" h="21600">
                <a:moveTo>
                  <a:pt x="10824" y="16332"/>
                </a:moveTo>
                <a:lnTo>
                  <a:pt x="11878" y="16236"/>
                </a:lnTo>
                <a:lnTo>
                  <a:pt x="12859" y="15949"/>
                </a:lnTo>
                <a:lnTo>
                  <a:pt x="13913" y="15350"/>
                </a:lnTo>
                <a:lnTo>
                  <a:pt x="14584" y="14584"/>
                </a:lnTo>
                <a:lnTo>
                  <a:pt x="15350" y="13913"/>
                </a:lnTo>
                <a:lnTo>
                  <a:pt x="15949" y="12859"/>
                </a:lnTo>
                <a:lnTo>
                  <a:pt x="16260" y="11878"/>
                </a:lnTo>
                <a:lnTo>
                  <a:pt x="16332" y="10824"/>
                </a:lnTo>
                <a:lnTo>
                  <a:pt x="16260" y="9698"/>
                </a:lnTo>
                <a:lnTo>
                  <a:pt x="15949" y="8717"/>
                </a:lnTo>
                <a:lnTo>
                  <a:pt x="15350" y="7663"/>
                </a:lnTo>
                <a:lnTo>
                  <a:pt x="14584" y="6849"/>
                </a:lnTo>
                <a:lnTo>
                  <a:pt x="13913" y="6250"/>
                </a:lnTo>
                <a:lnTo>
                  <a:pt x="12859" y="5651"/>
                </a:lnTo>
                <a:lnTo>
                  <a:pt x="11878" y="5340"/>
                </a:lnTo>
                <a:lnTo>
                  <a:pt x="10824" y="5268"/>
                </a:lnTo>
                <a:lnTo>
                  <a:pt x="9698" y="5340"/>
                </a:lnTo>
                <a:lnTo>
                  <a:pt x="8717" y="5651"/>
                </a:lnTo>
                <a:lnTo>
                  <a:pt x="7663" y="6250"/>
                </a:lnTo>
                <a:lnTo>
                  <a:pt x="6849" y="6849"/>
                </a:lnTo>
                <a:lnTo>
                  <a:pt x="6250" y="7663"/>
                </a:lnTo>
                <a:lnTo>
                  <a:pt x="5651" y="8717"/>
                </a:lnTo>
                <a:lnTo>
                  <a:pt x="5340" y="9698"/>
                </a:lnTo>
                <a:lnTo>
                  <a:pt x="5268" y="10824"/>
                </a:lnTo>
                <a:lnTo>
                  <a:pt x="5340" y="11878"/>
                </a:lnTo>
                <a:lnTo>
                  <a:pt x="5651" y="12859"/>
                </a:lnTo>
                <a:lnTo>
                  <a:pt x="6250" y="13913"/>
                </a:lnTo>
                <a:lnTo>
                  <a:pt x="6849" y="14584"/>
                </a:lnTo>
                <a:lnTo>
                  <a:pt x="7663" y="15350"/>
                </a:lnTo>
                <a:lnTo>
                  <a:pt x="8717" y="15949"/>
                </a:lnTo>
                <a:lnTo>
                  <a:pt x="9698" y="16236"/>
                </a:lnTo>
                <a:lnTo>
                  <a:pt x="10824" y="16332"/>
                </a:lnTo>
                <a:moveTo>
                  <a:pt x="9770" y="5340"/>
                </a:moveTo>
                <a:lnTo>
                  <a:pt x="9770" y="7160"/>
                </a:lnTo>
                <a:lnTo>
                  <a:pt x="9770" y="13985"/>
                </a:lnTo>
                <a:lnTo>
                  <a:pt x="9770" y="16236"/>
                </a:lnTo>
                <a:moveTo>
                  <a:pt x="11806" y="5340"/>
                </a:moveTo>
                <a:lnTo>
                  <a:pt x="11806" y="7160"/>
                </a:lnTo>
                <a:lnTo>
                  <a:pt x="11806" y="13985"/>
                </a:lnTo>
                <a:lnTo>
                  <a:pt x="11806" y="16236"/>
                </a:lnTo>
              </a:path>
            </a:pathLst>
          </a:custGeom>
          <a:solidFill>
            <a:srgbClr val="FFFFCC"/>
          </a:solidFill>
          <a:ln>
            <a:solidFill>
              <a:srgbClr val="FFCC99"/>
            </a:solidFill>
            <a:round/>
          </a:ln>
          <a:effectLst>
            <a:outerShdw dist="179605" dir="2700000" algn="ctr">
              <a:srgbClr val="808080"/>
            </a:outerShdw>
          </a:effectLst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06 -3.69942E-06 C -0.04965 0.04856 -0.09896 0.09711 -0.13993 0.15006 C -0.18073 0.20301 -0.20833 0.26937 -0.24531 0.31723 C -0.28159 0.36509 -0.30937 0.42359 -0.36076 0.43769 C -0.41198 0.4518 -0.50503 0.42867 -0.55208 0.40162 C -0.59913 0.37457 -0.63593 0.32925 -0.64305 0.27492 C -0.65017 0.22058 -0.6026 0.10914 -0.59444 0.07607 C -0.58628 0.04301 -0.59444 0.07607 -0.59444 0.07607" ptsTypes="">
                                      <p:cBhvr>
                                        <p:cTn id="32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7 -3.69942E-06 C -0.0809 0.03445 -0.16163 0.06914 -0.21597 0.11839 C -0.27014 0.16763 -0.27118 0.26081 -0.32535 0.29596 C -0.37951 0.3311 -0.49167 0.32995 -0.54132 0.32995 C -0.59097 0.32995 -0.62205 0.33896 -0.62379 0.29596 C -0.62552 0.25295 -0.56667 0.11862 -0.55174 0.07191" ptsTypes="">
                                      <p:cBhvr>
                                        <p:cTn id="36" dur="2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6 -3.69942E-06 C -0.07796 0.0555 -0.15573 0.11122 -0.22066 0.16278 C -0.28525 0.21434 -0.33889 0.28509 -0.38889 0.30867 C -0.43889 0.33226 -0.4882 0.32856 -0.52049 0.30451 C -0.55278 0.28047 -0.58629 0.20347 -0.58247 0.16509 C -0.57865 0.12671 -0.51546 0.09295 -0.49775 0.07399" ptsTypes="">
                                      <p:cBhvr>
                                        <p:cTn id="40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1430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Constructing a laboratory Stool</a:t>
            </a:r>
            <a:endParaRPr sz="4000"/>
          </a:p>
        </p:txBody>
      </p:sp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2133600" y="2362200"/>
            <a:ext cx="5791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3600" b="1"/>
              <a:t> Task: Making a stool</a:t>
            </a:r>
            <a:endParaRPr sz="3600" b="1"/>
          </a:p>
          <a:p>
            <a:pPr lvl="1"/>
            <a:r>
              <a:rPr sz="3200" b="1"/>
              <a:t> Subtask:</a:t>
            </a:r>
            <a:endParaRPr sz="3200" b="1"/>
          </a:p>
          <a:p>
            <a:pPr lvl="2"/>
            <a:r>
              <a:rPr sz="2800" b="1"/>
              <a:t> Make a seat</a:t>
            </a:r>
            <a:endParaRPr sz="2800" b="1"/>
          </a:p>
          <a:p>
            <a:pPr lvl="2"/>
            <a:r>
              <a:rPr sz="2800" b="1"/>
              <a:t> Make legs for the stool</a:t>
            </a:r>
            <a:endParaRPr sz="2800" b="1"/>
          </a:p>
          <a:p>
            <a:pPr lvl="2"/>
            <a:r>
              <a:rPr sz="2800" b="1"/>
              <a:t> Assemble them			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1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1295400" y="2819400"/>
            <a:ext cx="7543800" cy="2743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800" b="1"/>
              <a:t> What are functions?</a:t>
            </a:r>
            <a:endParaRPr sz="2800" b="1"/>
          </a:p>
          <a:p>
            <a:pPr lvl="0">
              <a:lnSpc>
                <a:spcPct val="90000"/>
              </a:lnSpc>
            </a:pPr>
            <a:r>
              <a:rPr sz="2800" b="1"/>
              <a:t> How are they defined ?</a:t>
            </a:r>
            <a:endParaRPr sz="2800" b="1"/>
          </a:p>
          <a:p>
            <a:pPr lvl="0">
              <a:lnSpc>
                <a:spcPct val="90000"/>
              </a:lnSpc>
            </a:pPr>
            <a:r>
              <a:rPr sz="2800" b="1"/>
              <a:t> How are they declared ?</a:t>
            </a:r>
            <a:endParaRPr sz="2800" b="1"/>
          </a:p>
          <a:p>
            <a:pPr lvl="0">
              <a:lnSpc>
                <a:spcPct val="90000"/>
              </a:lnSpc>
            </a:pPr>
            <a:r>
              <a:rPr sz="2800" b="1"/>
              <a:t> What values are passed to functions ?</a:t>
            </a:r>
            <a:endParaRPr sz="2800" b="1"/>
          </a:p>
          <a:p>
            <a:pPr lvl="0">
              <a:lnSpc>
                <a:spcPct val="90000"/>
              </a:lnSpc>
            </a:pPr>
            <a:r>
              <a:rPr sz="2800" b="1"/>
              <a:t> What values do functions return ?</a:t>
            </a:r>
            <a:endParaRPr sz="2800" b="1"/>
          </a:p>
        </p:txBody>
      </p:sp>
      <p:sp>
        <p:nvSpPr>
          <p:cNvPr id="16388" name="Rectangle 4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What we will study today …</a:t>
            </a:r>
            <a:endParaRPr sz="4000"/>
          </a:p>
        </p:txBody>
      </p:sp>
    </p:spTree>
  </p:cSld>
  <p:clrMapOvr>
    <a:masterClrMapping/>
  </p:clrMapOvr>
  <p:transition/>
  <p:timing/>
</p:sld>
</file>

<file path=ppt/slides/slide1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Function</a:t>
            </a:r>
            <a:endParaRPr sz="6600"/>
          </a:p>
        </p:txBody>
      </p:sp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2209800" y="2286000"/>
            <a:ext cx="5486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Function name</a:t>
            </a:r>
            <a:endParaRPr b="1"/>
          </a:p>
          <a:p>
            <a:pPr lvl="0">
              <a:buNone/>
            </a:pPr>
            <a:r>
              <a:rPr b="1"/>
              <a:t>{</a:t>
            </a:r>
            <a:endParaRPr b="1"/>
          </a:p>
          <a:p>
            <a:pPr lvl="0">
              <a:buNone/>
            </a:pPr>
            <a:r>
              <a:rPr b="1"/>
              <a:t>		Body of the function</a:t>
            </a:r>
            <a:endParaRPr b="1"/>
          </a:p>
          <a:p>
            <a:pPr lvl="0">
              <a:buNone/>
            </a:pPr>
            <a:r>
              <a:rPr b="1"/>
              <a:t>}</a:t>
            </a:r>
            <a:endParaRPr b="1"/>
          </a:p>
        </p:txBody>
      </p:sp>
    </p:spTree>
  </p:cSld>
  <p:clrMapOvr>
    <a:masterClrMapping/>
  </p:clrMapOvr>
  <p:transition/>
  <p:timing/>
</p:sld>
</file>

<file path=ppt/slides/slide1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Function</a:t>
            </a:r>
            <a:endParaRPr sz="6600"/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1371600" y="3048000"/>
            <a:ext cx="7543800" cy="1828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Two types of functions: </a:t>
            </a:r>
            <a:endParaRPr sz="2800" b="1"/>
          </a:p>
          <a:p>
            <a:pPr lvl="0">
              <a:buFontTx/>
              <a:buAutoNum type="arabicPeriod"/>
            </a:pPr>
            <a:r>
              <a:rPr sz="2800" b="1"/>
              <a:t>Functions that return a value</a:t>
            </a:r>
            <a:endParaRPr sz="2800" b="1"/>
          </a:p>
          <a:p>
            <a:pPr lvl="0">
              <a:buFontTx/>
              <a:buAutoNum type="arabicPeriod"/>
            </a:pPr>
            <a:r>
              <a:rPr sz="2800" b="1"/>
              <a:t>Functions that do not return a value</a:t>
            </a:r>
            <a:endParaRPr sz="2800" b="1"/>
          </a:p>
          <a:p>
            <a:pPr lvl="0">
              <a:buFontTx/>
              <a:buAutoNum type="arabicPeriod"/>
            </a:pPr>
            <a:endParaRPr sz="2800" b="1"/>
          </a:p>
        </p:txBody>
      </p:sp>
    </p:spTree>
  </p:cSld>
  <p:clrMapOvr>
    <a:masterClrMapping/>
  </p:clrMapOvr>
  <p:transition/>
  <p:timing/>
</p:sld>
</file>

<file path=ppt/slides/slide1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1" name="NotDefined 3" title=""/>
          <p:cNvSpPr/>
          <p:nvPr>
            <p:ph type="subTitle" idx="1"/>
          </p:nvPr>
        </p:nvSpPr>
        <p:spPr>
          <a:xfrm>
            <a:off x="990600" y="3048000"/>
            <a:ext cx="8077200" cy="1752600"/>
          </a:xfrm>
          <a:noFill/>
          <a:ln>
            <a:miter lim="800000"/>
          </a:ln>
        </p:spPr>
        <p:txBody>
          <a:bodyPr/>
          <a:lstStyle/>
          <a:p>
            <a:pPr lvl="0">
              <a:lnSpc>
                <a:spcPct val="90000"/>
              </a:lnSpc>
            </a:pPr>
            <a:r>
              <a:rPr sz="2400" b="1" i="1"/>
              <a:t>return-value-type  function-name( argument-list )</a:t>
            </a:r>
            <a:br>
              <a:rPr sz="2400" b="1" i="1"/>
            </a:br>
            <a:r>
              <a:rPr sz="2400" b="1">
                <a:latin typeface="Courier New" pitchFamily="49" charset="0"/>
              </a:rPr>
              <a:t>{</a:t>
            </a:r>
            <a:br>
              <a:rPr sz="2400" b="1">
                <a:latin typeface="Courier New" pitchFamily="49" charset="0"/>
              </a:rPr>
            </a:br>
            <a:r>
              <a:rPr sz="2400" b="1" i="1"/>
              <a:t>   declarations and statements</a:t>
            </a:r>
            <a:br>
              <a:rPr sz="2400" b="1" i="1"/>
            </a:br>
            <a:r>
              <a:rPr sz="2400" b="1">
                <a:latin typeface="Courier New" pitchFamily="49" charset="0"/>
              </a:rPr>
              <a:t>}</a:t>
            </a:r>
            <a:r>
              <a:rPr sz="2400" b="1"/>
              <a:t> </a:t>
            </a:r>
            <a:endParaRPr sz="2400" b="1"/>
          </a:p>
        </p:txBody>
      </p:sp>
      <p:sp>
        <p:nvSpPr>
          <p:cNvPr id="2052" name="Rectangle 4" title=""/>
          <p:cNvSpPr/>
          <p:nvPr/>
        </p:nvSpPr>
        <p:spPr>
          <a:xfrm>
            <a:off x="762000" y="6635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solidFill>
                  <a:schemeClr val="tx2"/>
                </a:solidFill>
                <a:latin typeface="Tahoma" pitchFamily="34" charset="0"/>
              </a:rPr>
              <a:t>Function</a:t>
            </a:r>
            <a:endParaRPr sz="6600" b="1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990600" y="2209800"/>
            <a:ext cx="7924800" cy="3200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sz="2400" i="1"/>
              <a:t>return-value-type  function-name( argument--type-list) ; </a:t>
            </a:r>
            <a:endParaRPr sz="2400" i="1"/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endParaRPr sz="2400" i="1"/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sz="2400" i="1"/>
              <a:t>main ( )</a:t>
            </a:r>
            <a:endParaRPr sz="2400" i="1"/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sz="2400"/>
              <a:t>	: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sz="2400"/>
              <a:t>}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sz="2400" i="1"/>
              <a:t> </a:t>
            </a:r>
            <a:endParaRPr sz="2400"/>
          </a:p>
        </p:txBody>
      </p:sp>
      <p:sp>
        <p:nvSpPr>
          <p:cNvPr id="3076" name="Rectangle 4" title=""/>
          <p:cNvSpPr/>
          <p:nvPr/>
        </p:nvSpPr>
        <p:spPr>
          <a:xfrm>
            <a:off x="762000" y="587375"/>
            <a:ext cx="8534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400" b="1">
                <a:solidFill>
                  <a:schemeClr val="tx2"/>
                </a:solidFill>
                <a:latin typeface="Tahoma" pitchFamily="34" charset="0"/>
              </a:rPr>
              <a:t>Declaration of Function</a:t>
            </a:r>
            <a:endParaRPr sz="28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int f</a:t>
            </a:r>
            <a:r>
              <a:rPr i="1"/>
              <a:t>unction-name</a:t>
            </a:r>
            <a:r>
              <a:t> ( int , int , double ) ; </a:t>
            </a:r>
          </a:p>
          <a:p>
            <a:pPr lvl="0">
              <a:buNone/>
            </a:pPr>
          </a:p>
          <a:p>
            <a:pPr lvl="0">
              <a:spcBef>
                <a:spcPct val="0"/>
              </a:spcBef>
              <a:buNone/>
            </a:pPr>
            <a:r>
              <a:t>void main ( ) 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	….</a:t>
            </a:r>
          </a:p>
          <a:p>
            <a:pPr lvl="0">
              <a:buNone/>
            </a:pPr>
            <a:r>
              <a:t>}</a:t>
            </a:r>
          </a:p>
          <a:p>
            <a:pPr lvl="0">
              <a:buNone/>
            </a:pPr>
          </a:p>
        </p:txBody>
      </p:sp>
    </p:spTree>
  </p:cSld>
  <p:clrMapOvr>
    <a:masterClrMapping/>
  </p:clrMapOvr>
  <p:transition/>
  <p:timing/>
</p:sld>
</file>

<file path=ppt/slides/slide1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1371600" y="2667000"/>
            <a:ext cx="75438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int f</a:t>
            </a:r>
            <a:r>
              <a:rPr i="1"/>
              <a:t>unction-name</a:t>
            </a:r>
            <a:r>
              <a:t> ( int i , double j )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	…</a:t>
            </a:r>
          </a:p>
          <a:p>
            <a:pPr lvl="0">
              <a:buNone/>
            </a:pPr>
            <a:r>
              <a:t>}</a:t>
            </a:r>
          </a:p>
        </p:txBody>
      </p:sp>
      <p:sp>
        <p:nvSpPr>
          <p:cNvPr id="4101" name="Rectangle 5" title=""/>
          <p:cNvSpPr/>
          <p:nvPr/>
        </p:nvSpPr>
        <p:spPr>
          <a:xfrm>
            <a:off x="762000" y="739775"/>
            <a:ext cx="8534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800" b="1">
                <a:solidFill>
                  <a:schemeClr val="tx2"/>
                </a:solidFill>
                <a:latin typeface="Tahoma" pitchFamily="34" charset="0"/>
              </a:rPr>
              <a:t>Definition of Function</a:t>
            </a:r>
            <a:endParaRPr sz="24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Course Contents</a:t>
            </a:r>
            <a:endParaRPr sz="54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1600200" y="1524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endParaRPr sz="4000"/>
          </a:p>
          <a:p>
            <a:pPr lvl="0">
              <a:lnSpc>
                <a:spcPct val="90000"/>
              </a:lnSpc>
            </a:pPr>
            <a:r>
              <a:rPr sz="4000"/>
              <a:t>History of C Language</a:t>
            </a:r>
            <a:endParaRPr sz="4000"/>
          </a:p>
          <a:p>
            <a:pPr lvl="0">
              <a:lnSpc>
                <a:spcPct val="90000"/>
              </a:lnSpc>
            </a:pPr>
            <a:r>
              <a:rPr sz="4000"/>
              <a:t>Variables and expressions in C</a:t>
            </a:r>
            <a:endParaRPr sz="4000"/>
          </a:p>
          <a:p>
            <a:pPr lvl="0">
              <a:lnSpc>
                <a:spcPct val="90000"/>
              </a:lnSpc>
            </a:pPr>
            <a:r>
              <a:rPr sz="4000"/>
              <a:t>Control structures and functions </a:t>
            </a:r>
            <a:endParaRPr sz="4000"/>
          </a:p>
          <a:p>
            <a:pPr lvl="0">
              <a:lnSpc>
                <a:spcPct val="90000"/>
              </a:lnSpc>
            </a:pPr>
            <a:r>
              <a:rPr sz="4000"/>
              <a:t>Arrays and Pointers</a:t>
            </a:r>
            <a:endParaRPr sz="4000"/>
          </a:p>
          <a:p>
            <a:pPr lvl="0">
              <a:lnSpc>
                <a:spcPct val="90000"/>
              </a:lnSpc>
            </a:pPr>
            <a:r>
              <a:rPr sz="4000"/>
              <a:t>Dynamic memory Allocation</a:t>
            </a:r>
            <a:endParaRPr sz="4000"/>
          </a:p>
          <a:p>
            <a:pPr lvl="0">
              <a:lnSpc>
                <a:spcPct val="90000"/>
              </a:lnSpc>
            </a:pPr>
            <a:endParaRPr sz="4000"/>
          </a:p>
        </p:txBody>
      </p:sp>
    </p:spTree>
  </p:cSld>
  <p:clrMapOvr>
    <a:masterClrMapping/>
  </p:clrMapOvr>
  <p:transition/>
  <p:timing/>
</p:sld>
</file>

<file path=ppt/slides/slide1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1498600" y="2751138"/>
            <a:ext cx="4749800" cy="8302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int square ( int ) ;</a:t>
            </a:r>
          </a:p>
        </p:txBody>
      </p:sp>
      <p:sp>
        <p:nvSpPr>
          <p:cNvPr id="5124" name="Rectangle 4" title=""/>
          <p:cNvSpPr/>
          <p:nvPr/>
        </p:nvSpPr>
        <p:spPr>
          <a:xfrm>
            <a:off x="762000" y="609600"/>
            <a:ext cx="8534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800" b="1">
                <a:solidFill>
                  <a:schemeClr val="tx2"/>
                </a:solidFill>
                <a:latin typeface="Tahoma" pitchFamily="34" charset="0"/>
              </a:rPr>
              <a:t>Return Type of Function</a:t>
            </a:r>
            <a:endParaRPr sz="2400" b="1">
              <a:latin typeface="Tahoma" pitchFamily="34" charset="0"/>
            </a:endParaRPr>
          </a:p>
        </p:txBody>
      </p:sp>
      <p:sp>
        <p:nvSpPr>
          <p:cNvPr id="5127" name="Rectangle 7" title=""/>
          <p:cNvSpPr/>
          <p:nvPr/>
        </p:nvSpPr>
        <p:spPr>
          <a:xfrm>
            <a:off x="1066800" y="4267200"/>
            <a:ext cx="6400800" cy="2667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int square ( int i )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	return ( i * i ) ;</a:t>
            </a:r>
          </a:p>
          <a:p>
            <a:pPr lvl="0">
              <a:buNone/>
            </a:pPr>
            <a:r>
              <a:t>}</a:t>
            </a:r>
          </a:p>
        </p:txBody>
      </p:sp>
      <p:sp>
        <p:nvSpPr>
          <p:cNvPr id="5128" name="Text Box 8" title=""/>
          <p:cNvSpPr txBox="1"/>
          <p:nvPr/>
        </p:nvSpPr>
        <p:spPr>
          <a:xfrm>
            <a:off x="1219200" y="2200275"/>
            <a:ext cx="2454275" cy="46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2400" b="1"/>
              <a:t>Declaration</a:t>
            </a:r>
            <a:endParaRPr sz="2400" b="1"/>
          </a:p>
        </p:txBody>
      </p:sp>
      <p:sp>
        <p:nvSpPr>
          <p:cNvPr id="5129" name="Text Box 9" title=""/>
          <p:cNvSpPr txBox="1"/>
          <p:nvPr/>
        </p:nvSpPr>
        <p:spPr>
          <a:xfrm>
            <a:off x="1203325" y="3571875"/>
            <a:ext cx="2454275" cy="46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2400" b="1"/>
              <a:t>Definition</a:t>
            </a:r>
            <a:endParaRPr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animBg="1"/>
      <p:bldP spid="512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2628900" y="3021013"/>
            <a:ext cx="4610100" cy="207803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/>
              <a:t>int x ;</a:t>
            </a:r>
            <a:endParaRPr sz="4400"/>
          </a:p>
          <a:p>
            <a:pPr lvl="0">
              <a:buNone/>
            </a:pPr>
            <a:r>
              <a:rPr sz="4400"/>
              <a:t>x = square ( i ) ;</a:t>
            </a:r>
            <a:endParaRPr sz="4400"/>
          </a:p>
        </p:txBody>
      </p:sp>
      <p:sp>
        <p:nvSpPr>
          <p:cNvPr id="7172" name="Rectangle 4" title=""/>
          <p:cNvSpPr/>
          <p:nvPr/>
        </p:nvSpPr>
        <p:spPr>
          <a:xfrm>
            <a:off x="609600" y="685800"/>
            <a:ext cx="8534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000" b="1">
                <a:solidFill>
                  <a:schemeClr val="tx2"/>
                </a:solidFill>
                <a:latin typeface="Tahoma" pitchFamily="34" charset="0"/>
              </a:rPr>
              <a:t>Function Call</a:t>
            </a:r>
            <a:endParaRPr sz="32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143000" y="2332038"/>
            <a:ext cx="8229600" cy="43735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/>
              <a:t>double raiseToPow ( double x , int power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double result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int i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result = 1.0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for ( i = 1 ; i &lt;= power ; i ++ ) // braces first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	result * = x ; 	// result  = result  *x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}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return ( result )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}</a:t>
            </a:r>
            <a:endParaRPr sz="2400">
              <a:solidFill>
                <a:srgbClr val="FF5050"/>
              </a:solidFill>
            </a:endParaRPr>
          </a:p>
        </p:txBody>
      </p:sp>
      <p:sp>
        <p:nvSpPr>
          <p:cNvPr id="8196" name="Rectangle 4" title=""/>
          <p:cNvSpPr/>
          <p:nvPr/>
        </p:nvSpPr>
        <p:spPr>
          <a:xfrm>
            <a:off x="762000" y="533400"/>
            <a:ext cx="8534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600" b="1">
                <a:solidFill>
                  <a:schemeClr val="tx2"/>
                </a:solidFill>
                <a:latin typeface="Tahoma" pitchFamily="34" charset="0"/>
              </a:rPr>
              <a:t>Example: Function to calculate integer power ( X</a:t>
            </a:r>
            <a:r>
              <a:rPr sz="3600" b="1" baseline="30000">
                <a:solidFill>
                  <a:schemeClr val="tx2"/>
                </a:solidFill>
                <a:latin typeface="Tahoma" pitchFamily="34" charset="0"/>
              </a:rPr>
              <a:t>n</a:t>
            </a:r>
            <a:r>
              <a:rPr sz="3600" b="1">
                <a:solidFill>
                  <a:schemeClr val="tx2"/>
                </a:solidFill>
                <a:latin typeface="Tahoma" pitchFamily="34" charset="0"/>
              </a:rPr>
              <a:t> )</a:t>
            </a:r>
            <a:endParaRPr sz="1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914400" y="2590800"/>
            <a:ext cx="8610600" cy="3505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500" b="1"/>
              <a:t>include &lt; iostream.h &gt;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void main ( ) 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{	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double x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int i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cout &lt;&lt; “ Please enter the number “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cin &gt;&gt; x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cout &lt;&lt; “ Please enter the integer power that you want this number raised to “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cin &gt;&gt; i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cout &lt;&lt; x &lt;&lt; “ raise to power  “ &lt;&lt; i &lt;&lt; “is equal to “ &lt;&lt; raiseToPow ( x , i ) ; 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}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endParaRPr sz="1500" b="1"/>
          </a:p>
          <a:p>
            <a:pPr lvl="0">
              <a:lnSpc>
                <a:spcPct val="80000"/>
              </a:lnSpc>
              <a:buNone/>
            </a:pP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	</a:t>
            </a:r>
            <a:endParaRPr sz="1500" b="1"/>
          </a:p>
        </p:txBody>
      </p:sp>
      <p:sp>
        <p:nvSpPr>
          <p:cNvPr id="9220" name="Rectangle 4" title=""/>
          <p:cNvSpPr/>
          <p:nvPr/>
        </p:nvSpPr>
        <p:spPr>
          <a:xfrm>
            <a:off x="533400" y="533400"/>
            <a:ext cx="84582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 b="1">
                <a:solidFill>
                  <a:schemeClr val="tx2"/>
                </a:solidFill>
                <a:latin typeface="Tahoma" pitchFamily="34" charset="0"/>
              </a:rPr>
              <a:t>Code to Call the raisetopow Function</a:t>
            </a:r>
            <a:endParaRPr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1066800" y="2895600"/>
            <a:ext cx="7543800" cy="160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7200" b="1"/>
              <a:t>Call By Value</a:t>
            </a:r>
            <a:endParaRPr sz="7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2514600" y="2133600"/>
            <a:ext cx="4953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Calling function</a:t>
            </a:r>
            <a:endParaRPr sz="4400" b="1">
              <a:sym typeface="Wingdings" pitchFamily="2" charset="2"/>
            </a:endParaRPr>
          </a:p>
          <a:p>
            <a:pPr lvl="0">
              <a:buNone/>
            </a:pPr>
            <a:endParaRPr sz="4400" b="1">
              <a:sym typeface="Wingdings" pitchFamily="2" charset="2"/>
            </a:endParaRPr>
          </a:p>
          <a:p>
            <a:pPr lvl="0">
              <a:buNone/>
            </a:pPr>
            <a:r>
              <a:rPr sz="4400" b="1">
                <a:sym typeface="Wingdings" pitchFamily="2" charset="2"/>
              </a:rPr>
              <a:t>Called function</a:t>
            </a:r>
            <a:endParaRPr sz="4400" b="1"/>
          </a:p>
        </p:txBody>
      </p:sp>
      <p:sp>
        <p:nvSpPr>
          <p:cNvPr id="29702" name="DownArrow 6" title=""/>
          <p:cNvSpPr/>
          <p:nvPr/>
        </p:nvSpPr>
        <p:spPr>
          <a:xfrm>
            <a:off x="5305425" y="2743200"/>
            <a:ext cx="485775" cy="1219200"/>
          </a:xfrm>
          <a:prstGeom prst="downArrow">
            <a:avLst>
              <a:gd name="adj1" fmla="val 50000"/>
              <a:gd name="adj2" fmla="val 627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9703" name="UpArrow 7" title=""/>
          <p:cNvSpPr/>
          <p:nvPr/>
        </p:nvSpPr>
        <p:spPr>
          <a:xfrm>
            <a:off x="2943225" y="2819400"/>
            <a:ext cx="485775" cy="1066800"/>
          </a:xfrm>
          <a:prstGeom prst="upArrow">
            <a:avLst>
              <a:gd name="adj1" fmla="val 50000"/>
              <a:gd name="adj2" fmla="val 54902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title"/>
          </p:nvPr>
        </p:nvSpPr>
        <p:spPr>
          <a:xfrm>
            <a:off x="1066800" y="6477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Area of the Ring</a:t>
            </a:r>
            <a:endParaRPr sz="5400"/>
          </a:p>
        </p:txBody>
      </p:sp>
      <p:grpSp>
        <p:nvGrpSpPr>
          <p:cNvPr id="28675" name="Group 3" title=""/>
          <p:cNvGrpSpPr>
            <a:grpSpLocks noChangeAspect="1"/>
          </p:cNvGrpSpPr>
          <p:nvPr>
            <p:ph sz="half" idx="1"/>
          </p:nvPr>
        </p:nvGrpSpPr>
        <p:grpSpPr>
          <a:xfrm>
            <a:off x="2667000" y="1646238"/>
            <a:ext cx="4038600" cy="4525962"/>
            <a:chOff x="1680" y="1037"/>
            <a:chExt cx="2544" cy="2851"/>
          </a:xfrm>
        </p:grpSpPr>
        <p:sp>
          <p:nvSpPr>
            <p:cNvPr id="28676" name="NotDefined 4" title=""/>
            <p:cNvSpPr>
              <a:spLocks noTextEdit="1"/>
            </p:cNvSpPr>
            <p:nvPr/>
          </p:nvSpPr>
          <p:spPr>
            <a:xfrm>
              <a:off x="1680" y="1037"/>
              <a:ext cx="2544" cy="2851"/>
            </a:xfrm>
            <a:noFill/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8677" name="_s28677" title=""/>
            <p:cNvSpPr>
              <a:spLocks noTextEdit="1"/>
            </p:cNvSpPr>
            <p:nvPr/>
          </p:nvSpPr>
          <p:spPr>
            <a:xfrm>
              <a:off x="2157" y="1985"/>
              <a:ext cx="954" cy="954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8678" name="_s28678" title=""/>
            <p:cNvSpPr/>
            <p:nvPr/>
          </p:nvSpPr>
          <p:spPr>
            <a:xfrm>
              <a:off x="3842" y="1614"/>
              <a:ext cx="382" cy="424"/>
            </a:xfrm>
            <a:prstGeom prst="callout2">
              <a:avLst>
                <a:gd name="adj1" fmla="val 16981"/>
                <a:gd name="adj2" fmla="val -12565"/>
                <a:gd name="adj3" fmla="val 16981"/>
                <a:gd name="adj4" fmla="val -20681"/>
                <a:gd name="adj5" fmla="val 200000"/>
                <a:gd name="adj6" fmla="val -222514"/>
              </a:avLst>
            </a:prstGeom>
            <a:noFill/>
            <a:ln>
              <a:solidFill>
                <a:schemeClr val="tx1"/>
              </a:solidFill>
              <a:miter lim="800000"/>
            </a:ln>
          </p:spPr>
          <p:txBody>
            <a:bodyPr wrap="none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Outer Circle</a:t>
              </a:r>
            </a:p>
          </p:txBody>
        </p:sp>
        <p:sp>
          <p:nvSpPr>
            <p:cNvPr id="28679" name="_s28679" title=""/>
            <p:cNvSpPr>
              <a:spLocks noTextEdit="1"/>
            </p:cNvSpPr>
            <p:nvPr/>
          </p:nvSpPr>
          <p:spPr>
            <a:xfrm>
              <a:off x="2396" y="2224"/>
              <a:ext cx="477" cy="477"/>
            </a:xfrm>
            <a:prstGeom prst="ellipse">
              <a:avLst/>
            </a:prstGeom>
            <a:solidFill>
              <a:srgbClr val="00808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28680" name="_s28680" title=""/>
            <p:cNvSpPr/>
            <p:nvPr/>
          </p:nvSpPr>
          <p:spPr>
            <a:xfrm>
              <a:off x="3842" y="1190"/>
              <a:ext cx="382" cy="424"/>
            </a:xfrm>
            <a:prstGeom prst="callout2">
              <a:avLst>
                <a:gd name="adj1" fmla="val 16981"/>
                <a:gd name="adj2" fmla="val -12565"/>
                <a:gd name="adj3" fmla="val 16981"/>
                <a:gd name="adj4" fmla="val -20681"/>
                <a:gd name="adj5" fmla="val 300000"/>
                <a:gd name="adj6" fmla="val -315968"/>
              </a:avLst>
            </a:prstGeom>
            <a:noFill/>
            <a:ln>
              <a:solidFill>
                <a:schemeClr val="tx1"/>
              </a:solidFill>
              <a:miter lim="800000"/>
            </a:ln>
          </p:spPr>
          <p:txBody>
            <a:bodyPr wrap="none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Inner Circle</a:t>
              </a:r>
            </a:p>
          </p:txBody>
        </p:sp>
        <p:sp>
          <p:nvSpPr>
            <p:cNvPr id="28683" name="" title=""/>
            <p:cNvSpPr txBox="1"/>
            <p:nvPr/>
          </p:nvSpPr>
          <p:spPr>
            <a:xfrm>
              <a:off x="1916" y="3207"/>
              <a:ext cx="43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____</a:t>
              </a:r>
            </a:p>
          </p:txBody>
        </p:sp>
        <p:sp>
          <p:nvSpPr>
            <p:cNvPr id="28682" name="" title=""/>
            <p:cNvSpPr/>
            <p:nvPr/>
          </p:nvSpPr>
          <p:spPr>
            <a:xfrm>
              <a:off x="2688" y="3040"/>
              <a:ext cx="720" cy="672"/>
            </a:xfrm>
            <a:prstGeom prst="ellipse">
              <a:avLst/>
            </a:prstGeom>
            <a:solidFill>
              <a:srgbClr val="008080"/>
            </a:solidFill>
            <a:ln>
              <a:solidFill>
                <a:schemeClr val="tx1"/>
              </a:solidFill>
              <a:miter lim="800000"/>
            </a:ln>
          </p:spPr>
          <p:txBody>
            <a:bodyPr wrap="none" anchor="ctr" anchorCtr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Area of Inner Circle</a:t>
              </a:r>
            </a:p>
          </p:txBody>
        </p:sp>
      </p:grpSp>
      <p:sp>
        <p:nvSpPr>
          <p:cNvPr id="28681" name="Ellipse 9" title=""/>
          <p:cNvSpPr/>
          <p:nvPr/>
        </p:nvSpPr>
        <p:spPr>
          <a:xfrm>
            <a:off x="1219200" y="4724400"/>
            <a:ext cx="1524000" cy="12954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Area of Outer Circle</a:t>
            </a:r>
          </a:p>
        </p:txBody>
      </p:sp>
      <p:sp>
        <p:nvSpPr>
          <p:cNvPr id="28684" name="" title=""/>
          <p:cNvSpPr txBox="1"/>
          <p:nvPr/>
        </p:nvSpPr>
        <p:spPr>
          <a:xfrm>
            <a:off x="6172200" y="5194300"/>
            <a:ext cx="21590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=   Area of the Ring</a:t>
            </a:r>
          </a:p>
        </p:txBody>
      </p:sp>
    </p:spTree>
  </p:cSld>
  <p:clrMapOvr>
    <a:masterClrMapping/>
  </p:clrMapOvr>
  <p:transition/>
  <p:timing/>
</p:sld>
</file>

<file path=ppt/slides/slide1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1828800" y="2209800"/>
            <a:ext cx="7086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2800"/>
          </a:p>
          <a:p>
            <a:pPr lvl="0">
              <a:buNone/>
            </a:pPr>
            <a:r>
              <a:rPr sz="2800"/>
              <a:t>double circleArea ( double radius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     return ( 3.1415926 * radius * radius )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10245" name="Rectangle 5" title=""/>
          <p:cNvSpPr/>
          <p:nvPr/>
        </p:nvSpPr>
        <p:spPr>
          <a:xfrm>
            <a:off x="596900" y="495300"/>
            <a:ext cx="84582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 b="1">
                <a:solidFill>
                  <a:schemeClr val="tx2"/>
                </a:solidFill>
              </a:rPr>
              <a:t>Example: Function to calculate the area of a circle</a:t>
            </a:r>
          </a:p>
        </p:txBody>
      </p:sp>
    </p:spTree>
  </p:cSld>
  <p:clrMapOvr>
    <a:masterClrMapping/>
  </p:clrMapOvr>
  <p:transition/>
  <p:timing/>
</p:sld>
</file>

<file path=ppt/slides/slide1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1143000" y="2133600"/>
            <a:ext cx="7924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main ( )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		:</a:t>
            </a:r>
          </a:p>
          <a:p>
            <a:pPr lvl="0">
              <a:buNone/>
            </a:pPr>
            <a:r>
              <a:t>	</a:t>
            </a:r>
            <a:r>
              <a:rPr sz="1800"/>
              <a:t>ringArea = ( 3.1415926 * rad1 * rad1 ) – ( 3.1415926 * rad2 * rad2 ) ;</a:t>
            </a:r>
            <a:endParaRPr sz="1800"/>
          </a:p>
          <a:p>
            <a:pPr lvl="0">
              <a:buNone/>
            </a:pPr>
            <a:endParaRPr sz="1800"/>
          </a:p>
          <a:p>
            <a:pPr lvl="0">
              <a:buNone/>
            </a:pPr>
            <a:r>
              <a:t>}</a:t>
            </a:r>
          </a:p>
        </p:txBody>
      </p:sp>
      <p:sp>
        <p:nvSpPr>
          <p:cNvPr id="13316" name="Rectangle 4" title=""/>
          <p:cNvSpPr/>
          <p:nvPr/>
        </p:nvSpPr>
        <p:spPr>
          <a:xfrm>
            <a:off x="685800" y="511175"/>
            <a:ext cx="84582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 b="1">
                <a:solidFill>
                  <a:schemeClr val="tx2"/>
                </a:solidFill>
              </a:rPr>
              <a:t>Calculating ringArea without using  Function</a:t>
            </a:r>
          </a:p>
        </p:txBody>
      </p:sp>
    </p:spTree>
  </p:cSld>
  <p:clrMapOvr>
    <a:masterClrMapping/>
  </p:clrMapOvr>
  <p:transition/>
  <p:timing/>
</p:sld>
</file>

<file path=ppt/slides/slide1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Exercises</a:t>
            </a:r>
            <a:endParaRPr sz="7200"/>
          </a:p>
        </p:txBody>
      </p:sp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1295400" y="2438400"/>
            <a:ext cx="7543800" cy="4114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FontTx/>
              <a:buAutoNum type="arabicPeriod"/>
            </a:pPr>
            <a:r>
              <a:t>Modify the </a:t>
            </a:r>
            <a:r>
              <a:rPr b="1" i="1" u="sng"/>
              <a:t>raise to power</a:t>
            </a:r>
            <a:r>
              <a:t> function so that it can handle negative power of x, zero and positive power of x.</a:t>
            </a:r>
          </a:p>
          <a:p>
            <a:pPr lvl="0">
              <a:buFontTx/>
              <a:buAutoNum type="arabicPeriod"/>
            </a:pPr>
          </a:p>
          <a:p>
            <a:pPr lvl="0">
              <a:buFontTx/>
              <a:buAutoNum type="arabicPeriod"/>
            </a:pPr>
            <a:r>
              <a:t>For the </a:t>
            </a:r>
            <a:r>
              <a:rPr b="1" i="1" u="sng"/>
              <a:t>area of ring</a:t>
            </a:r>
            <a:r>
              <a:t> function put in error checking mechanism. 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Course Contents</a:t>
            </a:r>
            <a:endParaRPr sz="60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 File handling </a:t>
            </a:r>
          </a:p>
          <a:p>
            <a:pPr lvl="0">
              <a:lnSpc>
                <a:spcPct val="90000"/>
              </a:lnSpc>
            </a:pPr>
            <a:r>
              <a:t> Structures and Unions</a:t>
            </a:r>
          </a:p>
          <a:p>
            <a:pPr lvl="0">
              <a:lnSpc>
                <a:spcPct val="90000"/>
              </a:lnSpc>
            </a:pPr>
            <a:r>
              <a:t> Flavor of Object oriented programming</a:t>
            </a:r>
          </a:p>
          <a:p>
            <a:pPr lvl="0">
              <a:lnSpc>
                <a:spcPct val="90000"/>
              </a:lnSpc>
              <a:buNone/>
            </a:pPr>
          </a:p>
        </p:txBody>
      </p:sp>
    </p:spTree>
  </p:cSld>
  <p:clrMapOvr>
    <a:masterClrMapping/>
  </p:clrMapOvr>
  <p:transition/>
  <p:timing/>
</p:sld>
</file>

<file path=ppt/slides/slide1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838200" y="2743200"/>
            <a:ext cx="84582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400"/>
              <a:t>We used functions for breaking complex problems into smaller pieces, which is a top-down structured approach.</a:t>
            </a:r>
            <a:endParaRPr sz="2400"/>
          </a:p>
          <a:p>
            <a:pPr lvl="0">
              <a:lnSpc>
                <a:spcPct val="90000"/>
              </a:lnSpc>
            </a:pPr>
            <a:r>
              <a:rPr sz="2400"/>
              <a:t>Each function should be a small module, self contained and it should solve a well defined problem.</a:t>
            </a:r>
            <a:endParaRPr sz="2400"/>
          </a:p>
          <a:p>
            <a:pPr lvl="0">
              <a:lnSpc>
                <a:spcPct val="90000"/>
              </a:lnSpc>
            </a:pPr>
            <a:r>
              <a:rPr sz="2400"/>
              <a:t>Variable names and function names should be self explanatory.</a:t>
            </a:r>
            <a:endParaRPr sz="2400"/>
          </a:p>
          <a:p>
            <a:pPr lvl="0">
              <a:lnSpc>
                <a:spcPct val="90000"/>
              </a:lnSpc>
            </a:pPr>
            <a:r>
              <a:rPr sz="2400"/>
              <a:t>Always comment your code</a:t>
            </a:r>
            <a:endParaRPr sz="2400"/>
          </a:p>
        </p:txBody>
      </p:sp>
      <p:sp>
        <p:nvSpPr>
          <p:cNvPr id="18436" name="Rectangle 4" title=""/>
          <p:cNvSpPr/>
          <p:nvPr>
            <p:ph type="title"/>
          </p:nvPr>
        </p:nvSpPr>
        <p:spPr>
          <a:xfrm>
            <a:off x="1371600" y="6096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In today’s lecture</a:t>
            </a:r>
            <a:endParaRPr sz="6000"/>
          </a:p>
        </p:txBody>
      </p:sp>
    </p:spTree>
  </p:cSld>
  <p:clrMapOvr>
    <a:masterClrMapping/>
  </p:clrMapOvr>
  <p:transition/>
  <p:timing/>
</p:sld>
</file>

<file path=ppt/slides/slide1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8" name="NotDefined 2" title=""/>
          <p:cNvSpPr/>
          <p:nvPr>
            <p:ph type="ctrTitle"/>
          </p:nvPr>
        </p:nvSpPr>
        <p:spPr>
          <a:xfrm>
            <a:off x="990600" y="2590800"/>
            <a:ext cx="8153400" cy="762000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4000"/>
              <a:t>Introduction to Programming</a:t>
            </a:r>
            <a:endParaRPr sz="4000"/>
          </a:p>
        </p:txBody>
      </p:sp>
      <p:sp>
        <p:nvSpPr>
          <p:cNvPr id="29699" name="NotDefined 3" title=""/>
          <p:cNvSpPr/>
          <p:nvPr>
            <p:ph type="subTitle" idx="1"/>
          </p:nvPr>
        </p:nvSpPr>
        <p:spPr>
          <a:xfrm>
            <a:off x="3124200" y="3886200"/>
            <a:ext cx="2971800" cy="609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Lecture 10</a:t>
            </a:r>
            <a:endParaRPr sz="3600" b="1"/>
          </a:p>
          <a:p>
            <a:pPr lvl="0" algn="ctr"/>
            <a:endParaRPr sz="3600" b="1"/>
          </a:p>
        </p:txBody>
      </p:sp>
    </p:spTree>
  </p:cSld>
  <p:clrMapOvr>
    <a:masterClrMapping/>
  </p:clrMapOvr>
  <p:transition/>
  <p:timing/>
</p:sld>
</file>

<file path=ppt/slides/slide1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2501900" y="2032000"/>
            <a:ext cx="4508500" cy="4525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 Header Files</a:t>
            </a:r>
            <a:br/>
          </a:p>
          <a:p>
            <a:pPr lvl="0"/>
            <a:r>
              <a:t> Scope of  Variables</a:t>
            </a:r>
            <a:br/>
          </a:p>
          <a:p>
            <a:pPr lvl="0"/>
            <a:r>
              <a:t> Functions</a:t>
            </a:r>
          </a:p>
          <a:p>
            <a:pPr lvl="1"/>
            <a:r>
              <a:t> Call by value</a:t>
            </a:r>
          </a:p>
          <a:p>
            <a:pPr lvl="1"/>
            <a:r>
              <a:t> Call by reference</a:t>
            </a:r>
          </a:p>
        </p:txBody>
      </p:sp>
      <p:sp>
        <p:nvSpPr>
          <p:cNvPr id="3076" name="Rectangle 4" title=""/>
          <p:cNvSpPr/>
          <p:nvPr>
            <p:ph type="title"/>
          </p:nvPr>
        </p:nvSpPr>
        <p:spPr>
          <a:xfrm>
            <a:off x="1016000" y="8255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Today's Lecture Includes</a:t>
            </a:r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2387600" y="3381375"/>
            <a:ext cx="5308600" cy="10382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#include &lt;iostream.h&gt;</a:t>
            </a:r>
          </a:p>
        </p:txBody>
      </p:sp>
      <p:sp>
        <p:nvSpPr>
          <p:cNvPr id="4100" name="Rectangle 4" title=""/>
          <p:cNvSpPr/>
          <p:nvPr>
            <p:ph type="title"/>
          </p:nvPr>
        </p:nvSpPr>
        <p:spPr>
          <a:xfrm>
            <a:off x="533400" y="6096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Header Files</a:t>
            </a:r>
            <a:endParaRPr sz="6600"/>
          </a:p>
        </p:txBody>
      </p:sp>
      <p:sp>
        <p:nvSpPr>
          <p:cNvPr id="4101" name="Custom 5" title=""/>
          <p:cNvSpPr/>
          <p:nvPr/>
        </p:nvSpPr>
        <p:spPr>
          <a:xfrm rot="5220000">
            <a:off x="4699000" y="3079750"/>
            <a:ext cx="533400" cy="304800"/>
          </a:xfrm>
          <a:custGeom>
            <a:avLst>
              <a:gd name="adj0" fmla="val 75000"/>
              <a:gd name="adj1" fmla="val 25000"/>
            </a:avLst>
            <a:gdLst>
              <a:gd name="GT6" fmla="*/ adj1 21600 100000"/>
              <a:gd name="GT7" fmla="*/ adj0 21600 100000"/>
              <a:gd name="GT8" fmla="*/ 3375 w 21600"/>
              <a:gd name="GT9" fmla="+- l GT8 0"/>
              <a:gd name="G0" fmla="+- GT6 0 0"/>
              <a:gd name="G1" fmla="+- GT7 0 0"/>
              <a:gd name="G2" fmla="+- 21600 0 GT6"/>
              <a:gd name="G3" fmla="+- 21600 0 G1"/>
              <a:gd name="G4" fmla="+- G3 G0 10800"/>
              <a:gd name="G5" fmla="+- G1 G4 0"/>
              <a:gd name="GT10" fmla="*/ G0 h 21600"/>
              <a:gd name="GT11" fmla="+- t GT10 0"/>
              <a:gd name="GT12" fmla="*/ G5 w 21600"/>
              <a:gd name="GT13" fmla="+- l GT12 0"/>
              <a:gd name="GT14" fmla="*/ G2 h 21600"/>
              <a:gd name="GT15" fmla="+- t GT14 0"/>
            </a:gdLst>
            <a:cxnLst>
              <a:cxn ang="0">
                <a:pos x="G1" y="0"/>
              </a:cxn>
              <a:cxn ang="0">
                <a:pos x="0" y="10800"/>
              </a:cxn>
              <a:cxn ang="0">
                <a:pos x="G1" y="21600"/>
              </a:cxn>
              <a:cxn ang="0">
                <a:pos x="21600" y="10800"/>
              </a:cxn>
            </a:cxnLst>
            <a:rect l="GT9" t="GT11" r="GT13" b="GT15"/>
            <a:pathLst>
              <a:path w="21600" h="21600">
                <a:moveTo>
                  <a:pt x="3375" y="G0"/>
                </a:moveTo>
                <a:lnTo>
                  <a:pt x="G1" y="G0"/>
                </a:lnTo>
                <a:lnTo>
                  <a:pt x="G1" y="0"/>
                </a:lnTo>
                <a:lnTo>
                  <a:pt x="21600" y="10800"/>
                </a:lnTo>
                <a:lnTo>
                  <a:pt x="G1" y="21600"/>
                </a:lnTo>
                <a:lnTo>
                  <a:pt x="G1" y="G2"/>
                </a:lnTo>
                <a:lnTo>
                  <a:pt x="3375" y="G2"/>
                </a:lnTo>
                <a:close/>
              </a:path>
              <a:path w="21600" h="21600">
                <a:moveTo>
                  <a:pt x="0" y="G0"/>
                </a:moveTo>
                <a:lnTo>
                  <a:pt x="675" y="G0"/>
                </a:lnTo>
                <a:lnTo>
                  <a:pt x="675" y="G2"/>
                </a:lnTo>
                <a:lnTo>
                  <a:pt x="0" y="G2"/>
                </a:lnTo>
                <a:close/>
              </a:path>
              <a:path w="21600" h="21600">
                <a:moveTo>
                  <a:pt x="1350" y="G0"/>
                </a:moveTo>
                <a:lnTo>
                  <a:pt x="2700" y="G0"/>
                </a:lnTo>
                <a:lnTo>
                  <a:pt x="2700" y="G2"/>
                </a:lnTo>
                <a:lnTo>
                  <a:pt x="1350" y="G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2330450" y="3546475"/>
            <a:ext cx="5518150" cy="11779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int functionName ( int , int );</a:t>
            </a:r>
          </a:p>
        </p:txBody>
      </p:sp>
      <p:sp>
        <p:nvSpPr>
          <p:cNvPr id="6148" name="Rectangle 4" title=""/>
          <p:cNvSpPr/>
          <p:nvPr>
            <p:ph type="title"/>
          </p:nvPr>
        </p:nvSpPr>
        <p:spPr>
          <a:xfrm>
            <a:off x="685800" y="6604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Prototype</a:t>
            </a:r>
            <a:endParaRPr sz="7200"/>
          </a:p>
        </p:txBody>
      </p:sp>
      <p:sp>
        <p:nvSpPr>
          <p:cNvPr id="6149" name="CalloutWedgeRoundRectangle 5" title=""/>
          <p:cNvSpPr/>
          <p:nvPr/>
        </p:nvSpPr>
        <p:spPr>
          <a:xfrm flipH="1">
            <a:off x="1752600" y="2992438"/>
            <a:ext cx="1600200" cy="533400"/>
          </a:xfrm>
          <a:prstGeom prst="wedgeRoundRectCallout">
            <a:avLst>
              <a:gd name="adj1" fmla="val -5458"/>
              <a:gd name="adj2" fmla="val 81843"/>
              <a:gd name="adj3" fmla="val 16667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Return value</a:t>
            </a:r>
          </a:p>
        </p:txBody>
      </p:sp>
      <p:sp>
        <p:nvSpPr>
          <p:cNvPr id="6152" name="CalloutWedgeRoundRectangle 8" title=""/>
          <p:cNvSpPr/>
          <p:nvPr/>
        </p:nvSpPr>
        <p:spPr>
          <a:xfrm flipH="1">
            <a:off x="5943600" y="2840038"/>
            <a:ext cx="2209800" cy="609600"/>
          </a:xfrm>
          <a:prstGeom prst="wedgeRoundRectCallout">
            <a:avLst>
              <a:gd name="adj1" fmla="val 40370"/>
              <a:gd name="adj2" fmla="val 79685"/>
              <a:gd name="adj3" fmla="val 16667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Assignment List with data type</a:t>
            </a:r>
          </a:p>
          <a:p>
            <a:pPr lvl="0" algn="c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2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1905000" y="2286000"/>
            <a:ext cx="6426200" cy="76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double pi = 3.1415926;</a:t>
            </a:r>
          </a:p>
          <a:p>
            <a:pPr lvl="0">
              <a:buNone/>
            </a:pPr>
          </a:p>
          <a:p>
            <a:pPr lvl="0">
              <a:buNone/>
            </a:pPr>
          </a:p>
        </p:txBody>
      </p:sp>
      <p:sp>
        <p:nvSpPr>
          <p:cNvPr id="7172" name="Rectangle 4" title=""/>
          <p:cNvSpPr/>
          <p:nvPr>
            <p:ph type="title"/>
          </p:nvPr>
        </p:nvSpPr>
        <p:spPr>
          <a:xfrm>
            <a:off x="1435100" y="825500"/>
            <a:ext cx="77978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5400"/>
              <a:t> Using Header Files</a:t>
            </a:r>
            <a:endParaRPr sz="5400"/>
          </a:p>
        </p:txBody>
      </p:sp>
      <p:sp>
        <p:nvSpPr>
          <p:cNvPr id="7174" name="Rectangle 6" title=""/>
          <p:cNvSpPr/>
          <p:nvPr/>
        </p:nvSpPr>
        <p:spPr>
          <a:xfrm>
            <a:off x="1066800" y="3200400"/>
            <a:ext cx="7848600" cy="2743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/>
              <a:t>It is better to define this value in a header file</a:t>
            </a:r>
            <a:endParaRPr sz="2800"/>
          </a:p>
          <a:p>
            <a:pPr lvl="0"/>
            <a:endParaRPr sz="2800"/>
          </a:p>
          <a:p>
            <a:pPr lvl="0"/>
            <a:r>
              <a:rPr sz="2800"/>
              <a:t>Then simply by including the header file in the program this value is defined and it has a meaningful name</a:t>
            </a:r>
            <a:endParaRPr sz="2800"/>
          </a:p>
          <a:p>
            <a:pPr lvl="0">
              <a:buNone/>
            </a:pP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295400" y="1371600"/>
            <a:ext cx="7194550" cy="2590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endParaRPr sz="4400"/>
          </a:p>
          <a:p>
            <a:pPr lvl="0">
              <a:lnSpc>
                <a:spcPct val="80000"/>
              </a:lnSpc>
            </a:pPr>
            <a:r>
              <a:rPr sz="2800"/>
              <a:t>#define pi 3.1415926</a:t>
            </a:r>
            <a:endParaRPr sz="2800"/>
          </a:p>
          <a:p>
            <a:pPr lvl="0">
              <a:lnSpc>
                <a:spcPct val="80000"/>
              </a:lnSpc>
            </a:pPr>
            <a:r>
              <a:rPr sz="2800"/>
              <a:t>Name can be used inside a program  exactly like a variable</a:t>
            </a:r>
            <a:endParaRPr sz="2800"/>
          </a:p>
          <a:p>
            <a:pPr lvl="0">
              <a:lnSpc>
                <a:spcPct val="80000"/>
              </a:lnSpc>
            </a:pPr>
            <a:r>
              <a:rPr sz="2800"/>
              <a:t>It cannot be used as a variable </a:t>
            </a:r>
            <a:endParaRPr sz="2800"/>
          </a:p>
        </p:txBody>
      </p:sp>
      <p:sp>
        <p:nvSpPr>
          <p:cNvPr id="8196" name="Rectangle 4" title=""/>
          <p:cNvSpPr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b="0"/>
              <a:t> </a:t>
            </a:r>
            <a:endParaRPr b="0"/>
          </a:p>
        </p:txBody>
      </p:sp>
      <p:sp>
        <p:nvSpPr>
          <p:cNvPr id="8197" name="Rectangle 5" title=""/>
          <p:cNvSpPr/>
          <p:nvPr/>
        </p:nvSpPr>
        <p:spPr>
          <a:xfrm>
            <a:off x="1066800" y="4419600"/>
            <a:ext cx="7162800" cy="1905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CircleArea = pi * radius * radius</a:t>
            </a:r>
          </a:p>
          <a:p>
            <a:pPr lvl="0" algn="ctr">
              <a:buNone/>
            </a:pPr>
          </a:p>
          <a:p>
            <a:pPr lvl="0" algn="ctr">
              <a:buNone/>
            </a:pPr>
            <a:r>
              <a:t>Circumference = 2 * pi * radius</a:t>
            </a:r>
          </a:p>
        </p:txBody>
      </p:sp>
      <p:sp>
        <p:nvSpPr>
          <p:cNvPr id="8198" name="Text Box 6" title=""/>
          <p:cNvSpPr txBox="1"/>
          <p:nvPr/>
        </p:nvSpPr>
        <p:spPr>
          <a:xfrm>
            <a:off x="1828800" y="792163"/>
            <a:ext cx="5181600" cy="11890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7200" b="1">
                <a:latin typeface="Tahoma" pitchFamily="34" charset="0"/>
              </a:rPr>
              <a:t>#define</a:t>
            </a:r>
            <a:endParaRPr sz="72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1066800" y="2465388"/>
            <a:ext cx="7543800" cy="23558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Identifier is any name user creates  in his/her program</a:t>
            </a:r>
            <a:br/>
          </a:p>
          <a:p>
            <a:pPr lvl="0">
              <a:lnSpc>
                <a:spcPct val="90000"/>
              </a:lnSpc>
            </a:pPr>
            <a:r>
              <a:t>Functions are also identifiers</a:t>
            </a:r>
            <a:br/>
          </a:p>
          <a:p>
            <a:pPr lvl="0">
              <a:lnSpc>
                <a:spcPct val="90000"/>
              </a:lnSpc>
            </a:pPr>
            <a:r>
              <a:t>Labels are also identifiers</a:t>
            </a:r>
          </a:p>
        </p:txBody>
      </p:sp>
      <p:sp>
        <p:nvSpPr>
          <p:cNvPr id="9220" name="Rectangle 4" title=""/>
          <p:cNvSpPr/>
          <p:nvPr>
            <p:ph type="title"/>
          </p:nvPr>
        </p:nvSpPr>
        <p:spPr>
          <a:xfrm>
            <a:off x="1447800" y="762000"/>
            <a:ext cx="75438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5400"/>
              <a:t>Scope of Identifiers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1066800" y="2397125"/>
            <a:ext cx="754380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Scope means visibility</a:t>
            </a:r>
            <a:br/>
          </a:p>
          <a:p>
            <a:pPr lvl="0">
              <a:lnSpc>
                <a:spcPct val="90000"/>
              </a:lnSpc>
            </a:pPr>
            <a:r>
              <a:t>A variable declared inside a block has  visibility within that block only</a:t>
            </a:r>
            <a:br/>
          </a:p>
          <a:p>
            <a:pPr lvl="0">
              <a:lnSpc>
                <a:spcPct val="90000"/>
              </a:lnSpc>
            </a:pPr>
            <a:r>
              <a:t>Variables defined within the function has a scope that is function wide</a:t>
            </a:r>
          </a:p>
        </p:txBody>
      </p:sp>
      <p:sp>
        <p:nvSpPr>
          <p:cNvPr id="10244" name="Rectangle 4" title=""/>
          <p:cNvSpPr/>
          <p:nvPr>
            <p:ph type="title"/>
          </p:nvPr>
        </p:nvSpPr>
        <p:spPr>
          <a:xfrm>
            <a:off x="1219200" y="762000"/>
            <a:ext cx="76962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Scope of Identifiers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NotDefined 2" title=""/>
          <p:cNvSpPr/>
          <p:nvPr>
            <p:ph type="title"/>
          </p:nvPr>
        </p:nvSpPr>
        <p:spPr>
          <a:xfrm>
            <a:off x="1066800" y="4857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37891" name="NotDefined 3" title=""/>
          <p:cNvSpPr/>
          <p:nvPr>
            <p:ph type="body" idx="4294967295"/>
          </p:nvPr>
        </p:nvSpPr>
        <p:spPr>
          <a:xfrm>
            <a:off x="12192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buNone/>
            </a:pPr>
            <a:r>
              <a:rPr sz="3200"/>
              <a:t>void functionName ( ) </a:t>
            </a:r>
            <a:endParaRPr sz="3200"/>
          </a:p>
          <a:p>
            <a:pPr lvl="4">
              <a:buNone/>
            </a:pPr>
            <a:r>
              <a:rPr sz="3200"/>
              <a:t>{</a:t>
            </a:r>
            <a:endParaRPr sz="3200"/>
          </a:p>
          <a:p>
            <a:pPr lvl="4">
              <a:buNone/>
            </a:pPr>
            <a:r>
              <a:rPr sz="3200"/>
              <a:t>		{</a:t>
            </a:r>
            <a:endParaRPr sz="3200"/>
          </a:p>
          <a:p>
            <a:pPr lvl="4">
              <a:buNone/>
            </a:pPr>
            <a:r>
              <a:rPr sz="3200"/>
              <a:t>			int i ; </a:t>
            </a:r>
            <a:endParaRPr sz="3200"/>
          </a:p>
          <a:p>
            <a:pPr lvl="4">
              <a:buNone/>
            </a:pPr>
            <a:r>
              <a:rPr sz="3200"/>
              <a:t>		}</a:t>
            </a:r>
            <a:endParaRPr sz="3200"/>
          </a:p>
          <a:p>
            <a:pPr lvl="4">
              <a:buNone/>
            </a:pPr>
            <a:r>
              <a:rPr sz="3200"/>
              <a:t>…..</a:t>
            </a:r>
            <a:endParaRPr sz="3200"/>
          </a:p>
          <a:p>
            <a:pPr lvl="4">
              <a:buNone/>
            </a:pPr>
            <a:r>
              <a:rPr sz="3200"/>
              <a:t>}</a:t>
            </a:r>
            <a:endParaRPr sz="3200"/>
          </a:p>
          <a:p>
            <a:pPr lvl="0">
              <a:buNone/>
            </a:pPr>
            <a:endParaRPr sz="2800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Program</a:t>
            </a:r>
            <a:endParaRPr sz="6600"/>
          </a:p>
        </p:txBody>
      </p:sp>
      <p:sp>
        <p:nvSpPr>
          <p:cNvPr id="3075" name="NotDefined 3" title=""/>
          <p:cNvSpPr/>
          <p:nvPr>
            <p:ph type="body" sz="half" idx="4294967295"/>
          </p:nvPr>
        </p:nvSpPr>
        <p:spPr>
          <a:xfrm>
            <a:off x="1066800" y="1981200"/>
            <a:ext cx="36957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endParaRPr sz="3200" b="1"/>
          </a:p>
          <a:p>
            <a:pPr lvl="0" algn="ctr">
              <a:lnSpc>
                <a:spcPct val="90000"/>
              </a:lnSpc>
              <a:buNone/>
            </a:pPr>
            <a:r>
              <a:rPr sz="3200" b="1"/>
              <a:t>“A precise sequence of steps to</a:t>
            </a:r>
            <a:endParaRPr sz="3200" b="1"/>
          </a:p>
          <a:p>
            <a:pPr lvl="0" algn="ctr">
              <a:lnSpc>
                <a:spcPct val="90000"/>
              </a:lnSpc>
              <a:buNone/>
            </a:pPr>
            <a:r>
              <a:rPr sz="3200" b="1"/>
              <a:t>solve a particular problem”</a:t>
            </a:r>
            <a:endParaRPr sz="3200" b="1"/>
          </a:p>
          <a:p>
            <a:pPr lvl="0" algn="ctr">
              <a:lnSpc>
                <a:spcPct val="90000"/>
              </a:lnSpc>
            </a:pPr>
            <a:endParaRPr sz="3200" b="1"/>
          </a:p>
        </p:txBody>
      </p:sp>
      <p:sp>
        <p:nvSpPr>
          <p:cNvPr id="3091" name="NotDefined 13" title=""/>
          <p:cNvSpPr/>
          <p:nvPr>
            <p:ph sz="half" idx="1"/>
          </p:nvPr>
        </p:nvSpPr>
        <p:spPr>
          <a:xfrm>
            <a:off x="4914900" y="1981200"/>
            <a:ext cx="36957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457200" y="2073275"/>
            <a:ext cx="89154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4200"/>
              <a:t>Introduction to Programming</a:t>
            </a:r>
            <a:endParaRPr sz="42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3200400" y="41148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/>
            <a:r>
              <a:rPr sz="3600" b="1"/>
              <a:t>Lecture 2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2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333500" y="2251075"/>
            <a:ext cx="7124700" cy="37687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Do not create variables with same name inside blocks, inside functions or inside bigger blocks</a:t>
            </a:r>
            <a:br/>
          </a:p>
          <a:p>
            <a:pPr lvl="0">
              <a:lnSpc>
                <a:spcPct val="90000"/>
              </a:lnSpc>
            </a:pPr>
            <a:r>
              <a:t>Try to use separate variable names to avoid confusion</a:t>
            </a:r>
            <a:br/>
          </a:p>
          <a:p>
            <a:pPr lvl="0">
              <a:lnSpc>
                <a:spcPct val="90000"/>
              </a:lnSpc>
            </a:pPr>
            <a:r>
              <a:t>Reuse of variables is valid</a:t>
            </a:r>
          </a:p>
        </p:txBody>
      </p:sp>
      <p:sp>
        <p:nvSpPr>
          <p:cNvPr id="11268" name="Rectangle 4" title=""/>
          <p:cNvSpPr/>
          <p:nvPr>
            <p:ph type="title"/>
          </p:nvPr>
        </p:nvSpPr>
        <p:spPr>
          <a:xfrm>
            <a:off x="965200" y="549275"/>
            <a:ext cx="8458200" cy="1736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Identifiers Important Points</a:t>
            </a:r>
          </a:p>
        </p:txBody>
      </p:sp>
    </p:spTree>
  </p:cSld>
  <p:clrMapOvr>
    <a:masterClrMapping/>
  </p:clrMapOvr>
  <p:transition/>
  <p:timing/>
</p:sld>
</file>

<file path=ppt/slides/slide2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2203450" y="2825750"/>
            <a:ext cx="5568950" cy="11779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600"/>
              <a:t># include &lt; iostream.h &gt;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    int i ;</a:t>
            </a:r>
            <a:endParaRPr sz="3600"/>
          </a:p>
        </p:txBody>
      </p:sp>
      <p:sp>
        <p:nvSpPr>
          <p:cNvPr id="12292" name="Rectangle 4" title=""/>
          <p:cNvSpPr/>
          <p:nvPr>
            <p:ph type="title"/>
          </p:nvPr>
        </p:nvSpPr>
        <p:spPr>
          <a:xfrm>
            <a:off x="2286000" y="473075"/>
            <a:ext cx="57150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File Scope</a:t>
            </a:r>
            <a:endParaRPr sz="7200"/>
          </a:p>
        </p:txBody>
      </p:sp>
      <p:sp>
        <p:nvSpPr>
          <p:cNvPr id="12293" name="CalloutWedgeRoundRectangle 5" title=""/>
          <p:cNvSpPr/>
          <p:nvPr/>
        </p:nvSpPr>
        <p:spPr>
          <a:xfrm rot="10800000">
            <a:off x="3352800" y="4343400"/>
            <a:ext cx="1905000" cy="457200"/>
          </a:xfrm>
          <a:prstGeom prst="wedgeRoundRectCallout">
            <a:avLst>
              <a:gd name="adj1" fmla="val 35250"/>
              <a:gd name="adj2" fmla="val 101037"/>
              <a:gd name="adj3" fmla="val 16667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 rot="1080000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Global variable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1371600" y="2312988"/>
            <a:ext cx="7543800" cy="4087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/>
              <a:t>Can be used anywhere in program</a:t>
            </a:r>
            <a:endParaRPr sz="2800"/>
          </a:p>
          <a:p>
            <a:pPr lvl="0"/>
            <a:r>
              <a:rPr sz="2800"/>
              <a:t>Can cause logical problems if same variable name is used in local variable declarations</a:t>
            </a:r>
            <a:br>
              <a:rPr sz="2800"/>
            </a:br>
            <a:endParaRPr sz="2800"/>
          </a:p>
          <a:p>
            <a:pPr lvl="0" algn="ctr">
              <a:buNone/>
            </a:pPr>
            <a:r>
              <a:rPr sz="2800">
                <a:solidFill>
                  <a:schemeClr val="hlink"/>
                </a:solidFill>
              </a:rPr>
              <a:t>  </a:t>
            </a:r>
            <a:r>
              <a:rPr sz="2800" b="1">
                <a:solidFill>
                  <a:schemeClr val="hlink"/>
                </a:solidFill>
                <a:latin typeface="Bookman Old Style" pitchFamily="18" charset="0"/>
              </a:rPr>
              <a:t>For good  programming</a:t>
            </a:r>
            <a:br>
              <a:rPr sz="2800"/>
            </a:br>
            <a:endParaRPr sz="2800"/>
          </a:p>
          <a:p>
            <a:pPr lvl="0"/>
            <a:r>
              <a:rPr sz="2800"/>
              <a:t>Try to minimize the use of global variables</a:t>
            </a:r>
            <a:endParaRPr sz="2800"/>
          </a:p>
          <a:p>
            <a:pPr lvl="0"/>
            <a:r>
              <a:rPr sz="2800"/>
              <a:t>Try to use local variables as far as possible</a:t>
            </a:r>
            <a:endParaRPr sz="2800"/>
          </a:p>
        </p:txBody>
      </p:sp>
      <p:sp>
        <p:nvSpPr>
          <p:cNvPr id="13316" name="Rectangle 4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Global Variable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 b="1">
                <a:solidFill>
                  <a:srgbClr val="FFFF99"/>
                </a:solidFill>
              </a:rPr>
              <a:t>Global Scope</a:t>
            </a:r>
            <a:endParaRPr sz="2800" b="1">
              <a:solidFill>
                <a:srgbClr val="FFFF99"/>
              </a:solidFill>
            </a:endParaRPr>
          </a:p>
          <a:p>
            <a:pPr lvl="0">
              <a:buNone/>
            </a:pPr>
            <a:r>
              <a:rPr sz="2800"/>
              <a:t>	Anything identified or declared outside of any function is visible to all functions in that file </a:t>
            </a:r>
            <a:endParaRPr sz="2800"/>
          </a:p>
          <a:p>
            <a:pPr lvl="0"/>
            <a:r>
              <a:rPr sz="2800" b="1">
                <a:solidFill>
                  <a:srgbClr val="FFFF99"/>
                </a:solidFill>
              </a:rPr>
              <a:t>Function level scope</a:t>
            </a:r>
            <a:endParaRPr sz="2800" b="1">
              <a:solidFill>
                <a:srgbClr val="FFFF99"/>
              </a:solidFill>
            </a:endParaRPr>
          </a:p>
          <a:p>
            <a:pPr lvl="0">
              <a:buNone/>
            </a:pPr>
            <a:r>
              <a:rPr sz="2800"/>
              <a:t>	Declaring variables inside a function can be used in the whole function</a:t>
            </a:r>
            <a:endParaRPr sz="2800"/>
          </a:p>
          <a:p>
            <a:pPr lvl="0"/>
            <a:r>
              <a:rPr sz="2800" b="1">
                <a:solidFill>
                  <a:srgbClr val="FFFF99"/>
                </a:solidFill>
              </a:rPr>
              <a:t>Block level scope</a:t>
            </a:r>
            <a:endParaRPr sz="2800" b="1">
              <a:solidFill>
                <a:srgbClr val="FFFF99"/>
              </a:solidFill>
            </a:endParaRPr>
          </a:p>
          <a:p>
            <a:pPr lvl="0">
              <a:buNone/>
            </a:pPr>
            <a:r>
              <a:rPr sz="2800"/>
              <a:t>	Variables or integers declared inside block are used inside block</a:t>
            </a:r>
            <a:endParaRPr sz="2800"/>
          </a:p>
        </p:txBody>
      </p:sp>
      <p:sp>
        <p:nvSpPr>
          <p:cNvPr id="14340" name="Rectangle 4" title=""/>
          <p:cNvSpPr/>
          <p:nvPr>
            <p:ph type="title"/>
          </p:nvPr>
        </p:nvSpPr>
        <p:spPr>
          <a:xfrm>
            <a:off x="1371600" y="685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Visibility of Identifiers</a:t>
            </a:r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838200" y="1722438"/>
            <a:ext cx="73152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b="1"/>
          </a:p>
          <a:p>
            <a:pPr lvl="0" algn="ctr">
              <a:buNone/>
            </a:pPr>
            <a:r>
              <a:rPr b="1"/>
              <a:t>for ( </a:t>
            </a:r>
            <a:r>
              <a:rPr b="1">
                <a:solidFill>
                  <a:srgbClr val="FFFF99"/>
                </a:solidFill>
              </a:rPr>
              <a:t>int i</a:t>
            </a:r>
            <a:r>
              <a:rPr b="1"/>
              <a:t> = 0 ; i &lt; 10 ; i++ ) </a:t>
            </a:r>
            <a:endParaRPr b="1"/>
          </a:p>
          <a:p>
            <a:pPr lvl="0">
              <a:buNone/>
            </a:pPr>
            <a:endParaRPr b="1"/>
          </a:p>
          <a:p>
            <a:pPr lvl="0"/>
            <a:r>
              <a:t>It is block level scope declared in </a:t>
            </a:r>
            <a:r>
              <a:rPr b="1"/>
              <a:t>for</a:t>
            </a:r>
            <a:r>
              <a:t> loop</a:t>
            </a:r>
          </a:p>
          <a:p>
            <a:pPr lvl="0"/>
            <a:r>
              <a:t>When </a:t>
            </a:r>
            <a:r>
              <a:rPr b="1"/>
              <a:t>for</a:t>
            </a:r>
            <a:r>
              <a:t> is finished “ i ” no longer exists</a:t>
            </a:r>
          </a:p>
        </p:txBody>
      </p:sp>
      <p:sp>
        <p:nvSpPr>
          <p:cNvPr id="15364" name="Rectangle 4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Example: Block Scope</a:t>
            </a:r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2209800" y="2027238"/>
            <a:ext cx="6477000" cy="4906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/>
              <a:t>#include &lt; iostream.h &gt;</a:t>
            </a:r>
            <a:endParaRPr sz="2800"/>
          </a:p>
          <a:p>
            <a:pPr lvl="0">
              <a:buNone/>
            </a:pPr>
            <a:r>
              <a:rPr sz="2800"/>
              <a:t>int i ; </a:t>
            </a:r>
            <a:endParaRPr sz="2800"/>
          </a:p>
          <a:p>
            <a:pPr lvl="0">
              <a:buNone/>
            </a:pPr>
            <a:r>
              <a:rPr sz="2800"/>
              <a:t>void f ( void ) ;</a:t>
            </a:r>
            <a:endParaRPr sz="2800"/>
          </a:p>
          <a:p>
            <a:pPr lvl="0">
              <a:buNone/>
            </a:pPr>
            <a:r>
              <a:rPr sz="2800"/>
              <a:t>main (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		i = 10 ;</a:t>
            </a:r>
            <a:endParaRPr sz="2800"/>
          </a:p>
          <a:p>
            <a:pPr lvl="0">
              <a:buNone/>
            </a:pPr>
            <a:r>
              <a:rPr sz="2800"/>
              <a:t>		cout&lt;&lt; “ within main i = “ &lt;&lt; i ;</a:t>
            </a:r>
            <a:endParaRPr sz="2800"/>
          </a:p>
          <a:p>
            <a:pPr lvl="0">
              <a:buNone/>
            </a:pPr>
            <a:r>
              <a:rPr sz="2800"/>
              <a:t>		f ( )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16388" name="Rectangle 4" title=""/>
          <p:cNvSpPr/>
          <p:nvPr>
            <p:ph type="title"/>
          </p:nvPr>
        </p:nvSpPr>
        <p:spPr>
          <a:xfrm>
            <a:off x="838200" y="7620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Example: Global Scope</a:t>
            </a:r>
            <a:endParaRPr sz="4800"/>
          </a:p>
        </p:txBody>
      </p:sp>
    </p:spTree>
  </p:cSld>
  <p:clrMapOvr>
    <a:masterClrMapping/>
  </p:clrMapOvr>
  <p:transition/>
  <p:timing/>
</p:sld>
</file>

<file path=ppt/slides/slide2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14478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/>
              <a:t>void f ( void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		cout&lt;&lt; “ Inside function f , i =“ &lt;&lt; i ;</a:t>
            </a:r>
            <a:endParaRPr sz="2800"/>
          </a:p>
          <a:p>
            <a:pPr lvl="0">
              <a:buNone/>
            </a:pPr>
            <a:r>
              <a:rPr sz="2800"/>
              <a:t>		i = 20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  <a:p>
            <a:pPr lvl="0">
              <a:buNone/>
            </a:pPr>
            <a:endParaRPr sz="2800"/>
          </a:p>
        </p:txBody>
      </p:sp>
      <p:sp>
        <p:nvSpPr>
          <p:cNvPr id="34821" name="Rectangle 5" title=""/>
          <p:cNvSpPr/>
          <p:nvPr>
            <p:ph type="title"/>
          </p:nvPr>
        </p:nvSpPr>
        <p:spPr>
          <a:xfrm>
            <a:off x="8382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Example: Global Scope</a:t>
            </a:r>
            <a:endParaRPr sz="4800"/>
          </a:p>
        </p:txBody>
      </p:sp>
    </p:spTree>
  </p:cSld>
  <p:clrMapOvr>
    <a:masterClrMapping/>
  </p:clrMapOvr>
  <p:transition/>
  <p:timing/>
</p:sld>
</file>

<file path=ppt/slides/slide2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511300" y="1905000"/>
            <a:ext cx="73914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/>
              <a:t>#include &lt;iostream.h &gt;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int f ( int )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main ( 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int i = 10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cout &lt;&lt; “In main i = " &lt;&lt; i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f ( i )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cout &lt;&lt; " Back in main,  i = " &lt;&lt; i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18436" name="Rectangle 4" title=""/>
          <p:cNvSpPr/>
          <p:nvPr>
            <p:ph type="title"/>
          </p:nvPr>
        </p:nvSpPr>
        <p:spPr>
          <a:xfrm>
            <a:off x="838200" y="7620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Example: Call by Value</a:t>
            </a:r>
            <a:endParaRPr sz="4800"/>
          </a:p>
        </p:txBody>
      </p:sp>
      <p:sp>
        <p:nvSpPr>
          <p:cNvPr id="18437" name="RightArrow 5" title=""/>
          <p:cNvSpPr/>
          <p:nvPr/>
        </p:nvSpPr>
        <p:spPr>
          <a:xfrm>
            <a:off x="1309688" y="52578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1066800" y="2209800"/>
            <a:ext cx="7924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/>
              <a:t>int  f ( int i )		</a:t>
            </a:r>
            <a:endParaRPr sz="2800"/>
          </a:p>
          <a:p>
            <a:pPr lvl="0">
              <a:buNone/>
            </a:pPr>
            <a:r>
              <a:rPr sz="2800"/>
              <a:t>{ </a:t>
            </a:r>
            <a:endParaRPr sz="2800"/>
          </a:p>
          <a:p>
            <a:pPr lvl="0">
              <a:buNone/>
            </a:pPr>
            <a:r>
              <a:rPr sz="2800"/>
              <a:t>		cout &lt;&lt; "In function f , i = " &lt;&lt; i ;</a:t>
            </a:r>
            <a:endParaRPr sz="2800"/>
          </a:p>
          <a:p>
            <a:pPr lvl="0">
              <a:buNone/>
            </a:pPr>
            <a:r>
              <a:rPr sz="2800"/>
              <a:t>		i *= 2 ;</a:t>
            </a:r>
            <a:endParaRPr sz="2800"/>
          </a:p>
          <a:p>
            <a:pPr lvl="0">
              <a:buNone/>
            </a:pPr>
            <a:r>
              <a:rPr sz="2800"/>
              <a:t>		cout &lt;&lt; "In function f , i is now = “ &lt;&lt; i ;</a:t>
            </a:r>
            <a:endParaRPr sz="2800"/>
          </a:p>
          <a:p>
            <a:pPr lvl="0">
              <a:buNone/>
            </a:pPr>
            <a:r>
              <a:rPr sz="2800"/>
              <a:t>		return i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  <a:p>
            <a:pPr lvl="0">
              <a:buNone/>
            </a:pPr>
            <a:endParaRPr sz="2800"/>
          </a:p>
        </p:txBody>
      </p:sp>
      <p:sp>
        <p:nvSpPr>
          <p:cNvPr id="35844" name="Rectangle 4" title=""/>
          <p:cNvSpPr/>
          <p:nvPr>
            <p:ph type="title"/>
          </p:nvPr>
        </p:nvSpPr>
        <p:spPr>
          <a:xfrm>
            <a:off x="914400" y="6858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Example: Call by Value</a:t>
            </a:r>
            <a:endParaRPr sz="5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7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charRg st="73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2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charRg st="121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3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charRg st="134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304800" y="2667000"/>
            <a:ext cx="9144000" cy="4038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700" b="1"/>
              <a:t>double square ( double x ) 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{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return x * x 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}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main ( )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{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double number = 123.456 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cout &lt;&lt; “ The square of “ &lt;&lt; number &lt;&lt; “ is  “&lt;&lt; square ( number ) ; 	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cout &lt;&lt; “ The current value of  “ &lt;&lt; number &lt;&lt; “is “ &lt;&lt; number 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} </a:t>
            </a:r>
            <a:endParaRPr sz="1700" b="1"/>
          </a:p>
        </p:txBody>
      </p:sp>
      <p:sp>
        <p:nvSpPr>
          <p:cNvPr id="19460" name="Rectangle 4" title=""/>
          <p:cNvSpPr/>
          <p:nvPr>
            <p:ph type="title"/>
          </p:nvPr>
        </p:nvSpPr>
        <p:spPr>
          <a:xfrm>
            <a:off x="914400" y="9144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Example :  Square of a Number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charRg st="49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charRg st="5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charRg st="87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charRg st="129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62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59">
                                            <p:txEl>
                                              <p:charRg st="162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charRg st="231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1447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Today’s Lecture</a:t>
            </a:r>
            <a:endParaRPr sz="6000"/>
          </a:p>
        </p:txBody>
      </p:sp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6764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/>
              <a:t>Software Categories</a:t>
            </a:r>
            <a:endParaRPr sz="2800"/>
          </a:p>
          <a:p>
            <a:pPr lvl="2"/>
            <a:r>
              <a:rPr sz="2800"/>
              <a:t> System Software</a:t>
            </a:r>
            <a:endParaRPr sz="2800"/>
          </a:p>
          <a:p>
            <a:pPr lvl="2"/>
            <a:r>
              <a:rPr sz="2800"/>
              <a:t> Application  Software</a:t>
            </a:r>
            <a:endParaRPr sz="2800"/>
          </a:p>
          <a:p>
            <a:pPr lvl="0"/>
            <a:r>
              <a:rPr sz="2800"/>
              <a:t>Introduction to ‘C’ Language</a:t>
            </a:r>
            <a:endParaRPr sz="2800"/>
          </a:p>
          <a:p>
            <a:pPr lvl="2"/>
            <a:r>
              <a:rPr sz="2800"/>
              <a:t> History</a:t>
            </a:r>
            <a:endParaRPr sz="2800"/>
          </a:p>
          <a:p>
            <a:pPr lvl="2"/>
            <a:r>
              <a:rPr sz="2800"/>
              <a:t> Evolution</a:t>
            </a:r>
            <a:endParaRPr sz="2800"/>
          </a:p>
          <a:p>
            <a:pPr lvl="2"/>
            <a:r>
              <a:rPr sz="2800"/>
              <a:t> Justification</a:t>
            </a:r>
            <a:endParaRPr sz="2800"/>
          </a:p>
          <a:p>
            <a:pPr lvl="0"/>
            <a:r>
              <a:rPr sz="2800"/>
              <a:t>Development Environment of ‘C’</a:t>
            </a:r>
            <a:endParaRPr sz="2800"/>
          </a:p>
        </p:txBody>
      </p:sp>
    </p:spTree>
  </p:cSld>
  <p:clrMapOvr>
    <a:masterClrMapping/>
  </p:clrMapOvr>
  <p:transition/>
  <p:timing/>
</p:sld>
</file>

<file path=ppt/slides/slide2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1524000" y="2667000"/>
            <a:ext cx="7162800" cy="3124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000"/>
              <a:t>		#include &lt; math.h &gt;</a:t>
            </a:r>
            <a:endParaRPr sz="3000"/>
          </a:p>
          <a:p>
            <a:pPr lvl="0">
              <a:buNone/>
            </a:pPr>
            <a:r>
              <a:rPr sz="3000"/>
              <a:t>		double sqrt ( double );</a:t>
            </a:r>
            <a:r>
              <a:t> </a:t>
            </a:r>
          </a:p>
          <a:p>
            <a:pPr lvl="0">
              <a:buNone/>
            </a:pPr>
          </a:p>
          <a:p>
            <a:pPr lvl="0">
              <a:buNone/>
            </a:pPr>
            <a:r>
              <a:t>	log</a:t>
            </a:r>
            <a:r>
              <a:rPr baseline="-25000"/>
              <a:t>10 </a:t>
            </a:r>
            <a:r>
              <a:t>, pow ( x</a:t>
            </a:r>
            <a:r>
              <a:rPr baseline="30000"/>
              <a:t>y </a:t>
            </a:r>
            <a:r>
              <a:t>) , sin , cos , tan …</a:t>
            </a:r>
            <a:endParaRPr baseline="30000"/>
          </a:p>
          <a:p>
            <a:pPr lvl="0">
              <a:buNone/>
            </a:pPr>
          </a:p>
        </p:txBody>
      </p:sp>
      <p:sp>
        <p:nvSpPr>
          <p:cNvPr id="20484" name="Rectangle 4" title=""/>
          <p:cNvSpPr/>
          <p:nvPr>
            <p:ph type="title"/>
          </p:nvPr>
        </p:nvSpPr>
        <p:spPr>
          <a:xfrm>
            <a:off x="914400" y="7747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Math.h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914400" y="2286000"/>
            <a:ext cx="82296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 function in which original value of the variable is changed </a:t>
            </a:r>
          </a:p>
          <a:p>
            <a:pPr lvl="0"/>
            <a:r>
              <a:t>To call by reference we cannot pass value, we have to pass memory address of variable</a:t>
            </a:r>
          </a:p>
          <a:p>
            <a:pPr lvl="0"/>
            <a:r>
              <a:t>“&amp;” is used to take the address of a variable </a:t>
            </a:r>
          </a:p>
        </p:txBody>
      </p:sp>
      <p:sp>
        <p:nvSpPr>
          <p:cNvPr id="21508" name="Rectangle 4" title=""/>
          <p:cNvSpPr/>
          <p:nvPr>
            <p:ph type="title"/>
          </p:nvPr>
        </p:nvSpPr>
        <p:spPr>
          <a:xfrm>
            <a:off x="1066800" y="7620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Call by Reference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1447800" y="2452688"/>
            <a:ext cx="7543800" cy="39481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t>main ( ) </a:t>
            </a:r>
          </a:p>
          <a:p>
            <a:pPr lvl="0">
              <a:lnSpc>
                <a:spcPct val="90000"/>
              </a:lnSpc>
              <a:buNone/>
            </a:pPr>
            <a:r>
              <a:t>{</a:t>
            </a:r>
          </a:p>
          <a:p>
            <a:pPr lvl="0">
              <a:lnSpc>
                <a:spcPct val="90000"/>
              </a:lnSpc>
              <a:buNone/>
            </a:pPr>
            <a:r>
              <a:t>		double x = 123.456 ;</a:t>
            </a:r>
          </a:p>
          <a:p>
            <a:pPr lvl="0">
              <a:lnSpc>
                <a:spcPct val="90000"/>
              </a:lnSpc>
              <a:buNone/>
            </a:pPr>
            <a:r>
              <a:t>		square ( &amp;x ) ;</a:t>
            </a:r>
          </a:p>
          <a:p>
            <a:pPr lvl="0">
              <a:lnSpc>
                <a:spcPct val="90000"/>
              </a:lnSpc>
              <a:buNone/>
            </a:pPr>
            <a:r>
              <a:t>}</a:t>
            </a:r>
          </a:p>
          <a:p>
            <a:pPr lvl="0">
              <a:lnSpc>
                <a:spcPct val="90000"/>
              </a:lnSpc>
              <a:buNone/>
            </a:pPr>
            <a:r>
              <a:t>	</a:t>
            </a:r>
            <a:r>
              <a:rPr>
                <a:solidFill>
                  <a:srgbClr val="FFFF99"/>
                </a:solidFill>
              </a:rPr>
              <a:t>Value of ‘x’ is not passed , but the memory address of ‘x’ is passed</a:t>
            </a:r>
            <a:endParaRPr>
              <a:solidFill>
                <a:srgbClr val="FFFF99"/>
              </a:solidFill>
            </a:endParaRPr>
          </a:p>
        </p:txBody>
      </p:sp>
      <p:sp>
        <p:nvSpPr>
          <p:cNvPr id="22532" name="Rectangle 4" title=""/>
          <p:cNvSpPr/>
          <p:nvPr>
            <p:ph type="title"/>
          </p:nvPr>
        </p:nvSpPr>
        <p:spPr>
          <a:xfrm>
            <a:off x="10668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Example: Call by Reference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1524000" y="2438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</a:p>
          <a:p>
            <a:pPr lvl="0">
              <a:buNone/>
            </a:pPr>
            <a:r>
              <a:t>square ( double *x )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    *x = *x * *x ;</a:t>
            </a:r>
          </a:p>
          <a:p>
            <a:pPr lvl="0">
              <a:buNone/>
            </a:pPr>
            <a:r>
              <a:t>}</a:t>
            </a:r>
          </a:p>
          <a:p>
            <a:pPr lvl="0">
              <a:buNone/>
            </a:pPr>
          </a:p>
          <a:p>
            <a:pPr lvl="0">
              <a:buNone/>
            </a:pPr>
          </a:p>
        </p:txBody>
      </p:sp>
      <p:sp>
        <p:nvSpPr>
          <p:cNvPr id="30724" name="Rectangle 4" title=""/>
          <p:cNvSpPr/>
          <p:nvPr>
            <p:ph type="title"/>
          </p:nvPr>
        </p:nvSpPr>
        <p:spPr>
          <a:xfrm>
            <a:off x="9144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Example: Call by Reference</a:t>
            </a:r>
          </a:p>
        </p:txBody>
      </p:sp>
      <p:sp>
        <p:nvSpPr>
          <p:cNvPr id="30725" name="Text Box 5" title=""/>
          <p:cNvSpPr txBox="1"/>
          <p:nvPr/>
        </p:nvSpPr>
        <p:spPr>
          <a:xfrm>
            <a:off x="4737100" y="2767013"/>
            <a:ext cx="4289425" cy="4270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200">
                <a:solidFill>
                  <a:srgbClr val="FFFF99"/>
                </a:solidFill>
              </a:rPr>
              <a:t>x is a pointer to a variable double</a:t>
            </a:r>
            <a:endParaRPr sz="2200">
              <a:solidFill>
                <a:srgbClr val="FFFF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12954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Pointers are used to pass address of variable for reference </a:t>
            </a:r>
            <a:br/>
          </a:p>
          <a:p>
            <a:pPr lvl="0">
              <a:lnSpc>
                <a:spcPct val="90000"/>
              </a:lnSpc>
            </a:pPr>
            <a:r>
              <a:t>We use “ &amp;x ” to send the address of  “ x “ </a:t>
            </a:r>
            <a:br/>
          </a:p>
          <a:p>
            <a:pPr lvl="0">
              <a:lnSpc>
                <a:spcPct val="90000"/>
              </a:lnSpc>
            </a:pPr>
            <a:r>
              <a:t>To receive the address we use “ *x ” </a:t>
            </a:r>
            <a:br/>
            <a:r>
              <a:t>(whatever “ x ” points to)</a:t>
            </a:r>
          </a:p>
        </p:txBody>
      </p:sp>
      <p:sp>
        <p:nvSpPr>
          <p:cNvPr id="23556" name="Rectangle 4" title=""/>
          <p:cNvSpPr/>
          <p:nvPr>
            <p:ph type="title"/>
          </p:nvPr>
        </p:nvSpPr>
        <p:spPr>
          <a:xfrm>
            <a:off x="685800" y="8128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Pointers</a:t>
            </a:r>
            <a:endParaRPr sz="7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1790700" y="2341563"/>
            <a:ext cx="7124700" cy="360203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2800"/>
              <a:t>Special function which can call itself</a:t>
            </a:r>
            <a:endParaRPr sz="2800"/>
          </a:p>
          <a:p>
            <a:pPr lvl="0">
              <a:lnSpc>
                <a:spcPct val="80000"/>
              </a:lnSpc>
              <a:buNone/>
            </a:pP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x</a:t>
            </a:r>
            <a:r>
              <a:rPr sz="2800" baseline="30000"/>
              <a:t>10</a:t>
            </a:r>
            <a:r>
              <a:rPr sz="2800"/>
              <a:t> = x * x</a:t>
            </a:r>
            <a:r>
              <a:rPr sz="2800" baseline="30000"/>
              <a:t>9</a:t>
            </a:r>
            <a:endParaRPr sz="2800" baseline="30000"/>
          </a:p>
          <a:p>
            <a:pPr lvl="0">
              <a:lnSpc>
                <a:spcPct val="80000"/>
              </a:lnSpc>
              <a:buNone/>
            </a:pPr>
            <a:r>
              <a:rPr sz="2800"/>
              <a:t>		x</a:t>
            </a:r>
            <a:r>
              <a:rPr sz="2800" baseline="30000"/>
              <a:t>9</a:t>
            </a:r>
            <a:r>
              <a:rPr sz="2800"/>
              <a:t> = x * x</a:t>
            </a:r>
            <a:r>
              <a:rPr sz="2800" baseline="30000"/>
              <a:t>8</a:t>
            </a:r>
            <a:endParaRPr sz="2800" baseline="30000"/>
          </a:p>
          <a:p>
            <a:pPr lvl="0">
              <a:lnSpc>
                <a:spcPct val="80000"/>
              </a:lnSpc>
              <a:buNone/>
            </a:pPr>
            <a:r>
              <a:rPr sz="2800"/>
              <a:t>		x</a:t>
            </a:r>
            <a:r>
              <a:rPr sz="2800" baseline="30000"/>
              <a:t>8</a:t>
            </a:r>
            <a:r>
              <a:rPr sz="2800"/>
              <a:t> = x * x</a:t>
            </a:r>
            <a:r>
              <a:rPr sz="2800" baseline="30000"/>
              <a:t>7</a:t>
            </a:r>
            <a:endParaRPr sz="2800" baseline="30000"/>
          </a:p>
          <a:p>
            <a:pPr lvl="0">
              <a:lnSpc>
                <a:spcPct val="80000"/>
              </a:lnSpc>
              <a:buNone/>
            </a:pPr>
            <a:r>
              <a:rPr sz="2800"/>
              <a:t>		… … </a:t>
            </a:r>
            <a:endParaRPr sz="2800"/>
          </a:p>
          <a:p>
            <a:pPr lvl="0">
              <a:lnSpc>
                <a:spcPct val="80000"/>
              </a:lnSpc>
              <a:buNone/>
            </a:pP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</a:t>
            </a:r>
            <a:r>
              <a:rPr sz="4000"/>
              <a:t>x</a:t>
            </a:r>
            <a:r>
              <a:rPr sz="4000" baseline="30000"/>
              <a:t>n</a:t>
            </a:r>
            <a:r>
              <a:rPr sz="4000"/>
              <a:t> = x * x</a:t>
            </a:r>
            <a:r>
              <a:rPr sz="4000" baseline="30000"/>
              <a:t>n-1</a:t>
            </a:r>
            <a:endParaRPr sz="4000" baseline="30000"/>
          </a:p>
        </p:txBody>
      </p:sp>
      <p:sp>
        <p:nvSpPr>
          <p:cNvPr id="24580" name="Rectangle 4" title=""/>
          <p:cNvSpPr/>
          <p:nvPr>
            <p:ph type="title"/>
          </p:nvPr>
        </p:nvSpPr>
        <p:spPr>
          <a:xfrm>
            <a:off x="914400" y="8001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Recursive Functions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1295400" y="2209800"/>
            <a:ext cx="7315200" cy="441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n! = n * (n-1) * (n-2) …….. 3 * 2 * 1</a:t>
            </a:r>
          </a:p>
          <a:p>
            <a:pPr lvl="0">
              <a:buNone/>
            </a:pPr>
            <a:r>
              <a:t>	5! = 5 * 4 * 3 * 2 * 1</a:t>
            </a:r>
          </a:p>
          <a:p>
            <a:pPr lvl="0">
              <a:buNone/>
            </a:pPr>
            <a:r>
              <a:t>	4! = 4 * 3 * 2 * 1</a:t>
            </a:r>
          </a:p>
          <a:p>
            <a:pPr lvl="0">
              <a:buNone/>
            </a:pPr>
          </a:p>
          <a:p>
            <a:pPr lvl="0">
              <a:buNone/>
            </a:pPr>
            <a:r>
              <a:t>	5! = 5 * 4!</a:t>
            </a:r>
          </a:p>
          <a:p>
            <a:pPr lvl="0">
              <a:buNone/>
            </a:pPr>
          </a:p>
          <a:p>
            <a:pPr lvl="0">
              <a:buNone/>
            </a:pPr>
            <a:r>
              <a:t>	0! = 1</a:t>
            </a:r>
          </a:p>
          <a:p>
            <a:pPr lvl="0">
              <a:buNone/>
            </a:pPr>
          </a:p>
        </p:txBody>
      </p:sp>
      <p:sp>
        <p:nvSpPr>
          <p:cNvPr id="25605" name="Rectangle 5" title=""/>
          <p:cNvSpPr/>
          <p:nvPr/>
        </p:nvSpPr>
        <p:spPr>
          <a:xfrm>
            <a:off x="838200" y="1219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/>
              <a:t>Recursive Functions: Factorial</a:t>
            </a:r>
            <a:br>
              <a:rPr sz="4000"/>
            </a:b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1295400" y="2528888"/>
            <a:ext cx="7321550" cy="34909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t>long factorial ( long n )</a:t>
            </a:r>
          </a:p>
          <a:p>
            <a:pPr lvl="0">
              <a:lnSpc>
                <a:spcPct val="90000"/>
              </a:lnSpc>
              <a:buNone/>
            </a:pPr>
            <a:r>
              <a:t>{</a:t>
            </a:r>
          </a:p>
          <a:p>
            <a:pPr lvl="0">
              <a:lnSpc>
                <a:spcPct val="90000"/>
              </a:lnSpc>
              <a:buNone/>
            </a:pPr>
            <a:r>
              <a:t>		if (n == 1 )</a:t>
            </a:r>
          </a:p>
          <a:p>
            <a:pPr lvl="0">
              <a:lnSpc>
                <a:spcPct val="90000"/>
              </a:lnSpc>
              <a:buNone/>
            </a:pPr>
            <a:r>
              <a:t>			return ( n ) ;</a:t>
            </a:r>
          </a:p>
          <a:p>
            <a:pPr lvl="0">
              <a:lnSpc>
                <a:spcPct val="90000"/>
              </a:lnSpc>
              <a:buNone/>
            </a:pPr>
            <a:r>
              <a:t>		else </a:t>
            </a:r>
          </a:p>
          <a:p>
            <a:pPr lvl="0">
              <a:lnSpc>
                <a:spcPct val="90000"/>
              </a:lnSpc>
              <a:buNone/>
            </a:pPr>
            <a:r>
              <a:t>			return ( n * factorial (n-1) ) ;</a:t>
            </a:r>
          </a:p>
          <a:p>
            <a:pPr lvl="0">
              <a:lnSpc>
                <a:spcPct val="90000"/>
              </a:lnSpc>
              <a:buNone/>
            </a:pPr>
            <a:r>
              <a:t>}</a:t>
            </a:r>
          </a:p>
          <a:p>
            <a:pPr lvl="0">
              <a:lnSpc>
                <a:spcPct val="90000"/>
              </a:lnSpc>
              <a:buNone/>
            </a:pPr>
          </a:p>
        </p:txBody>
      </p:sp>
      <p:sp>
        <p:nvSpPr>
          <p:cNvPr id="26628" name="Rectangle 4" title=""/>
          <p:cNvSpPr/>
          <p:nvPr>
            <p:ph type="title"/>
          </p:nvPr>
        </p:nvSpPr>
        <p:spPr>
          <a:xfrm>
            <a:off x="1143000" y="1082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600"/>
              <a:t>Recursive Functions: Factorial</a:t>
            </a:r>
            <a:br>
              <a:rPr sz="3600"/>
            </a:br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1524000" y="2484438"/>
            <a:ext cx="76200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Try to write program for </a:t>
            </a:r>
          </a:p>
          <a:p>
            <a:pPr lvl="0">
              <a:buNone/>
            </a:pPr>
          </a:p>
          <a:p>
            <a:pPr lvl="0"/>
            <a:r>
              <a:t>Fibonacci series</a:t>
            </a:r>
            <a:br/>
          </a:p>
          <a:p>
            <a:pPr lvl="0"/>
            <a:r>
              <a:t>Find ‘power of number’ using recursive technique</a:t>
            </a:r>
          </a:p>
          <a:p>
            <a:pPr lvl="0">
              <a:buNone/>
            </a:pPr>
          </a:p>
        </p:txBody>
      </p:sp>
      <p:sp>
        <p:nvSpPr>
          <p:cNvPr id="31750" name="Rectangle 6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Exercise</a:t>
            </a:r>
            <a:endParaRPr sz="7200"/>
          </a:p>
        </p:txBody>
      </p:sp>
    </p:spTree>
  </p:cSld>
  <p:clrMapOvr>
    <a:masterClrMapping/>
  </p:clrMapOvr>
  <p:transition/>
  <p:timing/>
</p:sld>
</file>

<file path=ppt/slides/slide2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Example </a:t>
            </a:r>
            <a:br>
              <a:rPr sz="4800"/>
            </a:br>
            <a:r>
              <a:rPr sz="4800"/>
              <a:t>The Fibonacci Series</a:t>
            </a:r>
            <a:endParaRPr sz="4800"/>
          </a:p>
        </p:txBody>
      </p:sp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Set of recursive calls to function </a:t>
            </a:r>
            <a:r>
              <a:rPr b="1">
                <a:latin typeface="Courier New" pitchFamily="49" charset="0"/>
              </a:rPr>
              <a:t>fibonacci</a:t>
            </a:r>
            <a:endParaRPr b="1">
              <a:latin typeface="Courier New" pitchFamily="49" charset="0"/>
            </a:endParaRPr>
          </a:p>
        </p:txBody>
      </p:sp>
      <p:grpSp>
        <p:nvGrpSpPr>
          <p:cNvPr id="38916" name="Group 4" title=""/>
          <p:cNvGrpSpPr/>
          <p:nvPr/>
        </p:nvGrpSpPr>
        <p:grpSpPr>
          <a:xfrm>
            <a:off x="1143000" y="3048000"/>
            <a:ext cx="6934200" cy="3554413"/>
            <a:chOff x="542" y="2069"/>
            <a:chExt cx="1762" cy="1231"/>
          </a:xfrm>
        </p:grpSpPr>
        <p:sp>
          <p:nvSpPr>
            <p:cNvPr id="38917" name="Custom 5" title=""/>
            <p:cNvSpPr/>
            <p:nvPr/>
          </p:nvSpPr>
          <p:spPr>
            <a:xfrm>
              <a:off x="725" y="3116"/>
              <a:ext cx="480" cy="48"/>
            </a:xfrm>
            <a:custGeom>
              <a:rect l="l" t="t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18" name="Custom 6" title=""/>
            <p:cNvSpPr/>
            <p:nvPr/>
          </p:nvSpPr>
          <p:spPr>
            <a:xfrm>
              <a:off x="1268" y="3116"/>
              <a:ext cx="480" cy="48"/>
            </a:xfrm>
            <a:custGeom>
              <a:rect l="l" t="t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19" name="Custom 7" title=""/>
            <p:cNvSpPr/>
            <p:nvPr/>
          </p:nvSpPr>
          <p:spPr>
            <a:xfrm>
              <a:off x="1824" y="2764"/>
              <a:ext cx="480" cy="48"/>
            </a:xfrm>
            <a:custGeom>
              <a:rect l="l" t="t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0" name="Custom 8" title=""/>
            <p:cNvSpPr/>
            <p:nvPr/>
          </p:nvSpPr>
          <p:spPr>
            <a:xfrm>
              <a:off x="542" y="2764"/>
              <a:ext cx="1104" cy="48"/>
            </a:xfrm>
            <a:custGeom>
              <a:rect l="l" t="t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1" name="Custom 9" title=""/>
            <p:cNvSpPr/>
            <p:nvPr/>
          </p:nvSpPr>
          <p:spPr>
            <a:xfrm>
              <a:off x="936" y="2417"/>
              <a:ext cx="1152" cy="48"/>
            </a:xfrm>
            <a:custGeom>
              <a:rect l="l" t="t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2" name="" title=""/>
            <p:cNvSpPr/>
            <p:nvPr/>
          </p:nvSpPr>
          <p:spPr>
            <a:xfrm>
              <a:off x="1352" y="2069"/>
              <a:ext cx="288" cy="144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3" name="" title=""/>
            <p:cNvSpPr/>
            <p:nvPr/>
          </p:nvSpPr>
          <p:spPr>
            <a:xfrm>
              <a:off x="1280" y="2453"/>
              <a:ext cx="288" cy="144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4" name="" title=""/>
            <p:cNvSpPr/>
            <p:nvPr/>
          </p:nvSpPr>
          <p:spPr>
            <a:xfrm>
              <a:off x="1732" y="2453"/>
              <a:ext cx="288" cy="144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5" name="" title=""/>
            <p:cNvSpPr/>
            <p:nvPr/>
          </p:nvSpPr>
          <p:spPr>
            <a:xfrm>
              <a:off x="1872" y="2804"/>
              <a:ext cx="384" cy="144"/>
            </a:xfrm>
            <a:custGeom>
              <a:rect l="l" t="t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6" name="" title=""/>
            <p:cNvSpPr/>
            <p:nvPr/>
          </p:nvSpPr>
          <p:spPr>
            <a:xfrm>
              <a:off x="1321" y="2804"/>
              <a:ext cx="288" cy="144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7" name="" title=""/>
            <p:cNvSpPr/>
            <p:nvPr/>
          </p:nvSpPr>
          <p:spPr>
            <a:xfrm>
              <a:off x="864" y="2804"/>
              <a:ext cx="288" cy="144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8" name="Custom 10" title=""/>
            <p:cNvSpPr/>
            <p:nvPr/>
          </p:nvSpPr>
          <p:spPr>
            <a:xfrm>
              <a:off x="774" y="3156"/>
              <a:ext cx="384" cy="144"/>
            </a:xfrm>
            <a:custGeom>
              <a:rect l="l" t="t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29" name="Custom 11" title=""/>
            <p:cNvSpPr/>
            <p:nvPr/>
          </p:nvSpPr>
          <p:spPr>
            <a:xfrm>
              <a:off x="1315" y="3156"/>
              <a:ext cx="384" cy="144"/>
            </a:xfrm>
            <a:custGeom>
              <a:rect l="l" t="t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30" name="Custom 12" title=""/>
            <p:cNvSpPr/>
            <p:nvPr/>
          </p:nvSpPr>
          <p:spPr>
            <a:xfrm flipH="1">
              <a:off x="1504" y="2217"/>
              <a:ext cx="0" cy="200"/>
            </a:xfrm>
            <a:custGeom>
              <a:rect l="l" t="t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31" name="Custom 13" title=""/>
            <p:cNvSpPr/>
            <p:nvPr/>
          </p:nvSpPr>
          <p:spPr>
            <a:xfrm>
              <a:off x="1259" y="2601"/>
              <a:ext cx="163" cy="163"/>
            </a:xfrm>
            <a:custGeom>
              <a:rect l="l" t="t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32" name="Custom 14" title=""/>
            <p:cNvSpPr/>
            <p:nvPr/>
          </p:nvSpPr>
          <p:spPr>
            <a:xfrm>
              <a:off x="1884" y="2599"/>
              <a:ext cx="104" cy="165"/>
            </a:xfrm>
            <a:custGeom>
              <a:rect l="l" t="t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33" name="Custom 15" title=""/>
            <p:cNvSpPr/>
            <p:nvPr/>
          </p:nvSpPr>
          <p:spPr>
            <a:xfrm flipH="1">
              <a:off x="1011" y="2949"/>
              <a:ext cx="0" cy="167"/>
            </a:xfrm>
            <a:custGeom>
              <a:rect l="l" t="t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34" name="Custom 16" title=""/>
            <p:cNvSpPr/>
            <p:nvPr/>
          </p:nvSpPr>
          <p:spPr>
            <a:xfrm flipH="1">
              <a:off x="1470" y="2949"/>
              <a:ext cx="0" cy="167"/>
            </a:xfrm>
            <a:custGeom>
              <a:rect l="l" t="t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38935" name="Rectangle 17" title=""/>
            <p:cNvSpPr/>
            <p:nvPr/>
          </p:nvSpPr>
          <p:spPr>
            <a:xfrm>
              <a:off x="1369" y="2087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b="1">
                  <a:latin typeface="Courier New" pitchFamily="49" charset="0"/>
                  <a:ea typeface="Times New Roman" pitchFamily="18" charset="0"/>
                </a:rPr>
                <a:t>f( 3 )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36" name="Rectangle 18" title=""/>
            <p:cNvSpPr/>
            <p:nvPr/>
          </p:nvSpPr>
          <p:spPr>
            <a:xfrm>
              <a:off x="1750" y="2473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b="1">
                  <a:latin typeface="Courier New" pitchFamily="49" charset="0"/>
                  <a:ea typeface="Times New Roman" pitchFamily="18" charset="0"/>
                </a:rPr>
                <a:t>f( 1 )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37" name="Rectangle 19" title=""/>
            <p:cNvSpPr/>
            <p:nvPr/>
          </p:nvSpPr>
          <p:spPr>
            <a:xfrm>
              <a:off x="1300" y="2472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b="1">
                  <a:latin typeface="Courier New" pitchFamily="49" charset="0"/>
                  <a:ea typeface="Times New Roman" pitchFamily="18" charset="0"/>
                </a:rPr>
                <a:t>f( 2 )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38" name="" title=""/>
            <p:cNvSpPr/>
            <p:nvPr/>
          </p:nvSpPr>
          <p:spPr>
            <a:xfrm>
              <a:off x="878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b="1">
                  <a:latin typeface="Courier New" pitchFamily="49" charset="0"/>
                  <a:ea typeface="Times New Roman" pitchFamily="18" charset="0"/>
                </a:rPr>
                <a:t>f( 1 )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39" name="" title=""/>
            <p:cNvSpPr/>
            <p:nvPr/>
          </p:nvSpPr>
          <p:spPr>
            <a:xfrm>
              <a:off x="1336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b="1">
                  <a:latin typeface="Courier New" pitchFamily="49" charset="0"/>
                  <a:ea typeface="Times New Roman" pitchFamily="18" charset="0"/>
                </a:rPr>
                <a:t>f( 0 )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40" name="" title=""/>
            <p:cNvSpPr/>
            <p:nvPr/>
          </p:nvSpPr>
          <p:spPr>
            <a:xfrm>
              <a:off x="1890" y="2825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b="1">
                  <a:latin typeface="Courier New" pitchFamily="49" charset="0"/>
                  <a:ea typeface="Times New Roman" pitchFamily="18" charset="0"/>
                </a:rPr>
                <a:t>return 1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41" name="" title=""/>
            <p:cNvSpPr/>
            <p:nvPr/>
          </p:nvSpPr>
          <p:spPr>
            <a:xfrm>
              <a:off x="795" y="3181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b="1">
                  <a:latin typeface="Courier New" pitchFamily="49" charset="0"/>
                  <a:ea typeface="Times New Roman" pitchFamily="18" charset="0"/>
                </a:rPr>
                <a:t>return 1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42" name="" title=""/>
            <p:cNvSpPr/>
            <p:nvPr/>
          </p:nvSpPr>
          <p:spPr>
            <a:xfrm>
              <a:off x="1331" y="3181"/>
              <a:ext cx="400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b="1">
                  <a:latin typeface="Courier New" pitchFamily="49" charset="0"/>
                  <a:ea typeface="Times New Roman" pitchFamily="18" charset="0"/>
                </a:rPr>
                <a:t>return 0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43" name="" title=""/>
            <p:cNvSpPr/>
            <p:nvPr/>
          </p:nvSpPr>
          <p:spPr>
            <a:xfrm>
              <a:off x="569" y="2825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rPr b="1">
                  <a:latin typeface="Courier New" pitchFamily="49" charset="0"/>
                  <a:ea typeface="Times New Roman" pitchFamily="18" charset="0"/>
                </a:rPr>
                <a:t>return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44" name="Rectangle 20" title=""/>
            <p:cNvSpPr/>
            <p:nvPr/>
          </p:nvSpPr>
          <p:spPr>
            <a:xfrm>
              <a:off x="1214" y="2828"/>
              <a:ext cx="6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rPr b="1">
                  <a:latin typeface="Courier New" pitchFamily="49" charset="0"/>
                  <a:ea typeface="Times New Roman" pitchFamily="18" charset="0"/>
                </a:rPr>
                <a:t>+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45" name="Rectangle 21" title=""/>
            <p:cNvSpPr/>
            <p:nvPr/>
          </p:nvSpPr>
          <p:spPr>
            <a:xfrm>
              <a:off x="1630" y="2473"/>
              <a:ext cx="6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rPr b="1">
                  <a:latin typeface="Courier New" pitchFamily="49" charset="0"/>
                  <a:ea typeface="Times New Roman" pitchFamily="18" charset="0"/>
                </a:rPr>
                <a:t>+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eaLnBrk="0" hangingPunct="0"/>
              <a:endParaRPr>
                <a:latin typeface="Courier New" pitchFamily="49" charset="0"/>
              </a:endParaRPr>
            </a:p>
          </p:txBody>
        </p:sp>
        <p:sp>
          <p:nvSpPr>
            <p:cNvPr id="38946" name="Rectangle 22" title=""/>
            <p:cNvSpPr/>
            <p:nvPr/>
          </p:nvSpPr>
          <p:spPr>
            <a:xfrm>
              <a:off x="991" y="2471"/>
              <a:ext cx="304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rPr b="1">
                  <a:latin typeface="Courier New" pitchFamily="49" charset="0"/>
                  <a:ea typeface="Times New Roman" pitchFamily="18" charset="0"/>
                </a:rPr>
                <a:t>return</a:t>
              </a:r>
              <a:endParaRPr>
                <a:latin typeface="Courier New" pitchFamily="49" charset="0"/>
                <a:ea typeface="Times New Roman" pitchFamily="18" charset="0"/>
              </a:endParaRPr>
            </a:p>
            <a:p>
              <a:pPr lvl="0" eaLnBrk="0" hangingPunct="0"/>
              <a:endParaRPr>
                <a:latin typeface="Courier New" pitchFamily="49" charset="0"/>
              </a:endParaRPr>
            </a:p>
          </p:txBody>
        </p:sp>
      </p:grpSp>
      <p:sp>
        <p:nvSpPr>
          <p:cNvPr id="38947" name="Rectangle 23" title=""/>
          <p:cNvSpPr/>
          <p:nvPr/>
        </p:nvSpPr>
        <p:spPr>
          <a:xfrm>
            <a:off x="0" y="1619250"/>
            <a:ext cx="5486400" cy="236537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38949" name="Rectangle 25" title=""/>
          <p:cNvSpPr/>
          <p:nvPr/>
        </p:nvSpPr>
        <p:spPr>
          <a:xfrm>
            <a:off x="0" y="3962400"/>
            <a:ext cx="9144000" cy="669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br>
              <a:rPr sz="1400">
                <a:latin typeface="Times New Roman" pitchFamily="18" charset="0"/>
                <a:ea typeface="Times New Roman" pitchFamily="18" charset="0"/>
              </a:rPr>
            </a:br>
            <a:endParaRPr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1219200" y="2514600"/>
            <a:ext cx="9067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There are two main categories of software</a:t>
            </a:r>
            <a:endParaRPr sz="2800" b="1"/>
          </a:p>
          <a:p>
            <a:pPr lvl="0">
              <a:buNone/>
            </a:pPr>
            <a:endParaRPr sz="2800" b="1"/>
          </a:p>
          <a:p>
            <a:pPr lvl="0"/>
            <a:r>
              <a:rPr sz="2800" b="1"/>
              <a:t>System software</a:t>
            </a:r>
            <a:endParaRPr sz="2800" b="1"/>
          </a:p>
          <a:p>
            <a:pPr lvl="0">
              <a:buNone/>
            </a:pPr>
            <a:endParaRPr sz="2800" b="1"/>
          </a:p>
          <a:p>
            <a:pPr lvl="0"/>
            <a:r>
              <a:rPr sz="2800" b="1"/>
              <a:t>Application Software </a:t>
            </a:r>
            <a:endParaRPr sz="2800" b="1"/>
          </a:p>
          <a:p>
            <a:pPr lvl="0"/>
            <a:endParaRPr sz="2800" b="1"/>
          </a:p>
        </p:txBody>
      </p:sp>
    </p:spTree>
  </p:cSld>
  <p:clrMapOvr>
    <a:masterClrMapping/>
  </p:clrMapOvr>
  <p:transition/>
  <p:timing/>
</p:sld>
</file>

<file path=ppt/slides/slide2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14478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There are two issues inside a computer</a:t>
            </a:r>
          </a:p>
          <a:p>
            <a:pPr lvl="0" algn="ctr">
              <a:buNone/>
            </a:pPr>
          </a:p>
          <a:p>
            <a:pPr lvl="0"/>
            <a:r>
              <a:t> Memory overhead</a:t>
            </a:r>
            <a:br/>
          </a:p>
          <a:p>
            <a:pPr lvl="0"/>
            <a:r>
              <a:t> Stack overhead</a:t>
            </a:r>
          </a:p>
        </p:txBody>
      </p:sp>
      <p:sp>
        <p:nvSpPr>
          <p:cNvPr id="32772" name="Rectangle 4" title=""/>
          <p:cNvSpPr/>
          <p:nvPr>
            <p:ph type="title"/>
          </p:nvPr>
        </p:nvSpPr>
        <p:spPr>
          <a:xfrm>
            <a:off x="1066800" y="431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Management Issues of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2057400" y="2438400"/>
            <a:ext cx="5943600" cy="390683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b="1">
                <a:solidFill>
                  <a:srgbClr val="FFFF99"/>
                </a:solidFill>
              </a:rPr>
              <a:t>Elegant code</a:t>
            </a:r>
            <a:br>
              <a:rPr b="1"/>
            </a:br>
            <a:r>
              <a:t>where price is not too high</a:t>
            </a:r>
            <a:br/>
          </a:p>
          <a:p>
            <a:pPr lvl="0"/>
            <a:r>
              <a:rPr b="1">
                <a:solidFill>
                  <a:srgbClr val="FFFF99"/>
                </a:solidFill>
              </a:rPr>
              <a:t>Efficient code</a:t>
            </a:r>
            <a:br>
              <a:rPr b="1">
                <a:solidFill>
                  <a:schemeClr val="accent2"/>
                </a:solidFill>
              </a:rPr>
            </a:br>
            <a:r>
              <a:t>where price is too high</a:t>
            </a:r>
          </a:p>
        </p:txBody>
      </p:sp>
      <p:sp>
        <p:nvSpPr>
          <p:cNvPr id="33796" name="Rectangle 4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Programming Options</a:t>
            </a:r>
            <a:endParaRPr sz="4800"/>
          </a:p>
        </p:txBody>
      </p:sp>
      <p:grpSp>
        <p:nvGrpSpPr>
          <p:cNvPr id="33801" name="Group 9" title=""/>
          <p:cNvGrpSpPr/>
          <p:nvPr/>
        </p:nvGrpSpPr>
        <p:grpSpPr>
          <a:xfrm>
            <a:off x="5562600" y="3962400"/>
            <a:ext cx="838200" cy="533400"/>
            <a:chOff x="2352" y="2208"/>
            <a:chExt cx="288" cy="192"/>
          </a:xfrm>
        </p:grpSpPr>
        <p:cxnSp>
          <p:nvCxnSpPr>
            <p:cNvPr id="33797" name="" title=""/>
            <p:cNvCxnSpPr/>
            <p:nvPr/>
          </p:nvCxnSpPr>
          <p:spPr>
            <a:xfrm flipV="1">
              <a:off x="2400" y="2208"/>
              <a:ext cx="24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</a:ln>
          </p:spPr>
        </p:cxnSp>
        <p:cxnSp>
          <p:nvCxnSpPr>
            <p:cNvPr id="33798" name="" title=""/>
            <p:cNvCxnSpPr/>
            <p:nvPr/>
          </p:nvCxnSpPr>
          <p:spPr>
            <a:xfrm>
              <a:off x="2352" y="2304"/>
              <a:ext cx="48" cy="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</a:ln>
          </p:spPr>
        </p:cxnSp>
        <p:cxnSp>
          <p:nvCxnSpPr>
            <p:cNvPr id="33799" name="" title=""/>
            <p:cNvCxnSpPr/>
            <p:nvPr/>
          </p:nvCxnSpPr>
          <p:spPr>
            <a:xfrm flipH="1">
              <a:off x="2400" y="2208"/>
              <a:ext cx="240" cy="1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</a:ln>
          </p:spPr>
        </p:cxnSp>
        <p:cxnSp>
          <p:nvCxnSpPr>
            <p:cNvPr id="33800" name="" title=""/>
            <p:cNvCxnSpPr/>
            <p:nvPr/>
          </p:nvCxnSpPr>
          <p:spPr>
            <a:xfrm>
              <a:off x="2352" y="2304"/>
              <a:ext cx="48" cy="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14478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 b="1"/>
              <a:t>Header Files</a:t>
            </a:r>
            <a:endParaRPr sz="2800" b="1"/>
          </a:p>
          <a:p>
            <a:pPr lvl="1"/>
            <a:r>
              <a:rPr sz="2400" b="1"/>
              <a:t>Nice mechanism of putting all prototypes and definitions of global constants etc.</a:t>
            </a:r>
            <a:endParaRPr sz="2400" b="1"/>
          </a:p>
          <a:p>
            <a:pPr lvl="0"/>
            <a:r>
              <a:rPr sz="2800" b="1"/>
              <a:t>Scope of variables</a:t>
            </a:r>
            <a:endParaRPr sz="2800" b="1"/>
          </a:p>
          <a:p>
            <a:pPr lvl="0"/>
            <a:r>
              <a:rPr sz="2800" b="1"/>
              <a:t>Functions</a:t>
            </a:r>
            <a:endParaRPr sz="2800" b="1"/>
          </a:p>
          <a:p>
            <a:pPr lvl="1"/>
            <a:r>
              <a:rPr sz="2400" b="1"/>
              <a:t>Call by value</a:t>
            </a:r>
            <a:endParaRPr sz="2400" b="1"/>
          </a:p>
          <a:p>
            <a:pPr lvl="1"/>
            <a:r>
              <a:rPr sz="2400" b="1"/>
              <a:t>Call by reference</a:t>
            </a:r>
            <a:endParaRPr sz="2400" b="1"/>
          </a:p>
          <a:p>
            <a:pPr lvl="0"/>
            <a:r>
              <a:rPr sz="2800" b="1"/>
              <a:t>Recursion</a:t>
            </a:r>
            <a:endParaRPr sz="2800" b="1"/>
          </a:p>
        </p:txBody>
      </p:sp>
      <p:sp>
        <p:nvSpPr>
          <p:cNvPr id="27652" name="Rectangle 4" title=""/>
          <p:cNvSpPr/>
          <p:nvPr>
            <p:ph type="title"/>
          </p:nvPr>
        </p:nvSpPr>
        <p:spPr>
          <a:xfrm>
            <a:off x="609600" y="777875"/>
            <a:ext cx="88392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200"/>
              <a:t>What have we Done Today …</a:t>
            </a:r>
            <a:endParaRPr sz="4200"/>
          </a:p>
        </p:txBody>
      </p:sp>
    </p:spTree>
  </p:cSld>
  <p:clrMapOvr>
    <a:masterClrMapping/>
  </p:clrMapOvr>
  <p:transition/>
  <p:timing/>
</p:sld>
</file>

<file path=ppt/slides/slide2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ctrTitle"/>
          </p:nvPr>
        </p:nvSpPr>
        <p:spPr>
          <a:xfrm>
            <a:off x="1143000" y="2130425"/>
            <a:ext cx="7924800" cy="14700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4000"/>
              <a:t>Introduction to Programming</a:t>
            </a:r>
            <a:endParaRPr sz="4000"/>
          </a:p>
        </p:txBody>
      </p:sp>
      <p:sp>
        <p:nvSpPr>
          <p:cNvPr id="32771" name="NotDefined 3" title=""/>
          <p:cNvSpPr/>
          <p:nvPr>
            <p:ph type="subTitle" idx="1"/>
          </p:nvPr>
        </p:nvSpPr>
        <p:spPr>
          <a:xfrm>
            <a:off x="12954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400" b="1"/>
              <a:t>Lecture 11</a:t>
            </a:r>
            <a:endParaRPr sz="4400" b="1"/>
          </a:p>
          <a:p>
            <a:pPr lvl="0" algn="ctr"/>
            <a:endParaRPr sz="4400" b="1"/>
          </a:p>
        </p:txBody>
      </p:sp>
    </p:spTree>
  </p:cSld>
  <p:clrMapOvr>
    <a:masterClrMapping/>
  </p:clrMapOvr>
  <p:transition/>
  <p:timing/>
</p:sld>
</file>

<file path=ppt/slides/slide2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2" name="Rectangle 4" title=""/>
          <p:cNvSpPr/>
          <p:nvPr>
            <p:ph type="ctrTitle"/>
          </p:nvPr>
        </p:nvSpPr>
        <p:spPr>
          <a:xfrm>
            <a:off x="762000" y="2720975"/>
            <a:ext cx="77724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/>
          <a:p>
            <a:pPr lvl="0" algn="ctr"/>
            <a:r>
              <a:rPr sz="9600"/>
              <a:t>ARRAYS</a:t>
            </a:r>
            <a:endParaRPr sz="9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body" idx="4294967295"/>
          </p:nvPr>
        </p:nvSpPr>
        <p:spPr>
          <a:xfrm>
            <a:off x="17526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/>
              <a:t> They are special kind of data type</a:t>
            </a:r>
            <a:endParaRPr sz="2800"/>
          </a:p>
          <a:p>
            <a:pPr lvl="0"/>
            <a:r>
              <a:rPr sz="2800"/>
              <a:t> They are like data structures in which</a:t>
            </a:r>
            <a:endParaRPr sz="2800"/>
          </a:p>
          <a:p>
            <a:pPr lvl="0">
              <a:buNone/>
            </a:pPr>
            <a:r>
              <a:rPr sz="2800"/>
              <a:t>    identical data types are stored</a:t>
            </a:r>
            <a:endParaRPr sz="2800"/>
          </a:p>
          <a:p>
            <a:pPr lvl="0"/>
            <a:r>
              <a:rPr sz="2800"/>
              <a:t> In C each array has </a:t>
            </a:r>
            <a:endParaRPr sz="2800"/>
          </a:p>
          <a:p>
            <a:pPr lvl="1"/>
            <a:r>
              <a:rPr sz="2400"/>
              <a:t> name</a:t>
            </a:r>
            <a:endParaRPr sz="2400"/>
          </a:p>
          <a:p>
            <a:pPr lvl="1"/>
            <a:r>
              <a:rPr sz="2400"/>
              <a:t> data type </a:t>
            </a:r>
            <a:endParaRPr sz="2400"/>
          </a:p>
          <a:p>
            <a:pPr lvl="1"/>
            <a:r>
              <a:rPr sz="2400"/>
              <a:t> size</a:t>
            </a:r>
            <a:endParaRPr sz="2400"/>
          </a:p>
          <a:p>
            <a:pPr lvl="0"/>
            <a:r>
              <a:rPr sz="2800"/>
              <a:t> They occupy continuous area of  </a:t>
            </a:r>
            <a:endParaRPr sz="2800"/>
          </a:p>
          <a:p>
            <a:pPr lvl="0">
              <a:buNone/>
            </a:pPr>
            <a:r>
              <a:rPr sz="2800"/>
              <a:t>    memory</a:t>
            </a:r>
            <a:endParaRPr sz="2800"/>
          </a:p>
        </p:txBody>
      </p:sp>
      <p:sp>
        <p:nvSpPr>
          <p:cNvPr id="36867" name="Rectangle 3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Arrays</a:t>
            </a:r>
            <a:endParaRPr sz="7200"/>
          </a:p>
        </p:txBody>
      </p:sp>
    </p:spTree>
  </p:cSld>
  <p:clrMapOvr>
    <a:masterClrMapping/>
  </p:clrMapOvr>
  <p:transition/>
  <p:timing/>
</p:sld>
</file>

<file path=ppt/slides/slide2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Rectangle 2" title=""/>
          <p:cNvSpPr/>
          <p:nvPr>
            <p:ph type="title"/>
          </p:nvPr>
        </p:nvSpPr>
        <p:spPr>
          <a:xfrm>
            <a:off x="1219200" y="347663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600"/>
              <a:t>Storage of an array in memory</a:t>
            </a:r>
            <a:endParaRPr sz="3600"/>
          </a:p>
        </p:txBody>
      </p:sp>
      <p:grpSp>
        <p:nvGrpSpPr>
          <p:cNvPr id="37891" name="Group 3" title=""/>
          <p:cNvGrpSpPr/>
          <p:nvPr/>
        </p:nvGrpSpPr>
        <p:grpSpPr>
          <a:xfrm>
            <a:off x="2732088" y="1476375"/>
            <a:ext cx="3668712" cy="4953000"/>
            <a:chOff x="1750" y="816"/>
            <a:chExt cx="1034" cy="3120"/>
          </a:xfrm>
        </p:grpSpPr>
        <p:sp>
          <p:nvSpPr>
            <p:cNvPr id="37892" name="Text Box 4" title=""/>
            <p:cNvSpPr txBox="1"/>
            <p:nvPr/>
          </p:nvSpPr>
          <p:spPr>
            <a:xfrm>
              <a:off x="1845" y="1200"/>
              <a:ext cx="241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  C[0]</a:t>
              </a:r>
            </a:p>
          </p:txBody>
        </p:sp>
        <p:sp>
          <p:nvSpPr>
            <p:cNvPr id="37893" name="Text Box 5" title=""/>
            <p:cNvSpPr txBox="1"/>
            <p:nvPr/>
          </p:nvSpPr>
          <p:spPr>
            <a:xfrm>
              <a:off x="1854" y="1488"/>
              <a:ext cx="2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 C[1]</a:t>
              </a:r>
            </a:p>
          </p:txBody>
        </p:sp>
        <p:sp>
          <p:nvSpPr>
            <p:cNvPr id="37894" name="Text Box 6" title=""/>
            <p:cNvSpPr txBox="1"/>
            <p:nvPr/>
          </p:nvSpPr>
          <p:spPr>
            <a:xfrm>
              <a:off x="1845" y="1728"/>
              <a:ext cx="241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  C[2]</a:t>
              </a:r>
            </a:p>
          </p:txBody>
        </p:sp>
        <p:sp>
          <p:nvSpPr>
            <p:cNvPr id="37895" name="Text Box 7" title=""/>
            <p:cNvSpPr txBox="1"/>
            <p:nvPr/>
          </p:nvSpPr>
          <p:spPr>
            <a:xfrm>
              <a:off x="1854" y="2016"/>
              <a:ext cx="2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 C[3]</a:t>
              </a:r>
            </a:p>
          </p:txBody>
        </p:sp>
        <p:sp>
          <p:nvSpPr>
            <p:cNvPr id="37896" name="Text Box 8" title=""/>
            <p:cNvSpPr txBox="1"/>
            <p:nvPr/>
          </p:nvSpPr>
          <p:spPr>
            <a:xfrm>
              <a:off x="1867" y="2265"/>
              <a:ext cx="20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C[4]</a:t>
              </a:r>
            </a:p>
          </p:txBody>
        </p:sp>
        <p:sp>
          <p:nvSpPr>
            <p:cNvPr id="37897" name="Text Box 9" title=""/>
            <p:cNvSpPr txBox="1"/>
            <p:nvPr/>
          </p:nvSpPr>
          <p:spPr>
            <a:xfrm>
              <a:off x="1867" y="2592"/>
              <a:ext cx="20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C[5]</a:t>
              </a:r>
            </a:p>
          </p:txBody>
        </p:sp>
        <p:sp>
          <p:nvSpPr>
            <p:cNvPr id="37898" name="" title=""/>
            <p:cNvSpPr txBox="1"/>
            <p:nvPr/>
          </p:nvSpPr>
          <p:spPr>
            <a:xfrm>
              <a:off x="1867" y="2880"/>
              <a:ext cx="20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C[6]</a:t>
              </a:r>
            </a:p>
          </p:txBody>
        </p:sp>
        <p:sp>
          <p:nvSpPr>
            <p:cNvPr id="37899" name="" title=""/>
            <p:cNvSpPr txBox="1"/>
            <p:nvPr/>
          </p:nvSpPr>
          <p:spPr>
            <a:xfrm>
              <a:off x="1867" y="3177"/>
              <a:ext cx="20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C[7]</a:t>
              </a:r>
            </a:p>
          </p:txBody>
        </p:sp>
        <p:sp>
          <p:nvSpPr>
            <p:cNvPr id="37900" name="" title=""/>
            <p:cNvSpPr txBox="1"/>
            <p:nvPr/>
          </p:nvSpPr>
          <p:spPr>
            <a:xfrm>
              <a:off x="1863" y="3408"/>
              <a:ext cx="20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C[8]</a:t>
              </a:r>
            </a:p>
          </p:txBody>
        </p:sp>
        <p:sp>
          <p:nvSpPr>
            <p:cNvPr id="37901" name="" title=""/>
            <p:cNvSpPr txBox="1"/>
            <p:nvPr/>
          </p:nvSpPr>
          <p:spPr>
            <a:xfrm>
              <a:off x="1867" y="3696"/>
              <a:ext cx="20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  C[9]</a:t>
              </a:r>
            </a:p>
          </p:txBody>
        </p:sp>
        <p:sp>
          <p:nvSpPr>
            <p:cNvPr id="37902" name="" title=""/>
            <p:cNvSpPr txBox="1"/>
            <p:nvPr/>
          </p:nvSpPr>
          <p:spPr>
            <a:xfrm>
              <a:off x="1750" y="816"/>
              <a:ext cx="224" cy="23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Name</a:t>
              </a:r>
            </a:p>
          </p:txBody>
        </p:sp>
        <p:cxnSp>
          <p:nvCxnSpPr>
            <p:cNvPr id="37903" name="" title=""/>
            <p:cNvCxnSpPr/>
            <p:nvPr/>
          </p:nvCxnSpPr>
          <p:spPr>
            <a:xfrm>
              <a:off x="1872" y="1008"/>
              <a:ext cx="96" cy="19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  <a:tailEnd type="triangle"/>
            </a:ln>
            <a:effectLst/>
          </p:spPr>
        </p:cxnSp>
        <p:grpSp>
          <p:nvGrpSpPr>
            <p:cNvPr id="37904" name="Group 10" title=""/>
            <p:cNvGrpSpPr/>
            <p:nvPr/>
          </p:nvGrpSpPr>
          <p:grpSpPr>
            <a:xfrm>
              <a:off x="2160" y="1200"/>
              <a:ext cx="624" cy="2736"/>
              <a:chOff x="2160" y="1200"/>
              <a:chExt cx="1056" cy="2736"/>
            </a:xfrm>
          </p:grpSpPr>
          <p:sp>
            <p:nvSpPr>
              <p:cNvPr id="37905" name="Rectangle 11" title=""/>
              <p:cNvSpPr/>
              <p:nvPr/>
            </p:nvSpPr>
            <p:spPr>
              <a:xfrm>
                <a:off x="2160" y="1200"/>
                <a:ext cx="1056" cy="273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cxnSp>
            <p:nvCxnSpPr>
              <p:cNvPr id="37906" name="" title=""/>
              <p:cNvCxnSpPr/>
              <p:nvPr/>
            </p:nvCxnSpPr>
            <p:spPr>
              <a:xfrm>
                <a:off x="2160" y="1440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7907" name="" title=""/>
              <p:cNvCxnSpPr/>
              <p:nvPr/>
            </p:nvCxnSpPr>
            <p:spPr>
              <a:xfrm>
                <a:off x="2160" y="1728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7908" name="" title=""/>
              <p:cNvCxnSpPr/>
              <p:nvPr/>
            </p:nvCxnSpPr>
            <p:spPr>
              <a:xfrm>
                <a:off x="2160" y="2016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7909" name="" title=""/>
              <p:cNvCxnSpPr/>
              <p:nvPr/>
            </p:nvCxnSpPr>
            <p:spPr>
              <a:xfrm>
                <a:off x="2160" y="3696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7910" name="" title=""/>
              <p:cNvCxnSpPr/>
              <p:nvPr/>
            </p:nvCxnSpPr>
            <p:spPr>
              <a:xfrm>
                <a:off x="2160" y="2256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7911" name="" title=""/>
              <p:cNvCxnSpPr/>
              <p:nvPr/>
            </p:nvCxnSpPr>
            <p:spPr>
              <a:xfrm>
                <a:off x="2160" y="2544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7912" name="" title=""/>
              <p:cNvCxnSpPr/>
              <p:nvPr/>
            </p:nvCxnSpPr>
            <p:spPr>
              <a:xfrm>
                <a:off x="2160" y="2832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7913" name="" title=""/>
              <p:cNvCxnSpPr/>
              <p:nvPr/>
            </p:nvCxnSpPr>
            <p:spPr>
              <a:xfrm>
                <a:off x="2160" y="3120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7914" name="" title=""/>
              <p:cNvCxnSpPr/>
              <p:nvPr/>
            </p:nvCxnSpPr>
            <p:spPr>
              <a:xfrm>
                <a:off x="2160" y="3408"/>
                <a:ext cx="1056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sp>
            <p:nvSpPr>
              <p:cNvPr id="37915" name="" title=""/>
              <p:cNvSpPr txBox="1"/>
              <p:nvPr/>
            </p:nvSpPr>
            <p:spPr>
              <a:xfrm>
                <a:off x="2574" y="2016"/>
                <a:ext cx="178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...</a:t>
                </a:r>
              </a:p>
            </p:txBody>
          </p:sp>
          <p:sp>
            <p:nvSpPr>
              <p:cNvPr id="37916" name="" title=""/>
              <p:cNvSpPr txBox="1"/>
              <p:nvPr/>
            </p:nvSpPr>
            <p:spPr>
              <a:xfrm>
                <a:off x="2578" y="1776"/>
                <a:ext cx="209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35</a:t>
                </a:r>
              </a:p>
            </p:txBody>
          </p:sp>
          <p:sp>
            <p:nvSpPr>
              <p:cNvPr id="37917" name="" title=""/>
              <p:cNvSpPr txBox="1"/>
              <p:nvPr/>
            </p:nvSpPr>
            <p:spPr>
              <a:xfrm>
                <a:off x="2578" y="1488"/>
                <a:ext cx="209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59</a:t>
                </a:r>
              </a:p>
            </p:txBody>
          </p:sp>
          <p:sp>
            <p:nvSpPr>
              <p:cNvPr id="37918" name="" title=""/>
              <p:cNvSpPr txBox="1"/>
              <p:nvPr/>
            </p:nvSpPr>
            <p:spPr>
              <a:xfrm>
                <a:off x="2578" y="1200"/>
                <a:ext cx="209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24</a:t>
                </a:r>
              </a:p>
            </p:txBody>
          </p:sp>
          <p:sp>
            <p:nvSpPr>
              <p:cNvPr id="37919" name="" title=""/>
              <p:cNvSpPr txBox="1"/>
              <p:nvPr/>
            </p:nvSpPr>
            <p:spPr>
              <a:xfrm>
                <a:off x="2577" y="2313"/>
                <a:ext cx="178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...</a:t>
                </a:r>
              </a:p>
            </p:txBody>
          </p:sp>
          <p:sp>
            <p:nvSpPr>
              <p:cNvPr id="37920" name="Text Box 20" title=""/>
              <p:cNvSpPr txBox="1"/>
              <p:nvPr/>
            </p:nvSpPr>
            <p:spPr>
              <a:xfrm>
                <a:off x="2577" y="2889"/>
                <a:ext cx="178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...</a:t>
                </a:r>
              </a:p>
            </p:txBody>
          </p:sp>
          <p:sp>
            <p:nvSpPr>
              <p:cNvPr id="37921" name="Text Box 21" title=""/>
              <p:cNvSpPr txBox="1"/>
              <p:nvPr/>
            </p:nvSpPr>
            <p:spPr>
              <a:xfrm>
                <a:off x="2577" y="2592"/>
                <a:ext cx="178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...</a:t>
                </a:r>
              </a:p>
            </p:txBody>
          </p:sp>
          <p:sp>
            <p:nvSpPr>
              <p:cNvPr id="37922" name="Text Box 22" title=""/>
              <p:cNvSpPr txBox="1"/>
              <p:nvPr/>
            </p:nvSpPr>
            <p:spPr>
              <a:xfrm>
                <a:off x="2577" y="3177"/>
                <a:ext cx="178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...</a:t>
                </a:r>
              </a:p>
            </p:txBody>
          </p:sp>
          <p:sp>
            <p:nvSpPr>
              <p:cNvPr id="37923" name="Text Box 23" title=""/>
              <p:cNvSpPr txBox="1"/>
              <p:nvPr/>
            </p:nvSpPr>
            <p:spPr>
              <a:xfrm>
                <a:off x="2574" y="3465"/>
                <a:ext cx="178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...</a:t>
                </a:r>
              </a:p>
            </p:txBody>
          </p:sp>
          <p:sp>
            <p:nvSpPr>
              <p:cNvPr id="37924" name="Text Box 24" title=""/>
              <p:cNvSpPr txBox="1"/>
              <p:nvPr/>
            </p:nvSpPr>
            <p:spPr>
              <a:xfrm>
                <a:off x="2574" y="3696"/>
                <a:ext cx="178" cy="231"/>
              </a:xfrm>
              <a:prstGeom prst="rect">
                <a:avLst/>
              </a:prstGeom>
              <a:noFill/>
              <a:ln>
                <a:noFill/>
                <a:miter lim="800000"/>
              </a:ln>
              <a:effectLst/>
            </p:spPr>
            <p:txBody>
              <a:bodyPr wrap="none" anchor="t" anchorCtr="0">
                <a:spAutoFit/>
              </a:bodyPr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>
                <a:pPr lvl="0" algn="ctr"/>
                <a:r>
                  <a:t>...</a:t>
                </a:r>
              </a:p>
            </p:txBody>
          </p:sp>
        </p:grpSp>
        <p:sp>
          <p:nvSpPr>
            <p:cNvPr id="37925" name="Text Box 25" title=""/>
            <p:cNvSpPr txBox="1"/>
            <p:nvPr/>
          </p:nvSpPr>
          <p:spPr>
            <a:xfrm>
              <a:off x="2324" y="887"/>
              <a:ext cx="285" cy="231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t>memory</a:t>
              </a:r>
            </a:p>
          </p:txBody>
        </p:sp>
      </p:grpSp>
      <p:cxnSp>
        <p:nvCxnSpPr>
          <p:cNvPr id="37926" name="" title=""/>
          <p:cNvCxnSpPr/>
          <p:nvPr/>
        </p:nvCxnSpPr>
        <p:spPr>
          <a:xfrm flipV="1">
            <a:off x="3124200" y="6353175"/>
            <a:ext cx="53340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  <a:effectLst/>
        </p:spPr>
      </p:cxnSp>
      <p:sp>
        <p:nvSpPr>
          <p:cNvPr id="37927" name="Text Box 27" title=""/>
          <p:cNvSpPr txBox="1"/>
          <p:nvPr/>
        </p:nvSpPr>
        <p:spPr>
          <a:xfrm>
            <a:off x="2438400" y="6519863"/>
            <a:ext cx="742950" cy="3667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Index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7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body" idx="4294967295"/>
          </p:nvPr>
        </p:nvSpPr>
        <p:spPr>
          <a:xfrm>
            <a:off x="1219200" y="1600200"/>
            <a:ext cx="77724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endParaRPr sz="2400"/>
          </a:p>
          <a:p>
            <a:pPr lvl="0">
              <a:buNone/>
            </a:pPr>
            <a:r>
              <a:rPr sz="2000" b="1">
                <a:latin typeface="Courier New" pitchFamily="49" charset="0"/>
              </a:rPr>
              <a:t>	arrayType arrayName[numberOfElements ];</a:t>
            </a:r>
            <a:endParaRPr sz="2000"/>
          </a:p>
          <a:p>
            <a:pPr lvl="0">
              <a:buNone/>
            </a:pPr>
            <a:r>
              <a:rPr sz="2400"/>
              <a:t>	For example , </a:t>
            </a:r>
            <a:endParaRPr sz="2400"/>
          </a:p>
          <a:p>
            <a:pPr lvl="0">
              <a:buNone/>
            </a:pPr>
            <a:r>
              <a:rPr sz="2400"/>
              <a:t>			int age [ 10 ] ;</a:t>
            </a:r>
            <a:endParaRPr sz="2400"/>
          </a:p>
          <a:p>
            <a:pPr lvl="0">
              <a:buNone/>
            </a:pPr>
            <a:endParaRPr sz="2400"/>
          </a:p>
          <a:p>
            <a:pPr lvl="0"/>
            <a:r>
              <a:rPr sz="2400"/>
              <a:t>More than one array can be declared on a line </a:t>
            </a:r>
            <a:endParaRPr sz="2400"/>
          </a:p>
          <a:p>
            <a:pPr lvl="0">
              <a:buNone/>
            </a:pPr>
            <a:r>
              <a:rPr sz="2400"/>
              <a:t>		int age [10] , height [10] , names [20] ;</a:t>
            </a:r>
            <a:br>
              <a:rPr sz="2400"/>
            </a:br>
            <a:endParaRPr sz="2400"/>
          </a:p>
          <a:p>
            <a:pPr lvl="0"/>
            <a:r>
              <a:rPr sz="2400"/>
              <a:t>Mix declaration of variables with declaration of arrays</a:t>
            </a:r>
            <a:endParaRPr sz="2400"/>
          </a:p>
          <a:p>
            <a:pPr lvl="0">
              <a:buNone/>
            </a:pPr>
            <a:r>
              <a:rPr sz="2400"/>
              <a:t>		int i , j , age [10] ;</a:t>
            </a:r>
            <a:endParaRPr sz="2400"/>
          </a:p>
        </p:txBody>
      </p:sp>
      <p:sp>
        <p:nvSpPr>
          <p:cNvPr id="38915" name="Rectangle 3" title=""/>
          <p:cNvSpPr/>
          <p:nvPr>
            <p:ph type="title"/>
          </p:nvPr>
        </p:nvSpPr>
        <p:spPr>
          <a:xfrm>
            <a:off x="8382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Declaration of Arrays</a:t>
            </a:r>
            <a:endParaRPr sz="5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body" idx="4294967295"/>
          </p:nvPr>
        </p:nvSpPr>
        <p:spPr>
          <a:xfrm>
            <a:off x="1828800" y="2438400"/>
            <a:ext cx="6553200" cy="33940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Array name  e.g. age</a:t>
            </a:r>
            <a:endParaRPr sz="4800" b="1"/>
          </a:p>
          <a:p>
            <a:pPr lvl="0">
              <a:buNone/>
            </a:pPr>
            <a:r>
              <a:rPr sz="4800" b="1"/>
              <a:t>index number </a:t>
            </a:r>
            <a:br>
              <a:rPr sz="4800" b="1"/>
            </a:br>
            <a:endParaRPr sz="4800" b="1"/>
          </a:p>
          <a:p>
            <a:pPr lvl="0">
              <a:buNone/>
            </a:pPr>
            <a:r>
              <a:rPr sz="4800" b="1"/>
              <a:t>	age [ 4 ]</a:t>
            </a:r>
            <a:endParaRPr sz="4800" b="1"/>
          </a:p>
          <a:p>
            <a:pPr lvl="0"/>
            <a:endParaRPr sz="4800" b="1"/>
          </a:p>
        </p:txBody>
      </p:sp>
      <p:sp>
        <p:nvSpPr>
          <p:cNvPr id="39939" name="Rectangle 3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Referring to Array Elements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NotDefined 2" title=""/>
          <p:cNvSpPr/>
          <p:nvPr>
            <p:ph type="body" idx="4294967295"/>
          </p:nvPr>
        </p:nvSpPr>
        <p:spPr>
          <a:xfrm>
            <a:off x="14478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br>
              <a:rPr b="1"/>
            </a:br>
            <a:r>
              <a:rPr b="1"/>
              <a:t>	for ( i = 0 ; i &lt; 10 ; i ++ )</a:t>
            </a:r>
            <a:br>
              <a:rPr b="1"/>
            </a:br>
            <a:r>
              <a:rPr b="1"/>
              <a:t>	{	</a:t>
            </a:r>
            <a:endParaRPr b="1"/>
          </a:p>
          <a:p>
            <a:pPr lvl="0">
              <a:buNone/>
            </a:pPr>
            <a:r>
              <a:rPr b="1"/>
              <a:t>			cin &gt;&gt; age [ i ] ;</a:t>
            </a:r>
            <a:endParaRPr b="1"/>
          </a:p>
          <a:p>
            <a:pPr lvl="0">
              <a:buNone/>
            </a:pPr>
            <a:r>
              <a:rPr b="1"/>
              <a:t>		}</a:t>
            </a:r>
            <a:endParaRPr b="1"/>
          </a:p>
          <a:p>
            <a:pPr lvl="0">
              <a:buNone/>
            </a:pPr>
            <a:endParaRPr b="1"/>
          </a:p>
        </p:txBody>
      </p:sp>
      <p:sp>
        <p:nvSpPr>
          <p:cNvPr id="40963" name="Rectangle 3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Example1: Using Arrays</a:t>
            </a:r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457200" y="2057400"/>
            <a:ext cx="8763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000" b="1"/>
              <a:t>TWAIN</a:t>
            </a:r>
            <a:endParaRPr sz="8000" b="1"/>
          </a:p>
          <a:p>
            <a:pPr lvl="0" algn="ctr">
              <a:buNone/>
            </a:pPr>
            <a:endParaRPr sz="8000" b="1"/>
          </a:p>
          <a:p>
            <a:pPr lvl="0" algn="ctr">
              <a:buNone/>
            </a:pPr>
            <a:r>
              <a:rPr sz="2800" b="1"/>
              <a:t>Technology Without An Interesting Name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2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752600" y="2362200"/>
            <a:ext cx="6858000" cy="34639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		totalAge = 0 ;</a:t>
            </a:r>
            <a:endParaRPr b="1"/>
          </a:p>
          <a:p>
            <a:pPr lvl="0">
              <a:buNone/>
            </a:pPr>
            <a:r>
              <a:rPr b="1"/>
              <a:t>		for ( i = 0 ; i &lt; 10 ; i ++ )</a:t>
            </a:r>
            <a:br>
              <a:rPr b="1"/>
            </a:br>
            <a:r>
              <a:rPr b="1"/>
              <a:t>	{</a:t>
            </a:r>
            <a:endParaRPr b="1"/>
          </a:p>
          <a:p>
            <a:pPr lvl="0">
              <a:buNone/>
            </a:pPr>
            <a:r>
              <a:rPr b="1"/>
              <a:t>			totalAge + = age [ i ] ;</a:t>
            </a:r>
            <a:endParaRPr b="1"/>
          </a:p>
          <a:p>
            <a:pPr lvl="0">
              <a:buNone/>
            </a:pPr>
            <a:r>
              <a:rPr b="1"/>
              <a:t>		}</a:t>
            </a:r>
            <a:endParaRPr b="1"/>
          </a:p>
        </p:txBody>
      </p:sp>
      <p:sp>
        <p:nvSpPr>
          <p:cNvPr id="8196" name="Rectangle 4" title=""/>
          <p:cNvSpPr/>
          <p:nvPr>
            <p:ph type="title"/>
          </p:nvPr>
        </p:nvSpPr>
        <p:spPr>
          <a:xfrm>
            <a:off x="381000" y="685800"/>
            <a:ext cx="86868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2</a:t>
            </a:r>
            <a:endParaRPr sz="7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1981200" y="2057400"/>
            <a:ext cx="61722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/>
              <a:t>		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	int age [ 10 ]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	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	for ( i = 0 ; i &lt; 10 ; i ++ )</a:t>
            </a:r>
            <a:br>
              <a:rPr sz="2800" b="1"/>
            </a:br>
            <a:r>
              <a:rPr sz="2800" b="1"/>
              <a:t>	{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		age [ i ] = 0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	}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b="1">
                <a:solidFill>
                  <a:schemeClr val="accent2"/>
                </a:solidFill>
              </a:rPr>
              <a:t>	</a:t>
            </a:r>
            <a:endParaRPr b="1"/>
          </a:p>
          <a:p>
            <a:pPr lvl="0">
              <a:lnSpc>
                <a:spcPct val="90000"/>
              </a:lnSpc>
              <a:buNone/>
            </a:pP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		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endParaRPr sz="2800" b="1"/>
          </a:p>
        </p:txBody>
      </p:sp>
      <p:sp>
        <p:nvSpPr>
          <p:cNvPr id="10244" name="Rectangle 4" title=""/>
          <p:cNvSpPr/>
          <p:nvPr>
            <p:ph type="title"/>
          </p:nvPr>
        </p:nvSpPr>
        <p:spPr>
          <a:xfrm>
            <a:off x="928688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Initializing an Array</a:t>
            </a:r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NotDefined 2" title=""/>
          <p:cNvSpPr/>
          <p:nvPr>
            <p:ph type="title"/>
          </p:nvPr>
        </p:nvSpPr>
        <p:spPr>
          <a:xfrm>
            <a:off x="13716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Initializing an Array</a:t>
            </a:r>
            <a:endParaRPr sz="5400"/>
          </a:p>
        </p:txBody>
      </p:sp>
      <p:sp>
        <p:nvSpPr>
          <p:cNvPr id="41987" name="NotDefined 3" title=""/>
          <p:cNvSpPr/>
          <p:nvPr>
            <p:ph type="body" idx="4294967295"/>
          </p:nvPr>
        </p:nvSpPr>
        <p:spPr>
          <a:xfrm>
            <a:off x="12954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</a:p>
          <a:p>
            <a:pPr lvl="0" algn="ctr">
              <a:buNone/>
            </a:pPr>
            <a:r>
              <a:t>int age [ 10 ] = { 0,0,0,0,0,0,0,0,0,0 } ;</a:t>
            </a:r>
          </a:p>
          <a:p>
            <a:pPr lvl="0" algn="ctr">
              <a:buNone/>
            </a:pPr>
          </a:p>
          <a:p>
            <a:pPr lvl="0" algn="ctr">
              <a:buNone/>
            </a:pPr>
          </a:p>
          <a:p>
            <a:pPr lvl="0" algn="ctr">
              <a:buNone/>
            </a:pPr>
            <a:r>
              <a:t>int age[ 10 ] = { 0 } ;</a:t>
            </a:r>
          </a:p>
        </p:txBody>
      </p:sp>
    </p:spTree>
  </p:cSld>
  <p:clrMapOvr>
    <a:masterClrMapping/>
  </p:clrMapOvr>
  <p:transition/>
  <p:timing/>
</p:sld>
</file>

<file path=ppt/slides/slide2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685800" y="2103438"/>
            <a:ext cx="80772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/>
              <a:t>		 </a:t>
            </a:r>
            <a:r>
              <a:t>int age [ ] = { 1,2,3,4,5,6,7,8,9,10 } ;</a:t>
            </a:r>
          </a:p>
          <a:p>
            <a:pPr lvl="0">
              <a:buNone/>
            </a:pPr>
          </a:p>
          <a:p>
            <a:pPr lvl="0">
              <a:buNone/>
            </a:pPr>
            <a:r>
              <a:rPr sz="3600"/>
              <a:t>	</a:t>
            </a:r>
            <a:endParaRPr>
              <a:solidFill>
                <a:schemeClr val="accent2"/>
              </a:solidFill>
            </a:endParaRPr>
          </a:p>
          <a:p>
            <a:pPr lvl="0">
              <a:buNone/>
            </a:pPr>
            <a:r>
              <a:t>			for ( i = 0 ; i &lt; 10 ; i ++ )</a:t>
            </a:r>
          </a:p>
          <a:p>
            <a:pPr lvl="0">
              <a:buNone/>
            </a:pPr>
          </a:p>
        </p:txBody>
      </p:sp>
      <p:sp>
        <p:nvSpPr>
          <p:cNvPr id="33796" name="Rectangle 4" title="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Initializing an Array</a:t>
            </a:r>
            <a:endParaRPr sz="6000"/>
          </a:p>
        </p:txBody>
      </p:sp>
      <p:sp>
        <p:nvSpPr>
          <p:cNvPr id="33797" name="CalloutWedgeRectangle 5" title=""/>
          <p:cNvSpPr/>
          <p:nvPr/>
        </p:nvSpPr>
        <p:spPr>
          <a:xfrm>
            <a:off x="1752600" y="4876800"/>
            <a:ext cx="4876800" cy="457200"/>
          </a:xfrm>
          <a:prstGeom prst="wedgeRectCallout">
            <a:avLst>
              <a:gd name="adj1" fmla="val -12630"/>
              <a:gd name="adj2" fmla="val -130208"/>
            </a:avLst>
          </a:prstGeom>
          <a:noFill/>
          <a:ln>
            <a:solidFill>
              <a:schemeClr val="tx1"/>
            </a:solidFill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2000" b="1"/>
              <a:t>‘ i ‘ will have value from 0 to 9</a:t>
            </a:r>
            <a:endParaRPr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2057400" y="2452688"/>
            <a:ext cx="6400800" cy="34909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/>
              <a:t>#include &lt; iostream.h &gt;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main ( )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{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		int  c [ 100 ] ;</a:t>
            </a:r>
            <a:endParaRPr sz="4000"/>
          </a:p>
          <a:p>
            <a:pPr lvl="0">
              <a:lnSpc>
                <a:spcPct val="90000"/>
              </a:lnSpc>
              <a:buNone/>
            </a:pP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400"/>
              <a:t>	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12292" name="Rectangle 4" title=""/>
          <p:cNvSpPr/>
          <p:nvPr>
            <p:ph type="title"/>
          </p:nvPr>
        </p:nvSpPr>
        <p:spPr>
          <a:xfrm>
            <a:off x="-76200" y="685800"/>
            <a:ext cx="9753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Example: 3</a:t>
            </a:r>
            <a:endParaRPr sz="7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1752600" y="2209800"/>
            <a:ext cx="6400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 b="1"/>
              <a:t>	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int z , i = 0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    do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{	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cin &gt;&gt; z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if ( z != -1 )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c[ i ] = z ;</a:t>
            </a:r>
            <a:r>
              <a:rPr sz="2800" b="1"/>
              <a:t>    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>
                <a:solidFill>
                  <a:schemeClr val="accent2"/>
                </a:solidFill>
              </a:rPr>
              <a:t>	</a:t>
            </a:r>
            <a:endParaRPr sz="2800" b="1">
              <a:solidFill>
                <a:schemeClr val="accent2"/>
              </a:solidFill>
            </a:endParaRPr>
          </a:p>
        </p:txBody>
      </p:sp>
      <p:sp>
        <p:nvSpPr>
          <p:cNvPr id="14340" name="Rectangle 4" title=""/>
          <p:cNvSpPr/>
          <p:nvPr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Example: 3</a:t>
            </a:r>
            <a:endParaRPr sz="7200"/>
          </a:p>
        </p:txBody>
      </p:sp>
      <p:sp>
        <p:nvSpPr>
          <p:cNvPr id="14342" name="Custom 6" title=""/>
          <p:cNvSpPr/>
          <p:nvPr/>
        </p:nvSpPr>
        <p:spPr>
          <a:xfrm rot="10800000">
            <a:off x="5486400" y="5029200"/>
            <a:ext cx="609600" cy="228600"/>
          </a:xfrm>
          <a:custGeom>
            <a:avLst>
              <a:gd name="adj0" fmla="val 75000"/>
              <a:gd name="adj1" fmla="val 25000"/>
            </a:avLst>
            <a:gdLst>
              <a:gd name="GT6" fmla="*/ adj1 21600 100000"/>
              <a:gd name="GT7" fmla="*/ adj0 21600 100000"/>
              <a:gd name="GT8" fmla="*/ 3375 w 21600"/>
              <a:gd name="GT9" fmla="+- l GT8 0"/>
              <a:gd name="G0" fmla="+- GT6 0 0"/>
              <a:gd name="G1" fmla="+- GT7 0 0"/>
              <a:gd name="G2" fmla="+- 21600 0 GT6"/>
              <a:gd name="G3" fmla="+- 21600 0 G1"/>
              <a:gd name="G4" fmla="+- G3 G0 10800"/>
              <a:gd name="G5" fmla="+- G1 G4 0"/>
              <a:gd name="GT10" fmla="*/ G0 h 21600"/>
              <a:gd name="GT11" fmla="+- t GT10 0"/>
              <a:gd name="GT12" fmla="*/ G5 w 21600"/>
              <a:gd name="GT13" fmla="+- l GT12 0"/>
              <a:gd name="GT14" fmla="*/ G2 h 21600"/>
              <a:gd name="GT15" fmla="+- t GT14 0"/>
            </a:gdLst>
            <a:cxnLst>
              <a:cxn ang="0">
                <a:pos x="G1" y="0"/>
              </a:cxn>
              <a:cxn ang="0">
                <a:pos x="0" y="10800"/>
              </a:cxn>
              <a:cxn ang="0">
                <a:pos x="G1" y="21600"/>
              </a:cxn>
              <a:cxn ang="0">
                <a:pos x="21600" y="10800"/>
              </a:cxn>
            </a:cxnLst>
            <a:rect l="GT9" t="GT11" r="GT13" b="GT15"/>
            <a:pathLst>
              <a:path w="21600" h="21600">
                <a:moveTo>
                  <a:pt x="3375" y="G0"/>
                </a:moveTo>
                <a:lnTo>
                  <a:pt x="G1" y="G0"/>
                </a:lnTo>
                <a:lnTo>
                  <a:pt x="G1" y="0"/>
                </a:lnTo>
                <a:lnTo>
                  <a:pt x="21600" y="10800"/>
                </a:lnTo>
                <a:lnTo>
                  <a:pt x="G1" y="21600"/>
                </a:lnTo>
                <a:lnTo>
                  <a:pt x="G1" y="G2"/>
                </a:lnTo>
                <a:lnTo>
                  <a:pt x="3375" y="G2"/>
                </a:lnTo>
                <a:close/>
              </a:path>
              <a:path w="21600" h="21600">
                <a:moveTo>
                  <a:pt x="0" y="G0"/>
                </a:moveTo>
                <a:lnTo>
                  <a:pt x="675" y="G0"/>
                </a:lnTo>
                <a:lnTo>
                  <a:pt x="675" y="G2"/>
                </a:lnTo>
                <a:lnTo>
                  <a:pt x="0" y="G2"/>
                </a:lnTo>
                <a:close/>
              </a:path>
              <a:path w="21600" h="21600">
                <a:moveTo>
                  <a:pt x="1350" y="G0"/>
                </a:moveTo>
                <a:lnTo>
                  <a:pt x="2700" y="G0"/>
                </a:lnTo>
                <a:lnTo>
                  <a:pt x="2700" y="G2"/>
                </a:lnTo>
                <a:lnTo>
                  <a:pt x="1350" y="G2"/>
                </a:lnTo>
                <a:close/>
              </a:path>
            </a:pathLst>
          </a:custGeom>
          <a:solidFill>
            <a:srgbClr val="99CCFF"/>
          </a:solidFill>
          <a:ln>
            <a:solidFill>
              <a:schemeClr val="tx1"/>
            </a:solidFill>
            <a:round/>
          </a:ln>
          <a:effectLst/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4343" name="Text Box 7" title=""/>
          <p:cNvSpPr txBox="1"/>
          <p:nvPr/>
        </p:nvSpPr>
        <p:spPr>
          <a:xfrm>
            <a:off x="6067425" y="4994275"/>
            <a:ext cx="2657475" cy="3397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>
              <a:lnSpc>
                <a:spcPct val="90000"/>
              </a:lnSpc>
              <a:spcBef>
                <a:spcPct val="20000"/>
              </a:spcBef>
            </a:pPr>
            <a:r>
              <a:rPr b="1"/>
              <a:t>assignment statement</a:t>
            </a:r>
            <a:endParaRPr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339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char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39">
                                            <p:txEl>
                                              <p:charRg st="6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295400" y="2789238"/>
            <a:ext cx="7543800" cy="3001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		i ++ ;</a:t>
            </a:r>
            <a:endParaRPr sz="2800" b="1"/>
          </a:p>
          <a:p>
            <a:pPr lvl="0">
              <a:buNone/>
            </a:pPr>
            <a:r>
              <a:rPr sz="2800" b="1"/>
              <a:t>	}  while ( z != -1 &amp;&amp; i &lt; 100 ) ;</a:t>
            </a:r>
            <a:endParaRPr sz="2800" b="1"/>
          </a:p>
          <a:p>
            <a:pPr lvl="0">
              <a:buNone/>
            </a:pPr>
            <a:r>
              <a:rPr sz="2800" b="1"/>
              <a:t>	cout &lt;&lt; “ The total number of positive integers entered by user is “ &lt;&lt; i -1;</a:t>
            </a:r>
            <a:endParaRPr sz="2800" b="1"/>
          </a:p>
          <a:p>
            <a:pPr lvl="0">
              <a:buNone/>
            </a:pPr>
            <a:r>
              <a:rPr sz="2800" b="1"/>
              <a:t>}</a:t>
            </a:r>
            <a:endParaRPr sz="2800" b="1"/>
          </a:p>
          <a:p>
            <a:pPr lvl="0">
              <a:buNone/>
            </a:pPr>
            <a:r>
              <a:rPr sz="2800" b="1"/>
              <a:t>	</a:t>
            </a:r>
            <a:endParaRPr sz="2800" b="1"/>
          </a:p>
        </p:txBody>
      </p:sp>
      <p:sp>
        <p:nvSpPr>
          <p:cNvPr id="15364" name="Rectangle 4" title=""/>
          <p:cNvSpPr/>
          <p:nvPr>
            <p:ph type="title"/>
          </p:nvPr>
        </p:nvSpPr>
        <p:spPr>
          <a:xfrm>
            <a:off x="1066800" y="54292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2133600" y="1905000"/>
            <a:ext cx="5715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b="1"/>
          </a:p>
          <a:p>
            <a:pPr lvl="1"/>
            <a:r>
              <a:rPr b="1"/>
              <a:t> Data types should be</a:t>
            </a:r>
            <a:endParaRPr b="1"/>
          </a:p>
          <a:p>
            <a:pPr lvl="1">
              <a:buNone/>
            </a:pPr>
            <a:r>
              <a:rPr b="1"/>
              <a:t>    identical</a:t>
            </a:r>
            <a:endParaRPr b="1"/>
          </a:p>
          <a:p>
            <a:pPr lvl="1">
              <a:buNone/>
            </a:pPr>
            <a:endParaRPr b="1"/>
          </a:p>
          <a:p>
            <a:pPr lvl="1"/>
            <a:r>
              <a:rPr b="1"/>
              <a:t> Size should be same </a:t>
            </a:r>
            <a:endParaRPr b="1"/>
          </a:p>
          <a:p>
            <a:pPr lvl="1">
              <a:buNone/>
            </a:pPr>
            <a:r>
              <a:rPr b="1"/>
              <a:t>			int a [ 10 ] ;</a:t>
            </a:r>
            <a:endParaRPr b="1"/>
          </a:p>
          <a:p>
            <a:pPr lvl="1">
              <a:buNone/>
            </a:pPr>
            <a:r>
              <a:rPr b="1"/>
              <a:t>			int b [ 10 ] ;</a:t>
            </a:r>
            <a:endParaRPr b="1"/>
          </a:p>
        </p:txBody>
      </p:sp>
      <p:sp>
        <p:nvSpPr>
          <p:cNvPr id="16388" name="Rectangle 4" title=""/>
          <p:cNvSpPr/>
          <p:nvPr>
            <p:ph type="title"/>
          </p:nvPr>
        </p:nvSpPr>
        <p:spPr>
          <a:xfrm>
            <a:off x="1143000" y="6858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Copying Arrays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914400" y="2133600"/>
            <a:ext cx="7772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>
              <a:lnSpc>
                <a:spcPct val="90000"/>
              </a:lnSpc>
              <a:buNone/>
            </a:pPr>
            <a:r>
              <a:rPr sz="3200"/>
              <a:t>To copy from array “ a ” to array “ b ” :</a:t>
            </a:r>
            <a:endParaRPr sz="3200"/>
          </a:p>
          <a:p>
            <a:pPr lvl="1">
              <a:lnSpc>
                <a:spcPct val="90000"/>
              </a:lnSpc>
              <a:buNone/>
            </a:pPr>
            <a:endParaRPr sz="3200"/>
          </a:p>
          <a:p>
            <a:pPr lvl="1">
              <a:lnSpc>
                <a:spcPct val="90000"/>
              </a:lnSpc>
              <a:buNone/>
            </a:pPr>
            <a:r>
              <a:t>			 b [ 0 ] = a [ 0 ] ;</a:t>
            </a:r>
          </a:p>
          <a:p>
            <a:pPr lvl="1">
              <a:lnSpc>
                <a:spcPct val="90000"/>
              </a:lnSpc>
              <a:buNone/>
            </a:pPr>
            <a:r>
              <a:t>			 b [ 1 ] = a [ 1 ] ;</a:t>
            </a:r>
          </a:p>
          <a:p>
            <a:pPr lvl="1">
              <a:lnSpc>
                <a:spcPct val="90000"/>
              </a:lnSpc>
              <a:buNone/>
            </a:pPr>
            <a:r>
              <a:t>			 b [ 2 ] = a [ 2 ] ;</a:t>
            </a:r>
          </a:p>
          <a:p>
            <a:pPr lvl="1">
              <a:lnSpc>
                <a:spcPct val="90000"/>
              </a:lnSpc>
              <a:buNone/>
            </a:pPr>
            <a:r>
              <a:t>			 b [ 3 ] = a [ 3 ] ;</a:t>
            </a:r>
          </a:p>
          <a:p>
            <a:pPr lvl="1">
              <a:lnSpc>
                <a:spcPct val="90000"/>
              </a:lnSpc>
              <a:buNone/>
            </a:pPr>
            <a:r>
              <a:t>			… … …</a:t>
            </a:r>
          </a:p>
          <a:p>
            <a:pPr lvl="1">
              <a:lnSpc>
                <a:spcPct val="90000"/>
              </a:lnSpc>
              <a:buNone/>
            </a:pPr>
            <a:r>
              <a:t>			… … …</a:t>
            </a:r>
          </a:p>
          <a:p>
            <a:pPr lvl="1">
              <a:lnSpc>
                <a:spcPct val="90000"/>
              </a:lnSpc>
              <a:buNone/>
            </a:pPr>
            <a:r>
              <a:t>			 b [ 10 ] = a [ 10 ] ;</a:t>
            </a:r>
          </a:p>
          <a:p>
            <a:pPr lvl="0">
              <a:lnSpc>
                <a:spcPct val="90000"/>
              </a:lnSpc>
              <a:buNone/>
            </a:pPr>
          </a:p>
        </p:txBody>
      </p:sp>
      <p:sp>
        <p:nvSpPr>
          <p:cNvPr id="34820" name="Rectangle 4" title=""/>
          <p:cNvSpPr/>
          <p:nvPr>
            <p:ph type="title"/>
          </p:nvPr>
        </p:nvSpPr>
        <p:spPr>
          <a:xfrm>
            <a:off x="817563" y="685800"/>
            <a:ext cx="8478837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Copying Arrays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10668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 algn="ctr">
              <a:buNone/>
            </a:pPr>
            <a:endParaRPr sz="4400"/>
          </a:p>
          <a:p>
            <a:pPr lvl="1" algn="ctr">
              <a:buNone/>
            </a:pPr>
            <a:r>
              <a:rPr sz="4400"/>
              <a:t>for ( i =0 ; i &lt; 10 ; i ++ )</a:t>
            </a:r>
            <a:endParaRPr sz="4400"/>
          </a:p>
          <a:p>
            <a:pPr lvl="1" algn="ctr">
              <a:buNone/>
            </a:pPr>
            <a:r>
              <a:rPr sz="4400"/>
              <a:t>	b [ i ] = a [ i ] ;</a:t>
            </a:r>
            <a:endParaRPr sz="4400"/>
          </a:p>
          <a:p>
            <a:pPr lvl="1" algn="ctr">
              <a:buNone/>
            </a:pPr>
            <a:endParaRPr sz="4400"/>
          </a:p>
        </p:txBody>
      </p:sp>
      <p:sp>
        <p:nvSpPr>
          <p:cNvPr id="17412" name="Rectangle 4" title=""/>
          <p:cNvSpPr/>
          <p:nvPr>
            <p:ph type="title"/>
          </p:nvPr>
        </p:nvSpPr>
        <p:spPr>
          <a:xfrm>
            <a:off x="947738" y="7620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Copying Arrays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990600" y="2971800"/>
            <a:ext cx="7543800" cy="205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800" b="1"/>
              <a:t>  ANSI C</a:t>
            </a:r>
            <a:endParaRPr sz="8800" b="1"/>
          </a:p>
        </p:txBody>
      </p:sp>
    </p:spTree>
  </p:cSld>
  <p:clrMapOvr>
    <a:masterClrMapping/>
  </p:clrMapOvr>
  <p:transition/>
  <p:timing/>
</p:sld>
</file>

<file path=ppt/slides/slide2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533400" y="2057400"/>
            <a:ext cx="8839200" cy="457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/>
              <a:t>	Take the sum of squares of 10 different numbers which are stored in an array 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int a [ 10 ]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int </a:t>
            </a:r>
            <a:r>
              <a:rPr sz="2400" b="1"/>
              <a:t>arraySize =10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400" b="1"/>
              <a:t>	int sumOfSquares = 0 ;</a:t>
            </a:r>
            <a:endParaRPr sz="2400" b="1"/>
          </a:p>
          <a:p>
            <a:pPr lvl="0">
              <a:lnSpc>
                <a:spcPct val="90000"/>
              </a:lnSpc>
              <a:buNone/>
            </a:pPr>
            <a:r>
              <a:rPr sz="2400" b="1"/>
              <a:t>	for ( i = 0 ; i &lt; arraySize ; i ++ )</a:t>
            </a:r>
            <a:endParaRPr sz="2400" b="1"/>
          </a:p>
          <a:p>
            <a:pPr lvl="0">
              <a:lnSpc>
                <a:spcPct val="90000"/>
              </a:lnSpc>
              <a:buNone/>
            </a:pPr>
            <a:r>
              <a:rPr sz="2400" b="1"/>
              <a:t>	{</a:t>
            </a:r>
            <a:endParaRPr sz="2400" b="1"/>
          </a:p>
          <a:p>
            <a:pPr lvl="0">
              <a:lnSpc>
                <a:spcPct val="90000"/>
              </a:lnSpc>
              <a:buNone/>
            </a:pPr>
            <a:r>
              <a:rPr sz="2400" b="1"/>
              <a:t>		sumOfSquares = sumOfSquares + a [ i ] * a [ i ] ;</a:t>
            </a:r>
            <a:endParaRPr sz="2400" b="1"/>
          </a:p>
          <a:p>
            <a:pPr lvl="0">
              <a:lnSpc>
                <a:spcPct val="90000"/>
              </a:lnSpc>
              <a:buNone/>
            </a:pPr>
            <a:r>
              <a:rPr sz="2400" b="1"/>
              <a:t>	}</a:t>
            </a:r>
            <a:endParaRPr sz="2400" b="1"/>
          </a:p>
        </p:txBody>
      </p:sp>
      <p:sp>
        <p:nvSpPr>
          <p:cNvPr id="18436" name="Rectangle 4" title=""/>
          <p:cNvSpPr/>
          <p:nvPr>
            <p:ph type="title"/>
          </p:nvPr>
        </p:nvSpPr>
        <p:spPr>
          <a:xfrm>
            <a:off x="838200" y="671513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Example: 4</a:t>
            </a:r>
            <a:endParaRPr sz="7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1371600" y="1905000"/>
            <a:ext cx="7467600" cy="502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 b="1"/>
              <a:t>	int z ;</a:t>
            </a:r>
            <a:endParaRPr sz="2400" b="1"/>
          </a:p>
          <a:p>
            <a:pPr lvl="0">
              <a:buNone/>
            </a:pPr>
            <a:r>
              <a:rPr sz="2400" b="1"/>
              <a:t>	int a [ 100 ] ;</a:t>
            </a:r>
            <a:endParaRPr sz="2400" b="1"/>
          </a:p>
          <a:p>
            <a:pPr lvl="0">
              <a:buNone/>
            </a:pPr>
            <a:r>
              <a:rPr sz="2400" b="1"/>
              <a:t>	for ( i = 0 ; i &lt; 100 ; i ++ )</a:t>
            </a:r>
            <a:endParaRPr sz="2400" b="1"/>
          </a:p>
          <a:p>
            <a:pPr lvl="0">
              <a:buNone/>
            </a:pPr>
            <a:r>
              <a:rPr sz="2400" b="1"/>
              <a:t>	{</a:t>
            </a:r>
            <a:endParaRPr sz="2400" b="1"/>
          </a:p>
          <a:p>
            <a:pPr lvl="0">
              <a:buNone/>
            </a:pPr>
            <a:r>
              <a:rPr sz="2400" b="1"/>
              <a:t>		a [ i ] = i ;</a:t>
            </a:r>
            <a:endParaRPr sz="2400" b="1"/>
          </a:p>
          <a:p>
            <a:pPr lvl="0">
              <a:buNone/>
            </a:pPr>
            <a:r>
              <a:rPr sz="2400" b="1"/>
              <a:t>	}</a:t>
            </a:r>
            <a:endParaRPr sz="2400" b="1"/>
          </a:p>
          <a:p>
            <a:pPr lvl="0">
              <a:buNone/>
            </a:pPr>
            <a:r>
              <a:rPr sz="2400" b="1"/>
              <a:t>	cout &lt;&lt; “ Please enter a positive integer “ ;</a:t>
            </a:r>
            <a:endParaRPr sz="2400" b="1"/>
          </a:p>
          <a:p>
            <a:pPr lvl="0">
              <a:buNone/>
            </a:pPr>
            <a:r>
              <a:rPr sz="2400" b="1"/>
              <a:t>	cin &gt;&gt; z ;</a:t>
            </a:r>
            <a:endParaRPr sz="2400" b="1"/>
          </a:p>
          <a:p>
            <a:pPr lvl="0">
              <a:buNone/>
            </a:pPr>
            <a:r>
              <a:rPr sz="2400" b="1"/>
              <a:t>	int found = 0 ;</a:t>
            </a:r>
            <a:endParaRPr sz="2400" b="1"/>
          </a:p>
          <a:p>
            <a:pPr lvl="0">
              <a:buNone/>
            </a:pPr>
            <a:r>
              <a:rPr sz="2400" b="1"/>
              <a:t>		</a:t>
            </a:r>
            <a:endParaRPr sz="2400" b="1"/>
          </a:p>
        </p:txBody>
      </p:sp>
      <p:sp>
        <p:nvSpPr>
          <p:cNvPr id="19460" name="Rectangle 4" title=""/>
          <p:cNvSpPr/>
          <p:nvPr>
            <p:ph type="title"/>
          </p:nvPr>
        </p:nvSpPr>
        <p:spPr>
          <a:xfrm>
            <a:off x="457200" y="714375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5</a:t>
            </a:r>
            <a:endParaRPr sz="7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charRg st="5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charRg st="79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charRg st="126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38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charRg st="138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1524000" y="2057400"/>
            <a:ext cx="7010400" cy="4144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600"/>
              <a:t>	for ( i =0 ; i &lt; 100 ; i ++ )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{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	if ( z == a [ i ] )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	{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		found = 1 ;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		break ;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	}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}</a:t>
            </a:r>
            <a:endParaRPr sz="3600"/>
          </a:p>
          <a:p>
            <a:pPr lvl="0">
              <a:lnSpc>
                <a:spcPct val="90000"/>
              </a:lnSpc>
              <a:buNone/>
            </a:pPr>
            <a:endParaRPr sz="3600"/>
          </a:p>
        </p:txBody>
      </p:sp>
      <p:sp>
        <p:nvSpPr>
          <p:cNvPr id="35844" name="Rectangle 4" title=""/>
          <p:cNvSpPr/>
          <p:nvPr>
            <p:ph type="title"/>
          </p:nvPr>
        </p:nvSpPr>
        <p:spPr>
          <a:xfrm>
            <a:off x="457200" y="6477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5</a:t>
            </a:r>
            <a:endParaRPr sz="7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1066800" y="1828800"/>
            <a:ext cx="82296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2800"/>
          </a:p>
          <a:p>
            <a:pPr lvl="0">
              <a:buNone/>
            </a:pPr>
            <a:endParaRPr sz="2800"/>
          </a:p>
          <a:p>
            <a:pPr lvl="0">
              <a:buNone/>
            </a:pPr>
            <a:r>
              <a:rPr sz="2400"/>
              <a:t>	if ( found == 1 )</a:t>
            </a:r>
            <a:endParaRPr sz="2400"/>
          </a:p>
          <a:p>
            <a:pPr lvl="0">
              <a:buNone/>
            </a:pPr>
            <a:r>
              <a:rPr sz="2400"/>
              <a:t>		cout &lt;&lt; “ We found the integer at position ” &lt;&lt; i ;</a:t>
            </a:r>
            <a:endParaRPr sz="2400"/>
          </a:p>
          <a:p>
            <a:pPr lvl="0">
              <a:buNone/>
            </a:pPr>
            <a:r>
              <a:rPr sz="2400"/>
              <a:t>	else </a:t>
            </a:r>
            <a:endParaRPr sz="2400"/>
          </a:p>
          <a:p>
            <a:pPr lvl="0">
              <a:buNone/>
            </a:pPr>
            <a:r>
              <a:rPr sz="2400"/>
              <a:t>		cout &lt;&lt; “ The number was not found” ;</a:t>
            </a:r>
            <a:endParaRPr sz="2400"/>
          </a:p>
          <a:p>
            <a:pPr lvl="0">
              <a:buNone/>
            </a:pPr>
            <a:endParaRPr sz="2400"/>
          </a:p>
          <a:p>
            <a:pPr lvl="0">
              <a:buNone/>
            </a:pPr>
            <a:r>
              <a:rPr sz="2400" b="1">
                <a:solidFill>
                  <a:schemeClr val="accent2"/>
                </a:solidFill>
              </a:rPr>
              <a:t>	</a:t>
            </a:r>
            <a:r>
              <a:rPr sz="2800" b="1">
                <a:solidFill>
                  <a:schemeClr val="accent2"/>
                </a:solidFill>
              </a:rPr>
              <a:t>	</a:t>
            </a:r>
            <a:endParaRPr sz="2800" b="1">
              <a:solidFill>
                <a:schemeClr val="accent2"/>
              </a:solidFill>
            </a:endParaRPr>
          </a:p>
        </p:txBody>
      </p:sp>
      <p:sp>
        <p:nvSpPr>
          <p:cNvPr id="20484" name="Rectangle 4" title=""/>
          <p:cNvSpPr/>
          <p:nvPr>
            <p:ph type="title"/>
          </p:nvPr>
        </p:nvSpPr>
        <p:spPr>
          <a:xfrm>
            <a:off x="1066800" y="4572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5</a:t>
            </a:r>
            <a:endParaRPr sz="7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charRg st="2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charRg st="7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8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charRg st="85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2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charRg st="126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</a:p>
          <a:p>
            <a:pPr lvl="0">
              <a:buNone/>
            </a:pPr>
            <a:r>
              <a:t>		       # include &lt; stdlib.h &gt;</a:t>
            </a:r>
          </a:p>
          <a:p>
            <a:pPr lvl="0"/>
          </a:p>
          <a:p>
            <a:pPr lvl="0"/>
          </a:p>
          <a:p>
            <a:pPr lvl="0" algn="ctr">
              <a:buNone/>
            </a:pPr>
            <a:r>
              <a:rPr sz="6600"/>
              <a:t>0 - 32767</a:t>
            </a:r>
            <a:endParaRPr sz="6600"/>
          </a:p>
        </p:txBody>
      </p:sp>
      <p:sp>
        <p:nvSpPr>
          <p:cNvPr id="21508" name="Rectangle 4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rand ( )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12192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x = rand ( ) ;</a:t>
            </a:r>
          </a:p>
          <a:p>
            <a:pPr lvl="0">
              <a:buNone/>
            </a:pPr>
          </a:p>
          <a:p>
            <a:pPr lvl="0">
              <a:buNone/>
            </a:pPr>
            <a:r>
              <a:t>	A call goes to ” rand ( ) “ , it generates a number and returns to x</a:t>
            </a:r>
          </a:p>
        </p:txBody>
      </p:sp>
      <p:sp>
        <p:nvSpPr>
          <p:cNvPr id="22532" name="Rectangle 4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Calling rand ( )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charRg st="17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/>
              <a:t>	It returns the remainder</a:t>
            </a:r>
            <a:endParaRPr sz="2800"/>
          </a:p>
          <a:p>
            <a:pPr lvl="0">
              <a:lnSpc>
                <a:spcPct val="80000"/>
              </a:lnSpc>
            </a:pP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rand ( ) % 6 = </a:t>
            </a:r>
            <a:r>
              <a:rPr sz="4800">
                <a:solidFill>
                  <a:srgbClr val="CC00CC"/>
                </a:solidFill>
              </a:rPr>
              <a:t>?</a:t>
            </a:r>
            <a:endParaRPr sz="4800">
              <a:solidFill>
                <a:srgbClr val="CC00CC"/>
              </a:solidFill>
            </a:endParaRPr>
          </a:p>
          <a:p>
            <a:pPr lvl="0">
              <a:lnSpc>
                <a:spcPct val="80000"/>
              </a:lnSpc>
              <a:buNone/>
            </a:pP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Result has to be between 0 and 5 inclusive</a:t>
            </a:r>
            <a:endParaRPr sz="2800"/>
          </a:p>
          <a:p>
            <a:pPr lvl="0">
              <a:lnSpc>
                <a:spcPct val="80000"/>
              </a:lnSpc>
              <a:buNone/>
            </a:pP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1 + rand ( ) % 6 </a:t>
            </a:r>
            <a:endParaRPr sz="2800"/>
          </a:p>
          <a:p>
            <a:pPr lvl="0">
              <a:lnSpc>
                <a:spcPct val="80000"/>
              </a:lnSpc>
              <a:buNone/>
            </a:pP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It will randomly generate number between </a:t>
            </a:r>
            <a:br>
              <a:rPr sz="2800"/>
            </a:br>
            <a:r>
              <a:rPr sz="2800"/>
              <a:t>1 and 6</a:t>
            </a:r>
            <a:endParaRPr sz="2800"/>
          </a:p>
        </p:txBody>
      </p:sp>
      <p:sp>
        <p:nvSpPr>
          <p:cNvPr id="24580" name="Rectangle 4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Modulus “ % ”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609600" y="2590800"/>
            <a:ext cx="8686800" cy="3505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If a die is rolled 10/100 million of time , then on average equal number of 1’s ,equal number of 2’s , equal number of 3’s etc. will be generated</a:t>
            </a:r>
          </a:p>
        </p:txBody>
      </p:sp>
      <p:sp>
        <p:nvSpPr>
          <p:cNvPr id="25604" name="Rectangle 4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Fair Die</a:t>
            </a:r>
            <a:endParaRPr sz="7200"/>
          </a:p>
        </p:txBody>
      </p:sp>
    </p:spTree>
  </p:cSld>
  <p:clrMapOvr>
    <a:masterClrMapping/>
  </p:clrMapOvr>
  <p:transition/>
  <p:timing/>
</p:sld>
</file>

<file path=ppt/slides/slide2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1371600" y="2332038"/>
            <a:ext cx="7162800" cy="20875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It has only two possibilities 0 / 1</a:t>
            </a:r>
            <a:endParaRPr b="1"/>
          </a:p>
          <a:p>
            <a:pPr lvl="0" algn="ctr">
              <a:buNone/>
            </a:pPr>
            <a:endParaRPr b="1"/>
          </a:p>
          <a:p>
            <a:pPr lvl="0" algn="ctr">
              <a:buNone/>
            </a:pPr>
            <a:r>
              <a:rPr b="1"/>
              <a:t>	rand ( ) % 2 ;	</a:t>
            </a:r>
            <a:endParaRPr b="1"/>
          </a:p>
        </p:txBody>
      </p:sp>
      <p:sp>
        <p:nvSpPr>
          <p:cNvPr id="26628" name="Rectangle 4" title=""/>
          <p:cNvSpPr/>
          <p:nvPr>
            <p:ph type="title"/>
          </p:nvPr>
        </p:nvSpPr>
        <p:spPr>
          <a:xfrm>
            <a:off x="1371600" y="728663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Example: Tossing a Coin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933450" y="2103438"/>
            <a:ext cx="8229600" cy="44497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t>It is shipped in every standard library with compiler</a:t>
            </a:r>
            <a:br/>
          </a:p>
          <a:p>
            <a:pPr lvl="0">
              <a:lnSpc>
                <a:spcPct val="90000"/>
              </a:lnSpc>
            </a:pPr>
            <a:r>
              <a:t>Most major programming languages give some kind of random number generator as a function as part of library </a:t>
            </a:r>
            <a:br/>
          </a:p>
          <a:p>
            <a:pPr lvl="0">
              <a:lnSpc>
                <a:spcPct val="90000"/>
              </a:lnSpc>
            </a:pPr>
            <a:r>
              <a:t>Writing a random number generator is itself a field</a:t>
            </a:r>
          </a:p>
        </p:txBody>
      </p:sp>
      <p:sp>
        <p:nvSpPr>
          <p:cNvPr id="27652" name="Rectangle 4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Importance of rand ( )</a:t>
            </a:r>
            <a:endParaRPr sz="4800"/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Tools of the trade</a:t>
            </a:r>
            <a:endParaRPr sz="6000"/>
          </a:p>
        </p:txBody>
      </p:sp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676400" y="2438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b="1"/>
          </a:p>
          <a:p>
            <a:pPr lvl="0"/>
            <a:r>
              <a:rPr b="1"/>
              <a:t> Editor</a:t>
            </a:r>
            <a:endParaRPr b="1"/>
          </a:p>
          <a:p>
            <a:pPr lvl="0"/>
            <a:r>
              <a:rPr b="1"/>
              <a:t> Interpreter and Compilers </a:t>
            </a:r>
            <a:endParaRPr b="1"/>
          </a:p>
          <a:p>
            <a:pPr lvl="0"/>
            <a:r>
              <a:rPr b="1"/>
              <a:t> Debuggers</a:t>
            </a:r>
            <a:endParaRPr b="1"/>
          </a:p>
          <a:p>
            <a:pPr lvl="0"/>
            <a:endParaRPr b="1"/>
          </a:p>
        </p:txBody>
      </p:sp>
    </p:spTree>
  </p:cSld>
  <p:clrMapOvr>
    <a:masterClrMapping/>
  </p:clrMapOvr>
  <p:transition/>
  <p:timing/>
</p:sld>
</file>

<file path=ppt/slides/slide2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1371600" y="2103438"/>
            <a:ext cx="70866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sz="4800" b="1"/>
          </a:p>
          <a:p>
            <a:pPr lvl="0" algn="ctr">
              <a:buNone/>
            </a:pPr>
            <a:r>
              <a:rPr sz="4800" b="1"/>
              <a:t>		data type</a:t>
            </a:r>
            <a:endParaRPr sz="4800" b="1"/>
          </a:p>
          <a:p>
            <a:pPr lvl="0" algn="ctr">
              <a:buNone/>
            </a:pPr>
            <a:r>
              <a:rPr sz="4800" b="1"/>
              <a:t>		name</a:t>
            </a:r>
            <a:endParaRPr sz="4800" b="1"/>
          </a:p>
          <a:p>
            <a:pPr lvl="0" algn="ctr">
              <a:buNone/>
            </a:pPr>
            <a:r>
              <a:rPr sz="4800" b="1"/>
              <a:t>		size</a:t>
            </a:r>
            <a:endParaRPr sz="4800" b="1"/>
          </a:p>
        </p:txBody>
      </p:sp>
      <p:sp>
        <p:nvSpPr>
          <p:cNvPr id="28676" name="Rectangle 4" title=""/>
          <p:cNvSpPr/>
          <p:nvPr>
            <p:ph type="title"/>
          </p:nvPr>
        </p:nvSpPr>
        <p:spPr>
          <a:xfrm>
            <a:off x="1219200" y="611188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Array Declaration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1066800" y="2438400"/>
            <a:ext cx="7543800" cy="1981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5600" b="1"/>
              <a:t>const</a:t>
            </a:r>
            <a:endParaRPr sz="15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1219200" y="1752600"/>
            <a:ext cx="78486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</a:p>
          <a:p>
            <a:pPr lvl="0">
              <a:buNone/>
            </a:pPr>
            <a:r>
              <a:t>		const int arraySize = 100 ;</a:t>
            </a:r>
          </a:p>
          <a:p>
            <a:pPr lvl="0"/>
          </a:p>
          <a:p>
            <a:pPr lvl="0"/>
            <a:r>
              <a:t>It creates an identifier “ arraySize ” and assigns a value 100. This is called integer constant . It is </a:t>
            </a:r>
            <a:r>
              <a:rPr sz="4400" b="1">
                <a:solidFill>
                  <a:schemeClr val="hlink"/>
                </a:solidFill>
              </a:rPr>
              <a:t>not</a:t>
            </a:r>
            <a:r>
              <a:rPr sz="4400">
                <a:solidFill>
                  <a:srgbClr val="CC00CC"/>
                </a:solidFill>
              </a:rPr>
              <a:t> </a:t>
            </a:r>
            <a:r>
              <a:t>a variable</a:t>
            </a:r>
          </a:p>
          <a:p>
            <a:pPr lvl="0"/>
            <a:r>
              <a:t>Its value cannot be changed</a:t>
            </a:r>
          </a:p>
        </p:txBody>
      </p:sp>
      <p:sp>
        <p:nvSpPr>
          <p:cNvPr id="29700" name="Rectangle 4" title=""/>
          <p:cNvSpPr/>
          <p:nvPr>
            <p:ph type="title"/>
          </p:nvPr>
        </p:nvSpPr>
        <p:spPr>
          <a:xfrm>
            <a:off x="685800" y="7620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const</a:t>
            </a:r>
            <a:endParaRPr sz="8000"/>
          </a:p>
        </p:txBody>
      </p:sp>
    </p:spTree>
  </p:cSld>
  <p:clrMapOvr>
    <a:masterClrMapping/>
  </p:clrMapOvr>
  <p:transition/>
  <p:timing/>
</p:sld>
</file>

<file path=ppt/slides/slide2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1143000" y="1882775"/>
            <a:ext cx="8610600" cy="14700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4000"/>
              <a:t>Introduction to Programming</a:t>
            </a:r>
            <a:endParaRPr sz="40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600200" y="35814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800" b="1"/>
              <a:t>Lecture 12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2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914400" y="838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4800"/>
              <a:t>Today’s Lecture Includes</a:t>
            </a:r>
            <a:endParaRPr sz="48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2133600" y="2438400"/>
            <a:ext cx="719455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/>
          <a:p>
            <a:pPr lvl="0"/>
            <a:r>
              <a:t> Strings ( character arrays )</a:t>
            </a:r>
          </a:p>
          <a:p>
            <a:pPr lvl="0"/>
            <a:r>
              <a:t> Algorithms using arrays</a:t>
            </a:r>
          </a:p>
          <a:p>
            <a:pPr lvl="0"/>
            <a:r>
              <a:t> Multi-dimensional arrays</a:t>
            </a:r>
          </a:p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1219200" y="2895600"/>
            <a:ext cx="7543800" cy="121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6000" b="1"/>
              <a:t>char name [ 100 ] ;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2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762000" y="2133600"/>
            <a:ext cx="7543800" cy="2895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18200" b="1"/>
              <a:t>		\0</a:t>
            </a:r>
            <a:endParaRPr sz="18200" b="1"/>
          </a:p>
        </p:txBody>
      </p:sp>
    </p:spTree>
  </p:cSld>
  <p:clrMapOvr>
    <a:masterClrMapping/>
  </p:clrMapOvr>
  <p:transition/>
  <p:timing/>
</p:sld>
</file>

<file path=ppt/slides/slide2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990600" y="838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In C we have Used</a:t>
            </a:r>
            <a:endParaRPr sz="60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14478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2800"/>
              <a:t>	</a:t>
            </a:r>
            <a:endParaRPr sz="2800"/>
          </a:p>
          <a:p>
            <a:pPr lvl="0">
              <a:buNone/>
            </a:pPr>
            <a:r>
              <a:rPr sz="2800"/>
              <a:t>		\n	New Line</a:t>
            </a:r>
            <a:endParaRPr sz="2800"/>
          </a:p>
          <a:p>
            <a:pPr lvl="0">
              <a:buNone/>
            </a:pPr>
            <a:endParaRPr sz="2800"/>
          </a:p>
          <a:p>
            <a:pPr lvl="0">
              <a:buNone/>
            </a:pPr>
            <a:r>
              <a:rPr sz="2800"/>
              <a:t>		\t	Tab Character</a:t>
            </a:r>
            <a:endParaRPr sz="2800"/>
          </a:p>
          <a:p>
            <a:pPr lvl="0">
              <a:buNone/>
            </a:pPr>
            <a:endParaRPr sz="2800"/>
          </a:p>
          <a:p>
            <a:pPr lvl="0">
              <a:buNone/>
            </a:pPr>
            <a:r>
              <a:rPr sz="2800"/>
              <a:t>		\0	Null Character</a:t>
            </a:r>
            <a:endParaRPr sz="2800"/>
          </a:p>
          <a:p>
            <a:pPr lvl="0">
              <a:buNone/>
            </a:pPr>
            <a:endParaRPr sz="2800"/>
          </a:p>
          <a:p>
            <a:pPr lvl="0" algn="ctr">
              <a:buNone/>
            </a:pPr>
            <a:r>
              <a:rPr sz="2800"/>
              <a:t>All C strings are terminated by </a:t>
            </a:r>
            <a:r>
              <a:rPr sz="2800" b="1"/>
              <a:t>Null</a:t>
            </a:r>
            <a:r>
              <a:rPr sz="2800"/>
              <a:t> character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066800" y="381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t>Character Array in Memory</a:t>
            </a:r>
          </a:p>
        </p:txBody>
      </p:sp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219200" y="2743200"/>
            <a:ext cx="7848600" cy="28495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b="1"/>
              <a:t>char name [ 100 ] ;</a:t>
            </a:r>
            <a:endParaRPr b="1"/>
          </a:p>
          <a:p>
            <a:pPr lvl="0">
              <a:buNone/>
            </a:pPr>
            <a:r>
              <a:rPr b="1"/>
              <a:t>cout &lt;&lt; “ Please enter your name ” ;</a:t>
            </a:r>
            <a:endParaRPr b="1"/>
          </a:p>
          <a:p>
            <a:pPr lvl="0">
              <a:buNone/>
            </a:pPr>
            <a:r>
              <a:rPr b="1"/>
              <a:t>cin &gt;&gt; name ;</a:t>
            </a:r>
            <a:endParaRPr b="1"/>
          </a:p>
          <a:p>
            <a:pPr lvl="0">
              <a:buNone/>
            </a:pPr>
            <a:endParaRPr b="1"/>
          </a:p>
          <a:p>
            <a:pPr lvl="0">
              <a:buNone/>
            </a:pPr>
            <a:r>
              <a:rPr sz="2800" b="1"/>
              <a:t>	</a:t>
            </a:r>
            <a:endParaRPr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Initializing an Array</a:t>
            </a:r>
            <a:endParaRPr sz="5400"/>
          </a:p>
        </p:txBody>
      </p:sp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12954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t>Initializing array of integers</a:t>
            </a:r>
          </a:p>
          <a:p>
            <a:pPr lvl="0">
              <a:lnSpc>
                <a:spcPct val="90000"/>
              </a:lnSpc>
              <a:buNone/>
            </a:pPr>
          </a:p>
          <a:p>
            <a:pPr lvl="0">
              <a:lnSpc>
                <a:spcPct val="90000"/>
              </a:lnSpc>
              <a:buNone/>
            </a:pPr>
            <a:r>
              <a:rPr sz="2800"/>
              <a:t>		int c [ 10 ] = { 1,2,3,4,5,6,7,8,9,10 }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int c [ ]     = { 1,2,3,4,5,6,7,8,9,10 } ;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  <a:p>
            <a:pPr lvl="0">
              <a:lnSpc>
                <a:spcPct val="90000"/>
              </a:lnSpc>
              <a:buNone/>
            </a:pPr>
            <a:r>
              <a:t>For character arrays</a:t>
            </a:r>
          </a:p>
          <a:p>
            <a:pPr lvl="0">
              <a:lnSpc>
                <a:spcPct val="90000"/>
              </a:lnSpc>
              <a:buNone/>
            </a:pPr>
            <a:r>
              <a:rPr sz="2800"/>
              <a:t>		char name [ 100 ] = { ‘a’,b’,’c’,’0’,’1’ }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char name [ 100 ] = “abc01“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char name [ ] = “Hello World“ ;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39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139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86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charRg st="186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218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charRg st="218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457200" y="457200"/>
            <a:ext cx="90678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200"/>
              <a:t>Integrated Development Environment</a:t>
            </a:r>
            <a:br>
              <a:rPr sz="3200"/>
            </a:br>
            <a:r>
              <a:rPr sz="3200"/>
              <a:t>(IDE)</a:t>
            </a:r>
            <a:endParaRPr sz="3200"/>
          </a:p>
        </p:txBody>
      </p:sp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2514600" y="2438400"/>
            <a:ext cx="5029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It contains</a:t>
            </a:r>
            <a:endParaRPr b="1"/>
          </a:p>
          <a:p>
            <a:pPr lvl="2"/>
            <a:r>
              <a:rPr sz="2800"/>
              <a:t> Editor</a:t>
            </a:r>
            <a:endParaRPr sz="2800"/>
          </a:p>
          <a:p>
            <a:pPr lvl="2"/>
            <a:r>
              <a:rPr sz="2800"/>
              <a:t> Compilers </a:t>
            </a:r>
            <a:endParaRPr sz="2800"/>
          </a:p>
          <a:p>
            <a:pPr lvl="2"/>
            <a:r>
              <a:rPr sz="2800"/>
              <a:t> Debugger</a:t>
            </a:r>
            <a:endParaRPr sz="2800"/>
          </a:p>
          <a:p>
            <a:pPr lvl="2"/>
            <a:r>
              <a:rPr sz="2800"/>
              <a:t> Linkers </a:t>
            </a:r>
            <a:endParaRPr sz="2800"/>
          </a:p>
          <a:p>
            <a:pPr lvl="2"/>
            <a:r>
              <a:rPr sz="2800"/>
              <a:t> Loaders</a:t>
            </a:r>
            <a:endParaRPr sz="2800"/>
          </a:p>
        </p:txBody>
      </p:sp>
    </p:spTree>
  </p:cSld>
  <p:clrMapOvr>
    <a:masterClrMapping/>
  </p:clrMapOvr>
  <p:transition/>
  <p:timing/>
</p:sld>
</file>

<file path=ppt/slides/slide2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1219200" y="635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Character Arrays</a:t>
            </a:r>
            <a:endParaRPr sz="6000"/>
          </a:p>
        </p:txBody>
      </p:sp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990600" y="2362200"/>
            <a:ext cx="7772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3600"/>
              <a:t>	To read name from keyboard and display it on screen </a:t>
            </a:r>
            <a:endParaRPr sz="3600"/>
          </a:p>
          <a:p>
            <a:pPr lvl="0">
              <a:buNone/>
            </a:pPr>
            <a:r>
              <a:t>		char name [ 100 ] ;</a:t>
            </a:r>
          </a:p>
          <a:p>
            <a:pPr lvl="0">
              <a:buNone/>
            </a:pPr>
            <a:r>
              <a:t>		cout &lt;&lt; “ Please enter you name” ;</a:t>
            </a:r>
          </a:p>
          <a:p>
            <a:pPr lvl="0">
              <a:buNone/>
            </a:pPr>
            <a:r>
              <a:t>		cin &gt;&gt; name ;</a:t>
            </a:r>
          </a:p>
          <a:p>
            <a:pPr lvl="0">
              <a:buNone/>
            </a:pPr>
            <a:r>
              <a:t>		cout &lt;&lt; name 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Character Arrays</a:t>
            </a:r>
            <a:endParaRPr sz="6000"/>
          </a:p>
        </p:txBody>
      </p:sp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1371600" y="2209800"/>
            <a:ext cx="7315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2800" b="1"/>
              <a:t>Displaying name on screen using loop</a:t>
            </a:r>
            <a:endParaRPr sz="2800" b="1"/>
          </a:p>
          <a:p>
            <a:pPr lvl="0">
              <a:buNone/>
            </a:pPr>
            <a:endParaRPr sz="2800" b="1"/>
          </a:p>
          <a:p>
            <a:pPr lvl="0">
              <a:buNone/>
            </a:pPr>
            <a:r>
              <a:rPr sz="2400" b="1"/>
              <a:t>	for ( i = 0 ; i &lt; 100 ; i ++ )</a:t>
            </a:r>
            <a:endParaRPr sz="2400" b="1"/>
          </a:p>
          <a:p>
            <a:pPr lvl="0">
              <a:buNone/>
            </a:pPr>
            <a:r>
              <a:rPr sz="2400" b="1"/>
              <a:t>	{</a:t>
            </a:r>
            <a:endParaRPr sz="2400" b="1"/>
          </a:p>
          <a:p>
            <a:pPr lvl="0">
              <a:buNone/>
            </a:pPr>
            <a:r>
              <a:rPr sz="2400" b="1"/>
              <a:t>		cout &lt;&lt; name [ i ] ;</a:t>
            </a:r>
            <a:endParaRPr sz="2400" b="1"/>
          </a:p>
          <a:p>
            <a:pPr lvl="0">
              <a:buNone/>
            </a:pPr>
            <a:r>
              <a:rPr sz="2400" b="1"/>
              <a:t>	}</a:t>
            </a:r>
            <a:endParaRPr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533400" y="838200"/>
            <a:ext cx="8991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000"/>
              <a:t>Comparing Two arrays</a:t>
            </a:r>
            <a:endParaRPr sz="5000"/>
          </a:p>
        </p:txBody>
      </p:sp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095375" y="1647825"/>
            <a:ext cx="8229600" cy="525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 b="1"/>
              <a:t>	</a:t>
            </a:r>
            <a:r>
              <a:rPr sz="2000" b="1">
                <a:solidFill>
                  <a:srgbClr val="CC3300"/>
                </a:solidFill>
              </a:rPr>
              <a:t>				</a:t>
            </a:r>
            <a:br>
              <a:rPr sz="2000" b="1">
                <a:solidFill>
                  <a:srgbClr val="CC3300"/>
                </a:solidFill>
              </a:rPr>
            </a:br>
            <a:r>
              <a:rPr sz="2000" b="1">
                <a:solidFill>
                  <a:srgbClr val="CC3300"/>
                </a:solidFill>
              </a:rPr>
              <a:t>			</a:t>
            </a:r>
            <a:r>
              <a:rPr sz="2000" b="1">
                <a:solidFill>
                  <a:schemeClr val="hlink"/>
                </a:solidFill>
              </a:rPr>
              <a:t>Array size should be equal</a:t>
            </a:r>
            <a:endParaRPr sz="2000" b="1">
              <a:solidFill>
                <a:schemeClr val="hlink"/>
              </a:solidFill>
            </a:endParaRPr>
          </a:p>
          <a:p>
            <a:pPr lvl="0">
              <a:lnSpc>
                <a:spcPct val="80000"/>
              </a:lnSpc>
              <a:buNone/>
            </a:pPr>
            <a:endParaRPr sz="2000" b="1">
              <a:solidFill>
                <a:srgbClr val="CC3300"/>
              </a:solidFill>
            </a:endParaRPr>
          </a:p>
          <a:p>
            <a:pPr lvl="0">
              <a:lnSpc>
                <a:spcPct val="80000"/>
              </a:lnSpc>
              <a:buNone/>
            </a:pPr>
            <a:r>
              <a:rPr sz="1800" b="1"/>
              <a:t>	int equal = 0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int num1 [ 100 ] , num2 [ 100 ] 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for ( i = 0 ; i &lt; 100 ; i ++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{	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if ( num1 [ i ] != num2 [ i ]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equal = 1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	break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}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}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if ( equal ==1 )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cout &lt;&lt; “ The arrays are not equal”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else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cout &lt;&lt; “ The arrays are equal”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</p:txBody>
      </p:sp>
      <p:sp>
        <p:nvSpPr>
          <p:cNvPr id="15364" name="Text Box 4" title=""/>
          <p:cNvSpPr txBox="1"/>
          <p:nvPr/>
        </p:nvSpPr>
        <p:spPr>
          <a:xfrm>
            <a:off x="838200" y="1795463"/>
            <a:ext cx="23241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 b="1"/>
              <a:t>Condition :</a:t>
            </a:r>
            <a:endParaRPr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53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838200" y="762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Comparing Two Arrays</a:t>
            </a:r>
            <a:endParaRPr sz="54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2133600" y="2819400"/>
            <a:ext cx="5943600" cy="205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5400" b="1"/>
              <a:t>AZMAT HAMEED  </a:t>
            </a:r>
            <a:endParaRPr sz="5400" b="1"/>
          </a:p>
          <a:p>
            <a:pPr lvl="0">
              <a:buNone/>
            </a:pPr>
            <a:r>
              <a:rPr sz="5400" b="1"/>
              <a:t>Azmat Hameed</a:t>
            </a:r>
            <a:endParaRPr sz="4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609600" y="685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Exercise</a:t>
            </a:r>
            <a:endParaRPr sz="72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1600200" y="2209800"/>
            <a:ext cx="73914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 Input your name and display it in reverse order</a:t>
            </a:r>
          </a:p>
          <a:p/>
          <a:p>
            <a:pPr lvl="0"/>
            <a:r>
              <a:t>Determine the length of character array</a:t>
            </a:r>
          </a:p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/>
          </p:nvPr>
        </p:nvSpPr>
        <p:spPr>
          <a:xfrm>
            <a:off x="762000" y="685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Sorting </a:t>
            </a:r>
            <a:endParaRPr sz="7200"/>
          </a:p>
        </p:txBody>
      </p:sp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2806700" y="2535238"/>
            <a:ext cx="4813300" cy="35607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4800" b="1"/>
              <a:t> Bubble Sort</a:t>
            </a:r>
            <a:endParaRPr sz="4800" b="1"/>
          </a:p>
          <a:p>
            <a:pPr lvl="0">
              <a:buNone/>
            </a:pPr>
            <a:endParaRPr sz="4800" b="1"/>
          </a:p>
          <a:p>
            <a:pPr lvl="0"/>
            <a:r>
              <a:rPr sz="4800" b="1"/>
              <a:t> Quick Sort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2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Rectangle 2" title=""/>
          <p:cNvSpPr/>
          <p:nvPr/>
        </p:nvSpPr>
        <p:spPr>
          <a:xfrm>
            <a:off x="4648200" y="2270125"/>
            <a:ext cx="762000" cy="395288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4</a:t>
            </a:r>
            <a:endParaRPr sz="2000"/>
          </a:p>
        </p:txBody>
      </p:sp>
      <p:sp>
        <p:nvSpPr>
          <p:cNvPr id="60419" name="Rectangle 3" title=""/>
          <p:cNvSpPr/>
          <p:nvPr/>
        </p:nvSpPr>
        <p:spPr>
          <a:xfrm>
            <a:off x="4648200" y="4641850"/>
            <a:ext cx="762000" cy="395288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1</a:t>
            </a:r>
            <a:endParaRPr sz="2000"/>
          </a:p>
        </p:txBody>
      </p:sp>
      <p:sp>
        <p:nvSpPr>
          <p:cNvPr id="60420" name="Rectangle 4" title=""/>
          <p:cNvSpPr/>
          <p:nvPr/>
        </p:nvSpPr>
        <p:spPr>
          <a:xfrm>
            <a:off x="4648200" y="3060700"/>
            <a:ext cx="762000" cy="3952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9</a:t>
            </a:r>
            <a:endParaRPr sz="2000"/>
          </a:p>
        </p:txBody>
      </p:sp>
      <p:sp>
        <p:nvSpPr>
          <p:cNvPr id="60421" name="Rectangle 5" title=""/>
          <p:cNvSpPr/>
          <p:nvPr/>
        </p:nvSpPr>
        <p:spPr>
          <a:xfrm>
            <a:off x="4648200" y="2665413"/>
            <a:ext cx="762000" cy="39528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23</a:t>
            </a:r>
            <a:endParaRPr sz="2000"/>
          </a:p>
        </p:txBody>
      </p:sp>
      <p:cxnSp>
        <p:nvCxnSpPr>
          <p:cNvPr id="60422" name="" title=""/>
          <p:cNvCxnSpPr/>
          <p:nvPr/>
        </p:nvCxnSpPr>
        <p:spPr>
          <a:xfrm>
            <a:off x="4648200" y="2270125"/>
            <a:ext cx="762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</p:cxnSp>
      <p:cxnSp>
        <p:nvCxnSpPr>
          <p:cNvPr id="60423" name="" title=""/>
          <p:cNvCxnSpPr/>
          <p:nvPr/>
        </p:nvCxnSpPr>
        <p:spPr>
          <a:xfrm>
            <a:off x="4648200" y="266541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0424" name="" title=""/>
          <p:cNvCxnSpPr/>
          <p:nvPr/>
        </p:nvCxnSpPr>
        <p:spPr>
          <a:xfrm>
            <a:off x="4648200" y="30607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0425" name="" title=""/>
          <p:cNvCxnSpPr/>
          <p:nvPr/>
        </p:nvCxnSpPr>
        <p:spPr>
          <a:xfrm>
            <a:off x="4648200" y="345598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0426" name="" title=""/>
          <p:cNvCxnSpPr/>
          <p:nvPr/>
        </p:nvCxnSpPr>
        <p:spPr>
          <a:xfrm>
            <a:off x="4648200" y="464185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0427" name="" title=""/>
          <p:cNvCxnSpPr/>
          <p:nvPr/>
        </p:nvCxnSpPr>
        <p:spPr>
          <a:xfrm>
            <a:off x="4648200" y="5037138"/>
            <a:ext cx="762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</p:cxnSp>
      <p:cxnSp>
        <p:nvCxnSpPr>
          <p:cNvPr id="60428" name="" title=""/>
          <p:cNvCxnSpPr/>
          <p:nvPr/>
        </p:nvCxnSpPr>
        <p:spPr>
          <a:xfrm flipH="1">
            <a:off x="5410200" y="2270125"/>
            <a:ext cx="0" cy="1371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0429" name="" title=""/>
          <p:cNvCxnSpPr/>
          <p:nvPr/>
        </p:nvCxnSpPr>
        <p:spPr>
          <a:xfrm flipH="1">
            <a:off x="4648200" y="2270125"/>
            <a:ext cx="0" cy="1371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0430" name="" title=""/>
          <p:cNvCxnSpPr/>
          <p:nvPr/>
        </p:nvCxnSpPr>
        <p:spPr>
          <a:xfrm flipH="1">
            <a:off x="5410200" y="4632325"/>
            <a:ext cx="0" cy="609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0431" name="" title=""/>
          <p:cNvCxnSpPr/>
          <p:nvPr/>
        </p:nvCxnSpPr>
        <p:spPr>
          <a:xfrm flipH="1">
            <a:off x="4648200" y="4632325"/>
            <a:ext cx="0" cy="609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0432" name="" title=""/>
          <p:cNvCxnSpPr/>
          <p:nvPr/>
        </p:nvCxnSpPr>
        <p:spPr>
          <a:xfrm flipH="1">
            <a:off x="5410200" y="3641725"/>
            <a:ext cx="0" cy="9906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</p:cxnSp>
      <p:cxnSp>
        <p:nvCxnSpPr>
          <p:cNvPr id="60433" name="" title=""/>
          <p:cNvCxnSpPr/>
          <p:nvPr/>
        </p:nvCxnSpPr>
        <p:spPr>
          <a:xfrm flipH="1">
            <a:off x="4648200" y="3641725"/>
            <a:ext cx="0" cy="9906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</p:cxnSp>
      <p:cxnSp>
        <p:nvCxnSpPr>
          <p:cNvPr id="60434" name="" title=""/>
          <p:cNvCxnSpPr/>
          <p:nvPr/>
        </p:nvCxnSpPr>
        <p:spPr>
          <a:xfrm flipH="1">
            <a:off x="5410200" y="5241925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</p:cxnSp>
      <p:cxnSp>
        <p:nvCxnSpPr>
          <p:cNvPr id="60435" name="" title=""/>
          <p:cNvCxnSpPr/>
          <p:nvPr/>
        </p:nvCxnSpPr>
        <p:spPr>
          <a:xfrm flipH="1">
            <a:off x="4648200" y="5241925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</p:cxnSp>
      <p:cxnSp>
        <p:nvCxnSpPr>
          <p:cNvPr id="60436" name="" title=""/>
          <p:cNvCxnSpPr/>
          <p:nvPr/>
        </p:nvCxnSpPr>
        <p:spPr>
          <a:xfrm>
            <a:off x="4648200" y="6003925"/>
            <a:ext cx="762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0437" name="" title=""/>
          <p:cNvCxnSpPr/>
          <p:nvPr/>
        </p:nvCxnSpPr>
        <p:spPr>
          <a:xfrm>
            <a:off x="4648200" y="5622925"/>
            <a:ext cx="762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</p:cxnSp>
      <p:cxnSp>
        <p:nvCxnSpPr>
          <p:cNvPr id="60438" name="" title=""/>
          <p:cNvCxnSpPr/>
          <p:nvPr/>
        </p:nvCxnSpPr>
        <p:spPr>
          <a:xfrm flipH="1">
            <a:off x="5410200" y="5622925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0439" name="" title=""/>
          <p:cNvCxnSpPr/>
          <p:nvPr/>
        </p:nvCxnSpPr>
        <p:spPr>
          <a:xfrm flipH="1">
            <a:off x="4648200" y="5622925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60440" name="Rectangle 18" title=""/>
          <p:cNvSpPr/>
          <p:nvPr/>
        </p:nvSpPr>
        <p:spPr>
          <a:xfrm>
            <a:off x="4648200" y="5608638"/>
            <a:ext cx="762000" cy="39528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67</a:t>
            </a:r>
            <a:endParaRPr sz="2000"/>
          </a:p>
        </p:txBody>
      </p:sp>
      <p:sp>
        <p:nvSpPr>
          <p:cNvPr id="60441" name="Text Box 19" title=""/>
          <p:cNvSpPr txBox="1"/>
          <p:nvPr/>
        </p:nvSpPr>
        <p:spPr>
          <a:xfrm>
            <a:off x="4114800" y="2254250"/>
            <a:ext cx="465138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[0]</a:t>
            </a:r>
            <a:endParaRPr sz="2000"/>
          </a:p>
        </p:txBody>
      </p:sp>
      <p:sp>
        <p:nvSpPr>
          <p:cNvPr id="60442" name="" title=""/>
          <p:cNvSpPr txBox="1"/>
          <p:nvPr/>
        </p:nvSpPr>
        <p:spPr>
          <a:xfrm>
            <a:off x="4106863" y="2635250"/>
            <a:ext cx="465137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[1]</a:t>
            </a:r>
            <a:endParaRPr sz="2000"/>
          </a:p>
        </p:txBody>
      </p:sp>
      <p:sp>
        <p:nvSpPr>
          <p:cNvPr id="60443" name="" title=""/>
          <p:cNvSpPr txBox="1"/>
          <p:nvPr/>
        </p:nvSpPr>
        <p:spPr>
          <a:xfrm>
            <a:off x="4106863" y="3016250"/>
            <a:ext cx="465137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[2]</a:t>
            </a:r>
            <a:endParaRPr sz="2000"/>
          </a:p>
        </p:txBody>
      </p:sp>
      <p:sp>
        <p:nvSpPr>
          <p:cNvPr id="60444" name="" title=""/>
          <p:cNvSpPr txBox="1"/>
          <p:nvPr/>
        </p:nvSpPr>
        <p:spPr>
          <a:xfrm>
            <a:off x="4030663" y="4632325"/>
            <a:ext cx="6064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[16]</a:t>
            </a:r>
            <a:endParaRPr sz="2000"/>
          </a:p>
        </p:txBody>
      </p:sp>
      <p:sp>
        <p:nvSpPr>
          <p:cNvPr id="60445" name="" title=""/>
          <p:cNvSpPr txBox="1"/>
          <p:nvPr/>
        </p:nvSpPr>
        <p:spPr>
          <a:xfrm>
            <a:off x="4038600" y="5622925"/>
            <a:ext cx="6064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[99]</a:t>
            </a:r>
            <a:endParaRPr sz="2000"/>
          </a:p>
        </p:txBody>
      </p:sp>
      <p:sp>
        <p:nvSpPr>
          <p:cNvPr id="60446" name="" title=""/>
          <p:cNvSpPr/>
          <p:nvPr/>
        </p:nvSpPr>
        <p:spPr>
          <a:xfrm>
            <a:off x="4648200" y="4632325"/>
            <a:ext cx="762000" cy="3952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1</a:t>
            </a:r>
            <a:endParaRPr sz="2000"/>
          </a:p>
        </p:txBody>
      </p:sp>
      <p:sp>
        <p:nvSpPr>
          <p:cNvPr id="60447" name="" title=""/>
          <p:cNvSpPr>
            <a:spLocks noGrp="1"/>
          </p:cNvSpPr>
          <p:nvPr>
            <p:ph type="title"/>
          </p:nvPr>
        </p:nvSpPr>
        <p:spPr>
          <a:xfrm>
            <a:off x="1600200" y="495300"/>
            <a:ext cx="68580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4800"/>
              <a:t>Brute-Force Technique</a:t>
            </a:r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6 7.40741E-07 C 0.06528 -0.05417 0.13073 -0.10833 0.13108 -0.16667 C 0.1316 -0.225 0.06667 -0.2875 0.00191 -0.35" ptsTypes="">
                                      <p:cBhvr>
                                        <p:cTn id="6" dur="2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Rectangle 2" title=""/>
          <p:cNvSpPr/>
          <p:nvPr/>
        </p:nvSpPr>
        <p:spPr>
          <a:xfrm>
            <a:off x="6553200" y="3200400"/>
            <a:ext cx="762000" cy="3952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66</a:t>
            </a:r>
            <a:endParaRPr sz="2000"/>
          </a:p>
        </p:txBody>
      </p:sp>
      <p:sp>
        <p:nvSpPr>
          <p:cNvPr id="61443" name="NotDefined 3" title=""/>
          <p:cNvSpPr/>
          <p:nvPr>
            <p:ph type="title"/>
          </p:nvPr>
        </p:nvSpPr>
        <p:spPr>
          <a:xfrm>
            <a:off x="736600" y="5969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Swapping</a:t>
            </a:r>
            <a:endParaRPr sz="7200"/>
          </a:p>
        </p:txBody>
      </p:sp>
      <p:sp>
        <p:nvSpPr>
          <p:cNvPr id="61444" name="Rectangle 4" title=""/>
          <p:cNvSpPr/>
          <p:nvPr/>
        </p:nvSpPr>
        <p:spPr>
          <a:xfrm>
            <a:off x="3352800" y="4581525"/>
            <a:ext cx="762000" cy="3952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3</a:t>
            </a:r>
            <a:endParaRPr sz="2000"/>
          </a:p>
        </p:txBody>
      </p:sp>
      <p:sp>
        <p:nvSpPr>
          <p:cNvPr id="61445" name="Rectangle 5" title=""/>
          <p:cNvSpPr/>
          <p:nvPr/>
        </p:nvSpPr>
        <p:spPr>
          <a:xfrm>
            <a:off x="3352800" y="3000375"/>
            <a:ext cx="762000" cy="3952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33</a:t>
            </a:r>
            <a:endParaRPr sz="2000"/>
          </a:p>
        </p:txBody>
      </p:sp>
      <p:sp>
        <p:nvSpPr>
          <p:cNvPr id="61446" name="Rectangle 6" title=""/>
          <p:cNvSpPr/>
          <p:nvPr/>
        </p:nvSpPr>
        <p:spPr>
          <a:xfrm>
            <a:off x="3352800" y="2605088"/>
            <a:ext cx="762000" cy="39528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44</a:t>
            </a:r>
            <a:endParaRPr sz="2000"/>
          </a:p>
        </p:txBody>
      </p:sp>
      <p:cxnSp>
        <p:nvCxnSpPr>
          <p:cNvPr id="61447" name="" title=""/>
          <p:cNvCxnSpPr/>
          <p:nvPr/>
        </p:nvCxnSpPr>
        <p:spPr>
          <a:xfrm>
            <a:off x="3352800" y="2209800"/>
            <a:ext cx="762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</p:cxnSp>
      <p:cxnSp>
        <p:nvCxnSpPr>
          <p:cNvPr id="61448" name="" title=""/>
          <p:cNvCxnSpPr/>
          <p:nvPr/>
        </p:nvCxnSpPr>
        <p:spPr>
          <a:xfrm>
            <a:off x="3352800" y="2605088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1449" name="" title=""/>
          <p:cNvCxnSpPr/>
          <p:nvPr/>
        </p:nvCxnSpPr>
        <p:spPr>
          <a:xfrm>
            <a:off x="3352800" y="30003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1450" name="" title=""/>
          <p:cNvCxnSpPr/>
          <p:nvPr/>
        </p:nvCxnSpPr>
        <p:spPr>
          <a:xfrm>
            <a:off x="3352800" y="3395663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1451" name="" title=""/>
          <p:cNvCxnSpPr/>
          <p:nvPr/>
        </p:nvCxnSpPr>
        <p:spPr>
          <a:xfrm>
            <a:off x="3352800" y="45815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1452" name="" title=""/>
          <p:cNvCxnSpPr/>
          <p:nvPr/>
        </p:nvCxnSpPr>
        <p:spPr>
          <a:xfrm>
            <a:off x="3352800" y="4976813"/>
            <a:ext cx="762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</p:cxnSp>
      <p:cxnSp>
        <p:nvCxnSpPr>
          <p:cNvPr id="61453" name="" title=""/>
          <p:cNvCxnSpPr/>
          <p:nvPr/>
        </p:nvCxnSpPr>
        <p:spPr>
          <a:xfrm flipH="1">
            <a:off x="4114800" y="2209800"/>
            <a:ext cx="0" cy="1371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1454" name="" title=""/>
          <p:cNvCxnSpPr/>
          <p:nvPr/>
        </p:nvCxnSpPr>
        <p:spPr>
          <a:xfrm flipH="1">
            <a:off x="3352800" y="2209800"/>
            <a:ext cx="0" cy="1371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1455" name="" title=""/>
          <p:cNvCxnSpPr/>
          <p:nvPr/>
        </p:nvCxnSpPr>
        <p:spPr>
          <a:xfrm flipH="1">
            <a:off x="4114800" y="4572000"/>
            <a:ext cx="0" cy="609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1456" name="" title=""/>
          <p:cNvCxnSpPr/>
          <p:nvPr/>
        </p:nvCxnSpPr>
        <p:spPr>
          <a:xfrm flipH="1">
            <a:off x="3352800" y="4572000"/>
            <a:ext cx="0" cy="609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1457" name="" title=""/>
          <p:cNvCxnSpPr/>
          <p:nvPr/>
        </p:nvCxnSpPr>
        <p:spPr>
          <a:xfrm flipH="1">
            <a:off x="4114800" y="3581400"/>
            <a:ext cx="0" cy="9906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</p:cxnSp>
      <p:cxnSp>
        <p:nvCxnSpPr>
          <p:cNvPr id="61458" name="" title=""/>
          <p:cNvCxnSpPr/>
          <p:nvPr/>
        </p:nvCxnSpPr>
        <p:spPr>
          <a:xfrm flipH="1">
            <a:off x="3352800" y="3581400"/>
            <a:ext cx="0" cy="9906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</p:cxnSp>
      <p:cxnSp>
        <p:nvCxnSpPr>
          <p:cNvPr id="61459" name="" title=""/>
          <p:cNvCxnSpPr/>
          <p:nvPr/>
        </p:nvCxnSpPr>
        <p:spPr>
          <a:xfrm flipH="1">
            <a:off x="4114800" y="51816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</p:cxnSp>
      <p:cxnSp>
        <p:nvCxnSpPr>
          <p:cNvPr id="61460" name="" title=""/>
          <p:cNvCxnSpPr/>
          <p:nvPr/>
        </p:nvCxnSpPr>
        <p:spPr>
          <a:xfrm flipH="1">
            <a:off x="3352800" y="5181600"/>
            <a:ext cx="0" cy="4572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  <a:miter lim="800000"/>
          </a:ln>
        </p:spPr>
      </p:cxnSp>
      <p:cxnSp>
        <p:nvCxnSpPr>
          <p:cNvPr id="61461" name="" title=""/>
          <p:cNvCxnSpPr/>
          <p:nvPr/>
        </p:nvCxnSpPr>
        <p:spPr>
          <a:xfrm>
            <a:off x="3352800" y="5943600"/>
            <a:ext cx="762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1462" name="" title=""/>
          <p:cNvCxnSpPr/>
          <p:nvPr/>
        </p:nvCxnSpPr>
        <p:spPr>
          <a:xfrm>
            <a:off x="3352800" y="5562600"/>
            <a:ext cx="762000" cy="0"/>
          </a:xfrm>
          <a:prstGeom prst="line">
            <a:avLst/>
          </a:prstGeom>
          <a:noFill/>
          <a:ln w="3175">
            <a:solidFill>
              <a:schemeClr val="tx1"/>
            </a:solidFill>
            <a:miter lim="800000"/>
          </a:ln>
          <a:effectLst/>
        </p:spPr>
      </p:cxnSp>
      <p:cxnSp>
        <p:nvCxnSpPr>
          <p:cNvPr id="61463" name="" title=""/>
          <p:cNvCxnSpPr/>
          <p:nvPr/>
        </p:nvCxnSpPr>
        <p:spPr>
          <a:xfrm flipH="1">
            <a:off x="4114800" y="55626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61464" name="" title=""/>
          <p:cNvCxnSpPr/>
          <p:nvPr/>
        </p:nvCxnSpPr>
        <p:spPr>
          <a:xfrm flipH="1">
            <a:off x="3352800" y="5562600"/>
            <a:ext cx="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61465" name="Rectangle 19" title=""/>
          <p:cNvSpPr/>
          <p:nvPr/>
        </p:nvSpPr>
        <p:spPr>
          <a:xfrm>
            <a:off x="6553200" y="3124200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1466" name="" title=""/>
          <p:cNvSpPr/>
          <p:nvPr/>
        </p:nvSpPr>
        <p:spPr>
          <a:xfrm>
            <a:off x="3352800" y="5548313"/>
            <a:ext cx="762000" cy="395287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100</a:t>
            </a:r>
            <a:endParaRPr sz="2000"/>
          </a:p>
        </p:txBody>
      </p:sp>
      <p:sp>
        <p:nvSpPr>
          <p:cNvPr id="61467" name="" title=""/>
          <p:cNvSpPr/>
          <p:nvPr/>
        </p:nvSpPr>
        <p:spPr>
          <a:xfrm>
            <a:off x="6705600" y="32004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1468" name="" title=""/>
          <p:cNvSpPr/>
          <p:nvPr/>
        </p:nvSpPr>
        <p:spPr>
          <a:xfrm>
            <a:off x="3352800" y="2209800"/>
            <a:ext cx="762000" cy="395288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66</a:t>
            </a:r>
            <a:endParaRPr sz="2000"/>
          </a:p>
        </p:txBody>
      </p:sp>
      <p:sp>
        <p:nvSpPr>
          <p:cNvPr id="61469" name="" title=""/>
          <p:cNvSpPr/>
          <p:nvPr/>
        </p:nvSpPr>
        <p:spPr>
          <a:xfrm>
            <a:off x="6705600" y="32004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1470" name="" title=""/>
          <p:cNvSpPr/>
          <p:nvPr/>
        </p:nvSpPr>
        <p:spPr>
          <a:xfrm>
            <a:off x="6705600" y="3200400"/>
            <a:ext cx="4572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1471" name="" title=""/>
          <p:cNvSpPr/>
          <p:nvPr/>
        </p:nvSpPr>
        <p:spPr>
          <a:xfrm>
            <a:off x="6705600" y="3200400"/>
            <a:ext cx="457200" cy="38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1472" name="Text Box 20" title=""/>
          <p:cNvSpPr txBox="1"/>
          <p:nvPr/>
        </p:nvSpPr>
        <p:spPr>
          <a:xfrm>
            <a:off x="6400800" y="2438400"/>
            <a:ext cx="11445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2000"/>
              <a:t>Memory</a:t>
            </a:r>
            <a:br>
              <a:rPr sz="2000"/>
            </a:br>
            <a:r>
              <a:rPr sz="2000"/>
              <a:t>Location</a:t>
            </a:r>
            <a:endParaRPr sz="2000"/>
          </a:p>
        </p:txBody>
      </p:sp>
      <p:sp>
        <p:nvSpPr>
          <p:cNvPr id="61473" name="Text Box 21" title=""/>
          <p:cNvSpPr txBox="1"/>
          <p:nvPr/>
        </p:nvSpPr>
        <p:spPr>
          <a:xfrm>
            <a:off x="2819400" y="2193925"/>
            <a:ext cx="465138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[0]</a:t>
            </a:r>
            <a:endParaRPr sz="2000"/>
          </a:p>
        </p:txBody>
      </p:sp>
      <p:sp>
        <p:nvSpPr>
          <p:cNvPr id="61474" name="Text Box 22" title=""/>
          <p:cNvSpPr txBox="1"/>
          <p:nvPr/>
        </p:nvSpPr>
        <p:spPr>
          <a:xfrm>
            <a:off x="2811463" y="2574925"/>
            <a:ext cx="465137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[1]</a:t>
            </a:r>
            <a:endParaRPr sz="2000"/>
          </a:p>
        </p:txBody>
      </p:sp>
      <p:sp>
        <p:nvSpPr>
          <p:cNvPr id="61475" name="Text Box 23" title=""/>
          <p:cNvSpPr txBox="1"/>
          <p:nvPr/>
        </p:nvSpPr>
        <p:spPr>
          <a:xfrm>
            <a:off x="2811463" y="2955925"/>
            <a:ext cx="465137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[2]</a:t>
            </a:r>
            <a:endParaRPr sz="2000"/>
          </a:p>
        </p:txBody>
      </p:sp>
      <p:sp>
        <p:nvSpPr>
          <p:cNvPr id="61476" name="Text Box 24" title=""/>
          <p:cNvSpPr txBox="1"/>
          <p:nvPr/>
        </p:nvSpPr>
        <p:spPr>
          <a:xfrm>
            <a:off x="2735263" y="4572000"/>
            <a:ext cx="6064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[16]</a:t>
            </a:r>
            <a:endParaRPr sz="2000"/>
          </a:p>
        </p:txBody>
      </p:sp>
      <p:sp>
        <p:nvSpPr>
          <p:cNvPr id="61477" name="Text Box 25" title=""/>
          <p:cNvSpPr txBox="1"/>
          <p:nvPr/>
        </p:nvSpPr>
        <p:spPr>
          <a:xfrm>
            <a:off x="2743200" y="5562600"/>
            <a:ext cx="6064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/>
              <a:t>[99]</a:t>
            </a:r>
            <a:endParaRPr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7 -5.18519E-06 C 0.09671 -0.01691 0.19358 -0.03357 0.25191 -0.00973 C 0.31025 0.01411 0.33004 0.07846 0.35 0.14282" ptsTypes="">
                                      <p:cBhvr>
                                        <p:cTn id="6" dur="20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07 4.07407E-06 C 0.05712 -0.05417 0.11424 -0.10834 0.11458 -0.16667 C 0.11493 -0.225 0.05816 -0.2875 0.00156 -0.35" ptsTypes="">
                                      <p:cBhvr>
                                        <p:cTn id="10" dur="2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17 0.05602 -0.0434 0.11204 -0.10173 0.14537 C -0.16007 0.1787 -0.25503 0.18935 -0.35 0.2" ptsTypes="">
                                      <p:cBhvr>
                                        <p:cTn id="19" dur="20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4" grpId="0"/>
      <p:bldP spid="61468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title"/>
          </p:nvPr>
        </p:nvSpPr>
        <p:spPr>
          <a:xfrm>
            <a:off x="1066800" y="4953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Swapping Two Numbers</a:t>
            </a:r>
            <a:endParaRPr sz="5400"/>
          </a:p>
        </p:txBody>
      </p:sp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2971800" y="2514600"/>
            <a:ext cx="4648200" cy="35607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2800"/>
              <a:t>	int num [ ] ;</a:t>
            </a:r>
            <a:endParaRPr sz="2800"/>
          </a:p>
          <a:p>
            <a:pPr lvl="0">
              <a:buNone/>
            </a:pPr>
            <a:r>
              <a:rPr sz="2800"/>
              <a:t>	int x ;</a:t>
            </a:r>
            <a:endParaRPr sz="2800"/>
          </a:p>
          <a:p>
            <a:pPr lvl="0">
              <a:buNone/>
            </a:pPr>
            <a:r>
              <a:rPr sz="2800"/>
              <a:t>	x = num [ 0 ] ;</a:t>
            </a:r>
            <a:endParaRPr sz="2800"/>
          </a:p>
          <a:p>
            <a:pPr lvl="0">
              <a:buNone/>
            </a:pPr>
            <a:r>
              <a:rPr sz="2800"/>
              <a:t>	num [ 0 ] = num [ 15 ] ;</a:t>
            </a:r>
            <a:endParaRPr sz="2800"/>
          </a:p>
          <a:p>
            <a:pPr lvl="0">
              <a:buNone/>
            </a:pPr>
            <a:r>
              <a:rPr sz="2800"/>
              <a:t>	num [ 15 ] = x ;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NotDefined 2" title=""/>
          <p:cNvSpPr/>
          <p:nvPr>
            <p:ph type="title" idx="4294967295"/>
          </p:nvPr>
        </p:nvSpPr>
        <p:spPr>
          <a:xfrm>
            <a:off x="990600" y="7874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4800"/>
              <a:t>Binary Search Algorithms</a:t>
            </a:r>
            <a:endParaRPr sz="4800"/>
          </a:p>
        </p:txBody>
      </p:sp>
      <p:sp>
        <p:nvSpPr>
          <p:cNvPr id="27651" name="NotDefined 3" title=""/>
          <p:cNvSpPr/>
          <p:nvPr>
            <p:ph type="body" sz="half" idx="4294967295"/>
          </p:nvPr>
        </p:nvSpPr>
        <p:spPr>
          <a:xfrm>
            <a:off x="1066800" y="1981200"/>
            <a:ext cx="7264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b="1"/>
              <a:t>Divide and Conquer</a:t>
            </a:r>
            <a:r>
              <a:t> </a:t>
            </a:r>
            <a:r>
              <a:rPr b="1"/>
              <a:t>rule</a:t>
            </a:r>
            <a:endParaRPr b="1"/>
          </a:p>
          <a:p>
            <a:pPr lvl="0">
              <a:buNone/>
            </a:pPr>
            <a:endParaRPr b="1"/>
          </a:p>
        </p:txBody>
      </p:sp>
      <p:graphicFrame>
        <p:nvGraphicFramePr>
          <p:cNvPr id="27803" name="" title=""/>
          <p:cNvGraphicFramePr>
            <a:graphicFrameLocks noGrp="1"/>
          </p:cNvGraphicFramePr>
          <p:nvPr>
            <p:ph sz="quarter" idx="2"/>
          </p:nvPr>
        </p:nvGraphicFramePr>
        <p:xfrm>
          <a:off x="5327650" y="3714750"/>
          <a:ext cx="2095500" cy="45720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</a:tblGrid>
              <a:tr h="20478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708" name="" title=""/>
          <p:cNvGraphicFramePr>
            <a:graphicFrameLocks noGrp="1"/>
          </p:cNvGraphicFramePr>
          <p:nvPr/>
        </p:nvGraphicFramePr>
        <p:xfrm>
          <a:off x="2667000" y="2897188"/>
          <a:ext cx="4279900" cy="457200"/>
        </p:xfrm>
        <a:graphic>
          <a:graphicData uri="http://schemas.openxmlformats.org/drawingml/2006/table">
            <a:tbl>
              <a:tblPr/>
              <a:tblGrid>
                <a:gridCol w="534988"/>
                <a:gridCol w="534988"/>
                <a:gridCol w="534988"/>
                <a:gridCol w="534988"/>
                <a:gridCol w="534988"/>
                <a:gridCol w="534988"/>
                <a:gridCol w="534988"/>
                <a:gridCol w="534988"/>
              </a:tblGrid>
              <a:tr h="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802" name="" title=""/>
          <p:cNvGraphicFramePr>
            <a:graphicFrameLocks noGrp="1"/>
          </p:cNvGraphicFramePr>
          <p:nvPr>
            <p:ph sz="quarter" idx="3"/>
          </p:nvPr>
        </p:nvGraphicFramePr>
        <p:xfrm>
          <a:off x="2673350" y="3713162"/>
          <a:ext cx="2095500" cy="457200"/>
        </p:xfrm>
        <a:graphic>
          <a:graphicData uri="http://schemas.openxmlformats.org/drawingml/2006/table">
            <a:tbl>
              <a:tblPr/>
              <a:tblGrid>
                <a:gridCol w="523875"/>
                <a:gridCol w="523875"/>
                <a:gridCol w="523875"/>
                <a:gridCol w="523875"/>
              </a:tblGrid>
              <a:tr h="35877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801" name="Table 99" title=""/>
          <p:cNvGraphicFramePr>
            <a:graphicFrameLocks noGrp="1"/>
          </p:cNvGraphicFramePr>
          <p:nvPr/>
        </p:nvGraphicFramePr>
        <p:xfrm>
          <a:off x="1905000" y="4497388"/>
          <a:ext cx="1066800" cy="457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797" name="Table 95" title=""/>
          <p:cNvGraphicFramePr>
            <a:graphicFrameLocks noGrp="1"/>
          </p:cNvGraphicFramePr>
          <p:nvPr/>
        </p:nvGraphicFramePr>
        <p:xfrm>
          <a:off x="3733800" y="4497388"/>
          <a:ext cx="1066800" cy="457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</a:tblGrid>
              <a:tr h="2794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10843" name="" title=""/>
          <p:cNvGrpSpPr/>
          <p:nvPr/>
        </p:nvGrpSpPr>
        <p:grpSpPr>
          <a:xfrm>
            <a:off x="2438400" y="685800"/>
            <a:ext cx="5029200" cy="5572125"/>
            <a:chOff x="1344" y="624"/>
            <a:chExt cx="3168" cy="3510"/>
          </a:xfrm>
        </p:grpSpPr>
        <p:sp>
          <p:nvSpPr>
            <p:cNvPr id="10692" name="" title=""/>
            <p:cNvSpPr/>
            <p:nvPr/>
          </p:nvSpPr>
          <p:spPr>
            <a:xfrm>
              <a:off x="3120" y="966"/>
              <a:ext cx="1248" cy="288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just"/>
              <a:r>
                <a:rPr sz="1600">
                  <a:latin typeface="Times New Roman" pitchFamily="18" charset="0"/>
                  <a:ea typeface="Times New Roman" pitchFamily="18" charset="0"/>
                </a:rPr>
                <a:t>Preprocessor program</a:t>
              </a:r>
              <a:endParaRPr sz="1600">
                <a:latin typeface="Times New Roman" pitchFamily="18" charset="0"/>
                <a:ea typeface="Times New Roman" pitchFamily="18" charset="0"/>
              </a:endParaRPr>
            </a:p>
            <a:p>
              <a:pPr lvl="0" algn="just" eaLnBrk="0" hangingPunct="0"/>
              <a:r>
                <a:rPr sz="1600">
                  <a:latin typeface="Times New Roman" pitchFamily="18" charset="0"/>
                  <a:ea typeface="Times New Roman" pitchFamily="18" charset="0"/>
                </a:rPr>
                <a:t>processes the code.</a:t>
              </a:r>
              <a:endParaRPr sz="1600">
                <a:latin typeface="Times New Roman" pitchFamily="18" charset="0"/>
                <a:ea typeface="Times New Roman" pitchFamily="18" charset="0"/>
              </a:endParaRPr>
            </a:p>
            <a:p>
              <a:pPr lvl="0" eaLnBrk="0" hangingPunct="0"/>
              <a:endParaRPr sz="1600">
                <a:latin typeface="Times New Roman" pitchFamily="18" charset="0"/>
              </a:endParaRPr>
            </a:p>
          </p:txBody>
        </p:sp>
        <p:sp>
          <p:nvSpPr>
            <p:cNvPr id="10693" name="" title=""/>
            <p:cNvSpPr/>
            <p:nvPr/>
          </p:nvSpPr>
          <p:spPr>
            <a:xfrm>
              <a:off x="3168" y="2502"/>
              <a:ext cx="1152" cy="480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just"/>
              <a:r>
                <a:rPr sz="1600">
                  <a:latin typeface="Times New Roman" pitchFamily="18" charset="0"/>
                  <a:ea typeface="Times New Roman" pitchFamily="18" charset="0"/>
                </a:rPr>
                <a:t>Loader puts program in memory.</a:t>
              </a:r>
              <a:endParaRPr sz="1600">
                <a:latin typeface="Times New Roman" pitchFamily="18" charset="0"/>
              </a:endParaRPr>
            </a:p>
          </p:txBody>
        </p:sp>
        <p:sp>
          <p:nvSpPr>
            <p:cNvPr id="10694" name="" title=""/>
            <p:cNvSpPr/>
            <p:nvPr/>
          </p:nvSpPr>
          <p:spPr>
            <a:xfrm>
              <a:off x="3168" y="3174"/>
              <a:ext cx="1152" cy="57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Times New Roman" pitchFamily="18" charset="0"/>
                </a:rPr>
                <a:t>CPU takes each</a:t>
              </a:r>
              <a:endParaRPr sz="1600">
                <a:latin typeface="Times New Roman" pitchFamily="18" charset="0"/>
                <a:ea typeface="Times New Roman" pitchFamily="18" charset="0"/>
              </a:endParaRPr>
            </a:p>
            <a:p>
              <a:pPr lvl="0" eaLnBrk="0" hangingPunct="0"/>
              <a:r>
                <a:rPr sz="1600">
                  <a:latin typeface="Times New Roman" pitchFamily="18" charset="0"/>
                  <a:ea typeface="Times New Roman" pitchFamily="18" charset="0"/>
                </a:rPr>
                <a:t>instruction and executes it, possibly storing new data values as the program executes.</a:t>
              </a:r>
              <a:endParaRPr sz="1600">
                <a:latin typeface="Times New Roman" pitchFamily="18" charset="0"/>
              </a:endParaRPr>
            </a:p>
          </p:txBody>
        </p:sp>
        <p:sp>
          <p:nvSpPr>
            <p:cNvPr id="10695" name="" title=""/>
            <p:cNvSpPr/>
            <p:nvPr/>
          </p:nvSpPr>
          <p:spPr>
            <a:xfrm>
              <a:off x="3120" y="1350"/>
              <a:ext cx="1200" cy="33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Times New Roman" pitchFamily="18" charset="0"/>
                </a:rPr>
                <a:t>Compiler creates object code and stores</a:t>
              </a:r>
              <a:br>
                <a:rPr sz="1600">
                  <a:latin typeface="Times New Roman" pitchFamily="18" charset="0"/>
                  <a:ea typeface="Times New Roman" pitchFamily="18" charset="0"/>
                </a:rPr>
              </a:br>
              <a:r>
                <a:rPr sz="1600">
                  <a:latin typeface="Times New Roman" pitchFamily="18" charset="0"/>
                  <a:ea typeface="Times New Roman" pitchFamily="18" charset="0"/>
                </a:rPr>
                <a:t>it on disk.</a:t>
              </a:r>
              <a:endParaRPr sz="1600">
                <a:latin typeface="Times New Roman" pitchFamily="18" charset="0"/>
              </a:endParaRPr>
            </a:p>
          </p:txBody>
        </p:sp>
        <p:sp>
          <p:nvSpPr>
            <p:cNvPr id="10696" name="" title=""/>
            <p:cNvSpPr/>
            <p:nvPr/>
          </p:nvSpPr>
          <p:spPr>
            <a:xfrm>
              <a:off x="3120" y="1833"/>
              <a:ext cx="1200" cy="33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just"/>
              <a:r>
                <a:rPr sz="1600">
                  <a:latin typeface="Times New Roman" pitchFamily="18" charset="0"/>
                  <a:ea typeface="Times New Roman" pitchFamily="18" charset="0"/>
                </a:rPr>
                <a:t>Linker links the object</a:t>
              </a:r>
              <a:endParaRPr sz="1600">
                <a:latin typeface="Times New Roman" pitchFamily="18" charset="0"/>
                <a:ea typeface="Times New Roman" pitchFamily="18" charset="0"/>
              </a:endParaRPr>
            </a:p>
            <a:p>
              <a:pPr lvl="0" algn="just" eaLnBrk="0" hangingPunct="0"/>
              <a:r>
                <a:rPr sz="1600">
                  <a:latin typeface="Times New Roman" pitchFamily="18" charset="0"/>
                  <a:ea typeface="Times New Roman" pitchFamily="18" charset="0"/>
                </a:rPr>
                <a:t>code with the libraries</a:t>
              </a:r>
              <a:endParaRPr sz="1600">
                <a:latin typeface="Times New Roman" pitchFamily="18" charset="0"/>
              </a:endParaRPr>
            </a:p>
          </p:txBody>
        </p:sp>
        <p:sp>
          <p:nvSpPr>
            <p:cNvPr id="10697" name="" title=""/>
            <p:cNvSpPr/>
            <p:nvPr/>
          </p:nvSpPr>
          <p:spPr>
            <a:xfrm>
              <a:off x="1344" y="2243"/>
              <a:ext cx="756" cy="288"/>
            </a:xfrm>
            <a:custGeom>
              <a:rect l="l" t="t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698" name="" title=""/>
            <p:cNvSpPr/>
            <p:nvPr/>
          </p:nvSpPr>
          <p:spPr>
            <a:xfrm>
              <a:off x="1344" y="1407"/>
              <a:ext cx="756" cy="288"/>
            </a:xfrm>
            <a:custGeom>
              <a:rect l="l" t="t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699" name="" title=""/>
            <p:cNvSpPr/>
            <p:nvPr/>
          </p:nvSpPr>
          <p:spPr>
            <a:xfrm>
              <a:off x="1344" y="2243"/>
              <a:ext cx="756" cy="288"/>
            </a:xfrm>
            <a:custGeom>
              <a:rect l="l" t="t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00" name="" title=""/>
            <p:cNvSpPr/>
            <p:nvPr/>
          </p:nvSpPr>
          <p:spPr>
            <a:xfrm>
              <a:off x="1550" y="2334"/>
              <a:ext cx="466" cy="120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Mincho" charset="-128"/>
                </a:rPr>
                <a:t>Loader</a:t>
              </a:r>
              <a:endParaRPr sz="1600">
                <a:latin typeface="Times New Roman" pitchFamily="18" charset="0"/>
                <a:ea typeface="Times New Roman" pitchFamily="18" charset="0"/>
              </a:endParaRPr>
            </a:p>
            <a:p>
              <a:pPr lvl="0" eaLnBrk="0" hangingPunct="0"/>
              <a:endParaRPr sz="1600">
                <a:latin typeface="Times New Roman" pitchFamily="18" charset="0"/>
              </a:endParaRPr>
            </a:p>
          </p:txBody>
        </p:sp>
        <p:sp>
          <p:nvSpPr>
            <p:cNvPr id="10701" name="" title=""/>
            <p:cNvSpPr/>
            <p:nvPr/>
          </p:nvSpPr>
          <p:spPr>
            <a:xfrm>
              <a:off x="2102" y="774"/>
              <a:ext cx="324" cy="0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round/>
              <a:headEnd type="triangle" len="sm"/>
              <a:tail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02" name="" title=""/>
            <p:cNvSpPr/>
            <p:nvPr/>
          </p:nvSpPr>
          <p:spPr>
            <a:xfrm>
              <a:off x="2102" y="1167"/>
              <a:ext cx="324" cy="0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round/>
              <a:headEnd type="triangle" len="sm"/>
              <a:tail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03" name="" title=""/>
            <p:cNvSpPr/>
            <p:nvPr/>
          </p:nvSpPr>
          <p:spPr>
            <a:xfrm>
              <a:off x="2102" y="2387"/>
              <a:ext cx="324" cy="0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04" name="" title=""/>
            <p:cNvSpPr/>
            <p:nvPr/>
          </p:nvSpPr>
          <p:spPr>
            <a:xfrm>
              <a:off x="2160" y="2151"/>
              <a:ext cx="1008" cy="14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wrap="none" lIns="0" tIns="0" rIns="0" bIns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marL="0" lvl="0" indent="228600"/>
              <a:r>
                <a:rPr sz="1400">
                  <a:latin typeface="Times New Roman" pitchFamily="18" charset="0"/>
                  <a:ea typeface="Times New Roman" pitchFamily="18" charset="0"/>
                </a:rPr>
                <a:t>Primary Memory</a:t>
              </a:r>
              <a:endParaRPr sz="1400">
                <a:latin typeface="Times New Roman" pitchFamily="18" charset="0"/>
                <a:ea typeface="Times New Roman" pitchFamily="18" charset="0"/>
              </a:endParaRPr>
            </a:p>
            <a:p>
              <a:pPr marL="0" lvl="0" indent="228600" eaLnBrk="0" hangingPunct="0"/>
              <a:endParaRPr sz="1400">
                <a:latin typeface="Times New Roman" pitchFamily="18" charset="0"/>
              </a:endParaRPr>
            </a:p>
          </p:txBody>
        </p:sp>
        <p:sp>
          <p:nvSpPr>
            <p:cNvPr id="10705" name="" title=""/>
            <p:cNvSpPr/>
            <p:nvPr/>
          </p:nvSpPr>
          <p:spPr>
            <a:xfrm>
              <a:off x="2102" y="3395"/>
              <a:ext cx="324" cy="0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  <a:tail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0706" name="" title=""/>
            <p:cNvGrpSpPr/>
            <p:nvPr/>
          </p:nvGrpSpPr>
          <p:grpSpPr>
            <a:xfrm>
              <a:off x="2966" y="2352"/>
              <a:ext cx="106" cy="774"/>
              <a:chExt cx="19999" cy="19999"/>
            </a:xfrm>
          </p:grpSpPr>
          <p:sp>
            <p:nvSpPr>
              <p:cNvPr id="10707" name="" title=""/>
              <p:cNvSpPr/>
              <p:nvPr/>
            </p:nvSpPr>
            <p:spPr>
              <a:xfrm>
                <a:off x="0" y="0"/>
                <a:ext cx="10041" cy="5006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08" name="" title=""/>
              <p:cNvSpPr/>
              <p:nvPr/>
            </p:nvSpPr>
            <p:spPr>
              <a:xfrm flipV="1">
                <a:off x="0" y="14993"/>
                <a:ext cx="10041" cy="5006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09" name="" title=""/>
              <p:cNvSpPr/>
              <p:nvPr/>
            </p:nvSpPr>
            <p:spPr>
              <a:xfrm flipH="1">
                <a:off x="9958" y="9995"/>
                <a:ext cx="10041" cy="5006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10" name="" title=""/>
              <p:cNvSpPr/>
              <p:nvPr/>
            </p:nvSpPr>
            <p:spPr>
              <a:xfrm flipH="1" flipV="1">
                <a:off x="9958" y="4998"/>
                <a:ext cx="10041" cy="5006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grpSp>
          <p:nvGrpSpPr>
            <p:cNvPr id="10711" name="" title=""/>
            <p:cNvGrpSpPr/>
            <p:nvPr/>
          </p:nvGrpSpPr>
          <p:grpSpPr>
            <a:xfrm>
              <a:off x="2966" y="3174"/>
              <a:ext cx="108" cy="960"/>
              <a:chExt cx="19999" cy="19999"/>
            </a:xfrm>
          </p:grpSpPr>
          <p:sp>
            <p:nvSpPr>
              <p:cNvPr id="10712" name="" title=""/>
              <p:cNvSpPr/>
              <p:nvPr/>
            </p:nvSpPr>
            <p:spPr>
              <a:xfrm>
                <a:off x="0" y="0"/>
                <a:ext cx="10041" cy="5006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13" name="" title=""/>
              <p:cNvSpPr/>
              <p:nvPr/>
            </p:nvSpPr>
            <p:spPr>
              <a:xfrm flipV="1">
                <a:off x="0" y="14993"/>
                <a:ext cx="10041" cy="5006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14" name="" title=""/>
              <p:cNvSpPr/>
              <p:nvPr/>
            </p:nvSpPr>
            <p:spPr>
              <a:xfrm flipH="1">
                <a:off x="9958" y="9995"/>
                <a:ext cx="10041" cy="5006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15" name="" title=""/>
              <p:cNvSpPr/>
              <p:nvPr/>
            </p:nvSpPr>
            <p:spPr>
              <a:xfrm flipH="1" flipV="1">
                <a:off x="9958" y="4998"/>
                <a:ext cx="10041" cy="5006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grpSp>
          <p:nvGrpSpPr>
            <p:cNvPr id="10716" name="" title=""/>
            <p:cNvGrpSpPr/>
            <p:nvPr/>
          </p:nvGrpSpPr>
          <p:grpSpPr>
            <a:xfrm>
              <a:off x="2966" y="630"/>
              <a:ext cx="108" cy="288"/>
              <a:chExt cx="19999" cy="20001"/>
            </a:xfrm>
          </p:grpSpPr>
          <p:sp>
            <p:nvSpPr>
              <p:cNvPr id="10717" name="" title=""/>
              <p:cNvSpPr/>
              <p:nvPr/>
            </p:nvSpPr>
            <p:spPr>
              <a:xfrm>
                <a:off x="0" y="0"/>
                <a:ext cx="10041" cy="5021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18" name="" title=""/>
              <p:cNvSpPr/>
              <p:nvPr/>
            </p:nvSpPr>
            <p:spPr>
              <a:xfrm flipV="1">
                <a:off x="0" y="14980"/>
                <a:ext cx="10041" cy="5021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19" name="" title=""/>
              <p:cNvSpPr/>
              <p:nvPr/>
            </p:nvSpPr>
            <p:spPr>
              <a:xfrm flipH="1">
                <a:off x="9958" y="9987"/>
                <a:ext cx="10041" cy="5021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eaLnBrk="0" hangingPunct="0"/>
                <a:endParaRPr>
                  <a:solidFill>
                    <a:schemeClr val="hlink"/>
                  </a:solidFill>
                  <a:latin typeface="Tahoma" pitchFamily="34" charset="0"/>
                </a:endParaRPr>
              </a:p>
            </p:txBody>
          </p:sp>
          <p:sp>
            <p:nvSpPr>
              <p:cNvPr id="10720" name="" title=""/>
              <p:cNvSpPr/>
              <p:nvPr/>
            </p:nvSpPr>
            <p:spPr>
              <a:xfrm flipH="1" flipV="1">
                <a:off x="9958" y="4993"/>
                <a:ext cx="10041" cy="5021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0721" name="" title=""/>
            <p:cNvSpPr/>
            <p:nvPr/>
          </p:nvSpPr>
          <p:spPr>
            <a:xfrm>
              <a:off x="2966" y="1017"/>
              <a:ext cx="54" cy="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22" name="" title=""/>
            <p:cNvSpPr/>
            <p:nvPr/>
          </p:nvSpPr>
          <p:spPr>
            <a:xfrm flipV="1">
              <a:off x="2966" y="1233"/>
              <a:ext cx="54" cy="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23" name="" title=""/>
            <p:cNvSpPr/>
            <p:nvPr/>
          </p:nvSpPr>
          <p:spPr>
            <a:xfrm flipH="1">
              <a:off x="3020" y="1161"/>
              <a:ext cx="54" cy="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24" name="" title=""/>
            <p:cNvSpPr/>
            <p:nvPr/>
          </p:nvSpPr>
          <p:spPr>
            <a:xfrm flipH="1" flipV="1">
              <a:off x="3020" y="1089"/>
              <a:ext cx="54" cy="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25" name="" title=""/>
            <p:cNvSpPr/>
            <p:nvPr/>
          </p:nvSpPr>
          <p:spPr>
            <a:xfrm>
              <a:off x="1344" y="1407"/>
              <a:ext cx="756" cy="288"/>
            </a:xfrm>
            <a:custGeom>
              <a:rect l="l" t="t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26" name="" title=""/>
            <p:cNvSpPr/>
            <p:nvPr/>
          </p:nvSpPr>
          <p:spPr>
            <a:xfrm>
              <a:off x="1448" y="1497"/>
              <a:ext cx="616" cy="93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Mincho" charset="-128"/>
                </a:rPr>
                <a:t>Compiler</a:t>
              </a:r>
              <a:endParaRPr sz="1600">
                <a:latin typeface="Times New Roman" pitchFamily="18" charset="0"/>
                <a:ea typeface="Times New Roman" pitchFamily="18" charset="0"/>
              </a:endParaRPr>
            </a:p>
            <a:p>
              <a:pPr lvl="0" eaLnBrk="0" hangingPunct="0"/>
              <a:endParaRPr sz="1600">
                <a:latin typeface="Times New Roman" pitchFamily="18" charset="0"/>
              </a:endParaRPr>
            </a:p>
          </p:txBody>
        </p:sp>
        <p:sp>
          <p:nvSpPr>
            <p:cNvPr id="10727" name="" title=""/>
            <p:cNvSpPr/>
            <p:nvPr/>
          </p:nvSpPr>
          <p:spPr>
            <a:xfrm>
              <a:off x="2102" y="1551"/>
              <a:ext cx="324" cy="0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  <a:tail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0728" name="" title=""/>
            <p:cNvGrpSpPr/>
            <p:nvPr/>
          </p:nvGrpSpPr>
          <p:grpSpPr>
            <a:xfrm>
              <a:off x="2966" y="1400"/>
              <a:ext cx="108" cy="288"/>
              <a:chExt cx="19999" cy="20001"/>
            </a:xfrm>
          </p:grpSpPr>
          <p:sp>
            <p:nvSpPr>
              <p:cNvPr id="10729" name="" title=""/>
              <p:cNvSpPr/>
              <p:nvPr/>
            </p:nvSpPr>
            <p:spPr>
              <a:xfrm>
                <a:off x="0" y="0"/>
                <a:ext cx="10041" cy="5021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30" name="" title=""/>
              <p:cNvSpPr/>
              <p:nvPr/>
            </p:nvSpPr>
            <p:spPr>
              <a:xfrm flipV="1">
                <a:off x="0" y="14980"/>
                <a:ext cx="10041" cy="5021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31" name="" title=""/>
              <p:cNvSpPr/>
              <p:nvPr/>
            </p:nvSpPr>
            <p:spPr>
              <a:xfrm flipH="1">
                <a:off x="9958" y="9987"/>
                <a:ext cx="10041" cy="5021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32" name="" title=""/>
              <p:cNvSpPr/>
              <p:nvPr/>
            </p:nvSpPr>
            <p:spPr>
              <a:xfrm flipH="1" flipV="1">
                <a:off x="9958" y="4993"/>
                <a:ext cx="10041" cy="5021"/>
              </a:xfrm>
              <a:custGeom>
                <a:avLst>
                  <a:gd name="adj0" fmla="val 81920000"/>
                  <a:gd name="adj1" fmla="val 0"/>
                </a:avLst>
                <a:gdLst>
                  <a:gd name="GT10" fmla="*/ adj0 21600 100000"/>
                  <a:gd name="GT11" fmla="*/ adj1 21600 100000"/>
                  <a:gd name="GT12" fmla="+- l w 0"/>
                  <a:gd name="GT13" fmla="+- t h 0"/>
                  <a:gd name="GT8" fmla="*/ GT10 60000 65536"/>
                  <a:gd name="GT9" fmla="*/ GT11 60000 65536"/>
                  <a:gd name="G4" fmla="cos 10800 GT8"/>
                  <a:gd name="G5" fmla="sin 10800 GT8"/>
                  <a:gd name="G6" fmla="cos 10800 GT9"/>
                  <a:gd name="G7" fmla="sin 10800 GT9"/>
                  <a:gd name="G0" fmla="+- 10800 G4 0"/>
                  <a:gd name="G1" fmla="+- 10800 G5 0"/>
                  <a:gd name="G2" fmla="+- 10800 G6 0"/>
                  <a:gd name="G3" fmla="+- 10800 G7 0"/>
                </a:gdLst>
                <a:cxnLst>
                  <a:cxn ang="0">
                    <a:pos x="G0" y="G1"/>
                  </a:cxn>
                  <a:cxn ang="0">
                    <a:pos x="G2" y="G3"/>
                  </a:cxn>
                  <a:cxn ang="0">
                    <a:pos x="10800" y="10800"/>
                  </a:cxn>
                </a:cxnLst>
                <a:rect l="l" t="t" r="GT12" b="GT13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0733" name="" title=""/>
            <p:cNvSpPr/>
            <p:nvPr/>
          </p:nvSpPr>
          <p:spPr>
            <a:xfrm>
              <a:off x="2102" y="1934"/>
              <a:ext cx="324" cy="0"/>
            </a:xfrm>
            <a:custGeom>
              <a:rect l="l" t="t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  <a:tail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34" name="" title=""/>
            <p:cNvSpPr/>
            <p:nvPr/>
          </p:nvSpPr>
          <p:spPr>
            <a:xfrm>
              <a:off x="2966" y="1783"/>
              <a:ext cx="54" cy="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35" name="" title=""/>
            <p:cNvSpPr/>
            <p:nvPr/>
          </p:nvSpPr>
          <p:spPr>
            <a:xfrm flipV="1">
              <a:off x="2966" y="1999"/>
              <a:ext cx="54" cy="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36" name="" title=""/>
            <p:cNvSpPr/>
            <p:nvPr/>
          </p:nvSpPr>
          <p:spPr>
            <a:xfrm flipH="1">
              <a:off x="3020" y="1927"/>
              <a:ext cx="54" cy="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37" name="" title=""/>
            <p:cNvSpPr/>
            <p:nvPr/>
          </p:nvSpPr>
          <p:spPr>
            <a:xfrm flipH="1" flipV="1">
              <a:off x="3020" y="1855"/>
              <a:ext cx="54" cy="72"/>
            </a:xfrm>
            <a:custGeom>
              <a:avLst>
                <a:gd name="adj0" fmla="val 81920000"/>
                <a:gd name="adj1" fmla="val 0"/>
              </a:avLst>
              <a:gdLst>
                <a:gd name="GT10" fmla="*/ adj0 21600 100000"/>
                <a:gd name="GT11" fmla="*/ adj1 21600 100000"/>
                <a:gd name="GT12" fmla="+- l w 0"/>
                <a:gd name="GT13" fmla="+- t h 0"/>
                <a:gd name="GT8" fmla="*/ GT10 60000 65536"/>
                <a:gd name="GT9" fmla="*/ GT11 60000 65536"/>
                <a:gd name="G4" fmla="cos 10800 GT8"/>
                <a:gd name="G5" fmla="sin 10800 GT8"/>
                <a:gd name="G6" fmla="cos 10800 GT9"/>
                <a:gd name="G7" fmla="sin 10800 GT9"/>
                <a:gd name="G0" fmla="+- 10800 G4 0"/>
                <a:gd name="G1" fmla="+- 10800 G5 0"/>
                <a:gd name="G2" fmla="+- 10800 G6 0"/>
                <a:gd name="G3" fmla="+- 10800 G7 0"/>
              </a:gdLst>
              <a:cxnLst>
                <a:cxn ang="0">
                  <a:pos x="G0" y="G1"/>
                </a:cxn>
                <a:cxn ang="0">
                  <a:pos x="G2" y="G3"/>
                </a:cxn>
                <a:cxn ang="0">
                  <a:pos x="10800" y="10800"/>
                </a:cxn>
              </a:cxnLst>
              <a:rect l="l" t="t" r="GT12" b="GT13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0738" name="" title=""/>
            <p:cNvGrpSpPr/>
            <p:nvPr/>
          </p:nvGrpSpPr>
          <p:grpSpPr>
            <a:xfrm>
              <a:off x="1344" y="624"/>
              <a:ext cx="756" cy="288"/>
              <a:chExt cx="20000" cy="20000"/>
            </a:xfrm>
          </p:grpSpPr>
          <p:sp>
            <p:nvSpPr>
              <p:cNvPr id="10739" name="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40" name="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41" name="" title=""/>
              <p:cNvSpPr/>
              <p:nvPr/>
            </p:nvSpPr>
            <p:spPr>
              <a:xfrm>
                <a:off x="5464" y="6306"/>
                <a:ext cx="9060" cy="7805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/>
                <a:r>
                  <a:rPr sz="1600">
                    <a:latin typeface="Times New Roman" pitchFamily="18" charset="0"/>
                    <a:ea typeface="Mincho" charset="-128"/>
                  </a:rPr>
                  <a:t>Editor</a:t>
                </a:r>
                <a:endParaRPr sz="1600">
                  <a:latin typeface="Times New Roman" pitchFamily="18" charset="0"/>
                  <a:ea typeface="Times New Roman" pitchFamily="18" charset="0"/>
                </a:endParaRPr>
              </a:p>
              <a:p>
                <a:pPr lvl="0" eaLnBrk="0" hangingPunct="0"/>
                <a:endParaRPr sz="1600">
                  <a:latin typeface="Times New Roman" pitchFamily="18" charset="0"/>
                </a:endParaRPr>
              </a:p>
            </p:txBody>
          </p:sp>
        </p:grpSp>
        <p:grpSp>
          <p:nvGrpSpPr>
            <p:cNvPr id="10742" name="" title=""/>
            <p:cNvGrpSpPr/>
            <p:nvPr/>
          </p:nvGrpSpPr>
          <p:grpSpPr>
            <a:xfrm>
              <a:off x="1344" y="1023"/>
              <a:ext cx="756" cy="288"/>
              <a:chExt cx="20000" cy="20000"/>
            </a:xfrm>
          </p:grpSpPr>
          <p:sp>
            <p:nvSpPr>
              <p:cNvPr id="10743" name="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grpSp>
            <p:nvGrpSpPr>
              <p:cNvPr id="10744" name="" title=""/>
              <p:cNvGrpSpPr/>
              <p:nvPr/>
            </p:nvGrpSpPr>
            <p:grpSpPr>
              <a:xfrm>
                <a:off x="0" y="0"/>
                <a:ext cx="20000" cy="20000"/>
                <a:chExt cx="20000" cy="20000"/>
              </a:xfrm>
            </p:grpSpPr>
            <p:sp>
              <p:nvSpPr>
                <p:cNvPr id="10745" name="" title="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l="l" t="t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46" name="" title=""/>
                <p:cNvSpPr/>
                <p:nvPr/>
              </p:nvSpPr>
              <p:spPr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>
                  <a:pPr lvl="0"/>
                  <a:r>
                    <a:rPr sz="1600">
                      <a:latin typeface="Times New Roman" pitchFamily="18" charset="0"/>
                      <a:ea typeface="Mincho" charset="-128"/>
                    </a:rPr>
                    <a:t>Preprocessor</a:t>
                  </a:r>
                  <a:endParaRPr sz="1600">
                    <a:latin typeface="Times New Roman" pitchFamily="18" charset="0"/>
                    <a:ea typeface="Times New Roman" pitchFamily="18" charset="0"/>
                  </a:endParaRPr>
                </a:p>
                <a:p>
                  <a:pPr lvl="0" eaLnBrk="0" hangingPunct="0"/>
                  <a:endParaRPr sz="16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0747" name="" title=""/>
            <p:cNvGrpSpPr/>
            <p:nvPr/>
          </p:nvGrpSpPr>
          <p:grpSpPr>
            <a:xfrm>
              <a:off x="1344" y="1790"/>
              <a:ext cx="756" cy="288"/>
              <a:chExt cx="20000" cy="20000"/>
            </a:xfrm>
          </p:grpSpPr>
          <p:sp>
            <p:nvSpPr>
              <p:cNvPr id="10748" name="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grpSp>
            <p:nvGrpSpPr>
              <p:cNvPr id="10749" name="" title=""/>
              <p:cNvGrpSpPr/>
              <p:nvPr/>
            </p:nvGrpSpPr>
            <p:grpSpPr>
              <a:xfrm>
                <a:off x="0" y="0"/>
                <a:ext cx="20000" cy="20000"/>
                <a:chExt cx="20000" cy="20000"/>
              </a:xfrm>
            </p:grpSpPr>
            <p:sp>
              <p:nvSpPr>
                <p:cNvPr id="10750" name="" title="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l="l" t="t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51" name="" title=""/>
                <p:cNvSpPr/>
                <p:nvPr/>
              </p:nvSpPr>
              <p:spPr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>
                  <a:pPr lvl="0"/>
                  <a:r>
                    <a:rPr sz="1600">
                      <a:latin typeface="Times New Roman" pitchFamily="18" charset="0"/>
                      <a:ea typeface="Mincho" charset="-128"/>
                    </a:rPr>
                    <a:t>Linker</a:t>
                  </a:r>
                  <a:endParaRPr sz="1600">
                    <a:latin typeface="Times New Roman" pitchFamily="18" charset="0"/>
                    <a:ea typeface="Times New Roman" pitchFamily="18" charset="0"/>
                  </a:endParaRPr>
                </a:p>
                <a:p>
                  <a:pPr lvl="0" eaLnBrk="0" hangingPunct="0"/>
                  <a:endParaRPr sz="16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0752" name="Group 0" title=""/>
            <p:cNvGrpSpPr/>
            <p:nvPr/>
          </p:nvGrpSpPr>
          <p:grpSpPr>
            <a:xfrm>
              <a:off x="1344" y="3251"/>
              <a:ext cx="756" cy="288"/>
              <a:chExt cx="20000" cy="20000"/>
            </a:xfrm>
          </p:grpSpPr>
          <p:grpSp>
            <p:nvGrpSpPr>
              <p:cNvPr id="10753" name="Group 1" title=""/>
              <p:cNvGrpSpPr/>
              <p:nvPr/>
            </p:nvGrpSpPr>
            <p:grpSpPr>
              <a:xfrm>
                <a:off x="0" y="0"/>
                <a:ext cx="20000" cy="20000"/>
                <a:chExt cx="20000" cy="20000"/>
              </a:xfrm>
            </p:grpSpPr>
            <p:sp>
              <p:nvSpPr>
                <p:cNvPr id="10754" name="Custom 2" title="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l="l" t="t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55" name="Rectangle 3" title=""/>
                <p:cNvSpPr/>
                <p:nvPr/>
              </p:nvSpPr>
              <p:spPr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>
                  <a:pPr lvl="0"/>
                  <a:r>
                    <a:rPr sz="1200">
                      <a:latin typeface="Times New Roman" pitchFamily="18" charset="0"/>
                      <a:ea typeface="Times New Roman" pitchFamily="18" charset="0"/>
                    </a:rPr>
                    <a:t> </a:t>
                  </a:r>
                  <a:endParaRPr sz="1200">
                    <a:latin typeface="Times New Roman" pitchFamily="18" charset="0"/>
                    <a:ea typeface="Times New Roman" pitchFamily="18" charset="0"/>
                  </a:endParaRPr>
                </a:p>
                <a:p>
                  <a:pPr lvl="0" eaLnBrk="0" hangingPunct="0"/>
                  <a:endParaRPr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756" name="Group 4" title=""/>
              <p:cNvGrpSpPr/>
              <p:nvPr/>
            </p:nvGrpSpPr>
            <p:grpSpPr>
              <a:xfrm>
                <a:off x="0" y="0"/>
                <a:ext cx="20000" cy="20000"/>
                <a:chExt cx="20000" cy="20000"/>
              </a:xfrm>
            </p:grpSpPr>
            <p:sp>
              <p:nvSpPr>
                <p:cNvPr id="10757" name="Custom 5" title=""/>
                <p:cNvSpPr/>
                <p:nvPr/>
              </p:nvSpPr>
              <p:spPr>
                <a:xfrm>
                  <a:off x="0" y="0"/>
                  <a:ext cx="20000" cy="20000"/>
                </a:xfrm>
                <a:custGeom>
                  <a:rect l="l" t="t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58" name="Rectangle 6" title=""/>
                <p:cNvSpPr/>
                <p:nvPr/>
              </p:nvSpPr>
              <p:spPr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>
                  <a:pPr lvl="0" eaLnBrk="0" hangingPunct="0"/>
                  <a:endParaRPr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759" name="Rectangle 7" title=""/>
            <p:cNvSpPr/>
            <p:nvPr/>
          </p:nvSpPr>
          <p:spPr>
            <a:xfrm>
              <a:off x="1824" y="3126"/>
              <a:ext cx="1296" cy="19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marL="0" lvl="0" indent="228600" algn="ctr"/>
              <a:r>
                <a:rPr sz="1400">
                  <a:latin typeface="Times New Roman" pitchFamily="18" charset="0"/>
                  <a:ea typeface="Times New Roman" pitchFamily="18" charset="0"/>
                </a:rPr>
                <a:t>Primary Memory</a:t>
              </a:r>
              <a:endParaRPr sz="1400">
                <a:latin typeface="Times New Roman" pitchFamily="18" charset="0"/>
              </a:endParaRPr>
            </a:p>
          </p:txBody>
        </p:sp>
        <p:grpSp>
          <p:nvGrpSpPr>
            <p:cNvPr id="10760" name="Group 8" title=""/>
            <p:cNvGrpSpPr/>
            <p:nvPr/>
          </p:nvGrpSpPr>
          <p:grpSpPr>
            <a:xfrm>
              <a:off x="2426" y="3339"/>
              <a:ext cx="487" cy="764"/>
              <a:chOff x="-2" y="1"/>
              <a:chExt cx="20003" cy="19999"/>
            </a:xfrm>
          </p:grpSpPr>
          <p:sp>
            <p:nvSpPr>
              <p:cNvPr id="10761" name="Rectangle 9" title=""/>
              <p:cNvSpPr/>
              <p:nvPr/>
            </p:nvSpPr>
            <p:spPr>
              <a:xfrm>
                <a:off x="8336" y="12593"/>
                <a:ext cx="2237" cy="5458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marL="0" lvl="0" indent="228600" algn="ctr"/>
                <a:r>
                  <a:rPr sz="700" b="1">
                    <a:solidFill>
                      <a:srgbClr val="000000"/>
                    </a:solidFill>
                    <a:latin typeface="Courier" charset="0"/>
                    <a:ea typeface="Times New Roman" pitchFamily="18" charset="0"/>
                  </a:rPr>
                  <a:t>.</a:t>
                </a:r>
                <a:endParaRPr sz="1000">
                  <a:solidFill>
                    <a:srgbClr val="000000"/>
                  </a:solidFill>
                  <a:latin typeface="Times" charset="0"/>
                  <a:ea typeface="Times New Roman" pitchFamily="18" charset="0"/>
                </a:endParaRPr>
              </a:p>
              <a:p>
                <a:pPr marL="0" lvl="0" indent="228600" algn="ctr" eaLnBrk="0" hangingPunct="0"/>
                <a:r>
                  <a:rPr sz="700" b="1">
                    <a:solidFill>
                      <a:srgbClr val="000000"/>
                    </a:solidFill>
                    <a:latin typeface="Courier" charset="0"/>
                    <a:ea typeface="Times New Roman" pitchFamily="18" charset="0"/>
                  </a:rPr>
                  <a:t>.</a:t>
                </a:r>
                <a:endParaRPr sz="1000">
                  <a:solidFill>
                    <a:srgbClr val="000000"/>
                  </a:solidFill>
                  <a:latin typeface="Times" charset="0"/>
                  <a:ea typeface="Times New Roman" pitchFamily="18" charset="0"/>
                </a:endParaRPr>
              </a:p>
              <a:p>
                <a:pPr marL="0" lvl="0" indent="228600" algn="ctr" eaLnBrk="0" hangingPunct="0"/>
                <a:r>
                  <a:rPr sz="700" b="1">
                    <a:solidFill>
                      <a:srgbClr val="000000"/>
                    </a:solidFill>
                    <a:latin typeface="Courier" charset="0"/>
                    <a:ea typeface="Times New Roman" pitchFamily="18" charset="0"/>
                  </a:rPr>
                  <a:t>.</a:t>
                </a:r>
                <a:endParaRPr sz="1000">
                  <a:solidFill>
                    <a:srgbClr val="000000"/>
                  </a:solidFill>
                  <a:latin typeface="Times" charset="0"/>
                  <a:ea typeface="Times New Roman" pitchFamily="18" charset="0"/>
                </a:endParaRPr>
              </a:p>
              <a:p>
                <a:pPr marL="0" lvl="0" indent="228600" eaLnBrk="0" hangingPunct="0"/>
                <a:endParaRPr sz="2400">
                  <a:latin typeface="Times New Roman" pitchFamily="18" charset="0"/>
                </a:endParaRPr>
              </a:p>
            </p:txBody>
          </p:sp>
          <p:sp>
            <p:nvSpPr>
              <p:cNvPr id="10762" name="" title=""/>
              <p:cNvSpPr/>
              <p:nvPr/>
            </p:nvSpPr>
            <p:spPr>
              <a:xfrm>
                <a:off x="-2" y="1"/>
                <a:ext cx="19837" cy="19999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63" name="" title=""/>
              <p:cNvSpPr/>
              <p:nvPr/>
            </p:nvSpPr>
            <p:spPr>
              <a:xfrm>
                <a:off x="35" y="22"/>
                <a:ext cx="19966" cy="2493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64" name="" title=""/>
              <p:cNvSpPr/>
              <p:nvPr/>
            </p:nvSpPr>
            <p:spPr>
              <a:xfrm>
                <a:off x="35" y="2536"/>
                <a:ext cx="19966" cy="2515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65" name="" title=""/>
              <p:cNvSpPr/>
              <p:nvPr/>
            </p:nvSpPr>
            <p:spPr>
              <a:xfrm>
                <a:off x="35" y="5009"/>
                <a:ext cx="19966" cy="2493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66" name="" title=""/>
              <p:cNvSpPr/>
              <p:nvPr/>
            </p:nvSpPr>
            <p:spPr>
              <a:xfrm>
                <a:off x="35" y="7512"/>
                <a:ext cx="19966" cy="2494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67" name="" title=""/>
              <p:cNvSpPr/>
              <p:nvPr/>
            </p:nvSpPr>
            <p:spPr>
              <a:xfrm>
                <a:off x="35" y="10006"/>
                <a:ext cx="19966" cy="2493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68" name="Custom 10" title=""/>
              <p:cNvSpPr/>
              <p:nvPr/>
            </p:nvSpPr>
            <p:spPr>
              <a:xfrm>
                <a:off x="35" y="12510"/>
                <a:ext cx="19966" cy="4997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69" name="Custom 11" title=""/>
              <p:cNvSpPr/>
              <p:nvPr/>
            </p:nvSpPr>
            <p:spPr>
              <a:xfrm>
                <a:off x="35" y="17507"/>
                <a:ext cx="19966" cy="2493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70" name="Rectangle 12" title=""/>
              <p:cNvSpPr/>
              <p:nvPr/>
            </p:nvSpPr>
            <p:spPr>
              <a:xfrm>
                <a:off x="8890" y="12510"/>
                <a:ext cx="2237" cy="5426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marL="0" lvl="0" indent="228600" algn="ctr"/>
                <a:r>
                  <a:rPr sz="700" b="1">
                    <a:solidFill>
                      <a:srgbClr val="000000"/>
                    </a:solidFill>
                    <a:latin typeface="Courier" charset="0"/>
                    <a:ea typeface="Times New Roman" pitchFamily="18" charset="0"/>
                  </a:rPr>
                  <a:t>.</a:t>
                </a:r>
                <a:endParaRPr sz="1000">
                  <a:solidFill>
                    <a:srgbClr val="000000"/>
                  </a:solidFill>
                  <a:latin typeface="Times" charset="0"/>
                  <a:ea typeface="Times New Roman" pitchFamily="18" charset="0"/>
                </a:endParaRPr>
              </a:p>
              <a:p>
                <a:pPr marL="0" lvl="0" indent="228600" algn="ctr" eaLnBrk="0" hangingPunct="0"/>
                <a:r>
                  <a:rPr sz="700" b="1">
                    <a:solidFill>
                      <a:srgbClr val="000000"/>
                    </a:solidFill>
                    <a:latin typeface="Courier" charset="0"/>
                    <a:ea typeface="Times New Roman" pitchFamily="18" charset="0"/>
                  </a:rPr>
                  <a:t>.</a:t>
                </a:r>
                <a:endParaRPr sz="1000">
                  <a:solidFill>
                    <a:srgbClr val="000000"/>
                  </a:solidFill>
                  <a:latin typeface="Times" charset="0"/>
                  <a:ea typeface="Times New Roman" pitchFamily="18" charset="0"/>
                </a:endParaRPr>
              </a:p>
              <a:p>
                <a:pPr marL="0" lvl="0" indent="228600" algn="ctr" eaLnBrk="0" hangingPunct="0"/>
                <a:r>
                  <a:rPr sz="700" b="1">
                    <a:solidFill>
                      <a:srgbClr val="000000"/>
                    </a:solidFill>
                    <a:latin typeface="Courier" charset="0"/>
                    <a:ea typeface="Times New Roman" pitchFamily="18" charset="0"/>
                  </a:rPr>
                  <a:t>.</a:t>
                </a:r>
                <a:endParaRPr sz="1000">
                  <a:solidFill>
                    <a:srgbClr val="000000"/>
                  </a:solidFill>
                  <a:latin typeface="Times" charset="0"/>
                  <a:ea typeface="Times New Roman" pitchFamily="18" charset="0"/>
                </a:endParaRPr>
              </a:p>
              <a:p>
                <a:pPr marL="0" lvl="0" indent="228600" eaLnBrk="0" hangingPunct="0"/>
                <a:endParaRPr sz="2400">
                  <a:latin typeface="Times New Roman" pitchFamily="18" charset="0"/>
                </a:endParaRPr>
              </a:p>
            </p:txBody>
          </p:sp>
        </p:grpSp>
        <p:grpSp>
          <p:nvGrpSpPr>
            <p:cNvPr id="10771" name="Group 13" title=""/>
            <p:cNvGrpSpPr/>
            <p:nvPr/>
          </p:nvGrpSpPr>
          <p:grpSpPr>
            <a:xfrm>
              <a:off x="2426" y="2339"/>
              <a:ext cx="487" cy="765"/>
              <a:chExt cx="20000" cy="20000"/>
            </a:xfrm>
          </p:grpSpPr>
          <p:sp>
            <p:nvSpPr>
              <p:cNvPr id="10772" name="Custom 14" title=""/>
              <p:cNvSpPr/>
              <p:nvPr/>
            </p:nvSpPr>
            <p:spPr>
              <a:xfrm>
                <a:off x="0" y="0"/>
                <a:ext cx="19834" cy="19969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73" name="Custom 15" title=""/>
              <p:cNvSpPr/>
              <p:nvPr/>
            </p:nvSpPr>
            <p:spPr>
              <a:xfrm>
                <a:off x="37" y="21"/>
                <a:ext cx="19963" cy="2490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74" name="Custom 16" title=""/>
              <p:cNvSpPr/>
              <p:nvPr/>
            </p:nvSpPr>
            <p:spPr>
              <a:xfrm>
                <a:off x="37" y="2531"/>
                <a:ext cx="19963" cy="2511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grpSp>
            <p:nvGrpSpPr>
              <p:cNvPr id="10775" name="Group 17" title=""/>
              <p:cNvGrpSpPr/>
              <p:nvPr/>
            </p:nvGrpSpPr>
            <p:grpSpPr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10776" name="Rectangle 18" title=""/>
                <p:cNvSpPr/>
                <p:nvPr/>
              </p:nvSpPr>
              <p:spPr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>
                  <a:pPr marL="0" lvl="0" indent="228600" algn="ctr"/>
                  <a:r>
                    <a:rPr sz="700" b="1">
                      <a:solidFill>
                        <a:srgbClr val="000000"/>
                      </a:solidFill>
                      <a:latin typeface="Courier" charset="0"/>
                      <a:ea typeface="Times New Roman" pitchFamily="18" charset="0"/>
                    </a:rPr>
                    <a:t>.</a:t>
                  </a:r>
                  <a:endParaRPr sz="1000">
                    <a:solidFill>
                      <a:srgbClr val="000000"/>
                    </a:solidFill>
                    <a:latin typeface="Times" charset="0"/>
                    <a:ea typeface="Times New Roman" pitchFamily="18" charset="0"/>
                  </a:endParaRPr>
                </a:p>
                <a:p>
                  <a:pPr marL="0" lvl="0" indent="228600" algn="ctr" eaLnBrk="0" hangingPunct="0"/>
                  <a:r>
                    <a:rPr sz="700" b="1">
                      <a:solidFill>
                        <a:srgbClr val="000000"/>
                      </a:solidFill>
                      <a:latin typeface="Courier" charset="0"/>
                      <a:ea typeface="Times New Roman" pitchFamily="18" charset="0"/>
                    </a:rPr>
                    <a:t>.</a:t>
                  </a:r>
                  <a:endParaRPr sz="1000">
                    <a:solidFill>
                      <a:srgbClr val="000000"/>
                    </a:solidFill>
                    <a:latin typeface="Times" charset="0"/>
                    <a:ea typeface="Times New Roman" pitchFamily="18" charset="0"/>
                  </a:endParaRPr>
                </a:p>
                <a:p>
                  <a:pPr marL="0" lvl="0" indent="228600" algn="ctr" eaLnBrk="0" hangingPunct="0"/>
                  <a:r>
                    <a:rPr sz="700" b="1">
                      <a:solidFill>
                        <a:srgbClr val="000000"/>
                      </a:solidFill>
                      <a:latin typeface="Courier" charset="0"/>
                      <a:ea typeface="Times New Roman" pitchFamily="18" charset="0"/>
                    </a:rPr>
                    <a:t>.</a:t>
                  </a:r>
                  <a:endParaRPr sz="1000">
                    <a:solidFill>
                      <a:srgbClr val="000000"/>
                    </a:solidFill>
                    <a:latin typeface="Times" charset="0"/>
                    <a:ea typeface="Times New Roman" pitchFamily="18" charset="0"/>
                  </a:endParaRPr>
                </a:p>
                <a:p>
                  <a:pPr marL="0" lvl="0" indent="228600" eaLnBrk="0" hangingPunct="0"/>
                  <a:endParaRPr sz="2400">
                    <a:latin typeface="Times New Roman" pitchFamily="18" charset="0"/>
                  </a:endParaRPr>
                </a:p>
              </p:txBody>
            </p:sp>
            <p:sp>
              <p:nvSpPr>
                <p:cNvPr id="10777" name="Custom 19" title=""/>
                <p:cNvSpPr/>
                <p:nvPr/>
              </p:nvSpPr>
              <p:spPr>
                <a:xfrm>
                  <a:off x="-4" y="-1"/>
                  <a:ext cx="20008" cy="3330"/>
                </a:xfrm>
                <a:custGeom>
                  <a:rect l="l" t="t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78" name="" title=""/>
                <p:cNvSpPr/>
                <p:nvPr/>
              </p:nvSpPr>
              <p:spPr>
                <a:xfrm>
                  <a:off x="-4" y="3329"/>
                  <a:ext cx="20008" cy="3328"/>
                </a:xfrm>
                <a:custGeom>
                  <a:rect l="l" t="t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79" name="" title=""/>
                <p:cNvSpPr/>
                <p:nvPr/>
              </p:nvSpPr>
              <p:spPr>
                <a:xfrm>
                  <a:off x="-4" y="6657"/>
                  <a:ext cx="20008" cy="3329"/>
                </a:xfrm>
                <a:custGeom>
                  <a:rect l="l" t="t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80" name="" title=""/>
                <p:cNvSpPr/>
                <p:nvPr/>
              </p:nvSpPr>
              <p:spPr>
                <a:xfrm>
                  <a:off x="-4" y="10000"/>
                  <a:ext cx="20008" cy="6672"/>
                </a:xfrm>
                <a:custGeom>
                  <a:rect l="l" t="t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81" name="" title=""/>
                <p:cNvSpPr/>
                <p:nvPr/>
              </p:nvSpPr>
              <p:spPr>
                <a:xfrm>
                  <a:off x="-4" y="16672"/>
                  <a:ext cx="20008" cy="3328"/>
                </a:xfrm>
                <a:custGeom>
                  <a:rect l="l" t="t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782" name="" title=""/>
                <p:cNvSpPr/>
                <p:nvPr/>
              </p:nvSpPr>
              <p:spPr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lIns="0" tIns="0" rIns="0" bIns="0"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lang="en-US" altLang="en-US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>
                  <a:pPr marL="0" lvl="0" indent="228600" algn="ctr"/>
                  <a:r>
                    <a:rPr sz="700" b="1">
                      <a:solidFill>
                        <a:srgbClr val="000000"/>
                      </a:solidFill>
                      <a:latin typeface="Courier" charset="0"/>
                      <a:ea typeface="Times New Roman" pitchFamily="18" charset="0"/>
                    </a:rPr>
                    <a:t>.</a:t>
                  </a:r>
                  <a:endParaRPr sz="1000">
                    <a:solidFill>
                      <a:srgbClr val="000000"/>
                    </a:solidFill>
                    <a:latin typeface="Times" charset="0"/>
                    <a:ea typeface="Times New Roman" pitchFamily="18" charset="0"/>
                  </a:endParaRPr>
                </a:p>
                <a:p>
                  <a:pPr marL="0" lvl="0" indent="228600" algn="ctr" eaLnBrk="0" hangingPunct="0"/>
                  <a:r>
                    <a:rPr sz="700" b="1">
                      <a:solidFill>
                        <a:srgbClr val="000000"/>
                      </a:solidFill>
                      <a:latin typeface="Courier" charset="0"/>
                      <a:ea typeface="Times New Roman" pitchFamily="18" charset="0"/>
                    </a:rPr>
                    <a:t>.</a:t>
                  </a:r>
                  <a:endParaRPr sz="1000">
                    <a:solidFill>
                      <a:srgbClr val="000000"/>
                    </a:solidFill>
                    <a:latin typeface="Times" charset="0"/>
                    <a:ea typeface="Times New Roman" pitchFamily="18" charset="0"/>
                  </a:endParaRPr>
                </a:p>
                <a:p>
                  <a:pPr marL="0" lvl="0" indent="228600" algn="ctr" eaLnBrk="0" hangingPunct="0"/>
                  <a:r>
                    <a:rPr sz="700" b="1">
                      <a:solidFill>
                        <a:srgbClr val="000000"/>
                      </a:solidFill>
                      <a:latin typeface="Courier" charset="0"/>
                      <a:ea typeface="Times New Roman" pitchFamily="18" charset="0"/>
                    </a:rPr>
                    <a:t>.</a:t>
                  </a:r>
                  <a:endParaRPr sz="1000">
                    <a:solidFill>
                      <a:srgbClr val="000000"/>
                    </a:solidFill>
                    <a:latin typeface="Times" charset="0"/>
                    <a:ea typeface="Times New Roman" pitchFamily="18" charset="0"/>
                  </a:endParaRPr>
                </a:p>
                <a:p>
                  <a:pPr marL="0" lvl="0" indent="228600" eaLnBrk="0" hangingPunct="0"/>
                  <a:endParaRPr sz="24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0784" name="Group 20" title=""/>
            <p:cNvGrpSpPr/>
            <p:nvPr/>
          </p:nvGrpSpPr>
          <p:grpSpPr>
            <a:xfrm>
              <a:off x="2426" y="1458"/>
              <a:ext cx="502" cy="194"/>
              <a:chOff x="0" y="3"/>
              <a:chExt cx="20000" cy="19997"/>
            </a:xfrm>
          </p:grpSpPr>
          <p:sp>
            <p:nvSpPr>
              <p:cNvPr id="10785" name="Ellipse 21" title=""/>
              <p:cNvSpPr/>
              <p:nvPr/>
            </p:nvSpPr>
            <p:spPr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86" name="Custom 22" title=""/>
              <p:cNvSpPr/>
              <p:nvPr/>
            </p:nvSpPr>
            <p:spPr>
              <a:xfrm>
                <a:off x="19" y="2559"/>
                <a:ext cx="19981" cy="14844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87" name="Ellipse 23" title=""/>
              <p:cNvSpPr/>
              <p:nvPr/>
            </p:nvSpPr>
            <p:spPr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0788" name="Ellipse 24" title=""/>
            <p:cNvSpPr/>
            <p:nvPr/>
          </p:nvSpPr>
          <p:spPr>
            <a:xfrm>
              <a:off x="2426" y="1603"/>
              <a:ext cx="502" cy="49"/>
            </a:xfrm>
            <a:prstGeom prst="ellipse">
              <a:avLst/>
            </a:prstGeom>
            <a:noFill/>
            <a:ln w="3175">
              <a:solidFill>
                <a:prstClr val="blac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89" name="Custom 25" title=""/>
            <p:cNvSpPr/>
            <p:nvPr/>
          </p:nvSpPr>
          <p:spPr>
            <a:xfrm>
              <a:off x="2426" y="1482"/>
              <a:ext cx="502" cy="144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90" name="Custom 26" title=""/>
            <p:cNvSpPr/>
            <p:nvPr/>
          </p:nvSpPr>
          <p:spPr>
            <a:xfrm>
              <a:off x="2431" y="1603"/>
              <a:ext cx="492" cy="26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91" name="Rectangle 27" title=""/>
            <p:cNvSpPr/>
            <p:nvPr/>
          </p:nvSpPr>
          <p:spPr>
            <a:xfrm>
              <a:off x="2556" y="1494"/>
              <a:ext cx="242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Mincho" charset="-128"/>
                </a:rPr>
                <a:t>Disk</a:t>
              </a:r>
              <a:endParaRPr sz="1600">
                <a:latin typeface="Times New Roman" pitchFamily="18" charset="0"/>
              </a:endParaRPr>
            </a:p>
          </p:txBody>
        </p:sp>
        <p:sp>
          <p:nvSpPr>
            <p:cNvPr id="10792" name="Custom 28" title=""/>
            <p:cNvSpPr/>
            <p:nvPr/>
          </p:nvSpPr>
          <p:spPr>
            <a:xfrm>
              <a:off x="2430" y="1478"/>
              <a:ext cx="496" cy="27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793" name="Ellipse 29" title=""/>
            <p:cNvSpPr/>
            <p:nvPr/>
          </p:nvSpPr>
          <p:spPr>
            <a:xfrm>
              <a:off x="2426" y="1457"/>
              <a:ext cx="502" cy="48"/>
            </a:xfrm>
            <a:prstGeom prst="ellipse">
              <a:avLst/>
            </a:prstGeom>
            <a:noFill/>
            <a:ln w="3175">
              <a:solidFill>
                <a:prstClr val="blac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0795" name="" title=""/>
            <p:cNvGrpSpPr/>
            <p:nvPr/>
          </p:nvGrpSpPr>
          <p:grpSpPr>
            <a:xfrm>
              <a:off x="2426" y="1838"/>
              <a:ext cx="502" cy="194"/>
              <a:chOff x="0" y="3"/>
              <a:chExt cx="20000" cy="19997"/>
            </a:xfrm>
          </p:grpSpPr>
          <p:sp>
            <p:nvSpPr>
              <p:cNvPr id="10796" name="" title=""/>
              <p:cNvSpPr/>
              <p:nvPr/>
            </p:nvSpPr>
            <p:spPr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97" name="" title=""/>
              <p:cNvSpPr/>
              <p:nvPr/>
            </p:nvSpPr>
            <p:spPr>
              <a:xfrm>
                <a:off x="19" y="2559"/>
                <a:ext cx="19981" cy="14844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798" name="" title=""/>
              <p:cNvSpPr/>
              <p:nvPr/>
            </p:nvSpPr>
            <p:spPr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0799" name="" title=""/>
            <p:cNvSpPr/>
            <p:nvPr/>
          </p:nvSpPr>
          <p:spPr>
            <a:xfrm>
              <a:off x="2426" y="1983"/>
              <a:ext cx="502" cy="49"/>
            </a:xfrm>
            <a:prstGeom prst="ellipse">
              <a:avLst/>
            </a:prstGeom>
            <a:noFill/>
            <a:ln w="3175">
              <a:solidFill>
                <a:prstClr val="blac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00" name="Custom 30" title=""/>
            <p:cNvSpPr/>
            <p:nvPr/>
          </p:nvSpPr>
          <p:spPr>
            <a:xfrm>
              <a:off x="2426" y="1862"/>
              <a:ext cx="502" cy="144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01" name="Custom 31" title=""/>
            <p:cNvSpPr/>
            <p:nvPr/>
          </p:nvSpPr>
          <p:spPr>
            <a:xfrm>
              <a:off x="2431" y="1983"/>
              <a:ext cx="492" cy="26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02" name="Rectangle 32" title=""/>
            <p:cNvSpPr/>
            <p:nvPr/>
          </p:nvSpPr>
          <p:spPr>
            <a:xfrm>
              <a:off x="2556" y="1874"/>
              <a:ext cx="242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Mincho" charset="-128"/>
                </a:rPr>
                <a:t>Disk</a:t>
              </a:r>
              <a:endParaRPr sz="1600">
                <a:latin typeface="Times New Roman" pitchFamily="18" charset="0"/>
                <a:ea typeface="Times New Roman" pitchFamily="18" charset="0"/>
              </a:endParaRPr>
            </a:p>
            <a:p>
              <a:pPr lvl="0" eaLnBrk="0" hangingPunct="0"/>
              <a:endParaRPr sz="1600">
                <a:latin typeface="Times New Roman" pitchFamily="18" charset="0"/>
              </a:endParaRPr>
            </a:p>
          </p:txBody>
        </p:sp>
        <p:sp>
          <p:nvSpPr>
            <p:cNvPr id="10803" name="Custom 33" title=""/>
            <p:cNvSpPr/>
            <p:nvPr/>
          </p:nvSpPr>
          <p:spPr>
            <a:xfrm>
              <a:off x="2430" y="1858"/>
              <a:ext cx="496" cy="27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04" name="Ellipse 34" title=""/>
            <p:cNvSpPr/>
            <p:nvPr/>
          </p:nvSpPr>
          <p:spPr>
            <a:xfrm>
              <a:off x="2426" y="1837"/>
              <a:ext cx="502" cy="48"/>
            </a:xfrm>
            <a:prstGeom prst="ellipse">
              <a:avLst/>
            </a:prstGeom>
            <a:noFill/>
            <a:ln w="3175">
              <a:solidFill>
                <a:prstClr val="blac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0842" name="" title=""/>
            <p:cNvGrpSpPr/>
            <p:nvPr/>
          </p:nvGrpSpPr>
          <p:grpSpPr>
            <a:xfrm>
              <a:off x="1481" y="2703"/>
              <a:ext cx="535" cy="195"/>
              <a:chOff x="1481" y="2703"/>
              <a:chExt cx="535" cy="195"/>
            </a:xfrm>
          </p:grpSpPr>
          <p:grpSp>
            <p:nvGrpSpPr>
              <p:cNvPr id="10806" name="Group 36" title=""/>
              <p:cNvGrpSpPr/>
              <p:nvPr/>
            </p:nvGrpSpPr>
            <p:grpSpPr>
              <a:xfrm>
                <a:off x="1481" y="2703"/>
                <a:ext cx="535" cy="195"/>
                <a:chOff x="0" y="2"/>
                <a:chExt cx="20000" cy="19998"/>
              </a:xfrm>
            </p:grpSpPr>
            <p:sp>
              <p:nvSpPr>
                <p:cNvPr id="10807" name="Ellipse 37" title=""/>
                <p:cNvSpPr/>
                <p:nvPr/>
              </p:nvSpPr>
              <p:spPr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miter lim="800000"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808" name="Custom 38" title=""/>
                <p:cNvSpPr/>
                <p:nvPr/>
              </p:nvSpPr>
              <p:spPr>
                <a:xfrm>
                  <a:off x="18" y="2553"/>
                  <a:ext cx="19982" cy="14814"/>
                </a:xfrm>
                <a:custGeom>
                  <a:rect l="l" t="t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round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  <p:sp>
              <p:nvSpPr>
                <p:cNvPr id="10809" name="Ellipse 39" title=""/>
                <p:cNvSpPr/>
                <p:nvPr/>
              </p:nvSpPr>
              <p:spPr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miter lim="800000"/>
                </a:ln>
              </p:spPr>
              <p:txBody>
                <a:bodyPr/>
                <a:lstStyle>
                  <a:defPPr>
                    <a:defRPr lang="en-US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kumimoji="0" sz="1800" b="0" i="0" u="none" baseline="0">
                      <a:solidFill>
                        <a:schemeClr val="tx1"/>
                      </a:solidFill>
                      <a:effectLst/>
                      <a:latin typeface="Arial" pitchFamily="34" charset="0"/>
                    </a:defRPr>
                  </a:lvl5pPr>
                </a:lstStyle>
                <a:p/>
              </p:txBody>
            </p:sp>
          </p:grpSp>
          <p:sp>
            <p:nvSpPr>
              <p:cNvPr id="10810" name="" title=""/>
              <p:cNvSpPr/>
              <p:nvPr/>
            </p:nvSpPr>
            <p:spPr>
              <a:xfrm>
                <a:off x="1481" y="2849"/>
                <a:ext cx="535" cy="48"/>
              </a:xfrm>
              <a:prstGeom prst="ellipse">
                <a:avLst/>
              </a:prstGeom>
              <a:noFill/>
              <a:ln w="3175">
                <a:solidFill>
                  <a:prstClr val="black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811" name="" title=""/>
              <p:cNvSpPr/>
              <p:nvPr/>
            </p:nvSpPr>
            <p:spPr>
              <a:xfrm>
                <a:off x="1481" y="2728"/>
                <a:ext cx="535" cy="144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812" name="" title=""/>
              <p:cNvSpPr/>
              <p:nvPr/>
            </p:nvSpPr>
            <p:spPr>
              <a:xfrm>
                <a:off x="1486" y="2849"/>
                <a:ext cx="525" cy="26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813" name="" title=""/>
              <p:cNvSpPr/>
              <p:nvPr/>
            </p:nvSpPr>
            <p:spPr>
              <a:xfrm>
                <a:off x="1619" y="2739"/>
                <a:ext cx="258" cy="113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/>
                <a:r>
                  <a:rPr sz="1600">
                    <a:latin typeface="Times New Roman" pitchFamily="18" charset="0"/>
                    <a:ea typeface="Mincho" charset="-128"/>
                  </a:rPr>
                  <a:t>Disk</a:t>
                </a:r>
                <a:endParaRPr sz="1600">
                  <a:latin typeface="Times New Roman" pitchFamily="18" charset="0"/>
                  <a:ea typeface="Times New Roman" pitchFamily="18" charset="0"/>
                </a:endParaRPr>
              </a:p>
              <a:p>
                <a:pPr lvl="0" eaLnBrk="0" hangingPunct="0"/>
                <a:endParaRPr sz="1600">
                  <a:latin typeface="Times New Roman" pitchFamily="18" charset="0"/>
                </a:endParaRPr>
              </a:p>
            </p:txBody>
          </p:sp>
          <p:sp>
            <p:nvSpPr>
              <p:cNvPr id="10814" name="" title=""/>
              <p:cNvSpPr/>
              <p:nvPr/>
            </p:nvSpPr>
            <p:spPr>
              <a:xfrm>
                <a:off x="1485" y="2723"/>
                <a:ext cx="529" cy="27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815" name="" title=""/>
              <p:cNvSpPr/>
              <p:nvPr/>
            </p:nvSpPr>
            <p:spPr>
              <a:xfrm>
                <a:off x="1481" y="2703"/>
                <a:ext cx="535" cy="48"/>
              </a:xfrm>
              <a:prstGeom prst="ellipse">
                <a:avLst/>
              </a:prstGeom>
              <a:noFill/>
              <a:ln w="3175">
                <a:solidFill>
                  <a:prstClr val="black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0816" name="Custom 40" title=""/>
            <p:cNvSpPr/>
            <p:nvPr/>
          </p:nvSpPr>
          <p:spPr>
            <a:xfrm flipH="1">
              <a:off x="1724" y="2531"/>
              <a:ext cx="0" cy="192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17" name="Rectangle 41" title=""/>
            <p:cNvSpPr/>
            <p:nvPr/>
          </p:nvSpPr>
          <p:spPr>
            <a:xfrm>
              <a:off x="1536" y="3291"/>
              <a:ext cx="364" cy="21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Mincho" charset="-128"/>
                </a:rPr>
                <a:t>CPU</a:t>
              </a:r>
              <a:endParaRPr sz="1600">
                <a:latin typeface="Times New Roman" pitchFamily="18" charset="0"/>
                <a:ea typeface="Mincho" charset="-128"/>
              </a:endParaRPr>
            </a:p>
          </p:txBody>
        </p:sp>
        <p:grpSp>
          <p:nvGrpSpPr>
            <p:cNvPr id="10819" name="Group 43" title=""/>
            <p:cNvGrpSpPr/>
            <p:nvPr/>
          </p:nvGrpSpPr>
          <p:grpSpPr>
            <a:xfrm>
              <a:off x="2448" y="1063"/>
              <a:ext cx="502" cy="194"/>
              <a:chOff x="0" y="3"/>
              <a:chExt cx="20000" cy="19997"/>
            </a:xfrm>
          </p:grpSpPr>
          <p:sp>
            <p:nvSpPr>
              <p:cNvPr id="10820" name="Ellipse 44" title=""/>
              <p:cNvSpPr/>
              <p:nvPr/>
            </p:nvSpPr>
            <p:spPr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821" name="Custom 45" title=""/>
              <p:cNvSpPr/>
              <p:nvPr/>
            </p:nvSpPr>
            <p:spPr>
              <a:xfrm>
                <a:off x="19" y="2559"/>
                <a:ext cx="19981" cy="14844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822" name="Ellipse 46" title=""/>
              <p:cNvSpPr/>
              <p:nvPr/>
            </p:nvSpPr>
            <p:spPr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0823" name="Ellipse 47" title=""/>
            <p:cNvSpPr/>
            <p:nvPr/>
          </p:nvSpPr>
          <p:spPr>
            <a:xfrm>
              <a:off x="2448" y="1208"/>
              <a:ext cx="502" cy="49"/>
            </a:xfrm>
            <a:prstGeom prst="ellipse">
              <a:avLst/>
            </a:prstGeom>
            <a:noFill/>
            <a:ln w="3175">
              <a:solidFill>
                <a:prstClr val="blac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24" name="Custom 48" title=""/>
            <p:cNvSpPr/>
            <p:nvPr/>
          </p:nvSpPr>
          <p:spPr>
            <a:xfrm>
              <a:off x="2448" y="1087"/>
              <a:ext cx="502" cy="144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25" name="Custom 49" title=""/>
            <p:cNvSpPr/>
            <p:nvPr/>
          </p:nvSpPr>
          <p:spPr>
            <a:xfrm>
              <a:off x="2453" y="1208"/>
              <a:ext cx="492" cy="26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26" name="" title=""/>
            <p:cNvSpPr/>
            <p:nvPr/>
          </p:nvSpPr>
          <p:spPr>
            <a:xfrm>
              <a:off x="2578" y="1099"/>
              <a:ext cx="242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Mincho" charset="-128"/>
                </a:rPr>
                <a:t>Disk</a:t>
              </a:r>
              <a:endParaRPr sz="1600">
                <a:latin typeface="Times New Roman" pitchFamily="18" charset="0"/>
              </a:endParaRPr>
            </a:p>
          </p:txBody>
        </p:sp>
        <p:sp>
          <p:nvSpPr>
            <p:cNvPr id="10827" name="" title=""/>
            <p:cNvSpPr/>
            <p:nvPr/>
          </p:nvSpPr>
          <p:spPr>
            <a:xfrm>
              <a:off x="2452" y="1083"/>
              <a:ext cx="496" cy="27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28" name="" title=""/>
            <p:cNvSpPr/>
            <p:nvPr/>
          </p:nvSpPr>
          <p:spPr>
            <a:xfrm>
              <a:off x="2448" y="1062"/>
              <a:ext cx="502" cy="48"/>
            </a:xfrm>
            <a:prstGeom prst="ellipse">
              <a:avLst/>
            </a:prstGeom>
            <a:noFill/>
            <a:ln w="3175">
              <a:solidFill>
                <a:prstClr val="blac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10830" name="" title=""/>
            <p:cNvGrpSpPr/>
            <p:nvPr/>
          </p:nvGrpSpPr>
          <p:grpSpPr>
            <a:xfrm>
              <a:off x="2448" y="679"/>
              <a:ext cx="502" cy="194"/>
              <a:chOff x="0" y="3"/>
              <a:chExt cx="20000" cy="19997"/>
            </a:xfrm>
          </p:grpSpPr>
          <p:sp>
            <p:nvSpPr>
              <p:cNvPr id="10831" name="" title=""/>
              <p:cNvSpPr/>
              <p:nvPr/>
            </p:nvSpPr>
            <p:spPr>
              <a:xfrm>
                <a:off x="0" y="15011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832" name="Custom 50" title=""/>
              <p:cNvSpPr/>
              <p:nvPr/>
            </p:nvSpPr>
            <p:spPr>
              <a:xfrm>
                <a:off x="19" y="2559"/>
                <a:ext cx="19981" cy="14844"/>
              </a:xfrm>
              <a:custGeom>
                <a:rect l="l" t="t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10833" name="Ellipse 51" title=""/>
              <p:cNvSpPr/>
              <p:nvPr/>
            </p:nvSpPr>
            <p:spPr>
              <a:xfrm>
                <a:off x="0" y="3"/>
                <a:ext cx="20000" cy="4989"/>
              </a:xfrm>
              <a:prstGeom prst="ellipse">
                <a:avLst/>
              </a:prstGeom>
              <a:solidFill>
                <a:srgbClr val="4DB3E6"/>
              </a:solidFill>
              <a:ln w="3175">
                <a:solidFill>
                  <a:srgbClr val="4DB3E6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10834" name="Ellipse 52" title=""/>
            <p:cNvSpPr/>
            <p:nvPr/>
          </p:nvSpPr>
          <p:spPr>
            <a:xfrm>
              <a:off x="2448" y="824"/>
              <a:ext cx="502" cy="49"/>
            </a:xfrm>
            <a:prstGeom prst="ellipse">
              <a:avLst/>
            </a:prstGeom>
            <a:noFill/>
            <a:ln w="3175">
              <a:solidFill>
                <a:prstClr val="blac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35" name="Custom 53" title=""/>
            <p:cNvSpPr/>
            <p:nvPr/>
          </p:nvSpPr>
          <p:spPr>
            <a:xfrm>
              <a:off x="2448" y="703"/>
              <a:ext cx="502" cy="144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36" name="Custom 54" title=""/>
            <p:cNvSpPr/>
            <p:nvPr/>
          </p:nvSpPr>
          <p:spPr>
            <a:xfrm>
              <a:off x="2453" y="824"/>
              <a:ext cx="492" cy="26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692"/>
                  </a:lnTo>
                  <a:lnTo>
                    <a:pt x="0" y="19692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37" name="Rectangle 55" title=""/>
            <p:cNvSpPr/>
            <p:nvPr/>
          </p:nvSpPr>
          <p:spPr>
            <a:xfrm>
              <a:off x="2578" y="715"/>
              <a:ext cx="242" cy="112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/>
              <a:r>
                <a:rPr sz="1600">
                  <a:latin typeface="Times New Roman" pitchFamily="18" charset="0"/>
                  <a:ea typeface="Mincho" charset="-128"/>
                </a:rPr>
                <a:t>Disk</a:t>
              </a:r>
              <a:endParaRPr sz="1600">
                <a:latin typeface="Times New Roman" pitchFamily="18" charset="0"/>
              </a:endParaRPr>
            </a:p>
          </p:txBody>
        </p:sp>
        <p:sp>
          <p:nvSpPr>
            <p:cNvPr id="10838" name="Custom 56" title=""/>
            <p:cNvSpPr/>
            <p:nvPr/>
          </p:nvSpPr>
          <p:spPr>
            <a:xfrm>
              <a:off x="2452" y="699"/>
              <a:ext cx="496" cy="27"/>
            </a:xfrm>
            <a:custGeom>
              <a:rect l="l" t="t" r="r" b="b"/>
              <a:pathLst>
                <a:path w="20000" h="20000">
                  <a:moveTo>
                    <a:pt x="19981" y="0"/>
                  </a:moveTo>
                  <a:lnTo>
                    <a:pt x="19981" y="19701"/>
                  </a:lnTo>
                  <a:lnTo>
                    <a:pt x="0" y="19701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39" name="Ellipse 57" title=""/>
            <p:cNvSpPr/>
            <p:nvPr/>
          </p:nvSpPr>
          <p:spPr>
            <a:xfrm>
              <a:off x="2448" y="678"/>
              <a:ext cx="502" cy="48"/>
            </a:xfrm>
            <a:prstGeom prst="ellipse">
              <a:avLst/>
            </a:prstGeom>
            <a:noFill/>
            <a:ln w="3175">
              <a:solidFill>
                <a:prstClr val="blac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10840" name="Rectangle 58" title=""/>
            <p:cNvSpPr/>
            <p:nvPr/>
          </p:nvSpPr>
          <p:spPr>
            <a:xfrm>
              <a:off x="3072" y="624"/>
              <a:ext cx="1440" cy="33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just"/>
              <a:r>
                <a:rPr sz="1600">
                  <a:latin typeface="Times New Roman" pitchFamily="18" charset="0"/>
                  <a:ea typeface="Times New Roman" pitchFamily="18" charset="0"/>
                </a:rPr>
                <a:t>Program is created in the editor and stored on disk.</a:t>
              </a:r>
              <a:endParaRPr sz="1600">
                <a:latin typeface="Times New Roman" pitchFamily="18" charset="0"/>
                <a:ea typeface="Times New Roman" pitchFamily="18" charset="0"/>
              </a:endParaRPr>
            </a:p>
            <a:p>
              <a:pPr lvl="0" eaLnBrk="0" hangingPunct="0"/>
              <a:endParaRPr sz="16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/>
</p:sld>
</file>

<file path=ppt/slides/slide2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title"/>
          </p:nvPr>
        </p:nvSpPr>
        <p:spPr>
          <a:xfrm>
            <a:off x="914400" y="736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4800"/>
              <a:t>Binary Search Algorithm</a:t>
            </a:r>
            <a:endParaRPr sz="4800"/>
          </a:p>
        </p:txBody>
      </p:sp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1066800" y="19812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 If we think about it , it is</a:t>
            </a:r>
          </a:p>
          <a:p>
            <a:pPr lvl="0">
              <a:buNone/>
            </a:pPr>
            <a:r>
              <a:t>			log</a:t>
            </a:r>
            <a:r>
              <a:rPr baseline="-25000"/>
              <a:t>n</a:t>
            </a:r>
            <a:r>
              <a:t>		log</a:t>
            </a:r>
            <a:r>
              <a:rPr baseline="-25000"/>
              <a:t>2</a:t>
            </a:r>
            <a:endParaRPr baseline="-25000"/>
          </a:p>
          <a:p>
            <a:pPr lvl="0">
              <a:buNone/>
            </a:pPr>
            <a:endParaRPr baseline="-25000"/>
          </a:p>
          <a:p>
            <a:pPr lvl="0"/>
            <a:r>
              <a:t> Total array size will be 2</a:t>
            </a:r>
            <a:r>
              <a:rPr baseline="30000"/>
              <a:t>n</a:t>
            </a:r>
            <a:r>
              <a:t> and number</a:t>
            </a:r>
          </a:p>
          <a:p>
            <a:pPr lvl="0">
              <a:buNone/>
            </a:pPr>
            <a:r>
              <a:t>    can be found in n times</a:t>
            </a:r>
            <a:br/>
          </a:p>
          <a:p>
            <a:pPr lvl="0"/>
            <a:r>
              <a:t> If 1000 numbers then 10 tries are max </a:t>
            </a:r>
          </a:p>
          <a:p>
            <a:pPr lvl="0">
              <a:buNone/>
            </a:pPr>
            <a:r>
              <a:t>			2</a:t>
            </a:r>
            <a:r>
              <a:rPr baseline="30000"/>
              <a:t>10</a:t>
            </a:r>
            <a:r>
              <a:t> = 1024</a:t>
            </a:r>
          </a:p>
          <a:p>
            <a:pPr lvl="0">
              <a:buNone/>
            </a:pPr>
          </a:p>
        </p:txBody>
      </p:sp>
      <p:cxnSp>
        <p:nvCxnSpPr>
          <p:cNvPr id="32772" name="" title=""/>
          <p:cNvCxnSpPr/>
          <p:nvPr/>
        </p:nvCxnSpPr>
        <p:spPr>
          <a:xfrm>
            <a:off x="3871913" y="2900363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2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660400" y="914400"/>
            <a:ext cx="8636000" cy="129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2800" b="1"/>
              <a:t>	Is divide and conquer the fastest way, all the time, of searching for a number in a list </a:t>
            </a:r>
            <a:r>
              <a:rPr sz="2800" b="1">
                <a:solidFill>
                  <a:schemeClr val="hlink"/>
                </a:solidFill>
              </a:rPr>
              <a:t>?</a:t>
            </a:r>
            <a:endParaRPr sz="2800" b="1">
              <a:solidFill>
                <a:schemeClr val="hlink"/>
              </a:solidFill>
            </a:endParaRPr>
          </a:p>
        </p:txBody>
      </p:sp>
      <p:grpSp>
        <p:nvGrpSpPr>
          <p:cNvPr id="35867" name="" title=""/>
          <p:cNvGrpSpPr/>
          <p:nvPr/>
        </p:nvGrpSpPr>
        <p:grpSpPr>
          <a:xfrm>
            <a:off x="2209800" y="2743200"/>
            <a:ext cx="762000" cy="2971800"/>
            <a:chOff x="2496" y="1776"/>
            <a:chExt cx="480" cy="1872"/>
          </a:xfrm>
        </p:grpSpPr>
        <p:sp>
          <p:nvSpPr>
            <p:cNvPr id="35844" name="Rectangle 4" title=""/>
            <p:cNvSpPr/>
            <p:nvPr/>
          </p:nvSpPr>
          <p:spPr>
            <a:xfrm>
              <a:off x="2496" y="3399"/>
              <a:ext cx="48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100</a:t>
              </a:r>
              <a:endParaRPr sz="2000"/>
            </a:p>
          </p:txBody>
        </p:sp>
        <p:sp>
          <p:nvSpPr>
            <p:cNvPr id="35845" name="Rectangle 5" title=""/>
            <p:cNvSpPr/>
            <p:nvPr/>
          </p:nvSpPr>
          <p:spPr>
            <a:xfrm>
              <a:off x="2496" y="2274"/>
              <a:ext cx="48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sp>
          <p:nvSpPr>
            <p:cNvPr id="35846" name="Rectangle 6" title=""/>
            <p:cNvSpPr/>
            <p:nvPr/>
          </p:nvSpPr>
          <p:spPr>
            <a:xfrm>
              <a:off x="2496" y="2025"/>
              <a:ext cx="48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cxnSp>
          <p:nvCxnSpPr>
            <p:cNvPr id="35847" name="" title=""/>
            <p:cNvCxnSpPr/>
            <p:nvPr/>
          </p:nvCxnSpPr>
          <p:spPr>
            <a:xfrm>
              <a:off x="2496" y="1776"/>
              <a:ext cx="48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35848" name="" title=""/>
            <p:cNvCxnSpPr/>
            <p:nvPr/>
          </p:nvCxnSpPr>
          <p:spPr>
            <a:xfrm>
              <a:off x="2496" y="2025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35849" name="" title=""/>
            <p:cNvCxnSpPr/>
            <p:nvPr/>
          </p:nvCxnSpPr>
          <p:spPr>
            <a:xfrm>
              <a:off x="2496" y="227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35850" name="" title=""/>
            <p:cNvCxnSpPr/>
            <p:nvPr/>
          </p:nvCxnSpPr>
          <p:spPr>
            <a:xfrm>
              <a:off x="2496" y="2523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35851" name="" title=""/>
            <p:cNvCxnSpPr/>
            <p:nvPr/>
          </p:nvCxnSpPr>
          <p:spPr>
            <a:xfrm>
              <a:off x="2496" y="34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35852" name="" title=""/>
            <p:cNvCxnSpPr/>
            <p:nvPr/>
          </p:nvCxnSpPr>
          <p:spPr>
            <a:xfrm>
              <a:off x="2496" y="3648"/>
              <a:ext cx="48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35853" name="" title=""/>
            <p:cNvCxnSpPr/>
            <p:nvPr/>
          </p:nvCxnSpPr>
          <p:spPr>
            <a:xfrm flipH="1">
              <a:off x="2976" y="1776"/>
              <a:ext cx="0" cy="86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35854" name="" title=""/>
            <p:cNvCxnSpPr/>
            <p:nvPr/>
          </p:nvCxnSpPr>
          <p:spPr>
            <a:xfrm flipH="1">
              <a:off x="2496" y="1776"/>
              <a:ext cx="0" cy="86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35855" name="" title=""/>
            <p:cNvCxnSpPr/>
            <p:nvPr/>
          </p:nvCxnSpPr>
          <p:spPr>
            <a:xfrm flipH="1">
              <a:off x="2976" y="3264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35856" name="" title=""/>
            <p:cNvCxnSpPr/>
            <p:nvPr/>
          </p:nvCxnSpPr>
          <p:spPr>
            <a:xfrm flipH="1">
              <a:off x="2496" y="3264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35857" name="" title=""/>
            <p:cNvCxnSpPr/>
            <p:nvPr/>
          </p:nvCxnSpPr>
          <p:spPr>
            <a:xfrm flipH="1">
              <a:off x="2976" y="2640"/>
              <a:ext cx="0" cy="62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  <a:miter lim="800000"/>
            </a:ln>
          </p:spPr>
        </p:cxnSp>
        <p:cxnSp>
          <p:nvCxnSpPr>
            <p:cNvPr id="35858" name="" title=""/>
            <p:cNvCxnSpPr/>
            <p:nvPr/>
          </p:nvCxnSpPr>
          <p:spPr>
            <a:xfrm flipH="1">
              <a:off x="2496" y="2640"/>
              <a:ext cx="0" cy="62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  <a:miter lim="800000"/>
            </a:ln>
          </p:spPr>
        </p:cxnSp>
        <p:sp>
          <p:nvSpPr>
            <p:cNvPr id="35866" name="" title=""/>
            <p:cNvSpPr/>
            <p:nvPr/>
          </p:nvSpPr>
          <p:spPr>
            <a:xfrm>
              <a:off x="2496" y="1776"/>
              <a:ext cx="48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</p:grpSp>
      <p:sp>
        <p:nvSpPr>
          <p:cNvPr id="35868" name="" title=""/>
          <p:cNvSpPr txBox="1"/>
          <p:nvPr/>
        </p:nvSpPr>
        <p:spPr>
          <a:xfrm>
            <a:off x="4100513" y="2895600"/>
            <a:ext cx="32289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200" b="1"/>
              <a:t>Linear Search </a:t>
            </a:r>
            <a:r>
              <a:rPr sz="3200" b="1">
                <a:solidFill>
                  <a:schemeClr val="hlink"/>
                </a:solidFill>
              </a:rPr>
              <a:t>?</a:t>
            </a:r>
            <a:endParaRPr sz="3200" b="1">
              <a:solidFill>
                <a:schemeClr val="hlink"/>
              </a:solidFill>
            </a:endParaRPr>
          </a:p>
        </p:txBody>
      </p:sp>
      <p:sp>
        <p:nvSpPr>
          <p:cNvPr id="35869" name="" title=""/>
          <p:cNvSpPr txBox="1"/>
          <p:nvPr/>
        </p:nvSpPr>
        <p:spPr>
          <a:xfrm>
            <a:off x="4089400" y="3657600"/>
            <a:ext cx="3275013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200" b="1"/>
              <a:t>Binary Search </a:t>
            </a:r>
            <a:r>
              <a:rPr sz="3200" b="1">
                <a:solidFill>
                  <a:schemeClr val="hlink"/>
                </a:solidFill>
              </a:rPr>
              <a:t>?</a:t>
            </a:r>
            <a:endParaRPr sz="3200" b="1">
              <a:solidFill>
                <a:schemeClr val="hlink"/>
              </a:solidFill>
            </a:endParaRPr>
          </a:p>
        </p:txBody>
      </p:sp>
      <p:sp>
        <p:nvSpPr>
          <p:cNvPr id="35871" name="" title=""/>
          <p:cNvSpPr txBox="1"/>
          <p:nvPr/>
        </p:nvSpPr>
        <p:spPr>
          <a:xfrm>
            <a:off x="3276600" y="4294188"/>
            <a:ext cx="5619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600"/>
              <a:t>Suppose they are Random</a:t>
            </a:r>
            <a:endParaRPr sz="3600">
              <a:solidFill>
                <a:srgbClr val="CC3300"/>
              </a:solidFill>
            </a:endParaRPr>
          </a:p>
        </p:txBody>
      </p:sp>
      <p:sp>
        <p:nvSpPr>
          <p:cNvPr id="35872" name="Text Box 20" title=""/>
          <p:cNvSpPr txBox="1"/>
          <p:nvPr/>
        </p:nvSpPr>
        <p:spPr>
          <a:xfrm>
            <a:off x="3505200" y="5105400"/>
            <a:ext cx="52578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200" b="1"/>
              <a:t>Suppose they are Ordered</a:t>
            </a:r>
            <a:endParaRPr sz="3200" b="1">
              <a:solidFill>
                <a:srgbClr val="CC3300"/>
              </a:solidFill>
            </a:endParaRPr>
          </a:p>
        </p:txBody>
      </p:sp>
      <p:sp>
        <p:nvSpPr>
          <p:cNvPr id="35874" name="Text Box 22" title=""/>
          <p:cNvSpPr txBox="1"/>
          <p:nvPr/>
        </p:nvSpPr>
        <p:spPr>
          <a:xfrm>
            <a:off x="3509963" y="5745163"/>
            <a:ext cx="5481637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200" b="1"/>
              <a:t>Suppose they are mixed-up</a:t>
            </a:r>
            <a:endParaRPr sz="32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8" grpId="0"/>
      <p:bldP spid="35869" grpId="0"/>
      <p:bldP spid="35871" grpId="0"/>
      <p:bldP spid="35872" grpId="0"/>
      <p:bldP spid="35874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762000" y="2133600"/>
            <a:ext cx="8534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endParaRPr sz="6000" b="1"/>
          </a:p>
          <a:p>
            <a:pPr lvl="0" algn="ctr">
              <a:buNone/>
            </a:pPr>
            <a:r>
              <a:rPr sz="6000" b="1"/>
              <a:t>Functions and Arrays</a:t>
            </a:r>
            <a:endParaRPr sz="6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1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t>Sending Arrays into Another Functions</a:t>
            </a:r>
          </a:p>
        </p:txBody>
      </p:sp>
      <p:sp>
        <p:nvSpPr>
          <p:cNvPr id="62467" name="NotDefined 3" title=""/>
          <p:cNvSpPr/>
          <p:nvPr>
            <p:ph type="body" idx="4294967295"/>
          </p:nvPr>
        </p:nvSpPr>
        <p:spPr>
          <a:xfrm>
            <a:off x="2209800" y="3124200"/>
            <a:ext cx="5410200" cy="160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3600">
                <a:solidFill>
                  <a:schemeClr val="accent2"/>
                </a:solidFill>
              </a:rPr>
              <a:t> </a:t>
            </a:r>
            <a:r>
              <a:rPr sz="4000" b="1">
                <a:solidFill>
                  <a:schemeClr val="hlink"/>
                </a:solidFill>
              </a:rPr>
              <a:t>Name of the array</a:t>
            </a:r>
            <a:endParaRPr sz="4000" b="1">
              <a:solidFill>
                <a:schemeClr val="hlink"/>
              </a:solidFill>
            </a:endParaRPr>
          </a:p>
          <a:p>
            <a:pPr lvl="0"/>
            <a:r>
              <a:rPr sz="3600">
                <a:solidFill>
                  <a:schemeClr val="accent2"/>
                </a:solidFill>
              </a:rPr>
              <a:t> </a:t>
            </a:r>
            <a:r>
              <a:rPr sz="4000" b="1">
                <a:solidFill>
                  <a:schemeClr val="hlink"/>
                </a:solidFill>
              </a:rPr>
              <a:t>Size of the array</a:t>
            </a:r>
            <a:endParaRPr sz="40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2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NotDefined 2" title=""/>
          <p:cNvSpPr/>
          <p:nvPr>
            <p:ph type="title"/>
          </p:nvPr>
        </p:nvSpPr>
        <p:spPr>
          <a:xfrm>
            <a:off x="101600" y="571500"/>
            <a:ext cx="9144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37891" name="NotDefined 3" title=""/>
          <p:cNvSpPr/>
          <p:nvPr>
            <p:ph type="body" idx="4294967295"/>
          </p:nvPr>
        </p:nvSpPr>
        <p:spPr>
          <a:xfrm>
            <a:off x="1828800" y="2057400"/>
            <a:ext cx="6248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endParaRPr sz="1800"/>
          </a:p>
          <a:p>
            <a:pPr lvl="0">
              <a:buNone/>
            </a:pPr>
            <a:r>
              <a:rPr>
                <a:solidFill>
                  <a:schemeClr val="accent2"/>
                </a:solidFill>
              </a:rPr>
              <a:t>	</a:t>
            </a:r>
            <a:endParaRPr>
              <a:solidFill>
                <a:schemeClr val="accent2"/>
              </a:solidFill>
            </a:endParaRPr>
          </a:p>
          <a:p>
            <a:pPr lvl="0">
              <a:buNone/>
            </a:pPr>
            <a:r>
              <a:t>	</a:t>
            </a:r>
            <a:br/>
            <a:r>
              <a:t>		c</a:t>
            </a:r>
            <a:r>
              <a:rPr sz="2800"/>
              <a:t>har name [ 100 ] ;</a:t>
            </a:r>
            <a:br>
              <a:rPr sz="2800"/>
            </a:br>
            <a:endParaRPr sz="2800"/>
          </a:p>
          <a:p>
            <a:pPr lvl="0">
              <a:buNone/>
            </a:pPr>
            <a:endParaRPr sz="2800"/>
          </a:p>
          <a:p>
            <a:pPr lvl="0">
              <a:buNone/>
            </a:pPr>
            <a:r>
              <a:rPr sz="2800"/>
              <a:t> 			reverse ( name , 100 ) ;</a:t>
            </a:r>
          </a:p>
        </p:txBody>
      </p:sp>
      <p:sp>
        <p:nvSpPr>
          <p:cNvPr id="37892" name="Text Box 4" title=""/>
          <p:cNvSpPr txBox="1"/>
          <p:nvPr/>
        </p:nvSpPr>
        <p:spPr>
          <a:xfrm>
            <a:off x="2547938" y="3048000"/>
            <a:ext cx="1738312" cy="46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2400"/>
              <a:t>Declaration</a:t>
            </a:r>
            <a:endParaRPr sz="2400"/>
          </a:p>
        </p:txBody>
      </p:sp>
      <p:sp>
        <p:nvSpPr>
          <p:cNvPr id="37893" name="Text Box 5" title=""/>
          <p:cNvSpPr txBox="1"/>
          <p:nvPr/>
        </p:nvSpPr>
        <p:spPr>
          <a:xfrm>
            <a:off x="2506663" y="4410075"/>
            <a:ext cx="1974850" cy="46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2400"/>
              <a:t>Function Call</a:t>
            </a:r>
            <a:endParaRPr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title"/>
          </p:nvPr>
        </p:nvSpPr>
        <p:spPr>
          <a:xfrm>
            <a:off x="685800" y="609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5400"/>
          </a:p>
        </p:txBody>
      </p:sp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1752600" y="1981200"/>
            <a:ext cx="7162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 void reverse ( char [ ] , int ) ; 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400"/>
              <a:t>void reverse ( char characters [ ] , int arraySize)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800"/>
              <a:t> 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 reverse the character string;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  }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>
              <a:solidFill>
                <a:schemeClr val="accent2"/>
              </a:solidFill>
            </a:endParaRPr>
          </a:p>
        </p:txBody>
      </p:sp>
      <p:sp>
        <p:nvSpPr>
          <p:cNvPr id="38916" name="Text Box 4" title=""/>
          <p:cNvSpPr txBox="1"/>
          <p:nvPr/>
        </p:nvSpPr>
        <p:spPr>
          <a:xfrm>
            <a:off x="1266825" y="2428875"/>
            <a:ext cx="1498600" cy="46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/>
              <a:t>Prototype</a:t>
            </a:r>
            <a:endParaRPr sz="2400"/>
          </a:p>
        </p:txBody>
      </p:sp>
      <p:sp>
        <p:nvSpPr>
          <p:cNvPr id="38918" name="Text Box 6" title=""/>
          <p:cNvSpPr txBox="1"/>
          <p:nvPr/>
        </p:nvSpPr>
        <p:spPr>
          <a:xfrm>
            <a:off x="1276350" y="3800475"/>
            <a:ext cx="1466850" cy="46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/>
              <a:t>Definition</a:t>
            </a:r>
            <a:endParaRPr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/>
          </p:nvPr>
        </p:nvSpPr>
        <p:spPr>
          <a:xfrm>
            <a:off x="457200" y="5334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39939" name="NotDefined 3" title=""/>
          <p:cNvSpPr/>
          <p:nvPr>
            <p:ph type="body" idx="4294967295"/>
          </p:nvPr>
        </p:nvSpPr>
        <p:spPr>
          <a:xfrm>
            <a:off x="1371600" y="1600200"/>
            <a:ext cx="8229600" cy="525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3600"/>
              <a:t> </a:t>
            </a:r>
            <a:endParaRPr sz="3600"/>
          </a:p>
          <a:p>
            <a:pPr lvl="0">
              <a:buNone/>
            </a:pPr>
            <a:r>
              <a:t>main ( ) </a:t>
            </a:r>
          </a:p>
          <a:p>
            <a:pPr lvl="0">
              <a:buNone/>
            </a:pPr>
            <a:r>
              <a:t> {</a:t>
            </a:r>
          </a:p>
          <a:p>
            <a:pPr lvl="0">
              <a:buNone/>
            </a:pPr>
            <a:r>
              <a:t>		cin &gt;&gt; name [ ] ;</a:t>
            </a:r>
          </a:p>
          <a:p>
            <a:pPr lvl="0">
              <a:buNone/>
            </a:pPr>
            <a:r>
              <a:t>		reverse ( character [ ] , arraySize ) ;</a:t>
            </a:r>
          </a:p>
          <a:p>
            <a:pPr lvl="0">
              <a:buNone/>
            </a:pPr>
            <a:r>
              <a:t>		cout &lt;&lt; name [ ] ;</a:t>
            </a:r>
          </a:p>
          <a:p>
            <a:pPr lvl="0">
              <a:buNone/>
            </a:pPr>
            <a:r>
              <a:t> }</a:t>
            </a:r>
          </a:p>
        </p:txBody>
      </p:sp>
      <p:sp>
        <p:nvSpPr>
          <p:cNvPr id="39941" name="Ellipse 5" title=""/>
          <p:cNvSpPr/>
          <p:nvPr/>
        </p:nvSpPr>
        <p:spPr>
          <a:xfrm>
            <a:off x="5943600" y="4648200"/>
            <a:ext cx="1600200" cy="838200"/>
          </a:xfrm>
          <a:prstGeom prst="ellipse">
            <a:avLst/>
          </a:prstGeom>
          <a:noFill/>
          <a:ln>
            <a:solidFill>
              <a:schemeClr val="hlink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b="1">
                <a:solidFill>
                  <a:schemeClr val="hlink"/>
                </a:solidFill>
              </a:rPr>
              <a:t>What will it</a:t>
            </a:r>
            <a:br>
              <a:rPr b="1">
                <a:solidFill>
                  <a:schemeClr val="hlink"/>
                </a:solidFill>
              </a:rPr>
            </a:br>
            <a:r>
              <a:rPr b="1">
                <a:solidFill>
                  <a:schemeClr val="hlink"/>
                </a:solidFill>
              </a:rPr>
              <a:t>Show ?</a:t>
            </a:r>
            <a:endParaRPr b="1">
              <a:solidFill>
                <a:schemeClr val="hlink"/>
              </a:solidFill>
            </a:endParaRPr>
          </a:p>
        </p:txBody>
      </p:sp>
      <p:sp>
        <p:nvSpPr>
          <p:cNvPr id="39942" name="RightArrow 6" title=""/>
          <p:cNvSpPr/>
          <p:nvPr/>
        </p:nvSpPr>
        <p:spPr>
          <a:xfrm>
            <a:off x="1233488" y="46958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NotDefined 2" title=""/>
          <p:cNvSpPr/>
          <p:nvPr>
            <p:ph type="title"/>
          </p:nvPr>
        </p:nvSpPr>
        <p:spPr>
          <a:xfrm>
            <a:off x="762000" y="685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Call by Reference</a:t>
            </a:r>
            <a:endParaRPr sz="6600"/>
          </a:p>
        </p:txBody>
      </p:sp>
      <p:sp>
        <p:nvSpPr>
          <p:cNvPr id="41987" name="NotDefined 3" title=""/>
          <p:cNvSpPr/>
          <p:nvPr>
            <p:ph type="body" sz="half" idx="4294967295"/>
          </p:nvPr>
        </p:nvSpPr>
        <p:spPr>
          <a:xfrm>
            <a:off x="1066800" y="2438400"/>
            <a:ext cx="7848600" cy="284003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t>	</a:t>
            </a:r>
            <a:r>
              <a:rPr>
                <a:solidFill>
                  <a:schemeClr val="hlink"/>
                </a:solidFill>
              </a:rPr>
              <a:t>&amp;    </a:t>
            </a:r>
            <a:r>
              <a:t>Address Operator</a:t>
            </a:r>
          </a:p>
          <a:p>
            <a:pPr lvl="0" algn="ctr">
              <a:buNone/>
            </a:pPr>
            <a:r>
              <a:t>	</a:t>
            </a:r>
            <a:r>
              <a:rPr>
                <a:solidFill>
                  <a:schemeClr val="hlink"/>
                </a:solidFill>
              </a:rPr>
              <a:t>*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	Pointer Operator</a:t>
            </a:r>
          </a:p>
          <a:p>
            <a:pPr lvl="0" algn="ctr">
              <a:buNone/>
            </a:pPr>
            <a:r>
              <a:rPr>
                <a:solidFill>
                  <a:schemeClr val="accent2"/>
                </a:solidFill>
              </a:rPr>
              <a:t>	</a:t>
            </a:r>
            <a:endParaRPr>
              <a:solidFill>
                <a:schemeClr val="accent2"/>
              </a:solidFill>
            </a:endParaRPr>
          </a:p>
          <a:p>
            <a:pPr lvl="0" algn="ctr">
              <a:buNone/>
            </a:pPr>
            <a:r>
              <a:rPr>
                <a:solidFill>
                  <a:srgbClr val="CC3300"/>
                </a:solidFill>
              </a:rPr>
              <a:t>	</a:t>
            </a:r>
            <a:r>
              <a:rPr>
                <a:solidFill>
                  <a:schemeClr val="hlink"/>
                </a:solidFill>
              </a:rPr>
              <a:t>In case of arrays , call by reference is default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lvl="0" algn="ctr">
              <a:buNone/>
            </a:pPr>
            <a:endParaRPr>
              <a:solidFill>
                <a:schemeClr val="accent2"/>
              </a:solidFill>
            </a:endParaRPr>
          </a:p>
          <a:p>
            <a:pPr lvl="0" algn="ctr"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/>
</p:sld>
</file>

<file path=ppt/slides/slide2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1" name="NotDefined 3" title=""/>
          <p:cNvSpPr/>
          <p:nvPr>
            <p:ph type="body" idx="4294967295"/>
          </p:nvPr>
        </p:nvSpPr>
        <p:spPr>
          <a:xfrm>
            <a:off x="1281113" y="1900238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t>X is a variable which is a location in the</a:t>
            </a:r>
          </a:p>
          <a:p>
            <a:pPr lvl="0">
              <a:buNone/>
            </a:pPr>
            <a:r>
              <a:t>memory</a:t>
            </a:r>
          </a:p>
          <a:p>
            <a:pPr lvl="0">
              <a:buNone/>
            </a:pPr>
            <a:r>
              <a:t>Name [ ] is an array</a:t>
            </a:r>
          </a:p>
        </p:txBody>
      </p:sp>
      <p:graphicFrame>
        <p:nvGraphicFramePr>
          <p:cNvPr id="63492" name="Table 4" title=""/>
          <p:cNvGraphicFramePr>
            <a:graphicFrameLocks noGrp="1"/>
          </p:cNvGraphicFramePr>
          <p:nvPr/>
        </p:nvGraphicFramePr>
        <p:xfrm>
          <a:off x="3995738" y="3800475"/>
          <a:ext cx="4038600" cy="45720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-</a:t>
                      </a:r>
                      <a:endParaRPr sz="2400"/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-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-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-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-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-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-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-</a:t>
                      </a:r>
                      <a:endParaRPr sz="2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3512" name="Group 18" title=""/>
          <p:cNvGrpSpPr/>
          <p:nvPr/>
        </p:nvGrpSpPr>
        <p:grpSpPr>
          <a:xfrm>
            <a:off x="2471738" y="4714875"/>
            <a:ext cx="762000" cy="1905000"/>
            <a:chOff x="2496" y="1776"/>
            <a:chExt cx="480" cy="1872"/>
          </a:xfrm>
        </p:grpSpPr>
        <p:sp>
          <p:nvSpPr>
            <p:cNvPr id="63513" name="Rectangle 19" title=""/>
            <p:cNvSpPr/>
            <p:nvPr/>
          </p:nvSpPr>
          <p:spPr>
            <a:xfrm>
              <a:off x="2496" y="3399"/>
              <a:ext cx="48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63514" name="" title=""/>
            <p:cNvSpPr/>
            <p:nvPr/>
          </p:nvSpPr>
          <p:spPr>
            <a:xfrm>
              <a:off x="2496" y="2274"/>
              <a:ext cx="48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5pPr>
            </a:lstStyle>
            <a:p>
              <a:pPr marL="0" lvl="0" indent="0" algn="ctr">
                <a:buNone/>
              </a:pPr>
              <a:endParaRPr sz="1600"/>
            </a:p>
          </p:txBody>
        </p:sp>
        <p:sp>
          <p:nvSpPr>
            <p:cNvPr id="63515" name="" title=""/>
            <p:cNvSpPr/>
            <p:nvPr/>
          </p:nvSpPr>
          <p:spPr>
            <a:xfrm>
              <a:off x="2496" y="2025"/>
              <a:ext cx="48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cxnSp>
          <p:nvCxnSpPr>
            <p:cNvPr id="63516" name="" title=""/>
            <p:cNvCxnSpPr/>
            <p:nvPr/>
          </p:nvCxnSpPr>
          <p:spPr>
            <a:xfrm>
              <a:off x="2496" y="1776"/>
              <a:ext cx="48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63517" name="" title=""/>
            <p:cNvCxnSpPr/>
            <p:nvPr/>
          </p:nvCxnSpPr>
          <p:spPr>
            <a:xfrm>
              <a:off x="2496" y="2025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63518" name="" title=""/>
            <p:cNvCxnSpPr/>
            <p:nvPr/>
          </p:nvCxnSpPr>
          <p:spPr>
            <a:xfrm>
              <a:off x="2496" y="227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63519" name="" title=""/>
            <p:cNvCxnSpPr/>
            <p:nvPr/>
          </p:nvCxnSpPr>
          <p:spPr>
            <a:xfrm>
              <a:off x="2496" y="2523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63520" name="" title=""/>
            <p:cNvCxnSpPr/>
            <p:nvPr/>
          </p:nvCxnSpPr>
          <p:spPr>
            <a:xfrm>
              <a:off x="2496" y="34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63521" name="" title=""/>
            <p:cNvCxnSpPr/>
            <p:nvPr/>
          </p:nvCxnSpPr>
          <p:spPr>
            <a:xfrm>
              <a:off x="2496" y="3648"/>
              <a:ext cx="48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63522" name="" title=""/>
            <p:cNvCxnSpPr/>
            <p:nvPr/>
          </p:nvCxnSpPr>
          <p:spPr>
            <a:xfrm flipH="1">
              <a:off x="2976" y="1776"/>
              <a:ext cx="0" cy="86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63523" name="" title=""/>
            <p:cNvCxnSpPr/>
            <p:nvPr/>
          </p:nvCxnSpPr>
          <p:spPr>
            <a:xfrm flipH="1">
              <a:off x="2496" y="1776"/>
              <a:ext cx="0" cy="86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63524" name="" title=""/>
            <p:cNvCxnSpPr/>
            <p:nvPr/>
          </p:nvCxnSpPr>
          <p:spPr>
            <a:xfrm flipH="1">
              <a:off x="2976" y="3264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63525" name="" title=""/>
            <p:cNvCxnSpPr/>
            <p:nvPr/>
          </p:nvCxnSpPr>
          <p:spPr>
            <a:xfrm flipH="1">
              <a:off x="2496" y="3264"/>
              <a:ext cx="0" cy="384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63526" name="" title=""/>
            <p:cNvCxnSpPr/>
            <p:nvPr/>
          </p:nvCxnSpPr>
          <p:spPr>
            <a:xfrm flipH="1">
              <a:off x="2976" y="2640"/>
              <a:ext cx="0" cy="62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  <a:miter lim="800000"/>
            </a:ln>
          </p:spPr>
        </p:cxnSp>
        <p:cxnSp>
          <p:nvCxnSpPr>
            <p:cNvPr id="63527" name="" title=""/>
            <p:cNvCxnSpPr/>
            <p:nvPr/>
          </p:nvCxnSpPr>
          <p:spPr>
            <a:xfrm flipH="1">
              <a:off x="2496" y="2640"/>
              <a:ext cx="0" cy="624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  <a:miter lim="800000"/>
            </a:ln>
          </p:spPr>
        </p:cxnSp>
        <p:sp>
          <p:nvSpPr>
            <p:cNvPr id="63528" name="Rectangle 28" title=""/>
            <p:cNvSpPr/>
            <p:nvPr/>
          </p:nvSpPr>
          <p:spPr>
            <a:xfrm>
              <a:off x="2496" y="1776"/>
              <a:ext cx="48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</p:grpSp>
      <p:sp>
        <p:nvSpPr>
          <p:cNvPr id="63529" name="Text Box 29" title=""/>
          <p:cNvSpPr txBox="1"/>
          <p:nvPr/>
        </p:nvSpPr>
        <p:spPr>
          <a:xfrm>
            <a:off x="4681538" y="4217988"/>
            <a:ext cx="20764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Array called</a:t>
            </a:r>
            <a:r>
              <a:rPr b="1"/>
              <a:t> Name</a:t>
            </a:r>
            <a:endParaRPr b="1"/>
          </a:p>
        </p:txBody>
      </p:sp>
      <p:grpSp>
        <p:nvGrpSpPr>
          <p:cNvPr id="63530" name="" title=""/>
          <p:cNvGrpSpPr/>
          <p:nvPr/>
        </p:nvGrpSpPr>
        <p:grpSpPr>
          <a:xfrm>
            <a:off x="2590800" y="3724275"/>
            <a:ext cx="1252538" cy="581025"/>
            <a:chOff x="1632" y="2112"/>
            <a:chExt cx="672" cy="366"/>
          </a:xfrm>
        </p:grpSpPr>
        <p:sp>
          <p:nvSpPr>
            <p:cNvPr id="63531" name="" title=""/>
            <p:cNvSpPr txBox="1"/>
            <p:nvPr/>
          </p:nvSpPr>
          <p:spPr>
            <a:xfrm>
              <a:off x="1632" y="2112"/>
              <a:ext cx="634" cy="36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rPr sz="1600"/>
                <a:t>Starting address</a:t>
              </a:r>
              <a:endParaRPr sz="1600"/>
            </a:p>
          </p:txBody>
        </p:sp>
        <p:sp>
          <p:nvSpPr>
            <p:cNvPr id="63532" name="" title=""/>
            <p:cNvSpPr/>
            <p:nvPr/>
          </p:nvSpPr>
          <p:spPr>
            <a:xfrm>
              <a:off x="2112" y="22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</p:grpSp>
      <p:sp>
        <p:nvSpPr>
          <p:cNvPr id="63533" name="" title=""/>
          <p:cNvSpPr txBox="1"/>
          <p:nvPr/>
        </p:nvSpPr>
        <p:spPr>
          <a:xfrm>
            <a:off x="2395538" y="4424363"/>
            <a:ext cx="10096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Memory</a:t>
            </a:r>
          </a:p>
        </p:txBody>
      </p:sp>
      <p:sp>
        <p:nvSpPr>
          <p:cNvPr id="63534" name="" title=""/>
          <p:cNvSpPr txBox="1"/>
          <p:nvPr/>
        </p:nvSpPr>
        <p:spPr>
          <a:xfrm>
            <a:off x="2478088" y="5172075"/>
            <a:ext cx="7556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07 1.48148E-06 C -0.05348 0.00509 -0.10677 0.01018 -0.13924 0.03079 C -0.17171 0.05139 -0.19011 0.09722 -0.19462 0.12384 C -0.19914 0.15046 -0.18264 0.17037 -0.16598 0.19051" ptsTypes="">
                                      <p:cBhvr>
                                        <p:cTn id="42" dur="2000" fill="hold"/>
                                        <p:tgtEl>
                                          <p:spTgt spid="63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9" grpId="0"/>
      <p:bldP spid="63533" grpId="0"/>
      <p:bldP spid="63534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/>
          </p:nvPr>
        </p:nvSpPr>
        <p:spPr>
          <a:xfrm>
            <a:off x="381000" y="533400"/>
            <a:ext cx="86868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Example 2</a:t>
            </a:r>
            <a:endParaRPr sz="7200"/>
          </a:p>
        </p:txBody>
      </p:sp>
      <p:sp>
        <p:nvSpPr>
          <p:cNvPr id="46083" name="NotDefined 3" title=""/>
          <p:cNvSpPr/>
          <p:nvPr>
            <p:ph type="body" idx="4294967295"/>
          </p:nvPr>
        </p:nvSpPr>
        <p:spPr>
          <a:xfrm>
            <a:off x="1524000" y="1947863"/>
            <a:ext cx="7543800" cy="464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2800"/>
              <a:t>	void f ( int [ ] , int ) ;</a:t>
            </a:r>
            <a:endParaRPr sz="2800"/>
          </a:p>
          <a:p>
            <a:pPr lvl="0">
              <a:buNone/>
            </a:pPr>
            <a:r>
              <a:rPr sz="2800"/>
              <a:t>	main ( ) </a:t>
            </a:r>
            <a:endParaRPr sz="2800"/>
          </a:p>
          <a:p>
            <a:pPr lvl="0">
              <a:buNone/>
            </a:pPr>
            <a:r>
              <a:rPr sz="2800"/>
              <a:t>	{</a:t>
            </a:r>
            <a:endParaRPr sz="2800"/>
          </a:p>
          <a:p>
            <a:pPr lvl="0">
              <a:buNone/>
            </a:pPr>
            <a:r>
              <a:rPr sz="2800"/>
              <a:t>		int numbers [ 100 ] ;</a:t>
            </a:r>
            <a:endParaRPr sz="2800"/>
          </a:p>
          <a:p>
            <a:pPr lvl="0">
              <a:buNone/>
            </a:pPr>
            <a:r>
              <a:rPr sz="2800"/>
              <a:t>		f ( numbers , 100) ;</a:t>
            </a:r>
            <a:endParaRPr sz="2800"/>
          </a:p>
          <a:p>
            <a:pPr lvl="0">
              <a:buNone/>
            </a:pPr>
            <a:r>
              <a:rPr sz="2800"/>
              <a:t>		for ( int i = 0 ; i &lt; 100 ; i ++)</a:t>
            </a:r>
            <a:endParaRPr sz="2800"/>
          </a:p>
          <a:p>
            <a:pPr lvl="0">
              <a:buNone/>
            </a:pPr>
            <a:r>
              <a:rPr sz="2800"/>
              <a:t>			cout &lt;&lt; numbers [ i ] ;</a:t>
            </a:r>
            <a:endParaRPr sz="2800"/>
          </a:p>
          <a:p>
            <a:pPr lvl="0">
              <a:buNone/>
            </a:pPr>
            <a:r>
              <a:rPr sz="2800"/>
              <a:t>	}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1066800" y="1997075"/>
            <a:ext cx="70866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3600"/>
              <a:t>Introduction to Programming</a:t>
            </a:r>
            <a:endParaRPr sz="36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066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Lesson 3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2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/>
          <p:nvPr>
            <p:ph type="title"/>
          </p:nvPr>
        </p:nvSpPr>
        <p:spPr>
          <a:xfrm>
            <a:off x="228600" y="685800"/>
            <a:ext cx="86868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Example 2</a:t>
            </a:r>
            <a:endParaRPr sz="7200"/>
          </a:p>
        </p:txBody>
      </p:sp>
      <p:sp>
        <p:nvSpPr>
          <p:cNvPr id="47107" name="NotDefined 3" title=""/>
          <p:cNvSpPr/>
          <p:nvPr>
            <p:ph type="body" idx="4294967295"/>
          </p:nvPr>
        </p:nvSpPr>
        <p:spPr>
          <a:xfrm>
            <a:off x="1905000" y="2560638"/>
            <a:ext cx="6324600" cy="3382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2800"/>
              <a:t>void f ( int x [ ] , int arraySize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		int i ; </a:t>
            </a:r>
            <a:endParaRPr sz="2800"/>
          </a:p>
          <a:p>
            <a:pPr lvl="0">
              <a:buNone/>
            </a:pPr>
            <a:r>
              <a:rPr sz="2800"/>
              <a:t>		for ( i = 0 ; i &lt; arraySize ; i ++)</a:t>
            </a:r>
            <a:endParaRPr sz="2800"/>
          </a:p>
          <a:p>
            <a:pPr lvl="0">
              <a:buNone/>
            </a:pPr>
            <a:r>
              <a:rPr sz="2800"/>
              <a:t>			x [ i ] = i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5400"/>
              <a:t>			f ( x [ 3 ] ) ;</a:t>
            </a:r>
            <a:endParaRPr sz="5400"/>
          </a:p>
          <a:p>
            <a:pPr lvl="0" algn="ctr">
              <a:buNone/>
            </a:pPr>
            <a:r>
              <a:rPr sz="5400"/>
              <a:t>	Executed with call by value, not by reference</a:t>
            </a:r>
            <a:endParaRPr sz="5400"/>
          </a:p>
          <a:p>
            <a:pPr lvl="0" algn="ctr">
              <a:buNone/>
            </a:pPr>
            <a:endParaRPr sz="5400"/>
          </a:p>
          <a:p>
            <a:pPr lvl="0" algn="ctr"/>
            <a:endParaRPr sz="5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5" name="NotDefined 3" title=""/>
          <p:cNvSpPr/>
          <p:nvPr>
            <p:ph type="body" idx="4294967295"/>
          </p:nvPr>
        </p:nvSpPr>
        <p:spPr>
          <a:xfrm>
            <a:off x="1219200" y="2133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3600"/>
              <a:t> Whenever a variable is passed , it is passed by value</a:t>
            </a:r>
            <a:endParaRPr sz="3600"/>
          </a:p>
          <a:p>
            <a:pPr lvl="0"/>
            <a:r>
              <a:rPr sz="3600"/>
              <a:t> Whenever you pass an array to</a:t>
            </a:r>
            <a:endParaRPr sz="3600"/>
          </a:p>
          <a:p>
            <a:pPr lvl="0">
              <a:buNone/>
            </a:pPr>
            <a:r>
              <a:rPr sz="3600"/>
              <a:t>    function, it is called by reference</a:t>
            </a:r>
            <a:endParaRPr sz="3600"/>
          </a:p>
        </p:txBody>
      </p:sp>
    </p:spTree>
  </p:cSld>
  <p:clrMapOvr>
    <a:masterClrMapping/>
  </p:clrMapOvr>
  <p:transition/>
  <p:timing/>
</p:sld>
</file>

<file path=ppt/slides/slide2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title"/>
          </p:nvPr>
        </p:nvSpPr>
        <p:spPr>
          <a:xfrm>
            <a:off x="762000" y="736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Vector</a:t>
            </a:r>
            <a:endParaRPr sz="7200"/>
          </a:p>
        </p:txBody>
      </p:sp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1447800" y="2667000"/>
            <a:ext cx="54102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b="1"/>
              <a:t>			2 Dimensional</a:t>
            </a:r>
            <a:endParaRPr b="1"/>
          </a:p>
          <a:p>
            <a:pPr lvl="0">
              <a:buNone/>
            </a:pPr>
            <a:r>
              <a:rPr b="1"/>
              <a:t>			3 Dimensional</a:t>
            </a:r>
            <a:endParaRPr b="1"/>
          </a:p>
          <a:p>
            <a:pPr lvl="0">
              <a:buNone/>
            </a:pPr>
            <a:endParaRPr b="1"/>
          </a:p>
          <a:p>
            <a:pPr lvl="0">
              <a:buNone/>
            </a:pPr>
            <a:r>
              <a:rPr b="1"/>
              <a:t>			Dot Product</a:t>
            </a:r>
            <a:endParaRPr b="1"/>
          </a:p>
          <a:p>
            <a:pPr lvl="0">
              <a:buNone/>
            </a:pPr>
            <a:r>
              <a:rPr b="1"/>
              <a:t>			Vector Product</a:t>
            </a:r>
            <a:br>
              <a:rPr b="1"/>
            </a:br>
            <a:endParaRPr b="1"/>
          </a:p>
          <a:p>
            <a:pPr lvl="0">
              <a:buNone/>
            </a:pPr>
            <a:r>
              <a:rPr b="1"/>
              <a:t>	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NotDefined 2" title=""/>
          <p:cNvSpPr/>
          <p:nvPr>
            <p:ph type="title"/>
          </p:nvPr>
        </p:nvSpPr>
        <p:spPr>
          <a:xfrm>
            <a:off x="685800" y="838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Matrix</a:t>
            </a:r>
            <a:endParaRPr sz="7200"/>
          </a:p>
        </p:txBody>
      </p:sp>
      <p:sp>
        <p:nvSpPr>
          <p:cNvPr id="50179" name="NotDefined 3" title=""/>
          <p:cNvSpPr/>
          <p:nvPr>
            <p:ph type="body" sz="half" idx="4294967295"/>
          </p:nvPr>
        </p:nvSpPr>
        <p:spPr>
          <a:xfrm>
            <a:off x="228600" y="1447800"/>
            <a:ext cx="8610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t>	</a:t>
            </a:r>
          </a:p>
          <a:p>
            <a:pPr lvl="0">
              <a:buNone/>
            </a:pPr>
          </a:p>
          <a:p>
            <a:pPr lvl="0">
              <a:buNone/>
            </a:pPr>
          </a:p>
          <a:p>
            <a:pPr lvl="0">
              <a:buNone/>
            </a:pPr>
          </a:p>
          <a:p>
            <a:pPr lvl="0">
              <a:buNone/>
            </a:pPr>
            <a:r>
              <a:t>				</a:t>
            </a:r>
          </a:p>
          <a:p>
            <a:pPr lvl="0">
              <a:buNone/>
            </a:pPr>
          </a:p>
          <a:p>
            <a:pPr lvl="0">
              <a:buNone/>
            </a:pPr>
            <a:r>
              <a:t>	</a:t>
            </a:r>
          </a:p>
        </p:txBody>
      </p:sp>
      <p:graphicFrame>
        <p:nvGraphicFramePr>
          <p:cNvPr id="50215" name="Table 27" title=""/>
          <p:cNvGraphicFramePr>
            <a:graphicFrameLocks noGrp="1"/>
          </p:cNvGraphicFramePr>
          <p:nvPr>
            <p:ph sz="half" idx="2"/>
          </p:nvPr>
        </p:nvGraphicFramePr>
        <p:xfrm>
          <a:off x="3511550" y="3384550"/>
          <a:ext cx="1606550" cy="1036320"/>
        </p:xfrm>
        <a:graphic>
          <a:graphicData uri="http://schemas.openxmlformats.org/drawingml/2006/table">
            <a:tbl>
              <a:tblPr/>
              <a:tblGrid>
                <a:gridCol w="534988"/>
                <a:gridCol w="536575"/>
                <a:gridCol w="534988"/>
              </a:tblGrid>
              <a:tr h="471488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b="1"/>
                    </a:p>
                  </a:txBody>
                  <a:tcPr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b="1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b="1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6990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b="1"/>
                    </a:p>
                  </a:txBody>
                  <a:tcPr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b="1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b="1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214" name="Text Box 26" title=""/>
          <p:cNvSpPr txBox="1"/>
          <p:nvPr/>
        </p:nvSpPr>
        <p:spPr>
          <a:xfrm>
            <a:off x="5181600" y="3154363"/>
            <a:ext cx="12715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 b="1"/>
              <a:t>Rows</a:t>
            </a:r>
            <a:endParaRPr sz="2000" b="1"/>
          </a:p>
          <a:p>
            <a:pPr lvl="0"/>
            <a:r>
              <a:rPr sz="2000" b="1"/>
              <a:t>Columns</a:t>
            </a:r>
            <a:endParaRPr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214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5400" b="1"/>
              <a:t>Two Dimensional Array</a:t>
            </a:r>
            <a:endParaRPr sz="5400" b="1"/>
          </a:p>
          <a:p>
            <a:pPr lvl="0" algn="ctr"/>
            <a:endParaRPr b="1"/>
          </a:p>
          <a:p>
            <a:pPr lvl="0" algn="ctr">
              <a:buNone/>
            </a:pPr>
            <a:r>
              <a:rPr b="1"/>
              <a:t>int x [ 2 ] [ 3 ] ;</a:t>
            </a:r>
            <a:endParaRPr b="1"/>
          </a:p>
        </p:txBody>
      </p:sp>
    </p:spTree>
  </p:cSld>
  <p:clrMapOvr>
    <a:masterClrMapping/>
  </p:clrMapOvr>
  <p:transition/>
  <p:timing/>
</p:sld>
</file>

<file path=ppt/slides/slide2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838200" y="609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Example 3</a:t>
            </a:r>
            <a:endParaRPr sz="7200"/>
          </a:p>
        </p:txBody>
      </p:sp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762000" y="2438400"/>
            <a:ext cx="8382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700" b="1"/>
              <a:t>	int maxRows = 2;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int maxCols = 3 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int matrix [ 2] [ 3 ];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int row , col 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for ( row = 0 ; row &lt; maxRows ; row ++ )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{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for ( col = 0 ; col &lt; maxCols ; col ++ )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{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	cout &lt;&lt; “Please enter value of  ”&lt;&lt; row &lt;&lt; “ “ &lt;&lt; col;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	cin &gt;&gt; matrix [ row ] [ col ] ;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	}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r>
              <a:rPr sz="1700" b="1"/>
              <a:t>	}</a:t>
            </a:r>
            <a:endParaRPr sz="1700" b="1"/>
          </a:p>
          <a:p>
            <a:pPr lvl="0">
              <a:lnSpc>
                <a:spcPct val="80000"/>
              </a:lnSpc>
              <a:buNone/>
            </a:pPr>
            <a:endParaRPr sz="17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3282" name="Table 22" title=""/>
          <p:cNvGraphicFramePr>
            <a:graphicFrameLocks noGrp="1"/>
          </p:cNvGraphicFramePr>
          <p:nvPr>
            <p:ph sz="half" idx="1"/>
          </p:nvPr>
        </p:nvGraphicFramePr>
        <p:xfrm>
          <a:off x="5257800" y="2652712"/>
          <a:ext cx="2374900" cy="1593850"/>
        </p:xfrm>
        <a:graphic>
          <a:graphicData uri="http://schemas.openxmlformats.org/drawingml/2006/table">
            <a:tbl>
              <a:tblPr/>
              <a:tblGrid>
                <a:gridCol w="791633"/>
                <a:gridCol w="791633"/>
                <a:gridCol w="791633"/>
              </a:tblGrid>
              <a:tr h="7969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7969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283" name="Table 23" title=""/>
          <p:cNvGraphicFramePr>
            <a:graphicFrameLocks noGrp="1"/>
          </p:cNvGraphicFramePr>
          <p:nvPr>
            <p:ph sz="half" idx="2"/>
          </p:nvPr>
        </p:nvGraphicFramePr>
        <p:xfrm>
          <a:off x="5257800" y="4938712"/>
          <a:ext cx="2374900" cy="1593850"/>
        </p:xfrm>
        <a:graphic>
          <a:graphicData uri="http://schemas.openxmlformats.org/drawingml/2006/table">
            <a:tbl>
              <a:tblPr/>
              <a:tblGrid>
                <a:gridCol w="791633"/>
                <a:gridCol w="791633"/>
                <a:gridCol w="791633"/>
              </a:tblGrid>
              <a:tr h="7969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3175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7969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7</a:t>
                      </a:r>
                    </a:p>
                  </a:txBody>
                  <a:tcPr anchor="ctr">
                    <a:lnL w="3175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3175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3175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284" name="Text Box 24" title=""/>
          <p:cNvSpPr txBox="1"/>
          <p:nvPr/>
        </p:nvSpPr>
        <p:spPr>
          <a:xfrm>
            <a:off x="1066800" y="1828800"/>
            <a:ext cx="36258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2800" b="1"/>
              <a:t>After first outer loop</a:t>
            </a:r>
            <a:endParaRPr sz="2800" b="1"/>
          </a:p>
        </p:txBody>
      </p:sp>
      <p:sp>
        <p:nvSpPr>
          <p:cNvPr id="53285" name="Text Box 25" title=""/>
          <p:cNvSpPr txBox="1"/>
          <p:nvPr/>
        </p:nvSpPr>
        <p:spPr>
          <a:xfrm>
            <a:off x="1090613" y="3962400"/>
            <a:ext cx="3449637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2800" b="1"/>
              <a:t>After second outer </a:t>
            </a:r>
            <a:br>
              <a:rPr sz="2800" b="1"/>
            </a:br>
            <a:r>
              <a:rPr sz="2800" b="1"/>
              <a:t>loop</a:t>
            </a:r>
            <a:endParaRPr sz="2800" b="1"/>
          </a:p>
        </p:txBody>
      </p:sp>
      <p:sp>
        <p:nvSpPr>
          <p:cNvPr id="53287" name="Text Box 27" title=""/>
          <p:cNvSpPr txBox="1"/>
          <p:nvPr/>
        </p:nvSpPr>
        <p:spPr>
          <a:xfrm>
            <a:off x="6089650" y="2286000"/>
            <a:ext cx="692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Input</a:t>
            </a:r>
          </a:p>
        </p:txBody>
      </p:sp>
      <p:sp>
        <p:nvSpPr>
          <p:cNvPr id="53288" name="Text Box 28" title=""/>
          <p:cNvSpPr txBox="1"/>
          <p:nvPr/>
        </p:nvSpPr>
        <p:spPr>
          <a:xfrm>
            <a:off x="6089650" y="4510088"/>
            <a:ext cx="692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Input</a:t>
            </a:r>
          </a:p>
        </p:txBody>
      </p:sp>
      <p:sp>
        <p:nvSpPr>
          <p:cNvPr id="53290" name="" title=""/>
          <p:cNvSpPr/>
          <p:nvPr/>
        </p:nvSpPr>
        <p:spPr>
          <a:xfrm>
            <a:off x="3290888" y="25146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3291" name="" title=""/>
          <p:cNvSpPr/>
          <p:nvPr/>
        </p:nvSpPr>
        <p:spPr>
          <a:xfrm>
            <a:off x="3352800" y="59912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3292" name="" title=""/>
          <p:cNvSpPr txBox="1"/>
          <p:nvPr/>
        </p:nvSpPr>
        <p:spPr>
          <a:xfrm>
            <a:off x="4495800" y="2405063"/>
            <a:ext cx="57943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800"/>
              <a:t>[0]</a:t>
            </a:r>
            <a:endParaRPr sz="2800"/>
          </a:p>
        </p:txBody>
      </p:sp>
      <p:sp>
        <p:nvSpPr>
          <p:cNvPr id="53293" name="" title=""/>
          <p:cNvSpPr txBox="1"/>
          <p:nvPr/>
        </p:nvSpPr>
        <p:spPr>
          <a:xfrm>
            <a:off x="4449763" y="5867400"/>
            <a:ext cx="579437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800"/>
              <a:t>[1]</a:t>
            </a:r>
            <a:endParaRPr sz="2800"/>
          </a:p>
        </p:txBody>
      </p:sp>
      <p:sp>
        <p:nvSpPr>
          <p:cNvPr id="53294" name="" title=""/>
          <p:cNvSpPr txBox="1"/>
          <p:nvPr/>
        </p:nvSpPr>
        <p:spPr>
          <a:xfrm>
            <a:off x="4419600" y="4967288"/>
            <a:ext cx="579438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800"/>
              <a:t>[0]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4" grpId="0"/>
      <p:bldP spid="53285" grpId="0"/>
      <p:bldP spid="53287" grpId="0"/>
      <p:bldP spid="53288" grpId="0"/>
      <p:bldP spid="53292" grpId="0"/>
      <p:bldP spid="53293" grpId="0"/>
      <p:bldP spid="53294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Three Dimensional Arrays</a:t>
            </a:r>
            <a:endParaRPr sz="5400"/>
          </a:p>
        </p:txBody>
      </p:sp>
      <p:sp>
        <p:nvSpPr>
          <p:cNvPr id="56323" name="NotDefined 3" title=""/>
          <p:cNvSpPr/>
          <p:nvPr>
            <p:ph type="body" idx="4294967295"/>
          </p:nvPr>
        </p:nvSpPr>
        <p:spPr>
          <a:xfrm>
            <a:off x="1066800" y="3276600"/>
            <a:ext cx="7543800" cy="121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6000"/>
              <a:t>int x [ ] [ ] [ ] ;</a:t>
            </a:r>
            <a:endParaRPr sz="6000"/>
          </a:p>
        </p:txBody>
      </p:sp>
    </p:spTree>
  </p:cSld>
  <p:clrMapOvr>
    <a:masterClrMapping/>
  </p:clrMapOvr>
  <p:transition/>
  <p:timing/>
</p:sld>
</file>

<file path=ppt/slides/slide2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ctrTitle"/>
          </p:nvPr>
        </p:nvSpPr>
        <p:spPr>
          <a:xfrm>
            <a:off x="990600" y="2130425"/>
            <a:ext cx="8153400" cy="14700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4200"/>
              <a:t>Introduction to Programming</a:t>
            </a:r>
            <a:endParaRPr sz="4200"/>
          </a:p>
        </p:txBody>
      </p:sp>
      <p:sp>
        <p:nvSpPr>
          <p:cNvPr id="3075" name="NotDefined 3" title=""/>
          <p:cNvSpPr/>
          <p:nvPr>
            <p:ph type="subTitle" idx="1"/>
          </p:nvPr>
        </p:nvSpPr>
        <p:spPr>
          <a:xfrm>
            <a:off x="1447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800" b="1"/>
              <a:t>Lecture 13</a:t>
            </a:r>
            <a:endParaRPr sz="4800" b="1"/>
          </a:p>
          <a:p>
            <a:pPr lvl="0" algn="ctr"/>
            <a:endParaRPr sz="4800" b="1"/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914400" y="2286000"/>
            <a:ext cx="81534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#include &lt;iostream.h&gt;</a:t>
            </a:r>
            <a:endParaRPr sz="2800" b="1"/>
          </a:p>
          <a:p>
            <a:pPr lvl="0">
              <a:buNone/>
            </a:pPr>
            <a:r>
              <a:rPr sz="2800" b="1"/>
              <a:t>main ( )</a:t>
            </a:r>
            <a:endParaRPr sz="2800" b="1"/>
          </a:p>
          <a:p>
            <a:pPr lvl="0">
              <a:buNone/>
            </a:pPr>
            <a:r>
              <a:rPr sz="2800" b="1"/>
              <a:t>{	</a:t>
            </a:r>
            <a:endParaRPr sz="2800" b="1"/>
          </a:p>
          <a:p>
            <a:pPr lvl="0">
              <a:buNone/>
            </a:pPr>
            <a:r>
              <a:rPr sz="2800" b="1"/>
              <a:t>	cout &lt;&lt; “ Welcome to Virtual University “;</a:t>
            </a:r>
            <a:endParaRPr sz="2800" b="1"/>
          </a:p>
          <a:p>
            <a:pPr lvl="0">
              <a:buNone/>
            </a:pPr>
            <a:r>
              <a:rPr sz="2800" b="1"/>
              <a:t>}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2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Today’s Lecture</a:t>
            </a:r>
            <a:endParaRPr sz="6600"/>
          </a:p>
        </p:txBody>
      </p:sp>
      <p:sp>
        <p:nvSpPr>
          <p:cNvPr id="4608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b="1"/>
              <a:t>Manipulation of Two dimensional arrays</a:t>
            </a:r>
            <a:endParaRPr b="1"/>
          </a:p>
          <a:p>
            <a:pPr lvl="0"/>
            <a:endParaRPr b="1"/>
          </a:p>
          <a:p>
            <a:pPr lvl="0"/>
            <a:r>
              <a:rPr b="1"/>
              <a:t>Analyzing and solving a real world problem</a:t>
            </a:r>
            <a:endParaRPr b="1"/>
          </a:p>
          <a:p>
            <a:pPr lvl="1"/>
            <a:endParaRPr b="1"/>
          </a:p>
        </p:txBody>
      </p:sp>
    </p:spTree>
  </p:cSld>
  <p:clrMapOvr>
    <a:masterClrMapping/>
  </p:clrMapOvr>
  <p:transition/>
  <p:timing/>
</p:sld>
</file>

<file path=ppt/slides/slide2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title"/>
          </p:nvPr>
        </p:nvSpPr>
        <p:spPr>
          <a:xfrm>
            <a:off x="838200" y="2514600"/>
            <a:ext cx="8229600" cy="1981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Array Manipulation</a:t>
            </a:r>
            <a:endParaRPr sz="8800"/>
          </a:p>
        </p:txBody>
      </p:sp>
    </p:spTree>
  </p:cSld>
  <p:clrMapOvr>
    <a:masterClrMapping/>
  </p:clrMapOvr>
  <p:transition/>
  <p:timing/>
</p:sld>
</file>

<file path=ppt/slides/slide2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64" name="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5177" name="Rectangle 39" title=""/>
          <p:cNvSpPr/>
          <p:nvPr/>
        </p:nvSpPr>
        <p:spPr>
          <a:xfrm>
            <a:off x="5638800" y="3124200"/>
            <a:ext cx="2438400" cy="13716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grpSp>
        <p:nvGrpSpPr>
          <p:cNvPr id="5185" name="Group 41" title=""/>
          <p:cNvGrpSpPr/>
          <p:nvPr/>
        </p:nvGrpSpPr>
        <p:grpSpPr>
          <a:xfrm>
            <a:off x="1219200" y="2590800"/>
            <a:ext cx="2209800" cy="1219200"/>
            <a:chOff x="768" y="1296"/>
            <a:chExt cx="1392" cy="768"/>
          </a:xfrm>
        </p:grpSpPr>
        <p:sp>
          <p:nvSpPr>
            <p:cNvPr id="5134" name="" title=""/>
            <p:cNvSpPr/>
            <p:nvPr/>
          </p:nvSpPr>
          <p:spPr>
            <a:xfrm>
              <a:off x="1888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9</a:t>
              </a:r>
              <a:endParaRPr sz="2000"/>
            </a:p>
          </p:txBody>
        </p:sp>
        <p:sp>
          <p:nvSpPr>
            <p:cNvPr id="5133" name="" title=""/>
            <p:cNvSpPr/>
            <p:nvPr/>
          </p:nvSpPr>
          <p:spPr>
            <a:xfrm>
              <a:off x="1616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8</a:t>
              </a:r>
              <a:endParaRPr sz="2000"/>
            </a:p>
          </p:txBody>
        </p:sp>
        <p:sp>
          <p:nvSpPr>
            <p:cNvPr id="5132" name="" title=""/>
            <p:cNvSpPr/>
            <p:nvPr/>
          </p:nvSpPr>
          <p:spPr>
            <a:xfrm>
              <a:off x="1344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7</a:t>
              </a:r>
              <a:endParaRPr sz="2000"/>
            </a:p>
          </p:txBody>
        </p:sp>
        <p:sp>
          <p:nvSpPr>
            <p:cNvPr id="5131" name="" title=""/>
            <p:cNvSpPr/>
            <p:nvPr/>
          </p:nvSpPr>
          <p:spPr>
            <a:xfrm>
              <a:off x="1888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6</a:t>
              </a:r>
              <a:endParaRPr sz="2000"/>
            </a:p>
          </p:txBody>
        </p:sp>
        <p:sp>
          <p:nvSpPr>
            <p:cNvPr id="5130" name="" title=""/>
            <p:cNvSpPr/>
            <p:nvPr/>
          </p:nvSpPr>
          <p:spPr>
            <a:xfrm>
              <a:off x="1616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5</a:t>
              </a:r>
              <a:endParaRPr sz="2000"/>
            </a:p>
          </p:txBody>
        </p:sp>
        <p:sp>
          <p:nvSpPr>
            <p:cNvPr id="5129" name="Rectangle 9" title=""/>
            <p:cNvSpPr/>
            <p:nvPr/>
          </p:nvSpPr>
          <p:spPr>
            <a:xfrm>
              <a:off x="1344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4</a:t>
              </a:r>
              <a:endParaRPr sz="2000"/>
            </a:p>
          </p:txBody>
        </p:sp>
        <p:sp>
          <p:nvSpPr>
            <p:cNvPr id="5128" name="Rectangle 8" title=""/>
            <p:cNvSpPr/>
            <p:nvPr/>
          </p:nvSpPr>
          <p:spPr>
            <a:xfrm>
              <a:off x="1888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sp>
          <p:nvSpPr>
            <p:cNvPr id="5127" name="Rectangle 7" title=""/>
            <p:cNvSpPr/>
            <p:nvPr/>
          </p:nvSpPr>
          <p:spPr>
            <a:xfrm>
              <a:off x="1616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sp>
          <p:nvSpPr>
            <p:cNvPr id="5126" name="Rectangle 6" title=""/>
            <p:cNvSpPr/>
            <p:nvPr/>
          </p:nvSpPr>
          <p:spPr>
            <a:xfrm>
              <a:off x="1344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  <p:cxnSp>
          <p:nvCxnSpPr>
            <p:cNvPr id="5135" name="" title=""/>
            <p:cNvCxnSpPr/>
            <p:nvPr/>
          </p:nvCxnSpPr>
          <p:spPr>
            <a:xfrm>
              <a:off x="1344" y="1296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36" name="" title=""/>
            <p:cNvCxnSpPr/>
            <p:nvPr/>
          </p:nvCxnSpPr>
          <p:spPr>
            <a:xfrm>
              <a:off x="1344" y="155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37" name="" title=""/>
            <p:cNvCxnSpPr/>
            <p:nvPr/>
          </p:nvCxnSpPr>
          <p:spPr>
            <a:xfrm>
              <a:off x="1344" y="180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38" name="" title=""/>
            <p:cNvCxnSpPr/>
            <p:nvPr/>
          </p:nvCxnSpPr>
          <p:spPr>
            <a:xfrm>
              <a:off x="1344" y="206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39" name="" title=""/>
            <p:cNvCxnSpPr/>
            <p:nvPr/>
          </p:nvCxnSpPr>
          <p:spPr>
            <a:xfrm flipH="1">
              <a:off x="1344" y="1296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40" name="" title=""/>
            <p:cNvCxnSpPr/>
            <p:nvPr/>
          </p:nvCxnSpPr>
          <p:spPr>
            <a:xfrm flipH="1">
              <a:off x="1616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41" name="" title=""/>
            <p:cNvCxnSpPr/>
            <p:nvPr/>
          </p:nvCxnSpPr>
          <p:spPr>
            <a:xfrm flipH="1">
              <a:off x="1888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42" name="" title=""/>
            <p:cNvCxnSpPr/>
            <p:nvPr/>
          </p:nvCxnSpPr>
          <p:spPr>
            <a:xfrm flipH="1">
              <a:off x="2160" y="1296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5178" name="" title=""/>
            <p:cNvSpPr txBox="1"/>
            <p:nvPr/>
          </p:nvSpPr>
          <p:spPr>
            <a:xfrm>
              <a:off x="772" y="1305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1</a:t>
              </a:r>
            </a:p>
          </p:txBody>
        </p:sp>
        <p:sp>
          <p:nvSpPr>
            <p:cNvPr id="5180" name="" title=""/>
            <p:cNvSpPr txBox="1"/>
            <p:nvPr/>
          </p:nvSpPr>
          <p:spPr>
            <a:xfrm>
              <a:off x="768" y="1545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2</a:t>
              </a:r>
            </a:p>
          </p:txBody>
        </p:sp>
        <p:sp>
          <p:nvSpPr>
            <p:cNvPr id="5181" name="" title=""/>
            <p:cNvSpPr txBox="1"/>
            <p:nvPr/>
          </p:nvSpPr>
          <p:spPr>
            <a:xfrm>
              <a:off x="768" y="1824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3</a:t>
              </a:r>
            </a:p>
          </p:txBody>
        </p:sp>
      </p:grpSp>
      <p:grpSp>
        <p:nvGrpSpPr>
          <p:cNvPr id="5186" name="Group 42" title=""/>
          <p:cNvGrpSpPr/>
          <p:nvPr/>
        </p:nvGrpSpPr>
        <p:grpSpPr>
          <a:xfrm>
            <a:off x="5715000" y="3200400"/>
            <a:ext cx="2209800" cy="1219200"/>
            <a:chOff x="768" y="2688"/>
            <a:chExt cx="1392" cy="768"/>
          </a:xfrm>
        </p:grpSpPr>
        <p:sp>
          <p:nvSpPr>
            <p:cNvPr id="5147" name="" title=""/>
            <p:cNvSpPr/>
            <p:nvPr/>
          </p:nvSpPr>
          <p:spPr>
            <a:xfrm>
              <a:off x="1888" y="320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sp>
          <p:nvSpPr>
            <p:cNvPr id="5148" name="" title=""/>
            <p:cNvSpPr/>
            <p:nvPr/>
          </p:nvSpPr>
          <p:spPr>
            <a:xfrm>
              <a:off x="1616" y="320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sp>
          <p:nvSpPr>
            <p:cNvPr id="5149" name="" title=""/>
            <p:cNvSpPr/>
            <p:nvPr/>
          </p:nvSpPr>
          <p:spPr>
            <a:xfrm>
              <a:off x="1344" y="320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  <p:sp>
          <p:nvSpPr>
            <p:cNvPr id="5150" name="" title=""/>
            <p:cNvSpPr/>
            <p:nvPr/>
          </p:nvSpPr>
          <p:spPr>
            <a:xfrm>
              <a:off x="1888" y="294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6</a:t>
              </a:r>
              <a:endParaRPr sz="2000"/>
            </a:p>
          </p:txBody>
        </p:sp>
        <p:sp>
          <p:nvSpPr>
            <p:cNvPr id="5151" name="" title=""/>
            <p:cNvSpPr/>
            <p:nvPr/>
          </p:nvSpPr>
          <p:spPr>
            <a:xfrm>
              <a:off x="1616" y="294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5</a:t>
              </a:r>
              <a:endParaRPr sz="2000"/>
            </a:p>
          </p:txBody>
        </p:sp>
        <p:sp>
          <p:nvSpPr>
            <p:cNvPr id="5152" name="Rectangle 20" title=""/>
            <p:cNvSpPr/>
            <p:nvPr/>
          </p:nvSpPr>
          <p:spPr>
            <a:xfrm>
              <a:off x="1344" y="294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4</a:t>
              </a:r>
              <a:endParaRPr sz="2000"/>
            </a:p>
          </p:txBody>
        </p:sp>
        <p:sp>
          <p:nvSpPr>
            <p:cNvPr id="5153" name="Rectangle 21" title=""/>
            <p:cNvSpPr/>
            <p:nvPr/>
          </p:nvSpPr>
          <p:spPr>
            <a:xfrm>
              <a:off x="1888" y="268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9</a:t>
              </a:r>
              <a:endParaRPr sz="2000"/>
            </a:p>
          </p:txBody>
        </p:sp>
        <p:sp>
          <p:nvSpPr>
            <p:cNvPr id="5154" name="Rectangle 22" title=""/>
            <p:cNvSpPr/>
            <p:nvPr/>
          </p:nvSpPr>
          <p:spPr>
            <a:xfrm>
              <a:off x="1616" y="268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8</a:t>
              </a:r>
              <a:endParaRPr sz="2000"/>
            </a:p>
          </p:txBody>
        </p:sp>
        <p:sp>
          <p:nvSpPr>
            <p:cNvPr id="5155" name="Rectangle 23" title=""/>
            <p:cNvSpPr/>
            <p:nvPr/>
          </p:nvSpPr>
          <p:spPr>
            <a:xfrm>
              <a:off x="1344" y="268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7</a:t>
              </a:r>
              <a:endParaRPr sz="2000"/>
            </a:p>
          </p:txBody>
        </p:sp>
        <p:cxnSp>
          <p:nvCxnSpPr>
            <p:cNvPr id="5156" name="" title=""/>
            <p:cNvCxnSpPr/>
            <p:nvPr/>
          </p:nvCxnSpPr>
          <p:spPr>
            <a:xfrm>
              <a:off x="1344" y="2688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57" name="" title=""/>
            <p:cNvCxnSpPr/>
            <p:nvPr/>
          </p:nvCxnSpPr>
          <p:spPr>
            <a:xfrm>
              <a:off x="1344" y="294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58" name="" title=""/>
            <p:cNvCxnSpPr/>
            <p:nvPr/>
          </p:nvCxnSpPr>
          <p:spPr>
            <a:xfrm>
              <a:off x="1344" y="320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59" name="" title=""/>
            <p:cNvCxnSpPr/>
            <p:nvPr/>
          </p:nvCxnSpPr>
          <p:spPr>
            <a:xfrm>
              <a:off x="1344" y="3456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60" name="" title=""/>
            <p:cNvCxnSpPr/>
            <p:nvPr/>
          </p:nvCxnSpPr>
          <p:spPr>
            <a:xfrm flipH="1">
              <a:off x="1344" y="2688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61" name="" title=""/>
            <p:cNvCxnSpPr/>
            <p:nvPr/>
          </p:nvCxnSpPr>
          <p:spPr>
            <a:xfrm flipH="1">
              <a:off x="1616" y="268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62" name="" title=""/>
            <p:cNvCxnSpPr/>
            <p:nvPr/>
          </p:nvCxnSpPr>
          <p:spPr>
            <a:xfrm flipH="1">
              <a:off x="1888" y="268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63" name="" title=""/>
            <p:cNvCxnSpPr/>
            <p:nvPr/>
          </p:nvCxnSpPr>
          <p:spPr>
            <a:xfrm flipH="1">
              <a:off x="2160" y="2688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5182" name="" title=""/>
            <p:cNvSpPr txBox="1"/>
            <p:nvPr/>
          </p:nvSpPr>
          <p:spPr>
            <a:xfrm>
              <a:off x="768" y="3216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1</a:t>
              </a:r>
            </a:p>
          </p:txBody>
        </p:sp>
        <p:sp>
          <p:nvSpPr>
            <p:cNvPr id="5183" name="" title=""/>
            <p:cNvSpPr txBox="1"/>
            <p:nvPr/>
          </p:nvSpPr>
          <p:spPr>
            <a:xfrm>
              <a:off x="768" y="2928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2</a:t>
              </a:r>
            </a:p>
          </p:txBody>
        </p:sp>
        <p:sp>
          <p:nvSpPr>
            <p:cNvPr id="5184" name="Text Box 40" title=""/>
            <p:cNvSpPr txBox="1"/>
            <p:nvPr/>
          </p:nvSpPr>
          <p:spPr>
            <a:xfrm>
              <a:off x="768" y="2688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3</a:t>
              </a:r>
            </a:p>
          </p:txBody>
        </p:sp>
      </p:grpSp>
      <p:grpSp>
        <p:nvGrpSpPr>
          <p:cNvPr id="5188" name="Group 44" title=""/>
          <p:cNvGrpSpPr/>
          <p:nvPr/>
        </p:nvGrpSpPr>
        <p:grpSpPr>
          <a:xfrm>
            <a:off x="1219200" y="2590800"/>
            <a:ext cx="2209800" cy="1219200"/>
            <a:chOff x="768" y="1296"/>
            <a:chExt cx="1392" cy="768"/>
          </a:xfrm>
        </p:grpSpPr>
        <p:sp>
          <p:nvSpPr>
            <p:cNvPr id="5189" name="Rectangle 45" title=""/>
            <p:cNvSpPr/>
            <p:nvPr/>
          </p:nvSpPr>
          <p:spPr>
            <a:xfrm>
              <a:off x="1888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9</a:t>
              </a:r>
              <a:endParaRPr sz="2000"/>
            </a:p>
          </p:txBody>
        </p:sp>
        <p:sp>
          <p:nvSpPr>
            <p:cNvPr id="5190" name="Rectangle 46" title=""/>
            <p:cNvSpPr/>
            <p:nvPr/>
          </p:nvSpPr>
          <p:spPr>
            <a:xfrm>
              <a:off x="1616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8</a:t>
              </a:r>
              <a:endParaRPr sz="2000"/>
            </a:p>
          </p:txBody>
        </p:sp>
        <p:sp>
          <p:nvSpPr>
            <p:cNvPr id="5191" name="Rectangle 47" title=""/>
            <p:cNvSpPr/>
            <p:nvPr/>
          </p:nvSpPr>
          <p:spPr>
            <a:xfrm>
              <a:off x="1344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7</a:t>
              </a:r>
              <a:endParaRPr sz="2000"/>
            </a:p>
          </p:txBody>
        </p:sp>
        <p:sp>
          <p:nvSpPr>
            <p:cNvPr id="5192" name="Rectangle 48" title=""/>
            <p:cNvSpPr/>
            <p:nvPr/>
          </p:nvSpPr>
          <p:spPr>
            <a:xfrm>
              <a:off x="1888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6</a:t>
              </a:r>
              <a:endParaRPr sz="2000"/>
            </a:p>
          </p:txBody>
        </p:sp>
        <p:sp>
          <p:nvSpPr>
            <p:cNvPr id="5193" name="Rectangle 49" title=""/>
            <p:cNvSpPr/>
            <p:nvPr/>
          </p:nvSpPr>
          <p:spPr>
            <a:xfrm>
              <a:off x="1616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5</a:t>
              </a:r>
              <a:endParaRPr sz="2000"/>
            </a:p>
          </p:txBody>
        </p:sp>
        <p:sp>
          <p:nvSpPr>
            <p:cNvPr id="5194" name="" title=""/>
            <p:cNvSpPr/>
            <p:nvPr/>
          </p:nvSpPr>
          <p:spPr>
            <a:xfrm>
              <a:off x="1344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4</a:t>
              </a:r>
              <a:endParaRPr sz="2000"/>
            </a:p>
          </p:txBody>
        </p:sp>
        <p:sp>
          <p:nvSpPr>
            <p:cNvPr id="5195" name="" title=""/>
            <p:cNvSpPr/>
            <p:nvPr/>
          </p:nvSpPr>
          <p:spPr>
            <a:xfrm>
              <a:off x="1888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sp>
          <p:nvSpPr>
            <p:cNvPr id="5196" name="" title=""/>
            <p:cNvSpPr/>
            <p:nvPr/>
          </p:nvSpPr>
          <p:spPr>
            <a:xfrm>
              <a:off x="1616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sp>
          <p:nvSpPr>
            <p:cNvPr id="5197" name="" title=""/>
            <p:cNvSpPr/>
            <p:nvPr/>
          </p:nvSpPr>
          <p:spPr>
            <a:xfrm>
              <a:off x="1344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  <p:cxnSp>
          <p:nvCxnSpPr>
            <p:cNvPr id="5198" name="" title=""/>
            <p:cNvCxnSpPr/>
            <p:nvPr/>
          </p:nvCxnSpPr>
          <p:spPr>
            <a:xfrm>
              <a:off x="1344" y="1296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199" name="" title=""/>
            <p:cNvCxnSpPr/>
            <p:nvPr/>
          </p:nvCxnSpPr>
          <p:spPr>
            <a:xfrm>
              <a:off x="1344" y="155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200" name="" title=""/>
            <p:cNvCxnSpPr/>
            <p:nvPr/>
          </p:nvCxnSpPr>
          <p:spPr>
            <a:xfrm>
              <a:off x="1344" y="180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201" name="" title=""/>
            <p:cNvCxnSpPr/>
            <p:nvPr/>
          </p:nvCxnSpPr>
          <p:spPr>
            <a:xfrm>
              <a:off x="1344" y="206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202" name="" title=""/>
            <p:cNvCxnSpPr/>
            <p:nvPr/>
          </p:nvCxnSpPr>
          <p:spPr>
            <a:xfrm flipH="1">
              <a:off x="1344" y="1296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203" name="" title=""/>
            <p:cNvCxnSpPr/>
            <p:nvPr/>
          </p:nvCxnSpPr>
          <p:spPr>
            <a:xfrm flipH="1">
              <a:off x="1616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204" name="" title=""/>
            <p:cNvCxnSpPr/>
            <p:nvPr/>
          </p:nvCxnSpPr>
          <p:spPr>
            <a:xfrm flipH="1">
              <a:off x="1888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5205" name="" title=""/>
            <p:cNvCxnSpPr/>
            <p:nvPr/>
          </p:nvCxnSpPr>
          <p:spPr>
            <a:xfrm flipH="1">
              <a:off x="2160" y="1296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5206" name="Text Box 56" title=""/>
            <p:cNvSpPr txBox="1"/>
            <p:nvPr/>
          </p:nvSpPr>
          <p:spPr>
            <a:xfrm>
              <a:off x="772" y="1305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1</a:t>
              </a:r>
            </a:p>
          </p:txBody>
        </p:sp>
        <p:sp>
          <p:nvSpPr>
            <p:cNvPr id="5207" name="Text Box 57" title=""/>
            <p:cNvSpPr txBox="1"/>
            <p:nvPr/>
          </p:nvSpPr>
          <p:spPr>
            <a:xfrm>
              <a:off x="768" y="1545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2</a:t>
              </a:r>
            </a:p>
          </p:txBody>
        </p:sp>
        <p:sp>
          <p:nvSpPr>
            <p:cNvPr id="5208" name="Text Box 58" title=""/>
            <p:cNvSpPr txBox="1"/>
            <p:nvPr/>
          </p:nvSpPr>
          <p:spPr>
            <a:xfrm>
              <a:off x="768" y="1824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3</a:t>
              </a:r>
            </a:p>
          </p:txBody>
        </p:sp>
      </p:grpSp>
      <p:sp>
        <p:nvSpPr>
          <p:cNvPr id="5209" name="Text Box 59" title=""/>
          <p:cNvSpPr txBox="1"/>
          <p:nvPr/>
        </p:nvSpPr>
        <p:spPr>
          <a:xfrm>
            <a:off x="2270125" y="2170113"/>
            <a:ext cx="692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Input</a:t>
            </a:r>
          </a:p>
        </p:txBody>
      </p:sp>
      <p:sp>
        <p:nvSpPr>
          <p:cNvPr id="5210" name="" title=""/>
          <p:cNvSpPr txBox="1"/>
          <p:nvPr/>
        </p:nvSpPr>
        <p:spPr>
          <a:xfrm>
            <a:off x="2270125" y="4303713"/>
            <a:ext cx="8699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Output</a:t>
            </a:r>
          </a:p>
        </p:txBody>
      </p:sp>
      <p:sp>
        <p:nvSpPr>
          <p:cNvPr id="5211" name="" title=""/>
          <p:cNvSpPr txBox="1"/>
          <p:nvPr/>
        </p:nvSpPr>
        <p:spPr>
          <a:xfrm>
            <a:off x="6156325" y="2703513"/>
            <a:ext cx="10096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Memory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155 C 0.07969 -0.01896 0.15521 -0.0222 0.23785 -0.00509 C 0.32049 0.01225 0.41024 0.05063 0.5 0.08878" ptsTypes="">
                                      <p:cBhvr>
                                        <p:cTn id="19" dur="2000" fill="hold"/>
                                        <p:tgtEl>
                                          <p:spTgt spid="5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4.44444E-06 C -0.0448 0.0787 -0.09775 0.1574 -0.17726 0.19745 C -0.25677 0.2375 -0.36268 0.23888 -0.46841 0.2405" ptsTypes="">
                                      <p:cBhvr>
                                        <p:cTn id="28" dur="2000" fill="hold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0" grpId="0"/>
      <p:bldP spid="5211" grpId="0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0668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Addressing Array Elements</a:t>
            </a:r>
          </a:p>
        </p:txBody>
      </p:sp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838200" y="3117850"/>
            <a:ext cx="7543800" cy="8445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		a [rowIndex ] [ columnIndex ]</a:t>
            </a:r>
            <a:endParaRPr b="1"/>
          </a:p>
        </p:txBody>
      </p:sp>
    </p:spTree>
  </p:cSld>
  <p:clrMapOvr>
    <a:masterClrMapping/>
  </p:clrMapOvr>
  <p:transition/>
  <p:timing/>
</p:sld>
</file>

<file path=ppt/slides/slide2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457200" y="584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1828800" y="1447800"/>
            <a:ext cx="6629400" cy="525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/>
              <a:t>	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int row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int col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const maxRows = 3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const maxCols = 3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int a [ maxRows ] [ maxCols ]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2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0287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609600" y="2408238"/>
            <a:ext cx="8534400" cy="34591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 b="1"/>
              <a:t>	</a:t>
            </a:r>
            <a:r>
              <a:rPr sz="2400" b="1"/>
              <a:t>for ( row = 0 ; row &lt; maxRows ; row ++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{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for ( col = 0 ; col &lt; maxCols ; col ++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{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	cout &lt;&lt; “Please enter value of 				element number ”&lt;&lt;row&lt;&lt; “,” &lt;&lt; col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	cin &gt;&gt; a [ row ] [ col ]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}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}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000" b="1"/>
          </a:p>
        </p:txBody>
      </p:sp>
    </p:spTree>
  </p:cSld>
  <p:clrMapOvr>
    <a:masterClrMapping/>
  </p:clrMapOvr>
  <p:transition/>
  <p:timing/>
</p:sld>
</file>

<file path=ppt/slides/slide2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2</a:t>
            </a:r>
            <a:endParaRPr sz="7200"/>
          </a:p>
        </p:txBody>
      </p:sp>
      <p:grpSp>
        <p:nvGrpSpPr>
          <p:cNvPr id="18485" name="Group 35" title=""/>
          <p:cNvGrpSpPr/>
          <p:nvPr/>
        </p:nvGrpSpPr>
        <p:grpSpPr>
          <a:xfrm>
            <a:off x="4824413" y="3962400"/>
            <a:ext cx="2057400" cy="1447800"/>
            <a:chOff x="2352" y="1824"/>
            <a:chExt cx="1008" cy="912"/>
          </a:xfrm>
        </p:grpSpPr>
        <p:sp>
          <p:nvSpPr>
            <p:cNvPr id="18460" name="" title=""/>
            <p:cNvSpPr/>
            <p:nvPr/>
          </p:nvSpPr>
          <p:spPr>
            <a:xfrm>
              <a:off x="3120" y="2418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18461" name="" title=""/>
            <p:cNvSpPr/>
            <p:nvPr/>
          </p:nvSpPr>
          <p:spPr>
            <a:xfrm>
              <a:off x="2880" y="2418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18462" name="" title=""/>
            <p:cNvSpPr/>
            <p:nvPr/>
          </p:nvSpPr>
          <p:spPr>
            <a:xfrm>
              <a:off x="2640" y="2418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18463" name="" title=""/>
            <p:cNvSpPr/>
            <p:nvPr/>
          </p:nvSpPr>
          <p:spPr>
            <a:xfrm>
              <a:off x="3120" y="2169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18464" name="Rectangle 20" title=""/>
            <p:cNvSpPr/>
            <p:nvPr/>
          </p:nvSpPr>
          <p:spPr>
            <a:xfrm>
              <a:off x="2880" y="2169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18465" name="Rectangle 21" title=""/>
            <p:cNvSpPr/>
            <p:nvPr/>
          </p:nvSpPr>
          <p:spPr>
            <a:xfrm>
              <a:off x="2640" y="2169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18466" name="Rectangle 22" title=""/>
            <p:cNvSpPr/>
            <p:nvPr/>
          </p:nvSpPr>
          <p:spPr>
            <a:xfrm>
              <a:off x="3120" y="1920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sp>
          <p:nvSpPr>
            <p:cNvPr id="18467" name="Rectangle 23" title=""/>
            <p:cNvSpPr/>
            <p:nvPr/>
          </p:nvSpPr>
          <p:spPr>
            <a:xfrm>
              <a:off x="2880" y="1920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sp>
          <p:nvSpPr>
            <p:cNvPr id="18468" name="Rectangle 24" title=""/>
            <p:cNvSpPr/>
            <p:nvPr/>
          </p:nvSpPr>
          <p:spPr>
            <a:xfrm>
              <a:off x="2640" y="1920"/>
              <a:ext cx="240" cy="249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  <p:cxnSp>
          <p:nvCxnSpPr>
            <p:cNvPr id="18469" name="" title=""/>
            <p:cNvCxnSpPr/>
            <p:nvPr/>
          </p:nvCxnSpPr>
          <p:spPr>
            <a:xfrm>
              <a:off x="2640" y="1920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8470" name="" title=""/>
            <p:cNvCxnSpPr/>
            <p:nvPr/>
          </p:nvCxnSpPr>
          <p:spPr>
            <a:xfrm>
              <a:off x="2640" y="2169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8471" name="" title=""/>
            <p:cNvCxnSpPr/>
            <p:nvPr/>
          </p:nvCxnSpPr>
          <p:spPr>
            <a:xfrm>
              <a:off x="2640" y="241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8472" name="" title=""/>
            <p:cNvCxnSpPr/>
            <p:nvPr/>
          </p:nvCxnSpPr>
          <p:spPr>
            <a:xfrm>
              <a:off x="2640" y="2667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8473" name="" title=""/>
            <p:cNvCxnSpPr/>
            <p:nvPr/>
          </p:nvCxnSpPr>
          <p:spPr>
            <a:xfrm flipH="1">
              <a:off x="2640" y="1920"/>
              <a:ext cx="0" cy="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8474" name="" title=""/>
            <p:cNvCxnSpPr/>
            <p:nvPr/>
          </p:nvCxnSpPr>
          <p:spPr>
            <a:xfrm flipH="1">
              <a:off x="2880" y="1920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8475" name="" title=""/>
            <p:cNvCxnSpPr/>
            <p:nvPr/>
          </p:nvCxnSpPr>
          <p:spPr>
            <a:xfrm flipH="1">
              <a:off x="3120" y="1920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8476" name="" title=""/>
            <p:cNvCxnSpPr/>
            <p:nvPr/>
          </p:nvCxnSpPr>
          <p:spPr>
            <a:xfrm flipH="1">
              <a:off x="3360" y="1920"/>
              <a:ext cx="0" cy="74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8478" name="" title=""/>
            <p:cNvSpPr/>
            <p:nvPr/>
          </p:nvSpPr>
          <p:spPr>
            <a:xfrm>
              <a:off x="2352" y="1824"/>
              <a:ext cx="288" cy="912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1800"/>
                <a:t>[0]</a:t>
              </a:r>
              <a:endParaRPr sz="1800"/>
            </a:p>
            <a:p>
              <a:pPr marL="0" lvl="0" indent="0" algn="ctr">
                <a:buNone/>
              </a:pPr>
              <a:r>
                <a:rPr sz="1800"/>
                <a:t>[1]</a:t>
              </a:r>
              <a:endParaRPr sz="1800"/>
            </a:p>
            <a:p>
              <a:pPr marL="0" lvl="0" indent="0" algn="ctr">
                <a:buNone/>
              </a:pPr>
              <a:r>
                <a:rPr sz="1800"/>
                <a:t>[2]</a:t>
              </a:r>
              <a:endParaRPr sz="1800"/>
            </a:p>
          </p:txBody>
        </p:sp>
      </p:grpSp>
      <p:cxnSp>
        <p:nvCxnSpPr>
          <p:cNvPr id="18481" name="" title=""/>
          <p:cNvCxnSpPr/>
          <p:nvPr/>
        </p:nvCxnSpPr>
        <p:spPr>
          <a:xfrm flipH="1">
            <a:off x="3733800" y="2895600"/>
            <a:ext cx="0" cy="1447800"/>
          </a:xfrm>
          <a:prstGeom prst="line">
            <a:avLst/>
          </a:prstGeom>
          <a:noFill/>
          <a:ln w="28575" cap="sq">
            <a:noFill/>
            <a:miter lim="800000"/>
          </a:ln>
          <a:effectLst/>
        </p:spPr>
      </p:cxnSp>
      <p:cxnSp>
        <p:nvCxnSpPr>
          <p:cNvPr id="18482" name="" title=""/>
          <p:cNvCxnSpPr/>
          <p:nvPr/>
        </p:nvCxnSpPr>
        <p:spPr>
          <a:xfrm flipH="1">
            <a:off x="4191000" y="2895600"/>
            <a:ext cx="0" cy="1447800"/>
          </a:xfrm>
          <a:prstGeom prst="line">
            <a:avLst/>
          </a:prstGeom>
          <a:noFill/>
          <a:ln w="28575" cap="sq">
            <a:noFill/>
            <a:miter lim="800000"/>
          </a:ln>
          <a:effectLst/>
        </p:spPr>
      </p:cxnSp>
      <p:sp>
        <p:nvSpPr>
          <p:cNvPr id="18486" name="Text Box 36" title=""/>
          <p:cNvSpPr txBox="1"/>
          <p:nvPr/>
        </p:nvSpPr>
        <p:spPr>
          <a:xfrm>
            <a:off x="3224213" y="4205288"/>
            <a:ext cx="16446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/>
              <a:t>Index of Start</a:t>
            </a:r>
            <a:endParaRPr b="1"/>
          </a:p>
        </p:txBody>
      </p:sp>
      <p:sp>
        <p:nvSpPr>
          <p:cNvPr id="18487" name="Text Box 37" title=""/>
          <p:cNvSpPr txBox="1"/>
          <p:nvPr/>
        </p:nvSpPr>
        <p:spPr>
          <a:xfrm>
            <a:off x="1143000" y="4862513"/>
            <a:ext cx="41148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/>
              <a:t>Index of Last Row = maxRows - 1</a:t>
            </a:r>
            <a:endParaRPr b="1"/>
          </a:p>
        </p:txBody>
      </p:sp>
      <p:sp>
        <p:nvSpPr>
          <p:cNvPr id="18490" name="" title=""/>
          <p:cNvSpPr/>
          <p:nvPr/>
        </p:nvSpPr>
        <p:spPr>
          <a:xfrm>
            <a:off x="457200" y="20574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</a:t>
            </a:r>
            <a:r>
              <a:rPr sz="2800"/>
              <a:t>	maxRows = 3 ;</a:t>
            </a:r>
            <a:endParaRPr sz="2800"/>
          </a:p>
          <a:p>
            <a:pPr lvl="0">
              <a:buNone/>
            </a:pPr>
            <a:r>
              <a:rPr sz="2800"/>
              <a:t>		maxCols = 3  ;	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6" grpId="0"/>
      <p:bldP spid="18487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1066800" y="320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Example 2</a:t>
            </a:r>
            <a:endParaRPr sz="8800"/>
          </a:p>
        </p:txBody>
      </p:sp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/>
              <a:t>	for ( row = maxRows - 1 ; row &gt;= 0 ; row -- )</a:t>
            </a:r>
            <a:endParaRPr sz="2400"/>
          </a:p>
          <a:p>
            <a:pPr lvl="0">
              <a:buNone/>
            </a:pPr>
            <a:r>
              <a:rPr sz="2400"/>
              <a:t>	{	</a:t>
            </a:r>
            <a:endParaRPr sz="2400"/>
          </a:p>
          <a:p>
            <a:pPr lvl="0">
              <a:buNone/>
            </a:pPr>
            <a:r>
              <a:rPr sz="2400"/>
              <a:t>		for ( col = 0 ; col &lt; maxCols ; col ++ )	</a:t>
            </a:r>
            <a:endParaRPr sz="2400"/>
          </a:p>
          <a:p>
            <a:pPr lvl="0">
              <a:buNone/>
            </a:pPr>
            <a:r>
              <a:rPr sz="2400"/>
              <a:t>		…</a:t>
            </a:r>
            <a:endParaRPr sz="2400"/>
          </a:p>
          <a:p>
            <a:pPr lvl="0">
              <a:buNone/>
            </a:pPr>
            <a:r>
              <a:rPr sz="2400"/>
              <a:t>	}	</a:t>
            </a:r>
            <a:endParaRPr sz="2400"/>
          </a:p>
        </p:txBody>
      </p:sp>
      <p:grpSp>
        <p:nvGrpSpPr>
          <p:cNvPr id="20485" name="Group 5" title=""/>
          <p:cNvGrpSpPr/>
          <p:nvPr/>
        </p:nvGrpSpPr>
        <p:grpSpPr>
          <a:xfrm>
            <a:off x="5029200" y="4648200"/>
            <a:ext cx="2209800" cy="1219200"/>
            <a:chOff x="768" y="2688"/>
            <a:chExt cx="1392" cy="768"/>
          </a:xfrm>
        </p:grpSpPr>
        <p:sp>
          <p:nvSpPr>
            <p:cNvPr id="20486" name="Rectangle 6" title=""/>
            <p:cNvSpPr/>
            <p:nvPr/>
          </p:nvSpPr>
          <p:spPr>
            <a:xfrm>
              <a:off x="1888" y="320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sp>
          <p:nvSpPr>
            <p:cNvPr id="20487" name="Rectangle 7" title=""/>
            <p:cNvSpPr/>
            <p:nvPr/>
          </p:nvSpPr>
          <p:spPr>
            <a:xfrm>
              <a:off x="1616" y="320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sp>
          <p:nvSpPr>
            <p:cNvPr id="20488" name="Rectangle 8" title=""/>
            <p:cNvSpPr/>
            <p:nvPr/>
          </p:nvSpPr>
          <p:spPr>
            <a:xfrm>
              <a:off x="1344" y="320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  <p:sp>
          <p:nvSpPr>
            <p:cNvPr id="20489" name="Rectangle 9" title=""/>
            <p:cNvSpPr/>
            <p:nvPr/>
          </p:nvSpPr>
          <p:spPr>
            <a:xfrm>
              <a:off x="1888" y="294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6</a:t>
              </a:r>
              <a:endParaRPr sz="2000"/>
            </a:p>
          </p:txBody>
        </p:sp>
        <p:sp>
          <p:nvSpPr>
            <p:cNvPr id="20490" name="" title=""/>
            <p:cNvSpPr/>
            <p:nvPr/>
          </p:nvSpPr>
          <p:spPr>
            <a:xfrm>
              <a:off x="1616" y="294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5</a:t>
              </a:r>
              <a:endParaRPr sz="2000"/>
            </a:p>
          </p:txBody>
        </p:sp>
        <p:sp>
          <p:nvSpPr>
            <p:cNvPr id="20491" name="" title=""/>
            <p:cNvSpPr/>
            <p:nvPr/>
          </p:nvSpPr>
          <p:spPr>
            <a:xfrm>
              <a:off x="1344" y="294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4</a:t>
              </a:r>
              <a:endParaRPr sz="2000"/>
            </a:p>
          </p:txBody>
        </p:sp>
        <p:sp>
          <p:nvSpPr>
            <p:cNvPr id="20492" name="" title=""/>
            <p:cNvSpPr/>
            <p:nvPr/>
          </p:nvSpPr>
          <p:spPr>
            <a:xfrm>
              <a:off x="1888" y="268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9</a:t>
              </a:r>
              <a:endParaRPr sz="2000"/>
            </a:p>
          </p:txBody>
        </p:sp>
        <p:sp>
          <p:nvSpPr>
            <p:cNvPr id="20493" name="" title=""/>
            <p:cNvSpPr/>
            <p:nvPr/>
          </p:nvSpPr>
          <p:spPr>
            <a:xfrm>
              <a:off x="1616" y="268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8</a:t>
              </a:r>
              <a:endParaRPr sz="2000"/>
            </a:p>
          </p:txBody>
        </p:sp>
        <p:sp>
          <p:nvSpPr>
            <p:cNvPr id="20494" name="" title=""/>
            <p:cNvSpPr/>
            <p:nvPr/>
          </p:nvSpPr>
          <p:spPr>
            <a:xfrm>
              <a:off x="1344" y="268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7</a:t>
              </a:r>
              <a:endParaRPr sz="2000"/>
            </a:p>
          </p:txBody>
        </p:sp>
        <p:cxnSp>
          <p:nvCxnSpPr>
            <p:cNvPr id="20495" name="" title=""/>
            <p:cNvCxnSpPr/>
            <p:nvPr/>
          </p:nvCxnSpPr>
          <p:spPr>
            <a:xfrm>
              <a:off x="1344" y="2688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496" name="" title=""/>
            <p:cNvCxnSpPr/>
            <p:nvPr/>
          </p:nvCxnSpPr>
          <p:spPr>
            <a:xfrm>
              <a:off x="1344" y="294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497" name="" title=""/>
            <p:cNvCxnSpPr/>
            <p:nvPr/>
          </p:nvCxnSpPr>
          <p:spPr>
            <a:xfrm>
              <a:off x="1344" y="320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498" name="" title=""/>
            <p:cNvCxnSpPr/>
            <p:nvPr/>
          </p:nvCxnSpPr>
          <p:spPr>
            <a:xfrm>
              <a:off x="1344" y="3456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499" name="" title=""/>
            <p:cNvCxnSpPr/>
            <p:nvPr/>
          </p:nvCxnSpPr>
          <p:spPr>
            <a:xfrm flipH="1">
              <a:off x="1344" y="2688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00" name="" title=""/>
            <p:cNvCxnSpPr/>
            <p:nvPr/>
          </p:nvCxnSpPr>
          <p:spPr>
            <a:xfrm flipH="1">
              <a:off x="1616" y="268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01" name="" title=""/>
            <p:cNvCxnSpPr/>
            <p:nvPr/>
          </p:nvCxnSpPr>
          <p:spPr>
            <a:xfrm flipH="1">
              <a:off x="1888" y="268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02" name="" title=""/>
            <p:cNvCxnSpPr/>
            <p:nvPr/>
          </p:nvCxnSpPr>
          <p:spPr>
            <a:xfrm flipH="1">
              <a:off x="2160" y="2688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20503" name="Text Box 17" title=""/>
            <p:cNvSpPr txBox="1"/>
            <p:nvPr/>
          </p:nvSpPr>
          <p:spPr>
            <a:xfrm>
              <a:off x="768" y="3216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1</a:t>
              </a:r>
            </a:p>
          </p:txBody>
        </p:sp>
        <p:sp>
          <p:nvSpPr>
            <p:cNvPr id="20504" name="Text Box 18" title=""/>
            <p:cNvSpPr txBox="1"/>
            <p:nvPr/>
          </p:nvSpPr>
          <p:spPr>
            <a:xfrm>
              <a:off x="768" y="2928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2</a:t>
              </a:r>
            </a:p>
          </p:txBody>
        </p:sp>
        <p:sp>
          <p:nvSpPr>
            <p:cNvPr id="20505" name="Text Box 19" title=""/>
            <p:cNvSpPr txBox="1"/>
            <p:nvPr/>
          </p:nvSpPr>
          <p:spPr>
            <a:xfrm>
              <a:off x="768" y="2688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3</a:t>
              </a:r>
            </a:p>
          </p:txBody>
        </p:sp>
      </p:grpSp>
      <p:grpSp>
        <p:nvGrpSpPr>
          <p:cNvPr id="20506" name="" title=""/>
          <p:cNvGrpSpPr/>
          <p:nvPr/>
        </p:nvGrpSpPr>
        <p:grpSpPr>
          <a:xfrm>
            <a:off x="1219200" y="4648200"/>
            <a:ext cx="2209800" cy="1219200"/>
            <a:chOff x="768" y="1296"/>
            <a:chExt cx="1392" cy="768"/>
          </a:xfrm>
        </p:grpSpPr>
        <p:sp>
          <p:nvSpPr>
            <p:cNvPr id="20507" name="" title=""/>
            <p:cNvSpPr/>
            <p:nvPr/>
          </p:nvSpPr>
          <p:spPr>
            <a:xfrm>
              <a:off x="1888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9</a:t>
              </a:r>
              <a:endParaRPr sz="2000"/>
            </a:p>
          </p:txBody>
        </p:sp>
        <p:sp>
          <p:nvSpPr>
            <p:cNvPr id="20508" name="" title=""/>
            <p:cNvSpPr/>
            <p:nvPr/>
          </p:nvSpPr>
          <p:spPr>
            <a:xfrm>
              <a:off x="1616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8</a:t>
              </a:r>
              <a:endParaRPr sz="2000"/>
            </a:p>
          </p:txBody>
        </p:sp>
        <p:sp>
          <p:nvSpPr>
            <p:cNvPr id="20509" name="" title=""/>
            <p:cNvSpPr/>
            <p:nvPr/>
          </p:nvSpPr>
          <p:spPr>
            <a:xfrm>
              <a:off x="1344" y="1808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7</a:t>
              </a:r>
              <a:endParaRPr sz="2000"/>
            </a:p>
          </p:txBody>
        </p:sp>
        <p:sp>
          <p:nvSpPr>
            <p:cNvPr id="20510" name="" title=""/>
            <p:cNvSpPr/>
            <p:nvPr/>
          </p:nvSpPr>
          <p:spPr>
            <a:xfrm>
              <a:off x="1888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6</a:t>
              </a:r>
              <a:endParaRPr sz="2000"/>
            </a:p>
          </p:txBody>
        </p:sp>
        <p:sp>
          <p:nvSpPr>
            <p:cNvPr id="20511" name="" title=""/>
            <p:cNvSpPr/>
            <p:nvPr/>
          </p:nvSpPr>
          <p:spPr>
            <a:xfrm>
              <a:off x="1616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5</a:t>
              </a:r>
              <a:endParaRPr sz="2000"/>
            </a:p>
          </p:txBody>
        </p:sp>
        <p:sp>
          <p:nvSpPr>
            <p:cNvPr id="20512" name="Rectangle 20" title=""/>
            <p:cNvSpPr/>
            <p:nvPr/>
          </p:nvSpPr>
          <p:spPr>
            <a:xfrm>
              <a:off x="1344" y="1552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4</a:t>
              </a:r>
              <a:endParaRPr sz="2000"/>
            </a:p>
          </p:txBody>
        </p:sp>
        <p:sp>
          <p:nvSpPr>
            <p:cNvPr id="20513" name="Rectangle 21" title=""/>
            <p:cNvSpPr/>
            <p:nvPr/>
          </p:nvSpPr>
          <p:spPr>
            <a:xfrm>
              <a:off x="1888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sp>
          <p:nvSpPr>
            <p:cNvPr id="20514" name="Rectangle 22" title=""/>
            <p:cNvSpPr/>
            <p:nvPr/>
          </p:nvSpPr>
          <p:spPr>
            <a:xfrm>
              <a:off x="1616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sp>
          <p:nvSpPr>
            <p:cNvPr id="20515" name="Rectangle 23" title=""/>
            <p:cNvSpPr/>
            <p:nvPr/>
          </p:nvSpPr>
          <p:spPr>
            <a:xfrm>
              <a:off x="1344" y="129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  <p:cxnSp>
          <p:nvCxnSpPr>
            <p:cNvPr id="20516" name="" title=""/>
            <p:cNvCxnSpPr/>
            <p:nvPr/>
          </p:nvCxnSpPr>
          <p:spPr>
            <a:xfrm>
              <a:off x="1344" y="1296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17" name="" title=""/>
            <p:cNvCxnSpPr/>
            <p:nvPr/>
          </p:nvCxnSpPr>
          <p:spPr>
            <a:xfrm>
              <a:off x="1344" y="155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18" name="" title=""/>
            <p:cNvCxnSpPr/>
            <p:nvPr/>
          </p:nvCxnSpPr>
          <p:spPr>
            <a:xfrm>
              <a:off x="1344" y="180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19" name="" title=""/>
            <p:cNvCxnSpPr/>
            <p:nvPr/>
          </p:nvCxnSpPr>
          <p:spPr>
            <a:xfrm>
              <a:off x="1344" y="206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20" name="" title=""/>
            <p:cNvCxnSpPr/>
            <p:nvPr/>
          </p:nvCxnSpPr>
          <p:spPr>
            <a:xfrm flipH="1">
              <a:off x="1344" y="1296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21" name="" title=""/>
            <p:cNvCxnSpPr/>
            <p:nvPr/>
          </p:nvCxnSpPr>
          <p:spPr>
            <a:xfrm flipH="1">
              <a:off x="1616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22" name="" title=""/>
            <p:cNvCxnSpPr/>
            <p:nvPr/>
          </p:nvCxnSpPr>
          <p:spPr>
            <a:xfrm flipH="1">
              <a:off x="1888" y="129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0523" name="" title=""/>
            <p:cNvCxnSpPr/>
            <p:nvPr/>
          </p:nvCxnSpPr>
          <p:spPr>
            <a:xfrm flipH="1">
              <a:off x="2160" y="1296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20524" name="" title=""/>
            <p:cNvSpPr txBox="1"/>
            <p:nvPr/>
          </p:nvSpPr>
          <p:spPr>
            <a:xfrm>
              <a:off x="772" y="1305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1</a:t>
              </a:r>
            </a:p>
          </p:txBody>
        </p:sp>
        <p:sp>
          <p:nvSpPr>
            <p:cNvPr id="20525" name="" title=""/>
            <p:cNvSpPr txBox="1"/>
            <p:nvPr/>
          </p:nvSpPr>
          <p:spPr>
            <a:xfrm>
              <a:off x="768" y="1545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2</a:t>
              </a:r>
            </a:p>
          </p:txBody>
        </p:sp>
        <p:sp>
          <p:nvSpPr>
            <p:cNvPr id="20526" name="" title=""/>
            <p:cNvSpPr txBox="1"/>
            <p:nvPr/>
          </p:nvSpPr>
          <p:spPr>
            <a:xfrm>
              <a:off x="768" y="1824"/>
              <a:ext cx="52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Row 3</a:t>
              </a:r>
            </a:p>
          </p:txBody>
        </p:sp>
      </p:grpSp>
      <p:sp>
        <p:nvSpPr>
          <p:cNvPr id="20527" name="" title=""/>
          <p:cNvSpPr/>
          <p:nvPr/>
        </p:nvSpPr>
        <p:spPr>
          <a:xfrm>
            <a:off x="3886200" y="50292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0529" name="Text Box 31" title=""/>
          <p:cNvSpPr txBox="1"/>
          <p:nvPr/>
        </p:nvSpPr>
        <p:spPr>
          <a:xfrm>
            <a:off x="6324600" y="2667000"/>
            <a:ext cx="2149475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1600" b="1"/>
              <a:t>Decrement Operator</a:t>
            </a:r>
            <a:endParaRPr sz="1600" b="1"/>
          </a:p>
        </p:txBody>
      </p:sp>
      <p:cxnSp>
        <p:nvCxnSpPr>
          <p:cNvPr id="20530" name="" title=""/>
          <p:cNvCxnSpPr/>
          <p:nvPr/>
        </p:nvCxnSpPr>
        <p:spPr>
          <a:xfrm rot="16200000">
            <a:off x="7277100" y="2552700"/>
            <a:ext cx="381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9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82" name="NotDefined 16" title=""/>
          <p:cNvSpPr/>
          <p:nvPr>
            <p:ph type="title"/>
          </p:nvPr>
        </p:nvSpPr>
        <p:spPr>
          <a:xfrm>
            <a:off x="1066800" y="381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Example 2: Formatted Output</a:t>
            </a:r>
          </a:p>
        </p:txBody>
      </p:sp>
      <p:sp>
        <p:nvSpPr>
          <p:cNvPr id="15385" name="Rectangle 19" title=""/>
          <p:cNvSpPr/>
          <p:nvPr/>
        </p:nvSpPr>
        <p:spPr>
          <a:xfrm>
            <a:off x="762000" y="2103438"/>
            <a:ext cx="8229600" cy="45259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/>
              <a:t>	cout &lt;&lt; “The original matrix is” ;</a:t>
            </a:r>
            <a:endParaRPr sz="2800"/>
          </a:p>
          <a:p>
            <a:pPr lvl="0">
              <a:buNone/>
            </a:pPr>
            <a:r>
              <a:rPr sz="2800"/>
              <a:t>	for ( row = 0 ; row &lt; maxRows ; row ++ )</a:t>
            </a:r>
            <a:endParaRPr sz="2800"/>
          </a:p>
          <a:p>
            <a:pPr lvl="0">
              <a:buNone/>
            </a:pPr>
            <a:r>
              <a:rPr sz="2800"/>
              <a:t>	{</a:t>
            </a:r>
            <a:endParaRPr sz="2800"/>
          </a:p>
          <a:p>
            <a:pPr lvl="0">
              <a:buNone/>
            </a:pPr>
            <a:r>
              <a:rPr sz="2800"/>
              <a:t>		for ( col = 0 ; col &lt; maxCols ; col ++ )</a:t>
            </a:r>
            <a:endParaRPr sz="2800"/>
          </a:p>
          <a:p>
            <a:pPr lvl="0">
              <a:buNone/>
            </a:pPr>
            <a:r>
              <a:rPr sz="2800"/>
              <a:t>		{</a:t>
            </a:r>
            <a:endParaRPr sz="2800"/>
          </a:p>
          <a:p>
            <a:pPr lvl="0">
              <a:buNone/>
            </a:pPr>
            <a:r>
              <a:rPr sz="2800"/>
              <a:t>			cout &lt;&lt;  a [ row ] [ col ]  ;</a:t>
            </a:r>
            <a:endParaRPr sz="2800"/>
          </a:p>
          <a:p>
            <a:pPr lvl="0">
              <a:buNone/>
            </a:pPr>
            <a:r>
              <a:rPr sz="2800"/>
              <a:t>		}	</a:t>
            </a:r>
            <a:endParaRPr sz="2800"/>
          </a:p>
          <a:p>
            <a:pPr lvl="0">
              <a:buNone/>
            </a:pPr>
            <a:r>
              <a:rPr sz="2800"/>
              <a:t>	}</a:t>
            </a:r>
            <a:endParaRPr sz="2800"/>
          </a:p>
        </p:txBody>
      </p:sp>
      <p:sp>
        <p:nvSpPr>
          <p:cNvPr id="15386" name="" title=""/>
          <p:cNvSpPr txBox="1"/>
          <p:nvPr/>
        </p:nvSpPr>
        <p:spPr>
          <a:xfrm>
            <a:off x="6781800" y="4724400"/>
            <a:ext cx="1443038" cy="45720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 b="1">
                <a:latin typeface="Tahoma" pitchFamily="34" charset="0"/>
              </a:rPr>
              <a:t>&lt;&lt; ‘\t‘ ;</a:t>
            </a:r>
            <a:endParaRPr sz="2400" b="1">
              <a:latin typeface="Tahoma" pitchFamily="34" charset="0"/>
            </a:endParaRPr>
          </a:p>
        </p:txBody>
      </p:sp>
      <p:sp>
        <p:nvSpPr>
          <p:cNvPr id="15391" name="" title=""/>
          <p:cNvSpPr txBox="1"/>
          <p:nvPr/>
        </p:nvSpPr>
        <p:spPr>
          <a:xfrm>
            <a:off x="3032125" y="5678488"/>
            <a:ext cx="5238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>
                <a:solidFill>
                  <a:schemeClr val="accent2"/>
                </a:solidFill>
              </a:rPr>
              <a:t>15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5393" name="Text Box 21" title=""/>
          <p:cNvSpPr txBox="1"/>
          <p:nvPr/>
        </p:nvSpPr>
        <p:spPr>
          <a:xfrm>
            <a:off x="3438525" y="5678488"/>
            <a:ext cx="5238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>
                <a:solidFill>
                  <a:schemeClr val="accent2"/>
                </a:solidFill>
              </a:rPr>
              <a:t>42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5396" name="Rectangle 24" title=""/>
          <p:cNvSpPr/>
          <p:nvPr/>
        </p:nvSpPr>
        <p:spPr>
          <a:xfrm>
            <a:off x="2895600" y="5486400"/>
            <a:ext cx="2743200" cy="7620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6 2.22222E-06 L 0.05938 0.00139" ptsTypes="">
                                      <p:cBhvr>
                                        <p:cTn id="48" dur="20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6" grpId="0" animBg="1"/>
      <p:bldP spid="15391" grpId="0"/>
      <p:bldP spid="15393" grpId="0"/>
      <p:bldP spid="15393" grpId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NotDefined 2" title=""/>
          <p:cNvSpPr/>
          <p:nvPr>
            <p:ph type="title"/>
          </p:nvPr>
        </p:nvSpPr>
        <p:spPr>
          <a:xfrm>
            <a:off x="838200" y="457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Example 2: Formatted Output</a:t>
            </a:r>
            <a:endParaRPr sz="4800"/>
          </a:p>
        </p:txBody>
      </p:sp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1447800" y="1951038"/>
            <a:ext cx="82296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/>
              <a:t>for ( row = 0 ; row &lt; maxRows ; row ++ )</a:t>
            </a:r>
            <a:endParaRPr sz="2400"/>
          </a:p>
          <a:p>
            <a:pPr lvl="0">
              <a:buNone/>
            </a:pPr>
            <a:r>
              <a:rPr sz="2400"/>
              <a:t>{</a:t>
            </a:r>
            <a:endParaRPr sz="2400"/>
          </a:p>
          <a:p>
            <a:pPr lvl="0">
              <a:buNone/>
            </a:pPr>
            <a:r>
              <a:rPr sz="2400"/>
              <a:t>		for ( col = 0 ; col &lt; maxCols ; col ++ )</a:t>
            </a:r>
            <a:endParaRPr sz="2400"/>
          </a:p>
          <a:p>
            <a:pPr lvl="0">
              <a:buNone/>
            </a:pPr>
            <a:r>
              <a:rPr sz="2400"/>
              <a:t>		{</a:t>
            </a:r>
            <a:endParaRPr sz="2400"/>
          </a:p>
          <a:p>
            <a:pPr lvl="0">
              <a:buNone/>
            </a:pPr>
            <a:r>
              <a:rPr sz="2400"/>
              <a:t>			cout &lt;&lt; a [ row ] [ col ] &lt;&lt; ‘\t’ ;</a:t>
            </a:r>
            <a:endParaRPr sz="2400"/>
          </a:p>
          <a:p>
            <a:pPr lvl="0">
              <a:buNone/>
            </a:pPr>
            <a:r>
              <a:rPr sz="2400"/>
              <a:t>		}	</a:t>
            </a:r>
            <a:endParaRPr sz="2400"/>
          </a:p>
          <a:p>
            <a:pPr lvl="0">
              <a:buNone/>
            </a:pPr>
            <a:r>
              <a:rPr sz="2400"/>
              <a:t>	cout &lt;&lt; ‘ \n ’ ;</a:t>
            </a:r>
            <a:endParaRPr sz="2400"/>
          </a:p>
          <a:p>
            <a:pPr lvl="0">
              <a:buNone/>
            </a:pPr>
            <a:r>
              <a:rPr sz="2400"/>
              <a:t>}</a:t>
            </a:r>
            <a:endParaRPr sz="2400"/>
          </a:p>
          <a:p>
            <a:pPr lvl="0">
              <a:buNone/>
            </a:pPr>
            <a:endParaRPr sz="2800"/>
          </a:p>
        </p:txBody>
      </p:sp>
      <p:sp>
        <p:nvSpPr>
          <p:cNvPr id="21511" name="Text Box 7" title=""/>
          <p:cNvSpPr txBox="1"/>
          <p:nvPr/>
        </p:nvSpPr>
        <p:spPr>
          <a:xfrm>
            <a:off x="3184525" y="5297488"/>
            <a:ext cx="12001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>
                <a:solidFill>
                  <a:schemeClr val="accent2"/>
                </a:solidFill>
              </a:rPr>
              <a:t>15    42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1512" name="Text Box 8" title=""/>
          <p:cNvSpPr txBox="1"/>
          <p:nvPr/>
        </p:nvSpPr>
        <p:spPr>
          <a:xfrm>
            <a:off x="4540250" y="5297488"/>
            <a:ext cx="10302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>
                <a:solidFill>
                  <a:schemeClr val="accent2"/>
                </a:solidFill>
              </a:rPr>
              <a:t>26    7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1513" name="Rectangle 9" title=""/>
          <p:cNvSpPr/>
          <p:nvPr/>
        </p:nvSpPr>
        <p:spPr>
          <a:xfrm>
            <a:off x="3124200" y="5105400"/>
            <a:ext cx="2667000" cy="14478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1515" name="" title=""/>
          <p:cNvSpPr/>
          <p:nvPr/>
        </p:nvSpPr>
        <p:spPr>
          <a:xfrm>
            <a:off x="661988" y="46196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06 2.96296E-06 L -0.14445 0.07199" ptsTypes="">
                                      <p:cBhvr>
                                        <p:cTn id="52" dur="2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2" grpId="0"/>
      <p:bldP spid="215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1066800" y="1066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3600" b="1"/>
              <a:t>Alan Perlis – Yale University:</a:t>
            </a:r>
            <a:endParaRPr sz="3600" b="1"/>
          </a:p>
          <a:p>
            <a:pPr lvl="0">
              <a:buNone/>
            </a:pPr>
            <a:endParaRPr sz="3600" b="1"/>
          </a:p>
          <a:p>
            <a:pPr lvl="0">
              <a:buNone/>
            </a:pPr>
            <a:r>
              <a:t>“It goes against the grain of modern</a:t>
            </a:r>
          </a:p>
          <a:p>
            <a:pPr lvl="0">
              <a:buNone/>
            </a:pPr>
            <a:r>
              <a:t> education to teach children to program.</a:t>
            </a:r>
          </a:p>
          <a:p>
            <a:pPr lvl="0">
              <a:buNone/>
            </a:pPr>
            <a:r>
              <a:t> What fun is there in making plans,</a:t>
            </a:r>
          </a:p>
          <a:p>
            <a:pPr lvl="0">
              <a:buNone/>
            </a:pPr>
            <a:r>
              <a:t> acquiring discipline in organizing</a:t>
            </a:r>
          </a:p>
          <a:p>
            <a:pPr lvl="0">
              <a:buNone/>
            </a:pPr>
            <a:r>
              <a:t> thoughts, devoting attention to detail</a:t>
            </a:r>
          </a:p>
          <a:p>
            <a:pPr lvl="0">
              <a:buNone/>
            </a:pPr>
            <a:r>
              <a:t> and learning to be self-critical? “</a:t>
            </a:r>
          </a:p>
          <a:p>
            <a:pPr lvl="0">
              <a:buNone/>
            </a:pPr>
            <a:r>
              <a:t>                                                   </a:t>
            </a:r>
          </a:p>
          <a:p>
            <a:pPr lvl="0">
              <a:buNone/>
            </a:pP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Variable</a:t>
            </a:r>
            <a:endParaRPr sz="72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2438400" y="3484563"/>
            <a:ext cx="7543800" cy="207803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Variable</a:t>
            </a:r>
            <a:endParaRPr sz="4000" b="1"/>
          </a:p>
        </p:txBody>
      </p:sp>
      <p:sp>
        <p:nvSpPr>
          <p:cNvPr id="3076" name="Can 4" title=""/>
          <p:cNvSpPr/>
          <p:nvPr/>
        </p:nvSpPr>
        <p:spPr>
          <a:xfrm>
            <a:off x="5486400" y="2971800"/>
            <a:ext cx="1676400" cy="1671638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666699">
                  <a:alpha val="60001"/>
                </a:srgbClr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0" scaled="1"/>
          </a:gra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>
                <a:solidFill>
                  <a:schemeClr val="bg1"/>
                </a:solidFill>
              </a:rPr>
              <a:t>X</a:t>
            </a:r>
            <a:endParaRPr sz="4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/>
</p:sld>
</file>

<file path=ppt/slides/slide3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Exercise</a:t>
            </a:r>
            <a:endParaRPr sz="7200"/>
          </a:p>
        </p:txBody>
      </p:sp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	Enter the values in a matrix and print it in reverse Column order</a:t>
            </a:r>
          </a:p>
        </p:txBody>
      </p:sp>
      <p:sp>
        <p:nvSpPr>
          <p:cNvPr id="22574" name="" title=""/>
          <p:cNvSpPr/>
          <p:nvPr/>
        </p:nvSpPr>
        <p:spPr>
          <a:xfrm>
            <a:off x="4038600" y="4611688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grpSp>
        <p:nvGrpSpPr>
          <p:cNvPr id="22577" name="Group 31" title=""/>
          <p:cNvGrpSpPr/>
          <p:nvPr/>
        </p:nvGrpSpPr>
        <p:grpSpPr>
          <a:xfrm>
            <a:off x="2270125" y="3810000"/>
            <a:ext cx="1311275" cy="1639888"/>
            <a:chOff x="1430" y="2759"/>
            <a:chExt cx="826" cy="1033"/>
          </a:xfrm>
        </p:grpSpPr>
        <p:sp>
          <p:nvSpPr>
            <p:cNvPr id="22554" name="" title=""/>
            <p:cNvSpPr/>
            <p:nvPr/>
          </p:nvSpPr>
          <p:spPr>
            <a:xfrm>
              <a:off x="1984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9</a:t>
              </a:r>
              <a:endParaRPr sz="2000"/>
            </a:p>
          </p:txBody>
        </p:sp>
        <p:sp>
          <p:nvSpPr>
            <p:cNvPr id="22555" name="" title=""/>
            <p:cNvSpPr/>
            <p:nvPr/>
          </p:nvSpPr>
          <p:spPr>
            <a:xfrm>
              <a:off x="1712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8</a:t>
              </a:r>
              <a:endParaRPr sz="2000"/>
            </a:p>
          </p:txBody>
        </p:sp>
        <p:sp>
          <p:nvSpPr>
            <p:cNvPr id="22556" name="" title=""/>
            <p:cNvSpPr/>
            <p:nvPr/>
          </p:nvSpPr>
          <p:spPr>
            <a:xfrm>
              <a:off x="1440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7</a:t>
              </a:r>
              <a:endParaRPr sz="2000"/>
            </a:p>
          </p:txBody>
        </p:sp>
        <p:sp>
          <p:nvSpPr>
            <p:cNvPr id="22557" name="" title=""/>
            <p:cNvSpPr/>
            <p:nvPr/>
          </p:nvSpPr>
          <p:spPr>
            <a:xfrm>
              <a:off x="1984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6</a:t>
              </a:r>
              <a:endParaRPr sz="2000"/>
            </a:p>
          </p:txBody>
        </p:sp>
        <p:sp>
          <p:nvSpPr>
            <p:cNvPr id="22558" name="" title=""/>
            <p:cNvSpPr/>
            <p:nvPr/>
          </p:nvSpPr>
          <p:spPr>
            <a:xfrm>
              <a:off x="1712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5</a:t>
              </a:r>
              <a:endParaRPr sz="2000"/>
            </a:p>
          </p:txBody>
        </p:sp>
        <p:sp>
          <p:nvSpPr>
            <p:cNvPr id="22559" name="" title=""/>
            <p:cNvSpPr/>
            <p:nvPr/>
          </p:nvSpPr>
          <p:spPr>
            <a:xfrm>
              <a:off x="1440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4</a:t>
              </a:r>
              <a:endParaRPr sz="2000"/>
            </a:p>
          </p:txBody>
        </p:sp>
        <p:sp>
          <p:nvSpPr>
            <p:cNvPr id="22560" name="Rectangle 20" title=""/>
            <p:cNvSpPr/>
            <p:nvPr/>
          </p:nvSpPr>
          <p:spPr>
            <a:xfrm>
              <a:off x="1984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sp>
          <p:nvSpPr>
            <p:cNvPr id="22561" name="Rectangle 21" title=""/>
            <p:cNvSpPr/>
            <p:nvPr/>
          </p:nvSpPr>
          <p:spPr>
            <a:xfrm>
              <a:off x="1712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sp>
          <p:nvSpPr>
            <p:cNvPr id="22562" name="Rectangle 22" title=""/>
            <p:cNvSpPr/>
            <p:nvPr/>
          </p:nvSpPr>
          <p:spPr>
            <a:xfrm>
              <a:off x="1440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  <p:cxnSp>
          <p:nvCxnSpPr>
            <p:cNvPr id="22563" name="" title=""/>
            <p:cNvCxnSpPr/>
            <p:nvPr/>
          </p:nvCxnSpPr>
          <p:spPr>
            <a:xfrm>
              <a:off x="1440" y="302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64" name="" title=""/>
            <p:cNvCxnSpPr/>
            <p:nvPr/>
          </p:nvCxnSpPr>
          <p:spPr>
            <a:xfrm>
              <a:off x="1440" y="328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65" name="" title=""/>
            <p:cNvCxnSpPr/>
            <p:nvPr/>
          </p:nvCxnSpPr>
          <p:spPr>
            <a:xfrm>
              <a:off x="1440" y="353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66" name="" title=""/>
            <p:cNvCxnSpPr/>
            <p:nvPr/>
          </p:nvCxnSpPr>
          <p:spPr>
            <a:xfrm>
              <a:off x="1440" y="3792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67" name="" title=""/>
            <p:cNvCxnSpPr/>
            <p:nvPr/>
          </p:nvCxnSpPr>
          <p:spPr>
            <a:xfrm flipH="1">
              <a:off x="1440" y="302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68" name="" title=""/>
            <p:cNvCxnSpPr/>
            <p:nvPr/>
          </p:nvCxnSpPr>
          <p:spPr>
            <a:xfrm flipH="1">
              <a:off x="1712" y="302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69" name="" title=""/>
            <p:cNvCxnSpPr/>
            <p:nvPr/>
          </p:nvCxnSpPr>
          <p:spPr>
            <a:xfrm flipH="1">
              <a:off x="1984" y="302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70" name="" title=""/>
            <p:cNvCxnSpPr/>
            <p:nvPr/>
          </p:nvCxnSpPr>
          <p:spPr>
            <a:xfrm flipH="1">
              <a:off x="2256" y="302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22575" name="" title=""/>
            <p:cNvSpPr txBox="1"/>
            <p:nvPr/>
          </p:nvSpPr>
          <p:spPr>
            <a:xfrm>
              <a:off x="1430" y="2759"/>
              <a:ext cx="796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[0]  [1]   [2]</a:t>
              </a:r>
            </a:p>
          </p:txBody>
        </p:sp>
      </p:grpSp>
      <p:grpSp>
        <p:nvGrpSpPr>
          <p:cNvPr id="22578" name="Group 32" title=""/>
          <p:cNvGrpSpPr/>
          <p:nvPr/>
        </p:nvGrpSpPr>
        <p:grpSpPr>
          <a:xfrm>
            <a:off x="5181600" y="3836988"/>
            <a:ext cx="1323975" cy="1639887"/>
            <a:chOff x="3264" y="2759"/>
            <a:chExt cx="834" cy="1033"/>
          </a:xfrm>
        </p:grpSpPr>
        <p:sp>
          <p:nvSpPr>
            <p:cNvPr id="22533" name="Rectangle 5" title=""/>
            <p:cNvSpPr/>
            <p:nvPr/>
          </p:nvSpPr>
          <p:spPr>
            <a:xfrm>
              <a:off x="3808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7</a:t>
              </a:r>
              <a:endParaRPr sz="2000"/>
            </a:p>
          </p:txBody>
        </p:sp>
        <p:sp>
          <p:nvSpPr>
            <p:cNvPr id="22534" name="Rectangle 6" title=""/>
            <p:cNvSpPr/>
            <p:nvPr/>
          </p:nvSpPr>
          <p:spPr>
            <a:xfrm>
              <a:off x="3536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8</a:t>
              </a:r>
              <a:endParaRPr sz="2000"/>
            </a:p>
          </p:txBody>
        </p:sp>
        <p:sp>
          <p:nvSpPr>
            <p:cNvPr id="22535" name="Rectangle 7" title=""/>
            <p:cNvSpPr/>
            <p:nvPr/>
          </p:nvSpPr>
          <p:spPr>
            <a:xfrm>
              <a:off x="3264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9</a:t>
              </a:r>
              <a:endParaRPr sz="2000"/>
            </a:p>
          </p:txBody>
        </p:sp>
        <p:sp>
          <p:nvSpPr>
            <p:cNvPr id="22536" name="Rectangle 8" title=""/>
            <p:cNvSpPr/>
            <p:nvPr/>
          </p:nvSpPr>
          <p:spPr>
            <a:xfrm>
              <a:off x="3808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4</a:t>
              </a:r>
              <a:endParaRPr sz="2000"/>
            </a:p>
          </p:txBody>
        </p:sp>
        <p:sp>
          <p:nvSpPr>
            <p:cNvPr id="22537" name="Rectangle 9" title=""/>
            <p:cNvSpPr/>
            <p:nvPr/>
          </p:nvSpPr>
          <p:spPr>
            <a:xfrm>
              <a:off x="3536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5</a:t>
              </a:r>
              <a:endParaRPr sz="2000"/>
            </a:p>
          </p:txBody>
        </p:sp>
        <p:sp>
          <p:nvSpPr>
            <p:cNvPr id="22538" name="" title=""/>
            <p:cNvSpPr/>
            <p:nvPr/>
          </p:nvSpPr>
          <p:spPr>
            <a:xfrm>
              <a:off x="3264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6</a:t>
              </a:r>
              <a:endParaRPr sz="2000"/>
            </a:p>
          </p:txBody>
        </p:sp>
        <p:sp>
          <p:nvSpPr>
            <p:cNvPr id="22539" name="" title=""/>
            <p:cNvSpPr/>
            <p:nvPr/>
          </p:nvSpPr>
          <p:spPr>
            <a:xfrm>
              <a:off x="3808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1</a:t>
              </a:r>
              <a:endParaRPr sz="2000"/>
            </a:p>
          </p:txBody>
        </p:sp>
        <p:sp>
          <p:nvSpPr>
            <p:cNvPr id="22540" name="" title=""/>
            <p:cNvSpPr/>
            <p:nvPr/>
          </p:nvSpPr>
          <p:spPr>
            <a:xfrm>
              <a:off x="3536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2</a:t>
              </a:r>
              <a:endParaRPr sz="2000"/>
            </a:p>
          </p:txBody>
        </p:sp>
        <p:sp>
          <p:nvSpPr>
            <p:cNvPr id="22541" name="" title=""/>
            <p:cNvSpPr/>
            <p:nvPr/>
          </p:nvSpPr>
          <p:spPr>
            <a:xfrm>
              <a:off x="3264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r>
                <a:rPr sz="2000"/>
                <a:t>3</a:t>
              </a:r>
              <a:endParaRPr sz="2000"/>
            </a:p>
          </p:txBody>
        </p:sp>
        <p:cxnSp>
          <p:nvCxnSpPr>
            <p:cNvPr id="22542" name="" title=""/>
            <p:cNvCxnSpPr/>
            <p:nvPr/>
          </p:nvCxnSpPr>
          <p:spPr>
            <a:xfrm>
              <a:off x="3264" y="302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43" name="" title=""/>
            <p:cNvCxnSpPr/>
            <p:nvPr/>
          </p:nvCxnSpPr>
          <p:spPr>
            <a:xfrm>
              <a:off x="3264" y="328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44" name="" title=""/>
            <p:cNvCxnSpPr/>
            <p:nvPr/>
          </p:nvCxnSpPr>
          <p:spPr>
            <a:xfrm>
              <a:off x="3264" y="353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45" name="" title=""/>
            <p:cNvCxnSpPr/>
            <p:nvPr/>
          </p:nvCxnSpPr>
          <p:spPr>
            <a:xfrm>
              <a:off x="3264" y="3792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46" name="" title=""/>
            <p:cNvCxnSpPr/>
            <p:nvPr/>
          </p:nvCxnSpPr>
          <p:spPr>
            <a:xfrm flipH="1">
              <a:off x="3264" y="302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47" name="" title=""/>
            <p:cNvCxnSpPr/>
            <p:nvPr/>
          </p:nvCxnSpPr>
          <p:spPr>
            <a:xfrm flipH="1">
              <a:off x="3536" y="302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48" name="" title=""/>
            <p:cNvCxnSpPr/>
            <p:nvPr/>
          </p:nvCxnSpPr>
          <p:spPr>
            <a:xfrm flipH="1">
              <a:off x="3808" y="302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2549" name="" title=""/>
            <p:cNvCxnSpPr/>
            <p:nvPr/>
          </p:nvCxnSpPr>
          <p:spPr>
            <a:xfrm flipH="1">
              <a:off x="4080" y="302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22576" name="Text Box 30" title=""/>
            <p:cNvSpPr txBox="1"/>
            <p:nvPr/>
          </p:nvSpPr>
          <p:spPr>
            <a:xfrm>
              <a:off x="3264" y="2759"/>
              <a:ext cx="834" cy="2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/>
              <a:r>
                <a:t>[2]  [1]   [0]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066800" y="630238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Transpose of a Matrix</a:t>
            </a:r>
            <a:endParaRPr sz="4800"/>
          </a:p>
        </p:txBody>
      </p:sp>
      <p:grpSp>
        <p:nvGrpSpPr>
          <p:cNvPr id="23600" name="Group 30" title=""/>
          <p:cNvGrpSpPr/>
          <p:nvPr/>
        </p:nvGrpSpPr>
        <p:grpSpPr>
          <a:xfrm>
            <a:off x="6172200" y="3505200"/>
            <a:ext cx="1295400" cy="1219200"/>
            <a:chOff x="3840" y="3024"/>
            <a:chExt cx="816" cy="768"/>
          </a:xfrm>
        </p:grpSpPr>
        <p:sp>
          <p:nvSpPr>
            <p:cNvPr id="23557" name="Rectangle 5" title=""/>
            <p:cNvSpPr/>
            <p:nvPr/>
          </p:nvSpPr>
          <p:spPr>
            <a:xfrm>
              <a:off x="4384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23558" name="Rectangle 6" title=""/>
            <p:cNvSpPr/>
            <p:nvPr/>
          </p:nvSpPr>
          <p:spPr>
            <a:xfrm>
              <a:off x="4112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23559" name="Rectangle 7" title=""/>
            <p:cNvSpPr/>
            <p:nvPr/>
          </p:nvSpPr>
          <p:spPr>
            <a:xfrm>
              <a:off x="3840" y="3536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23560" name="Rectangle 8" title=""/>
            <p:cNvSpPr/>
            <p:nvPr/>
          </p:nvSpPr>
          <p:spPr>
            <a:xfrm>
              <a:off x="4384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23561" name="Rectangle 9" title=""/>
            <p:cNvSpPr/>
            <p:nvPr/>
          </p:nvSpPr>
          <p:spPr>
            <a:xfrm>
              <a:off x="4112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23562" name="" title=""/>
            <p:cNvSpPr/>
            <p:nvPr/>
          </p:nvSpPr>
          <p:spPr>
            <a:xfrm>
              <a:off x="3840" y="3280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23563" name="" title=""/>
            <p:cNvSpPr/>
            <p:nvPr/>
          </p:nvSpPr>
          <p:spPr>
            <a:xfrm>
              <a:off x="4384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23564" name="" title=""/>
            <p:cNvSpPr/>
            <p:nvPr/>
          </p:nvSpPr>
          <p:spPr>
            <a:xfrm>
              <a:off x="4112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sp>
          <p:nvSpPr>
            <p:cNvPr id="23565" name="" title=""/>
            <p:cNvSpPr/>
            <p:nvPr/>
          </p:nvSpPr>
          <p:spPr>
            <a:xfrm>
              <a:off x="3840" y="3024"/>
              <a:ext cx="272" cy="256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342900" indent="-3429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 marL="742950" indent="-28575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24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 marL="11430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20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 marL="16002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Char char="–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 marL="2057400" indent="-228600" algn="l" defTabSz="914400" rtl="0" eaLnBrk="1" fontAlgn="base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kumimoji="0" lang="en-US" altLang="en-US" sz="1800" b="0" i="0" u="none" baseline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</a:lstStyle>
            <a:p>
              <a:pPr marL="0" lvl="0" indent="0" algn="ctr">
                <a:buNone/>
              </a:pPr>
              <a:endParaRPr sz="2000"/>
            </a:p>
          </p:txBody>
        </p:sp>
        <p:cxnSp>
          <p:nvCxnSpPr>
            <p:cNvPr id="23566" name="" title=""/>
            <p:cNvCxnSpPr/>
            <p:nvPr/>
          </p:nvCxnSpPr>
          <p:spPr>
            <a:xfrm>
              <a:off x="3840" y="3024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3567" name="" title=""/>
            <p:cNvCxnSpPr/>
            <p:nvPr/>
          </p:nvCxnSpPr>
          <p:spPr>
            <a:xfrm>
              <a:off x="3840" y="3280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3568" name="" title=""/>
            <p:cNvCxnSpPr/>
            <p:nvPr/>
          </p:nvCxnSpPr>
          <p:spPr>
            <a:xfrm>
              <a:off x="3840" y="353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3569" name="" title=""/>
            <p:cNvCxnSpPr/>
            <p:nvPr/>
          </p:nvCxnSpPr>
          <p:spPr>
            <a:xfrm>
              <a:off x="3840" y="3792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3570" name="" title=""/>
            <p:cNvCxnSpPr/>
            <p:nvPr/>
          </p:nvCxnSpPr>
          <p:spPr>
            <a:xfrm flipH="1">
              <a:off x="3840" y="302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3571" name="" title=""/>
            <p:cNvCxnSpPr/>
            <p:nvPr/>
          </p:nvCxnSpPr>
          <p:spPr>
            <a:xfrm flipH="1">
              <a:off x="4112" y="302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3572" name="" title=""/>
            <p:cNvCxnSpPr/>
            <p:nvPr/>
          </p:nvCxnSpPr>
          <p:spPr>
            <a:xfrm flipH="1">
              <a:off x="4384" y="3024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23573" name="" title=""/>
            <p:cNvCxnSpPr/>
            <p:nvPr/>
          </p:nvCxnSpPr>
          <p:spPr>
            <a:xfrm flipH="1">
              <a:off x="4656" y="3024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</p:grpSp>
      <p:sp>
        <p:nvSpPr>
          <p:cNvPr id="23578" name="" title=""/>
          <p:cNvSpPr/>
          <p:nvPr/>
        </p:nvSpPr>
        <p:spPr>
          <a:xfrm>
            <a:off x="3606800" y="43180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9</a:t>
            </a:r>
            <a:endParaRPr sz="2000"/>
          </a:p>
        </p:txBody>
      </p:sp>
      <p:sp>
        <p:nvSpPr>
          <p:cNvPr id="23579" name="" title=""/>
          <p:cNvSpPr/>
          <p:nvPr/>
        </p:nvSpPr>
        <p:spPr>
          <a:xfrm>
            <a:off x="3175000" y="43180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8</a:t>
            </a:r>
            <a:endParaRPr sz="2000"/>
          </a:p>
        </p:txBody>
      </p:sp>
      <p:sp>
        <p:nvSpPr>
          <p:cNvPr id="23580" name="" title=""/>
          <p:cNvSpPr/>
          <p:nvPr/>
        </p:nvSpPr>
        <p:spPr>
          <a:xfrm>
            <a:off x="2743200" y="43180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7</a:t>
            </a:r>
            <a:endParaRPr sz="2000"/>
          </a:p>
        </p:txBody>
      </p:sp>
      <p:sp>
        <p:nvSpPr>
          <p:cNvPr id="23581" name="" title=""/>
          <p:cNvSpPr/>
          <p:nvPr/>
        </p:nvSpPr>
        <p:spPr>
          <a:xfrm>
            <a:off x="3606800" y="39116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6</a:t>
            </a:r>
            <a:endParaRPr sz="2000"/>
          </a:p>
        </p:txBody>
      </p:sp>
      <p:sp>
        <p:nvSpPr>
          <p:cNvPr id="23582" name="" title=""/>
          <p:cNvSpPr/>
          <p:nvPr/>
        </p:nvSpPr>
        <p:spPr>
          <a:xfrm>
            <a:off x="3175000" y="39116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5</a:t>
            </a:r>
            <a:endParaRPr sz="2000"/>
          </a:p>
        </p:txBody>
      </p:sp>
      <p:sp>
        <p:nvSpPr>
          <p:cNvPr id="23583" name="" title=""/>
          <p:cNvSpPr/>
          <p:nvPr/>
        </p:nvSpPr>
        <p:spPr>
          <a:xfrm>
            <a:off x="2743200" y="39116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4</a:t>
            </a:r>
            <a:endParaRPr sz="2000"/>
          </a:p>
        </p:txBody>
      </p:sp>
      <p:sp>
        <p:nvSpPr>
          <p:cNvPr id="23584" name="Rectangle 20" title=""/>
          <p:cNvSpPr/>
          <p:nvPr/>
        </p:nvSpPr>
        <p:spPr>
          <a:xfrm>
            <a:off x="3606800" y="35052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3</a:t>
            </a:r>
            <a:endParaRPr sz="2000"/>
          </a:p>
        </p:txBody>
      </p:sp>
      <p:sp>
        <p:nvSpPr>
          <p:cNvPr id="23585" name="Rectangle 21" title=""/>
          <p:cNvSpPr/>
          <p:nvPr/>
        </p:nvSpPr>
        <p:spPr>
          <a:xfrm>
            <a:off x="3175000" y="35052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2</a:t>
            </a:r>
            <a:endParaRPr sz="2000"/>
          </a:p>
        </p:txBody>
      </p:sp>
      <p:sp>
        <p:nvSpPr>
          <p:cNvPr id="23586" name="Rectangle 22" title=""/>
          <p:cNvSpPr/>
          <p:nvPr/>
        </p:nvSpPr>
        <p:spPr>
          <a:xfrm>
            <a:off x="2743200" y="3505200"/>
            <a:ext cx="431800" cy="4064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 algn="ctr">
              <a:buNone/>
            </a:pPr>
            <a:r>
              <a:rPr sz="2000"/>
              <a:t>1</a:t>
            </a:r>
            <a:endParaRPr sz="2000"/>
          </a:p>
        </p:txBody>
      </p:sp>
      <p:cxnSp>
        <p:nvCxnSpPr>
          <p:cNvPr id="23587" name="" title=""/>
          <p:cNvCxnSpPr/>
          <p:nvPr/>
        </p:nvCxnSpPr>
        <p:spPr>
          <a:xfrm>
            <a:off x="2743200" y="3505200"/>
            <a:ext cx="129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23588" name="" title=""/>
          <p:cNvCxnSpPr/>
          <p:nvPr/>
        </p:nvCxnSpPr>
        <p:spPr>
          <a:xfrm>
            <a:off x="2743200" y="3911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23589" name="" title=""/>
          <p:cNvCxnSpPr/>
          <p:nvPr/>
        </p:nvCxnSpPr>
        <p:spPr>
          <a:xfrm>
            <a:off x="2743200" y="4318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23590" name="" title=""/>
          <p:cNvCxnSpPr/>
          <p:nvPr/>
        </p:nvCxnSpPr>
        <p:spPr>
          <a:xfrm>
            <a:off x="2743200" y="4724400"/>
            <a:ext cx="1295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23591" name="" title=""/>
          <p:cNvCxnSpPr/>
          <p:nvPr/>
        </p:nvCxnSpPr>
        <p:spPr>
          <a:xfrm flipH="1">
            <a:off x="2743200" y="3505200"/>
            <a:ext cx="0" cy="1219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23592" name="" title=""/>
          <p:cNvCxnSpPr/>
          <p:nvPr/>
        </p:nvCxnSpPr>
        <p:spPr>
          <a:xfrm flipH="1">
            <a:off x="3175000" y="3505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23593" name="" title=""/>
          <p:cNvCxnSpPr/>
          <p:nvPr/>
        </p:nvCxnSpPr>
        <p:spPr>
          <a:xfrm flipH="1">
            <a:off x="3606800" y="3505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23594" name="" title=""/>
          <p:cNvCxnSpPr/>
          <p:nvPr/>
        </p:nvCxnSpPr>
        <p:spPr>
          <a:xfrm flipH="1">
            <a:off x="4038600" y="3505200"/>
            <a:ext cx="0" cy="12192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7.40741E-06 C 0.06163 -0.05833 0.12326 -0.11666 0.18576 -0.11666 C 0.24826 -0.11666 0.31163 -0.05833 0.375 7.40741E-06" ptsTypes="">
                                      <p:cBhvr>
                                        <p:cTn id="11" dur="20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6 0.00278 C 0.03021 -0.04375 0.06059 -0.09004 0.11545 -0.08078 C 0.17032 -0.07152 0.24966 -0.00625 0.32917 0.05926" ptsTypes="">
                                      <p:cBhvr>
                                        <p:cTn id="15" dur="20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8889E-06 7.40741E-06 C 0.01944 -0.0206 0.03905 -0.0412 0.08576 -0.02129 C 0.13246 -0.00138 0.20642 0.0588 0.28037 0.11922" ptsTypes="">
                                      <p:cBhvr>
                                        <p:cTn id="19" dur="2000" fill="hold"/>
                                        <p:tgtEl>
                                          <p:spTgt spid="23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7.40741E-07 C -0.05608 -0.04421 -0.11215 -0.08819 -0.075 -0.12616 C -0.03785 -0.16412 0.1408 -0.24028 0.22326 -0.22847 C 0.30573 -0.21667 0.36267 -0.13565 0.41962 -0.05463" ptsTypes="">
                                      <p:cBhvr>
                                        <p:cTn id="23" dur="20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3" grpId="0"/>
      <p:bldP spid="23584" grpId="0"/>
      <p:bldP spid="23585" grpId="0"/>
      <p:bldP spid="23586" grpId="0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Square Matrix</a:t>
            </a:r>
            <a:endParaRPr sz="6600"/>
          </a:p>
        </p:txBody>
      </p:sp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1335088" y="2514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				</a:t>
            </a:r>
          </a:p>
          <a:p>
            <a:pPr lvl="0">
              <a:buNone/>
            </a:pPr>
            <a:r>
              <a:t>		</a:t>
            </a:r>
          </a:p>
          <a:p>
            <a:pPr lvl="0">
              <a:buNone/>
            </a:pPr>
            <a:r>
              <a:t>	    arraySize = </a:t>
            </a:r>
          </a:p>
        </p:txBody>
      </p:sp>
      <p:sp>
        <p:nvSpPr>
          <p:cNvPr id="24581" name="Text Box 5" title=""/>
          <p:cNvSpPr txBox="1"/>
          <p:nvPr/>
        </p:nvSpPr>
        <p:spPr>
          <a:xfrm>
            <a:off x="4941888" y="3352800"/>
            <a:ext cx="1041400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rows</a:t>
            </a:r>
            <a:endParaRPr sz="3200"/>
          </a:p>
          <a:p>
            <a:pPr lvl="0"/>
            <a:r>
              <a:rPr sz="3200"/>
              <a:t>cols</a:t>
            </a:r>
            <a:endParaRPr sz="3200"/>
          </a:p>
        </p:txBody>
      </p:sp>
      <p:sp>
        <p:nvSpPr>
          <p:cNvPr id="24582" name="LeftBrace 6" title=""/>
          <p:cNvSpPr/>
          <p:nvPr/>
        </p:nvSpPr>
        <p:spPr>
          <a:xfrm>
            <a:off x="4459288" y="3505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4583" name="Text Box 7" title=""/>
          <p:cNvSpPr txBox="1"/>
          <p:nvPr/>
        </p:nvSpPr>
        <p:spPr>
          <a:xfrm>
            <a:off x="1258888" y="2209800"/>
            <a:ext cx="780891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800"/>
              <a:t>Number of rows are equal to number of columns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066800" y="600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Square Matrix</a:t>
            </a:r>
            <a:endParaRPr sz="6600"/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4572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			</a:t>
            </a:r>
          </a:p>
          <a:p>
            <a:pPr lvl="0" algn="ctr">
              <a:buNone/>
            </a:pPr>
            <a:r>
              <a:t>		</a:t>
            </a:r>
            <a:r>
              <a:rPr sz="3600"/>
              <a:t>a </a:t>
            </a:r>
            <a:r>
              <a:rPr sz="3600" baseline="-25000"/>
              <a:t>ij</a:t>
            </a:r>
            <a:r>
              <a:rPr sz="3600"/>
              <a:t> = a </a:t>
            </a:r>
            <a:r>
              <a:rPr sz="3600" baseline="-25000"/>
              <a:t>ji</a:t>
            </a:r>
            <a:endParaRPr sz="3600" baseline="-25000"/>
          </a:p>
          <a:p>
            <a:pPr lvl="0" algn="ctr">
              <a:buNone/>
            </a:pPr>
            <a:endParaRPr sz="3600"/>
          </a:p>
          <a:p>
            <a:pPr lvl="0" algn="ctr">
              <a:buNone/>
            </a:pPr>
            <a:r>
              <a:t>		i = rows</a:t>
            </a:r>
          </a:p>
          <a:p>
            <a:pPr lvl="0" algn="ctr">
              <a:buNone/>
            </a:pPr>
            <a:r>
              <a:t>		j = 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title"/>
          </p:nvPr>
        </p:nvSpPr>
        <p:spPr>
          <a:xfrm>
            <a:off x="1066800" y="569913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Square Matrix</a:t>
            </a:r>
            <a:endParaRPr sz="6600"/>
          </a:p>
        </p:txBody>
      </p:sp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762000" y="2362200"/>
            <a:ext cx="8305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/>
              <a:t>	int a [ row ] [ col ]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int arraySize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for ( row = 0 ; row &lt; arraySize ; row ++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for ( col = 0 ; col &lt; arraySize ; col ++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	//Swap values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}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}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NotDefined 2" title=""/>
          <p:cNvSpPr/>
          <p:nvPr>
            <p:ph type="title"/>
          </p:nvPr>
        </p:nvSpPr>
        <p:spPr>
          <a:xfrm>
            <a:off x="1066800" y="56832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Swap Mechanisms</a:t>
            </a:r>
            <a:endParaRPr sz="6000"/>
          </a:p>
        </p:txBody>
      </p:sp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1143000" y="2562225"/>
            <a:ext cx="7543800" cy="27717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</a:t>
            </a:r>
          </a:p>
          <a:p>
            <a:pPr lvl="0">
              <a:buNone/>
            </a:pPr>
            <a:r>
              <a:t>		temp = a [ row ] [ col ] ;</a:t>
            </a:r>
          </a:p>
          <a:p>
            <a:pPr lvl="0">
              <a:buNone/>
            </a:pPr>
            <a:r>
              <a:t>		a [ row ] [ col ] = a [ col ] [ row ] ;</a:t>
            </a:r>
          </a:p>
          <a:p>
            <a:pPr lvl="0">
              <a:buNone/>
            </a:pPr>
            <a:r>
              <a:t>		a [ col ] [ row ] = temp ;</a:t>
            </a:r>
          </a:p>
          <a:p>
            <a:pPr lvl="0">
              <a:buNone/>
            </a:pPr>
            <a:r>
              <a:t>		</a:t>
            </a:r>
          </a:p>
        </p:txBody>
      </p:sp>
    </p:spTree>
  </p:cSld>
  <p:clrMapOvr>
    <a:masterClrMapping/>
  </p:clrMapOvr>
  <p:transition/>
  <p:timing/>
</p:sld>
</file>

<file path=ppt/slides/slide3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Practical Problem</a:t>
            </a:r>
            <a:endParaRPr sz="6000"/>
          </a:p>
        </p:txBody>
      </p:sp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1066800" y="2590800"/>
            <a:ext cx="7543800" cy="3276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buNone/>
            </a:pPr>
            <a:r>
              <a:t>	 </a:t>
            </a:r>
            <a:r>
              <a:rPr sz="3600" b="1" u="sng"/>
              <a:t>Problem statement</a:t>
            </a:r>
            <a:r>
              <a:rPr sz="3600" b="1"/>
              <a:t> </a:t>
            </a:r>
            <a:endParaRPr sz="3600" b="1"/>
          </a:p>
          <a:p>
            <a:pPr lvl="0" algn="just">
              <a:buNone/>
            </a:pPr>
            <a:r>
              <a:t>   Given tax brackets and given employee gross salaries , determine those employees who actually get less take home salary than others with lower initial income</a:t>
            </a:r>
          </a:p>
        </p:txBody>
      </p:sp>
    </p:spTree>
  </p:cSld>
  <p:clrMapOvr>
    <a:masterClrMapping/>
  </p:clrMapOvr>
  <p:transition/>
  <p:timing/>
</p:sld>
</file>

<file path=ppt/slides/slide3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10668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Rule for tax deduction</a:t>
            </a:r>
            <a:endParaRPr sz="4800"/>
          </a:p>
        </p:txBody>
      </p:sp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628650" y="3048000"/>
            <a:ext cx="83820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0 	       –&gt; 5,000			No tax</a:t>
            </a:r>
          </a:p>
          <a:p>
            <a:pPr lvl="0">
              <a:buNone/>
            </a:pPr>
            <a:r>
              <a:t>	5001    – &gt;10,000		5% Income Tax</a:t>
            </a:r>
          </a:p>
          <a:p>
            <a:pPr lvl="0">
              <a:buNone/>
            </a:pPr>
            <a:r>
              <a:t>	10,001 – &gt;20,000		10% Income Tax</a:t>
            </a:r>
          </a:p>
          <a:p>
            <a:pPr lvl="0">
              <a:buNone/>
            </a:pPr>
            <a:r>
              <a:t>	20,001 and more 		15% Income tax</a:t>
            </a:r>
          </a:p>
        </p:txBody>
      </p:sp>
    </p:spTree>
  </p:cSld>
  <p:clrMapOvr>
    <a:masterClrMapping/>
  </p:clrMapOvr>
  <p:transition/>
  <p:timing/>
</p:sld>
</file>

<file path=ppt/slides/slide3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title"/>
          </p:nvPr>
        </p:nvSpPr>
        <p:spPr>
          <a:xfrm>
            <a:off x="444500" y="6985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1295400" y="1981200"/>
            <a:ext cx="8229600" cy="541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000"/>
              <a:t>	Net salary = Rs </a:t>
            </a:r>
            <a:r>
              <a:rPr sz="2000" b="1">
                <a:solidFill>
                  <a:schemeClr val="accent2"/>
                </a:solidFill>
              </a:rPr>
              <a:t>10,000</a:t>
            </a:r>
            <a:endParaRPr sz="2000" b="1">
              <a:solidFill>
                <a:schemeClr val="accent2"/>
              </a:solidFill>
            </a:endParaRPr>
          </a:p>
          <a:p>
            <a:pPr lvl="0">
              <a:buNone/>
            </a:pPr>
            <a:r>
              <a:rPr sz="2000"/>
              <a:t>	Tax = </a:t>
            </a:r>
            <a:r>
              <a:rPr sz="2000" b="1"/>
              <a:t>5%</a:t>
            </a:r>
            <a:endParaRPr sz="2000" b="1"/>
          </a:p>
          <a:p>
            <a:pPr lvl="0">
              <a:buNone/>
            </a:pPr>
            <a:r>
              <a:rPr sz="2000"/>
              <a:t>	Amount Deducted = 5% of 10,000</a:t>
            </a:r>
            <a:endParaRPr sz="2000"/>
          </a:p>
          <a:p>
            <a:pPr lvl="0">
              <a:buNone/>
            </a:pPr>
            <a:r>
              <a:rPr sz="2000"/>
              <a:t>			        = </a:t>
            </a:r>
            <a:r>
              <a:rPr sz="2000" b="1"/>
              <a:t>500</a:t>
            </a:r>
            <a:endParaRPr sz="2000" b="1"/>
          </a:p>
          <a:p>
            <a:pPr lvl="0">
              <a:buNone/>
            </a:pPr>
            <a:r>
              <a:rPr sz="2000"/>
              <a:t>	Net amount after deduction = 10,000 - 500</a:t>
            </a:r>
            <a:endParaRPr sz="2000"/>
          </a:p>
          <a:p>
            <a:pPr lvl="0">
              <a:buNone/>
            </a:pPr>
            <a:r>
              <a:rPr sz="2000"/>
              <a:t>				          = </a:t>
            </a:r>
            <a:r>
              <a:rPr sz="2000" b="1"/>
              <a:t>9,500</a:t>
            </a:r>
            <a:endParaRPr sz="2000" b="1"/>
          </a:p>
          <a:p>
            <a:pPr lvl="0">
              <a:buNone/>
            </a:pPr>
            <a:r>
              <a:rPr sz="2400"/>
              <a:t>	</a:t>
            </a:r>
            <a:r>
              <a:rPr sz="2000"/>
              <a:t>Net salary = Rs </a:t>
            </a:r>
            <a:r>
              <a:rPr sz="2000" b="1">
                <a:solidFill>
                  <a:schemeClr val="accent2"/>
                </a:solidFill>
              </a:rPr>
              <a:t>10,001</a:t>
            </a:r>
            <a:endParaRPr sz="2000" b="1">
              <a:solidFill>
                <a:schemeClr val="accent2"/>
              </a:solidFill>
            </a:endParaRPr>
          </a:p>
          <a:p>
            <a:pPr lvl="0">
              <a:buNone/>
            </a:pPr>
            <a:r>
              <a:rPr sz="2000"/>
              <a:t>	Tax = </a:t>
            </a:r>
            <a:r>
              <a:rPr sz="2000" b="1"/>
              <a:t>10%</a:t>
            </a:r>
            <a:endParaRPr sz="2000" b="1"/>
          </a:p>
          <a:p>
            <a:pPr lvl="0">
              <a:buNone/>
            </a:pPr>
            <a:r>
              <a:rPr sz="2000"/>
              <a:t>	Amount Deducted = 10% of 10,001</a:t>
            </a:r>
            <a:endParaRPr sz="2000"/>
          </a:p>
          <a:p>
            <a:pPr lvl="0">
              <a:buNone/>
            </a:pPr>
            <a:r>
              <a:rPr sz="2000"/>
              <a:t>			        = </a:t>
            </a:r>
            <a:r>
              <a:rPr sz="2000" b="1"/>
              <a:t>1,000.1</a:t>
            </a:r>
            <a:endParaRPr sz="2000" b="1"/>
          </a:p>
          <a:p>
            <a:pPr lvl="0">
              <a:buNone/>
            </a:pPr>
            <a:r>
              <a:rPr sz="2000"/>
              <a:t>	Net amount after deduction = 10,001 - 1,000.1</a:t>
            </a:r>
            <a:endParaRPr sz="2000"/>
          </a:p>
          <a:p>
            <a:pPr lvl="0">
              <a:buNone/>
            </a:pPr>
            <a:r>
              <a:rPr sz="2000"/>
              <a:t>				          = </a:t>
            </a:r>
            <a:r>
              <a:rPr sz="2000" b="1"/>
              <a:t>9,000.9</a:t>
            </a:r>
            <a:endParaRPr sz="2000" b="1"/>
          </a:p>
          <a:p>
            <a:pPr lvl="0">
              <a:buNone/>
            </a:pPr>
            <a:endParaRPr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1066800" y="244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Storage Requirement</a:t>
            </a:r>
            <a:endParaRPr sz="5400"/>
          </a:p>
        </p:txBody>
      </p:sp>
      <p:sp>
        <p:nvSpPr>
          <p:cNvPr id="36867" name="NotDefined 3" title=""/>
          <p:cNvSpPr/>
          <p:nvPr>
            <p:ph type="body" sz="half" idx="4294967295"/>
          </p:nvPr>
        </p:nvSpPr>
        <p:spPr>
          <a:xfrm>
            <a:off x="1066800" y="1981200"/>
            <a:ext cx="4343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One- dim arrays of integer</a:t>
            </a:r>
          </a:p>
          <a:p>
            <a:pPr lvl="0" algn="ctr">
              <a:buNone/>
            </a:pPr>
          </a:p>
          <a:p>
            <a:pPr lvl="0" algn="ctr">
              <a:buNone/>
            </a:pPr>
            <a:r>
              <a:t>lucky = 0 </a:t>
            </a:r>
          </a:p>
          <a:p>
            <a:pPr lvl="0" algn="ctr">
              <a:buNone/>
            </a:pPr>
            <a:r>
              <a:t>lucky = 1</a:t>
            </a:r>
          </a:p>
        </p:txBody>
      </p:sp>
      <p:graphicFrame>
        <p:nvGraphicFramePr>
          <p:cNvPr id="36887" name="Table 17" title=""/>
          <p:cNvGraphicFramePr>
            <a:graphicFrameLocks noGrp="1"/>
          </p:cNvGraphicFramePr>
          <p:nvPr>
            <p:ph sz="half" idx="2"/>
          </p:nvPr>
        </p:nvGraphicFramePr>
        <p:xfrm>
          <a:off x="7391400" y="2057400"/>
          <a:ext cx="609600" cy="4525962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4770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4452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4770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4611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4770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4452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4770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19" name="NotDefined 17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Variable</a:t>
            </a:r>
            <a:endParaRPr sz="7200"/>
          </a:p>
        </p:txBody>
      </p:sp>
      <p:sp>
        <p:nvSpPr>
          <p:cNvPr id="4099" name="NotDefined 3" title=""/>
          <p:cNvSpPr/>
          <p:nvPr>
            <p:ph type="body" sz="half" idx="4294967295"/>
          </p:nvPr>
        </p:nvSpPr>
        <p:spPr>
          <a:xfrm>
            <a:off x="1066800" y="1981200"/>
            <a:ext cx="370205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1600"/>
              <a:t>Pic of the memory</a:t>
            </a: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r>
              <a:rPr sz="1600"/>
              <a:t>25</a:t>
            </a: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endParaRPr sz="1600"/>
          </a:p>
          <a:p>
            <a:pPr lvl="0">
              <a:lnSpc>
                <a:spcPct val="80000"/>
              </a:lnSpc>
            </a:pPr>
            <a:r>
              <a:rPr sz="1600"/>
              <a:t>10323</a:t>
            </a:r>
            <a:endParaRPr sz="1600"/>
          </a:p>
          <a:p>
            <a:pPr lvl="4">
              <a:lnSpc>
                <a:spcPct val="80000"/>
              </a:lnSpc>
              <a:buNone/>
            </a:pPr>
            <a:endParaRPr sz="1000"/>
          </a:p>
          <a:p>
            <a:pPr lvl="4">
              <a:lnSpc>
                <a:spcPct val="80000"/>
              </a:lnSpc>
              <a:buNone/>
            </a:pPr>
            <a:endParaRPr sz="1000"/>
          </a:p>
          <a:p>
            <a:pPr lvl="4">
              <a:lnSpc>
                <a:spcPct val="80000"/>
              </a:lnSpc>
              <a:buNone/>
            </a:pPr>
            <a:endParaRPr sz="1000"/>
          </a:p>
          <a:p>
            <a:pPr lvl="4">
              <a:lnSpc>
                <a:spcPct val="80000"/>
              </a:lnSpc>
              <a:buNone/>
            </a:pPr>
            <a:endParaRPr sz="1000"/>
          </a:p>
          <a:p>
            <a:pPr lvl="4">
              <a:lnSpc>
                <a:spcPct val="80000"/>
              </a:lnSpc>
              <a:buNone/>
            </a:pPr>
            <a:endParaRPr sz="1000"/>
          </a:p>
          <a:p>
            <a:pPr lvl="4">
              <a:lnSpc>
                <a:spcPct val="80000"/>
              </a:lnSpc>
              <a:buNone/>
            </a:pPr>
            <a:endParaRPr sz="1000"/>
          </a:p>
          <a:p>
            <a:pPr lvl="4">
              <a:lnSpc>
                <a:spcPct val="80000"/>
              </a:lnSpc>
              <a:buNone/>
            </a:pPr>
            <a:r>
              <a:rPr sz="1000"/>
              <a:t>                    </a:t>
            </a:r>
            <a:endParaRPr sz="1000"/>
          </a:p>
        </p:txBody>
      </p:sp>
      <p:graphicFrame>
        <p:nvGraphicFramePr>
          <p:cNvPr id="4166" name="Table 46" title=""/>
          <p:cNvGraphicFramePr>
            <a:graphicFrameLocks noGrp="1"/>
          </p:cNvGraphicFramePr>
          <p:nvPr>
            <p:ph sz="half" idx="2"/>
          </p:nvPr>
        </p:nvGraphicFramePr>
        <p:xfrm>
          <a:off x="2241550" y="2627312"/>
          <a:ext cx="3702050" cy="3655314"/>
        </p:xfrm>
        <a:graphic>
          <a:graphicData uri="http://schemas.openxmlformats.org/drawingml/2006/table">
            <a:tbl>
              <a:tblPr/>
              <a:tblGrid>
                <a:gridCol w="977900"/>
                <a:gridCol w="503238"/>
                <a:gridCol w="739775"/>
                <a:gridCol w="739775"/>
                <a:gridCol w="741362"/>
              </a:tblGrid>
              <a:tr h="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02870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02711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800"/>
                        <a:t>name</a:t>
                      </a:r>
                      <a:endParaRPr sz="1800"/>
                    </a:p>
                    <a:p>
                      <a:pPr marL="0" lvl="0" indent="0">
                        <a:buNone/>
                      </a:pPr>
                      <a:r>
                        <a:rPr sz="1800"/>
                        <a:t>of the variable</a:t>
                      </a:r>
                      <a:endParaRPr sz="1800"/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9055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3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971" name="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Storage of salary</a:t>
            </a:r>
            <a:endParaRPr sz="6600"/>
          </a:p>
        </p:txBody>
      </p:sp>
      <p:graphicFrame>
        <p:nvGraphicFramePr>
          <p:cNvPr id="34046" name="" title=""/>
          <p:cNvGraphicFramePr>
            <a:graphicFrameLocks noGrp="1"/>
          </p:cNvGraphicFramePr>
          <p:nvPr>
            <p:ph idx="1"/>
          </p:nvPr>
        </p:nvGraphicFramePr>
        <p:xfrm>
          <a:off x="3194050" y="2630488"/>
          <a:ext cx="2895600" cy="3962400"/>
        </p:xfrm>
        <a:graphic>
          <a:graphicData uri="http://schemas.openxmlformats.org/drawingml/2006/table">
            <a:tbl>
              <a:tblPr/>
              <a:tblGrid>
                <a:gridCol w="508000"/>
                <a:gridCol w="1193800"/>
                <a:gridCol w="1193800"/>
              </a:tblGrid>
              <a:tr h="3587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1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5,000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5,000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7188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2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10,000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9,500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87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3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7188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4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87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5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87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6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7188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7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87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8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7188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9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587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000"/>
                        <a:t>10</a:t>
                      </a:r>
                      <a:endParaRPr sz="2000"/>
                    </a:p>
                  </a:txBody>
                  <a:tcPr>
                    <a:lnL w="12700">
                      <a:solidFill>
                        <a:schemeClr val="bg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bg1"/>
                      </a:solidFill>
                      <a:miter lim="800000"/>
                    </a:lnT>
                    <a:lnB w="12700">
                      <a:solidFill>
                        <a:schemeClr val="bg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20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047" name="" title=""/>
          <p:cNvSpPr txBox="1"/>
          <p:nvPr/>
        </p:nvSpPr>
        <p:spPr>
          <a:xfrm>
            <a:off x="3940175" y="1981200"/>
            <a:ext cx="8318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Grow</a:t>
            </a:r>
            <a:br/>
            <a:r>
              <a:t>Salary</a:t>
            </a:r>
          </a:p>
        </p:txBody>
      </p:sp>
      <p:sp>
        <p:nvSpPr>
          <p:cNvPr id="34048" name="Text Box 0" title=""/>
          <p:cNvSpPr txBox="1"/>
          <p:nvPr/>
        </p:nvSpPr>
        <p:spPr>
          <a:xfrm>
            <a:off x="4946650" y="1989138"/>
            <a:ext cx="1758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Net Salary </a:t>
            </a:r>
            <a:br/>
            <a:r>
              <a:t>After Deduction</a:t>
            </a:r>
          </a:p>
        </p:txBody>
      </p:sp>
      <p:sp>
        <p:nvSpPr>
          <p:cNvPr id="34049" name="Text Box 1" title=""/>
          <p:cNvSpPr txBox="1"/>
          <p:nvPr/>
        </p:nvSpPr>
        <p:spPr>
          <a:xfrm>
            <a:off x="2965450" y="1989138"/>
            <a:ext cx="730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No of</a:t>
            </a:r>
          </a:p>
          <a:p>
            <a:pPr lvl="0"/>
            <a:r>
              <a:t>Emp.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47" grpId="0"/>
      <p:bldP spid="34048" grpId="0"/>
      <p:bldP spid="34049" grpId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NotDefined 2" title=""/>
          <p:cNvSpPr/>
          <p:nvPr>
            <p:ph type="title"/>
          </p:nvPr>
        </p:nvSpPr>
        <p:spPr>
          <a:xfrm>
            <a:off x="7620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Interface Requirements</a:t>
            </a:r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title"/>
          </p:nvPr>
        </p:nvSpPr>
        <p:spPr>
          <a:xfrm>
            <a:off x="1066800" y="320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Distribution of the Program</a:t>
            </a:r>
            <a:endParaRPr sz="4800"/>
          </a:p>
        </p:txBody>
      </p:sp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1524000" y="2057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3600" b="1"/>
              <a:t> Input</a:t>
            </a:r>
            <a:endParaRPr sz="3600" b="1"/>
          </a:p>
          <a:p>
            <a:pPr lvl="0"/>
            <a:r>
              <a:rPr sz="3600" b="1"/>
              <a:t> Salary calculation</a:t>
            </a:r>
            <a:endParaRPr sz="3600" b="1"/>
          </a:p>
          <a:p>
            <a:pPr lvl="0"/>
            <a:r>
              <a:rPr sz="3600" b="1"/>
              <a:t>Identification of the unlucky</a:t>
            </a:r>
            <a:endParaRPr sz="3600" b="1"/>
          </a:p>
          <a:p>
            <a:pPr lvl="0">
              <a:buNone/>
            </a:pPr>
            <a:r>
              <a:rPr sz="3600" b="1"/>
              <a:t>   individuals</a:t>
            </a:r>
            <a:endParaRPr sz="3600" b="1"/>
          </a:p>
          <a:p>
            <a:pPr lvl="0"/>
            <a:r>
              <a:rPr sz="3600" b="1"/>
              <a:t> Output</a:t>
            </a:r>
            <a:endParaRPr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Detail Design</a:t>
            </a:r>
            <a:endParaRPr sz="6600"/>
          </a:p>
        </p:txBody>
      </p:sp>
      <p:sp>
        <p:nvSpPr>
          <p:cNvPr id="50179" name="NotDefined 3" title=""/>
          <p:cNvSpPr/>
          <p:nvPr>
            <p:ph type="body" idx="4294967295"/>
          </p:nvPr>
        </p:nvSpPr>
        <p:spPr>
          <a:xfrm>
            <a:off x="13716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lnSpc>
                <a:spcPct val="90000"/>
              </a:lnSpc>
              <a:buNone/>
            </a:pPr>
            <a:r>
              <a:rPr sz="4000" b="1"/>
              <a:t>Functions in the program</a:t>
            </a:r>
            <a:endParaRPr sz="4000" b="1"/>
          </a:p>
          <a:p>
            <a:pPr lvl="0" algn="just">
              <a:lnSpc>
                <a:spcPct val="90000"/>
              </a:lnSpc>
              <a:buNone/>
            </a:pPr>
            <a:endParaRPr sz="4000" b="1"/>
          </a:p>
          <a:p>
            <a:pPr lvl="0" algn="just">
              <a:lnSpc>
                <a:spcPct val="90000"/>
              </a:lnSpc>
              <a:buNone/>
            </a:pPr>
            <a:r>
              <a:rPr sz="4000" b="1"/>
              <a:t>getInput </a:t>
            </a:r>
            <a:endParaRPr sz="4000" b="1"/>
          </a:p>
          <a:p>
            <a:pPr lvl="0" algn="just">
              <a:lnSpc>
                <a:spcPct val="90000"/>
              </a:lnSpc>
              <a:buNone/>
            </a:pPr>
            <a:r>
              <a:rPr sz="4000" b="1"/>
              <a:t>calculateSalary</a:t>
            </a:r>
            <a:endParaRPr sz="4000" b="1"/>
          </a:p>
          <a:p>
            <a:pPr lvl="0" algn="just">
              <a:lnSpc>
                <a:spcPct val="90000"/>
              </a:lnSpc>
              <a:buNone/>
            </a:pPr>
            <a:r>
              <a:rPr sz="4000" b="1"/>
              <a:t>locateUnluckyIndividual</a:t>
            </a:r>
            <a:endParaRPr sz="4000" b="1"/>
          </a:p>
          <a:p>
            <a:pPr lvl="0" algn="just">
              <a:lnSpc>
                <a:spcPct val="90000"/>
              </a:lnSpc>
              <a:buNone/>
            </a:pPr>
            <a:r>
              <a:rPr sz="4000" b="1"/>
              <a:t>displayOutput</a:t>
            </a:r>
            <a:endParaRPr sz="4000" b="1"/>
          </a:p>
          <a:p>
            <a:pPr lvl="0" algn="just">
              <a:lnSpc>
                <a:spcPct val="90000"/>
              </a:lnSpc>
              <a:buNone/>
            </a:pPr>
            <a:endParaRPr sz="4000" b="1"/>
          </a:p>
        </p:txBody>
      </p:sp>
    </p:spTree>
  </p:cSld>
  <p:clrMapOvr>
    <a:masterClrMapping/>
  </p:clrMapOvr>
  <p:transition/>
  <p:timing/>
</p:sld>
</file>

<file path=ppt/slides/slide3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/>
          </p:nvPr>
        </p:nvSpPr>
        <p:spPr>
          <a:xfrm>
            <a:off x="557213" y="70485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Code</a:t>
            </a:r>
            <a:endParaRPr sz="8000"/>
          </a:p>
        </p:txBody>
      </p:sp>
      <p:sp>
        <p:nvSpPr>
          <p:cNvPr id="39939" name="NotDefined 3" title=""/>
          <p:cNvSpPr/>
          <p:nvPr>
            <p:ph type="body" idx="4294967295"/>
          </p:nvPr>
        </p:nvSpPr>
        <p:spPr>
          <a:xfrm>
            <a:off x="609600" y="1905000"/>
            <a:ext cx="8229600" cy="502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 b="1"/>
              <a:t>	#include&lt;iostream.h&gt;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void getinput ( int [ ] [ 2 ] , int )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main ( )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{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const int arraySize = 100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int sal [ arraySize ] [ 2 ]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int lucky [ arraySize ] = { 0 }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int numEmps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cout &lt;&lt; “Enter the number of employess “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cin &gt;&gt; numEmps 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getInput ( sal , numEmps ) ;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}</a:t>
            </a:r>
            <a:endParaRPr sz="2400" b="1"/>
          </a:p>
        </p:txBody>
      </p:sp>
    </p:spTree>
  </p:cSld>
  <p:clrMapOvr>
    <a:masterClrMapping/>
  </p:clrMapOvr>
  <p:transition/>
  <p:timing/>
</p:sld>
</file>

<file path=ppt/slides/slide3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Code</a:t>
            </a:r>
            <a:endParaRPr sz="7200"/>
          </a:p>
        </p:txBody>
      </p:sp>
      <p:sp>
        <p:nvSpPr>
          <p:cNvPr id="40963" name="NotDefined 3" title=""/>
          <p:cNvSpPr/>
          <p:nvPr>
            <p:ph type="body" idx="4294967295"/>
          </p:nvPr>
        </p:nvSpPr>
        <p:spPr>
          <a:xfrm>
            <a:off x="1371600" y="2514600"/>
            <a:ext cx="754380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getInput ( int sal [ ] [2] , int numEmps )</a:t>
            </a:r>
            <a:endParaRPr sz="2800" b="1"/>
          </a:p>
          <a:p>
            <a:pPr lvl="0">
              <a:buNone/>
            </a:pPr>
            <a:r>
              <a:rPr sz="2800" b="1"/>
              <a:t>{</a:t>
            </a:r>
            <a:endParaRPr sz="2800" b="1"/>
          </a:p>
          <a:p>
            <a:pPr lvl="0">
              <a:buNone/>
            </a:pPr>
            <a:r>
              <a:rPr sz="2800" b="1"/>
              <a:t>	for ( i = 0 ; i &lt; numEmps ; i ++ )</a:t>
            </a:r>
            <a:endParaRPr sz="2800" b="1"/>
          </a:p>
          <a:p>
            <a:pPr lvl="0">
              <a:buNone/>
            </a:pPr>
            <a:r>
              <a:rPr sz="2800" b="1"/>
              <a:t>		cin &gt;&gt; sal [ i ] [ 0 ] ;</a:t>
            </a:r>
            <a:endParaRPr sz="2800" b="1"/>
          </a:p>
          <a:p>
            <a:pPr lvl="0">
              <a:buNone/>
            </a:pPr>
            <a:r>
              <a:rPr sz="2800" b="1"/>
              <a:t>}	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3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NotDefined 2" title=""/>
          <p:cNvSpPr/>
          <p:nvPr>
            <p:ph type="title"/>
          </p:nvPr>
        </p:nvSpPr>
        <p:spPr>
          <a:xfrm>
            <a:off x="838200" y="3048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cs201@vu.edu.pk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Exercise</a:t>
            </a:r>
            <a:endParaRPr sz="720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1143000" y="2667000"/>
            <a:ext cx="75438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buNone/>
            </a:pPr>
            <a:r>
              <a:rPr sz="3600" b="1"/>
              <a:t>	Suppose you are given a square matrix of size  n x n  , write a program to determine if this is an identity matrix 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3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457200" y="2647950"/>
            <a:ext cx="9144000" cy="781050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4200"/>
              <a:t>Introduction to Programming</a:t>
            </a:r>
            <a:endParaRPr sz="4200"/>
          </a:p>
        </p:txBody>
      </p:sp>
      <p:sp>
        <p:nvSpPr>
          <p:cNvPr id="2053" name="Rectangle 5" title=""/>
          <p:cNvSpPr>
            <a:spLocks noGrp="1"/>
          </p:cNvSpPr>
          <p:nvPr/>
        </p:nvSpPr>
        <p:spPr>
          <a:xfrm>
            <a:off x="12954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0" hangingPunct="0"/>
            <a:r>
              <a:rPr sz="44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Lecture 14</a:t>
            </a:r>
            <a:endParaRPr sz="44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  <a:p>
            <a:pPr lvl="0" algn="ctr" eaLnBrk="0" hangingPunct="0"/>
            <a:endParaRPr sz="44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3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Code</a:t>
            </a:r>
            <a:endParaRPr sz="72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596900" y="2514600"/>
            <a:ext cx="89281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00" b="1"/>
              <a:t>	</a:t>
            </a:r>
            <a:r>
              <a:rPr sz="2000" b="1"/>
              <a:t>calculateSalary ( int sal [ ] [ 2 ] , int lucky [ ] , int numEmps 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for ( i = 0 ; i &lt; numEmps ; i ++ 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// netSalary = grossSalary – tax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if ( sal [ i ] [ 0 ] &lt;= 5000 )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	sal [ i ] [ 1 ] = sal [ i ] [ 0 ]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}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400" b="1"/>
              <a:t>				</a:t>
            </a:r>
            <a:endParaRPr sz="400" b="1"/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Variable</a:t>
            </a:r>
            <a:endParaRPr sz="7200"/>
          </a:p>
        </p:txBody>
      </p:sp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Variable starts with</a:t>
            </a:r>
          </a:p>
          <a:p>
            <a:pPr lvl="1">
              <a:buFontTx/>
              <a:buAutoNum type="arabicPeriod"/>
            </a:pPr>
            <a:r>
              <a:t>Character</a:t>
            </a:r>
          </a:p>
          <a:p>
            <a:pPr lvl="1">
              <a:buFontTx/>
              <a:buAutoNum type="arabicPeriod"/>
            </a:pPr>
            <a:r>
              <a:t>Underscore  _   </a:t>
            </a:r>
            <a:r>
              <a:rPr b="1">
                <a:solidFill>
                  <a:schemeClr val="hlink"/>
                </a:solidFill>
              </a:rPr>
              <a:t>(Not Recommended)</a:t>
            </a:r>
            <a:endParaRPr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3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Code</a:t>
            </a:r>
            <a:endParaRPr sz="7200"/>
          </a:p>
        </p:txBody>
      </p:sp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228600" y="2514600"/>
            <a:ext cx="8458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3">
              <a:buNone/>
            </a:pPr>
            <a:r>
              <a:rPr sz="1600"/>
              <a:t>		</a:t>
            </a:r>
            <a:r>
              <a:t>else</a:t>
            </a:r>
          </a:p>
          <a:p>
            <a:pPr lvl="3">
              <a:buNone/>
            </a:pPr>
            <a:r>
              <a:t>		{</a:t>
            </a:r>
          </a:p>
          <a:p>
            <a:pPr lvl="3">
              <a:buNone/>
            </a:pPr>
            <a:r>
              <a:t>			if ( sal [ i ] [ 0 ] &lt;= 10000 )</a:t>
            </a:r>
          </a:p>
          <a:p>
            <a:pPr lvl="3">
              <a:buNone/>
            </a:pPr>
            <a:r>
              <a:t>		    	{</a:t>
            </a:r>
          </a:p>
          <a:p>
            <a:pPr lvl="3">
              <a:buNone/>
            </a:pPr>
            <a:r>
              <a:t>				</a:t>
            </a:r>
            <a:r>
              <a:rPr sz="1400" b="1"/>
              <a:t>sal [ i ] [ 1 ] = sal [ i ] [ 0 ] - 0.05*sal [ i ] [ 0 ] ;</a:t>
            </a:r>
            <a:endParaRPr sz="1400" b="1"/>
          </a:p>
          <a:p>
            <a:pPr lvl="3">
              <a:buNone/>
            </a:pPr>
            <a:r>
              <a:t>		    	}</a:t>
            </a:r>
          </a:p>
          <a:p>
            <a:pPr lvl="3">
              <a:buNone/>
            </a:pPr>
            <a:r>
              <a:t>	</a:t>
            </a:r>
          </a:p>
        </p:txBody>
      </p:sp>
    </p:spTree>
  </p:cSld>
  <p:clrMapOvr>
    <a:masterClrMapping/>
  </p:clrMapOvr>
  <p:transition/>
  <p:timing/>
</p:sld>
</file>

<file path=ppt/slides/slide3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Code</a:t>
            </a:r>
            <a:endParaRPr sz="72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762000" y="2667000"/>
            <a:ext cx="8001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buNone/>
            </a:pPr>
            <a:r>
              <a:t>else</a:t>
            </a:r>
          </a:p>
          <a:p>
            <a:pPr lvl="4">
              <a:buNone/>
            </a:pPr>
            <a:r>
              <a:t>{</a:t>
            </a:r>
          </a:p>
          <a:p>
            <a:pPr lvl="4">
              <a:buNone/>
            </a:pPr>
            <a:r>
              <a:t>	if ( sal [ i ] [ 0 ] &lt;= 20000 )</a:t>
            </a:r>
          </a:p>
          <a:p>
            <a:pPr lvl="4">
              <a:buNone/>
            </a:pPr>
            <a:r>
              <a:t>	{</a:t>
            </a:r>
          </a:p>
          <a:p>
            <a:pPr lvl="4">
              <a:buNone/>
            </a:pPr>
            <a:r>
              <a:t>		</a:t>
            </a:r>
            <a:r>
              <a:rPr sz="1800"/>
              <a:t>sal [ I ] [ 1 ] = sal [ I ] [ 0 ] - 0.1 * sal [ I ] [ 0 ] ;</a:t>
            </a:r>
            <a:endParaRPr sz="1800"/>
          </a:p>
          <a:p>
            <a:pPr lvl="4">
              <a:buNone/>
            </a:pPr>
            <a:r>
              <a:t>	}</a:t>
            </a:r>
          </a:p>
          <a:p>
            <a:pPr lvl="4">
              <a:buNone/>
            </a:pPr>
            <a:r>
              <a:t>	</a:t>
            </a:r>
          </a:p>
          <a:p>
            <a:pPr lvl="1">
              <a:buNone/>
            </a:pPr>
          </a:p>
        </p:txBody>
      </p:sp>
    </p:spTree>
  </p:cSld>
  <p:clrMapOvr>
    <a:masterClrMapping/>
  </p:clrMapOvr>
  <p:transition/>
  <p:timing/>
</p:sld>
</file>

<file path=ppt/slides/slide3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Code</a:t>
            </a:r>
            <a:endParaRPr sz="7200"/>
          </a:p>
        </p:txBody>
      </p:sp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066800" y="2438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buNone/>
            </a:pPr>
            <a:r>
              <a:rPr sz="2400"/>
              <a:t>else</a:t>
            </a:r>
            <a:endParaRPr sz="2400"/>
          </a:p>
          <a:p>
            <a:pPr lvl="4">
              <a:buNone/>
            </a:pPr>
            <a:r>
              <a:rPr sz="2400"/>
              <a:t>{</a:t>
            </a:r>
            <a:endParaRPr sz="2400"/>
          </a:p>
          <a:p>
            <a:pPr lvl="4">
              <a:buNone/>
            </a:pPr>
            <a:r>
              <a:rPr sz="2400"/>
              <a:t>	</a:t>
            </a:r>
            <a:r>
              <a:rPr sz="1700" b="1"/>
              <a:t>sal [ i ] [ 1 ] = sal [ i ] [ 0 ] - 0.15 * sal [ i ] [ 0 ] ;</a:t>
            </a:r>
            <a:endParaRPr sz="1700" b="1"/>
          </a:p>
          <a:p>
            <a:pPr lvl="4">
              <a:buNone/>
            </a:pPr>
            <a:r>
              <a:rPr sz="2400"/>
              <a:t>}</a:t>
            </a:r>
            <a:endParaRPr sz="2400"/>
          </a:p>
          <a:p>
            <a:pPr lvl="3">
              <a:buNone/>
            </a:pPr>
            <a:r>
              <a:rPr sz="2400"/>
              <a:t>}</a:t>
            </a:r>
            <a:endParaRPr sz="2400"/>
          </a:p>
          <a:p>
            <a:pPr lvl="0">
              <a:buNone/>
            </a:pPr>
            <a:r>
              <a:rPr sz="2400"/>
              <a:t>		 }	</a:t>
            </a:r>
            <a:endParaRPr sz="2400"/>
          </a:p>
          <a:p>
            <a:pPr lvl="0">
              <a:buNone/>
            </a:pPr>
            <a:r>
              <a:rPr sz="2400"/>
              <a:t>	}</a:t>
            </a:r>
            <a:endParaRPr sz="2400"/>
          </a:p>
          <a:p>
            <a:pPr lvl="0">
              <a:buNone/>
            </a:pPr>
            <a:endParaRPr sz="2400"/>
          </a:p>
        </p:txBody>
      </p:sp>
    </p:spTree>
  </p:cSld>
  <p:clrMapOvr>
    <a:masterClrMapping/>
  </p:clrMapOvr>
  <p:transition/>
  <p:timing/>
</p:sld>
</file>

<file path=ppt/slides/slide3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152400" y="1752600"/>
            <a:ext cx="9220200" cy="518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/>
              <a:t>	if ( sal [ i ] [ 0 ] &gt;= 0 &amp;&amp; sal [ i ] [ 0 ] &lt;= 5000 )</a:t>
            </a:r>
            <a:endParaRPr sz="2800"/>
          </a:p>
          <a:p>
            <a:pPr lvl="0">
              <a:buNone/>
            </a:pPr>
            <a:r>
              <a:rPr sz="2800"/>
              <a:t>	{</a:t>
            </a:r>
            <a:endParaRPr sz="2800"/>
          </a:p>
          <a:p>
            <a:pPr lvl="0">
              <a:buNone/>
            </a:pPr>
            <a:r>
              <a:rPr sz="2800"/>
              <a:t>		sal [ i ] [ 1 ] = sal [ i ] [ 0 ] ;		</a:t>
            </a:r>
            <a:endParaRPr sz="2800"/>
          </a:p>
          <a:p>
            <a:pPr lvl="0">
              <a:buNone/>
            </a:pPr>
            <a:r>
              <a:rPr sz="2800"/>
              <a:t>	}</a:t>
            </a:r>
            <a:endParaRPr sz="2800"/>
          </a:p>
          <a:p>
            <a:pPr lvl="0">
              <a:buNone/>
            </a:pPr>
            <a:r>
              <a:rPr sz="2800"/>
              <a:t>	if ( sal [ i ] [ 0 ] &gt; 5000 &amp;&amp; sal [ i ] [ 0 ] &lt; 10000 )</a:t>
            </a:r>
            <a:endParaRPr sz="2800"/>
          </a:p>
          <a:p>
            <a:pPr lvl="0">
              <a:buNone/>
            </a:pPr>
            <a:r>
              <a:rPr sz="2800"/>
              <a:t>	{</a:t>
            </a:r>
            <a:endParaRPr sz="2800"/>
          </a:p>
          <a:p>
            <a:pPr lvl="0">
              <a:buNone/>
            </a:pPr>
            <a:r>
              <a:rPr sz="2800"/>
              <a:t>		sal [ i ] [ 1 ] = sal [ i ] [ 0 ] - 0.05 * sal [ i ] [ 0 ] ;</a:t>
            </a:r>
            <a:endParaRPr sz="2800"/>
          </a:p>
          <a:p>
            <a:pPr lvl="0">
              <a:buNone/>
            </a:pPr>
            <a:r>
              <a:rPr sz="2800"/>
              <a:t>	}</a:t>
            </a:r>
            <a:endParaRPr sz="2800"/>
          </a:p>
          <a:p>
            <a:pPr lvl="0">
              <a:buNone/>
            </a:pPr>
            <a:r>
              <a:rPr sz="2800"/>
              <a:t>	... … …</a:t>
            </a:r>
            <a:endParaRPr sz="2800"/>
          </a:p>
        </p:txBody>
      </p:sp>
    </p:spTree>
  </p:cSld>
  <p:clrMapOvr>
    <a:masterClrMapping/>
  </p:clrMapOvr>
  <p:transition/>
  <p:timing/>
</p:sld>
</file>

<file path=ppt/slides/slide3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-152400" y="2590800"/>
            <a:ext cx="9753600" cy="20875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/>
              <a:t>	</a:t>
            </a:r>
            <a:r>
              <a:rPr sz="2000" b="1"/>
              <a:t>if ( grossSalary &gt; sal [ i ] [ 0 ] &amp;&amp; netSalary &lt; sal [ i ] [ 1 ] )</a:t>
            </a:r>
            <a:endParaRPr sz="2000" b="1"/>
          </a:p>
          <a:p>
            <a:pPr lvl="0" algn="ctr">
              <a:buNone/>
            </a:pPr>
            <a:endParaRPr sz="3600"/>
          </a:p>
          <a:p>
            <a:pPr lvl="0" algn="ctr">
              <a:buNone/>
            </a:pPr>
            <a:r>
              <a:rPr sz="3600">
                <a:solidFill>
                  <a:srgbClr val="CC3300"/>
                </a:solidFill>
              </a:rPr>
              <a:t>	</a:t>
            </a:r>
            <a:r>
              <a:rPr sz="3600" b="1">
                <a:solidFill>
                  <a:schemeClr val="hlink"/>
                </a:solidFill>
              </a:rPr>
              <a:t>This logic will fail</a:t>
            </a:r>
            <a:endParaRPr sz="36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3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1066800" y="931863"/>
            <a:ext cx="7543800" cy="896937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Code</a:t>
            </a:r>
            <a:endParaRPr sz="7200"/>
          </a:p>
        </p:txBody>
      </p:sp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066800" y="1981200"/>
            <a:ext cx="8229600" cy="464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void locateUnluckyIndividual ( int sal [ ] [ 2 ] , int lucky [ ] , int numEmps )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{ 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int i , j ;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int grossSalary , netSalary ;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600" b="1"/>
              <a:t>	</a:t>
            </a:r>
            <a:endParaRPr sz="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 	for ( i = 0 ; i &lt; numEmp ; i ++ )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 {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	grossSalary = sal [ i ] [ 0 ]  ;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 		netSalary    = sal [ i ] [ 1 ]  ;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for ( j = 0 ; j &lt; numEmp ; j ++ )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{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	if ( grossSalary &gt; sal [ j ] [ 0 ] &amp;&amp;  netSalary &lt; sal [ j ] [ 1 ] )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	{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		lucky [ i ] = 1 ;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	}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	}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  }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600" b="1"/>
              <a:t>}</a:t>
            </a:r>
            <a:endParaRPr sz="1600" b="1"/>
          </a:p>
        </p:txBody>
      </p:sp>
    </p:spTree>
  </p:cSld>
  <p:clrMapOvr>
    <a:masterClrMapping/>
  </p:clrMapOvr>
  <p:transition/>
  <p:timing/>
</p:sld>
</file>

<file path=ppt/slides/slide3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Code</a:t>
            </a:r>
            <a:endParaRPr sz="7200"/>
          </a:p>
        </p:txBody>
      </p:sp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762000" y="2286000"/>
            <a:ext cx="8229600" cy="525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500"/>
              <a:t>	</a:t>
            </a:r>
            <a:r>
              <a:rPr sz="2000"/>
              <a:t>void displayOutput ( int sal [ ] [ 2 ] , int lucky [ ] , int numEmps )</a:t>
            </a:r>
            <a:endParaRPr sz="2000"/>
          </a:p>
          <a:p>
            <a:pPr lvl="0">
              <a:buNone/>
            </a:pPr>
            <a:r>
              <a:rPr sz="2000"/>
              <a:t>	{</a:t>
            </a:r>
            <a:endParaRPr sz="2000"/>
          </a:p>
          <a:p>
            <a:pPr lvl="0">
              <a:buNone/>
            </a:pPr>
            <a:r>
              <a:rPr sz="2000"/>
              <a:t>		for ( i = 0 ; i &lt; numEmp ; i ++ )</a:t>
            </a:r>
            <a:endParaRPr sz="2000"/>
          </a:p>
          <a:p>
            <a:pPr lvl="0">
              <a:buNone/>
            </a:pPr>
            <a:r>
              <a:rPr sz="2000"/>
              <a:t>		{</a:t>
            </a:r>
            <a:endParaRPr sz="2000"/>
          </a:p>
          <a:p>
            <a:pPr lvl="0">
              <a:buNone/>
            </a:pPr>
            <a:r>
              <a:rPr sz="2000"/>
              <a:t>			if ( lucky [ i ] == 1 )</a:t>
            </a:r>
            <a:endParaRPr sz="2000"/>
          </a:p>
          <a:p>
            <a:pPr lvl="0">
              <a:buNone/>
            </a:pPr>
            <a:r>
              <a:rPr sz="2000"/>
              <a:t>			{</a:t>
            </a:r>
            <a:endParaRPr sz="2000"/>
          </a:p>
          <a:p>
            <a:pPr lvl="0">
              <a:buNone/>
            </a:pPr>
            <a:r>
              <a:rPr sz="2000"/>
              <a:t>				cout&lt;&lt; “Employee No.” &lt;&lt; i+1 &lt;&lt; “ is                                                                                                       			unlucky, Gross Salary = ” &lt;&lt; sal [ i ] [ 0 ] 			&lt;&lt; “ Net Salary = ” &lt;&lt; sal [ i ] [ 1 ] &lt;&lt; “\n” ;</a:t>
            </a:r>
            <a:endParaRPr sz="2000"/>
          </a:p>
          <a:p>
            <a:pPr lvl="0">
              <a:buNone/>
            </a:pPr>
            <a:r>
              <a:rPr sz="2000"/>
              <a:t>			}</a:t>
            </a:r>
            <a:endParaRPr sz="2000"/>
          </a:p>
          <a:p>
            <a:pPr lvl="0">
              <a:buNone/>
            </a:pPr>
            <a:r>
              <a:rPr sz="2000"/>
              <a:t>		}</a:t>
            </a:r>
            <a:endParaRPr sz="2000"/>
          </a:p>
          <a:p>
            <a:pPr lvl="0">
              <a:buNone/>
            </a:pPr>
            <a:r>
              <a:rPr sz="2000"/>
              <a:t>	}</a:t>
            </a:r>
            <a:endParaRPr sz="2000"/>
          </a:p>
        </p:txBody>
      </p:sp>
    </p:spTree>
  </p:cSld>
  <p:clrMapOvr>
    <a:masterClrMapping/>
  </p:clrMapOvr>
  <p:transition/>
  <p:timing/>
</p:sld>
</file>

<file path=ppt/slides/slide3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9144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Pointers</a:t>
            </a:r>
            <a:endParaRPr sz="10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Pointers</a:t>
            </a:r>
            <a:endParaRPr sz="7200"/>
          </a:p>
        </p:txBody>
      </p:sp>
      <p:sp>
        <p:nvSpPr>
          <p:cNvPr id="14341" name="Rectangle 5" title=""/>
          <p:cNvSpPr/>
          <p:nvPr/>
        </p:nvSpPr>
        <p:spPr>
          <a:xfrm>
            <a:off x="4800600" y="3763963"/>
            <a:ext cx="2057400" cy="609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200"/>
              <a:t>10</a:t>
            </a:r>
            <a:endParaRPr sz="3200"/>
          </a:p>
        </p:txBody>
      </p:sp>
      <p:sp>
        <p:nvSpPr>
          <p:cNvPr id="14342" name="Text Box 6" title=""/>
          <p:cNvSpPr txBox="1"/>
          <p:nvPr/>
        </p:nvSpPr>
        <p:spPr>
          <a:xfrm>
            <a:off x="5562600" y="3078163"/>
            <a:ext cx="38735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x</a:t>
            </a:r>
            <a:endParaRPr sz="3200"/>
          </a:p>
        </p:txBody>
      </p:sp>
      <p:sp>
        <p:nvSpPr>
          <p:cNvPr id="14343" name="Text Box 7" title=""/>
          <p:cNvSpPr txBox="1"/>
          <p:nvPr/>
        </p:nvSpPr>
        <p:spPr>
          <a:xfrm>
            <a:off x="2590800" y="3763963"/>
            <a:ext cx="1311275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60000</a:t>
            </a:r>
            <a:endParaRPr sz="3200"/>
          </a:p>
        </p:txBody>
      </p:sp>
      <p:sp>
        <p:nvSpPr>
          <p:cNvPr id="14344" name="Text Box 8" title=""/>
          <p:cNvSpPr txBox="1"/>
          <p:nvPr/>
        </p:nvSpPr>
        <p:spPr>
          <a:xfrm>
            <a:off x="4953000" y="2544763"/>
            <a:ext cx="1717675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>
                <a:solidFill>
                  <a:schemeClr val="hlink"/>
                </a:solidFill>
              </a:rPr>
              <a:t>Location</a:t>
            </a:r>
            <a:endParaRPr sz="3200">
              <a:solidFill>
                <a:schemeClr val="hlink"/>
              </a:solidFill>
            </a:endParaRPr>
          </a:p>
        </p:txBody>
      </p:sp>
      <p:sp>
        <p:nvSpPr>
          <p:cNvPr id="14345" name="Text Box 9" title=""/>
          <p:cNvSpPr txBox="1"/>
          <p:nvPr/>
        </p:nvSpPr>
        <p:spPr>
          <a:xfrm>
            <a:off x="2057400" y="4449763"/>
            <a:ext cx="2439988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>
                <a:solidFill>
                  <a:schemeClr val="hlink"/>
                </a:solidFill>
              </a:rPr>
              <a:t>Address of x</a:t>
            </a:r>
            <a:endParaRPr sz="32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3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Declaring Pointer to Integer</a:t>
            </a:r>
            <a:endParaRPr sz="5400"/>
          </a:p>
        </p:txBody>
      </p:sp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066800" y="2605088"/>
            <a:ext cx="7543800" cy="34909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/>
              <a:t>int *myptr ;</a:t>
            </a:r>
            <a:endParaRPr sz="4800"/>
          </a:p>
          <a:p>
            <a:pPr lvl="0" algn="ctr">
              <a:buNone/>
            </a:pPr>
            <a:endParaRPr sz="4800"/>
          </a:p>
          <a:p>
            <a:pPr lvl="0" algn="ctr">
              <a:buNone/>
            </a:pPr>
            <a:r>
              <a:t>	</a:t>
            </a:r>
            <a:r>
              <a:rPr>
                <a:solidFill>
                  <a:schemeClr val="hlink"/>
                </a:solidFill>
              </a:rPr>
              <a:t>myptr is pointer to an integer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Variable</a:t>
            </a:r>
            <a:endParaRPr sz="72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400" b="1"/>
              <a:t> </a:t>
            </a:r>
            <a:r>
              <a:rPr sz="4000" b="1"/>
              <a:t>Small post box</a:t>
            </a:r>
            <a:endParaRPr sz="4000" b="1"/>
          </a:p>
        </p:txBody>
      </p:sp>
      <p:sp>
        <p:nvSpPr>
          <p:cNvPr id="7172" name="Cube 4" title=""/>
          <p:cNvSpPr/>
          <p:nvPr/>
        </p:nvSpPr>
        <p:spPr>
          <a:xfrm>
            <a:off x="2971800" y="3124200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73" name="Cube 5" title=""/>
          <p:cNvSpPr/>
          <p:nvPr/>
        </p:nvSpPr>
        <p:spPr>
          <a:xfrm>
            <a:off x="3886200" y="3124200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76" name="Cube 8" title=""/>
          <p:cNvSpPr/>
          <p:nvPr/>
        </p:nvSpPr>
        <p:spPr>
          <a:xfrm>
            <a:off x="4800600" y="3124200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80" name="" title=""/>
          <p:cNvSpPr/>
          <p:nvPr/>
        </p:nvSpPr>
        <p:spPr>
          <a:xfrm>
            <a:off x="5715000" y="3886200"/>
            <a:ext cx="1447800" cy="15240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81" name="" title=""/>
          <p:cNvSpPr/>
          <p:nvPr/>
        </p:nvSpPr>
        <p:spPr>
          <a:xfrm>
            <a:off x="2971800" y="4343400"/>
            <a:ext cx="914400" cy="1066800"/>
          </a:xfrm>
          <a:prstGeom prst="cube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82" name="" title=""/>
          <p:cNvSpPr/>
          <p:nvPr/>
        </p:nvSpPr>
        <p:spPr>
          <a:xfrm>
            <a:off x="3886200" y="4343400"/>
            <a:ext cx="914400" cy="1066800"/>
          </a:xfrm>
          <a:prstGeom prst="cube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/>
              <a:t>X</a:t>
            </a:r>
            <a:endParaRPr sz="4000"/>
          </a:p>
        </p:txBody>
      </p:sp>
      <p:sp>
        <p:nvSpPr>
          <p:cNvPr id="7183" name="" title=""/>
          <p:cNvSpPr/>
          <p:nvPr/>
        </p:nvSpPr>
        <p:spPr>
          <a:xfrm>
            <a:off x="4800600" y="4343400"/>
            <a:ext cx="914400" cy="1066800"/>
          </a:xfrm>
          <a:prstGeom prst="cube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85" name="Cube 11" title=""/>
          <p:cNvSpPr/>
          <p:nvPr/>
        </p:nvSpPr>
        <p:spPr>
          <a:xfrm>
            <a:off x="2971800" y="5410200"/>
            <a:ext cx="914400" cy="1066800"/>
          </a:xfrm>
          <a:prstGeom prst="cube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88" name="Cube 14" title=""/>
          <p:cNvSpPr/>
          <p:nvPr/>
        </p:nvSpPr>
        <p:spPr>
          <a:xfrm>
            <a:off x="3886200" y="5410200"/>
            <a:ext cx="914400" cy="1066800"/>
          </a:xfrm>
          <a:prstGeom prst="cube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89" name="Cube 15" title=""/>
          <p:cNvSpPr/>
          <p:nvPr/>
        </p:nvSpPr>
        <p:spPr>
          <a:xfrm>
            <a:off x="4800600" y="5410200"/>
            <a:ext cx="914400" cy="1066800"/>
          </a:xfrm>
          <a:prstGeom prst="cube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90" name="Cube 16" title=""/>
          <p:cNvSpPr/>
          <p:nvPr/>
        </p:nvSpPr>
        <p:spPr>
          <a:xfrm>
            <a:off x="5715000" y="5410200"/>
            <a:ext cx="914400" cy="1066800"/>
          </a:xfrm>
          <a:prstGeom prst="cube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91" name="Cube 17" title=""/>
          <p:cNvSpPr/>
          <p:nvPr/>
        </p:nvSpPr>
        <p:spPr>
          <a:xfrm>
            <a:off x="5715000" y="3124200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3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Declaring Pointers</a:t>
            </a:r>
            <a:endParaRPr sz="6000"/>
          </a:p>
        </p:txBody>
      </p:sp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sz="4400" b="1"/>
          </a:p>
          <a:p>
            <a:pPr lvl="0" algn="ctr">
              <a:buNone/>
            </a:pPr>
            <a:r>
              <a:rPr sz="4400" b="1"/>
              <a:t>double *x ;</a:t>
            </a:r>
            <a:endParaRPr sz="4400" b="1"/>
          </a:p>
          <a:p>
            <a:pPr lvl="0" algn="ctr">
              <a:buNone/>
            </a:pPr>
            <a:r>
              <a:rPr sz="4400" b="1"/>
              <a:t> char *c ;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3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2286000" y="2286000"/>
            <a:ext cx="5105400" cy="3352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2">
              <a:lnSpc>
                <a:spcPct val="90000"/>
              </a:lnSpc>
              <a:buNone/>
            </a:pPr>
            <a:r>
              <a:rPr sz="4800" b="1"/>
              <a:t>int *ptr ;</a:t>
            </a:r>
            <a:endParaRPr sz="4800" b="1"/>
          </a:p>
          <a:p>
            <a:pPr lvl="2">
              <a:lnSpc>
                <a:spcPct val="90000"/>
              </a:lnSpc>
              <a:buNone/>
            </a:pPr>
            <a:r>
              <a:rPr sz="4800" b="1"/>
              <a:t>int x ;</a:t>
            </a:r>
            <a:endParaRPr sz="4800" b="1"/>
          </a:p>
          <a:p>
            <a:pPr lvl="2">
              <a:lnSpc>
                <a:spcPct val="90000"/>
              </a:lnSpc>
              <a:buNone/>
            </a:pPr>
            <a:r>
              <a:rPr sz="4800" b="1"/>
              <a:t>x = 10 ;</a:t>
            </a:r>
            <a:endParaRPr sz="4800" b="1"/>
          </a:p>
          <a:p>
            <a:pPr lvl="2">
              <a:lnSpc>
                <a:spcPct val="90000"/>
              </a:lnSpc>
              <a:buNone/>
            </a:pPr>
            <a:r>
              <a:rPr sz="4800" b="1"/>
              <a:t>ptr = &amp;x ;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3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NotDefined 2" title=""/>
          <p:cNvSpPr/>
          <p:nvPr>
            <p:ph type="title"/>
          </p:nvPr>
        </p:nvSpPr>
        <p:spPr>
          <a:xfrm>
            <a:off x="1066800" y="228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Dereferencing Operator *</a:t>
            </a:r>
            <a:endParaRPr sz="5400"/>
          </a:p>
        </p:txBody>
      </p:sp>
      <p:sp>
        <p:nvSpPr>
          <p:cNvPr id="37891" name="NotDefined 3" title=""/>
          <p:cNvSpPr/>
          <p:nvPr>
            <p:ph type="body" idx="4294967295"/>
          </p:nvPr>
        </p:nvSpPr>
        <p:spPr>
          <a:xfrm>
            <a:off x="990600" y="3200400"/>
            <a:ext cx="7543800" cy="137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/>
              <a:t>*ptr is read as </a:t>
            </a:r>
            <a:endParaRPr sz="3600"/>
          </a:p>
          <a:p>
            <a:pPr lvl="1" algn="ctr">
              <a:buNone/>
            </a:pPr>
            <a:r>
              <a:rPr sz="3200"/>
              <a:t>“The value of what ever ptr points to”</a:t>
            </a:r>
            <a:endParaRPr sz="3200"/>
          </a:p>
        </p:txBody>
      </p:sp>
    </p:spTree>
  </p:cSld>
  <p:clrMapOvr>
    <a:masterClrMapping/>
  </p:clrMapOvr>
  <p:transition/>
  <p:timing/>
</p:sld>
</file>

<file path=ppt/slides/slide3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1066800" y="3276600"/>
            <a:ext cx="7543800" cy="1676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z = *ptr * 2 ;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3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/>
          </p:nvPr>
        </p:nvSpPr>
        <p:spPr>
          <a:xfrm>
            <a:off x="13716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Initializing Pointers</a:t>
            </a:r>
            <a:endParaRPr sz="5400"/>
          </a:p>
        </p:txBody>
      </p:sp>
      <p:sp>
        <p:nvSpPr>
          <p:cNvPr id="3993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 b="1"/>
              <a:t>ptr = &amp;var ;</a:t>
            </a:r>
            <a:endParaRPr sz="3600" b="1"/>
          </a:p>
          <a:p>
            <a:pPr lvl="0" algn="ctr">
              <a:buNone/>
            </a:pPr>
            <a:endParaRPr sz="3600" b="1"/>
          </a:p>
          <a:p>
            <a:pPr lvl="0" algn="ctr">
              <a:buNone/>
            </a:pPr>
            <a:r>
              <a:rPr sz="3600" b="1"/>
              <a:t>ptr = 0 ;</a:t>
            </a:r>
            <a:endParaRPr sz="3600" b="1"/>
          </a:p>
          <a:p>
            <a:pPr lvl="0" algn="ctr">
              <a:buNone/>
            </a:pPr>
            <a:r>
              <a:rPr sz="3600" b="1"/>
              <a:t>ptr = NULL ; </a:t>
            </a:r>
            <a:endParaRPr sz="3600" b="1"/>
          </a:p>
          <a:p>
            <a:pPr lvl="0" algn="ctr">
              <a:buNone/>
            </a:pPr>
            <a:endParaRPr sz="3600" b="1"/>
          </a:p>
          <a:p>
            <a:pPr lvl="0" algn="ctr">
              <a:buNone/>
            </a:pPr>
            <a:r>
              <a:rPr sz="3600" b="1"/>
              <a:t>0 and NULL points to nothing</a:t>
            </a:r>
            <a:endParaRPr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40963" name="NotDefined 3" title=""/>
          <p:cNvSpPr/>
          <p:nvPr>
            <p:ph type="body" idx="4294967295"/>
          </p:nvPr>
        </p:nvSpPr>
        <p:spPr>
          <a:xfrm>
            <a:off x="2743200" y="1981200"/>
            <a:ext cx="4343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lnSpc>
                <a:spcPct val="80000"/>
              </a:lnSpc>
              <a:buNone/>
            </a:pPr>
            <a:r>
              <a:rPr sz="2400"/>
              <a:t>main ( )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	int numEmp ;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	….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	funct ( &amp;numEmp ) ;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	….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}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void funct ( int *numEmp )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1" algn="just">
              <a:lnSpc>
                <a:spcPct val="80000"/>
              </a:lnSpc>
              <a:buNone/>
            </a:pPr>
            <a:r>
              <a:rPr sz="2400"/>
              <a:t>cin &gt;&gt; *numEmp ;</a:t>
            </a:r>
            <a:endParaRPr sz="2400"/>
          </a:p>
          <a:p>
            <a:pPr lvl="0" algn="just">
              <a:lnSpc>
                <a:spcPct val="80000"/>
              </a:lnSpc>
              <a:buNone/>
            </a:pPr>
            <a:r>
              <a:rPr sz="2400"/>
              <a:t>}</a:t>
            </a:r>
            <a:endParaRPr sz="2400"/>
          </a:p>
        </p:txBody>
      </p:sp>
    </p:spTree>
  </p:cSld>
  <p:clrMapOvr>
    <a:masterClrMapping/>
  </p:clrMapOvr>
  <p:transition/>
  <p:timing/>
</p:sld>
</file>

<file path=ppt/slides/slide3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1143000" y="5111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Declaring pointers</a:t>
            </a:r>
            <a:endParaRPr sz="60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685800" y="2992438"/>
            <a:ext cx="8229600" cy="15795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	</a:t>
            </a:r>
            <a:r>
              <a:rPr sz="5400"/>
              <a:t>int *ptr1 , *ptr2 , *ptr3 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3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Declaring pointers</a:t>
            </a:r>
            <a:endParaRPr sz="60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990600" y="2743200"/>
            <a:ext cx="7543800" cy="144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 b="1"/>
              <a:t>int *ptr , x ;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3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Declaring pointers</a:t>
            </a:r>
            <a:endParaRPr sz="6000"/>
          </a:p>
        </p:txBody>
      </p:sp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1066800" y="3124200"/>
            <a:ext cx="7543800" cy="121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int *ptr , x , a [ 10 ] ;</a:t>
            </a:r>
            <a:endParaRPr sz="5400" b="1"/>
          </a:p>
          <a:p>
            <a:pPr lvl="0" algn="ctr">
              <a:buNone/>
            </a:pPr>
            <a:endParaRPr sz="2800" b="1"/>
          </a:p>
        </p:txBody>
      </p:sp>
    </p:spTree>
  </p:cSld>
  <p:clrMapOvr>
    <a:masterClrMapping/>
  </p:clrMapOvr>
  <p:transition/>
  <p:timing/>
</p:sld>
</file>

<file path=ppt/slides/slide3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 sz="quarter" idx="4294967295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Bubble Sort</a:t>
            </a:r>
            <a:endParaRPr sz="6600"/>
          </a:p>
        </p:txBody>
      </p:sp>
      <p:graphicFrame>
        <p:nvGraphicFramePr>
          <p:cNvPr id="19512" name="Table 38" title=""/>
          <p:cNvGraphicFramePr>
            <a:graphicFrameLocks noGrp="1"/>
          </p:cNvGraphicFramePr>
          <p:nvPr>
            <p:ph sz="quarter" idx="1"/>
          </p:nvPr>
        </p:nvGraphicFramePr>
        <p:xfrm>
          <a:off x="1981200" y="2057400"/>
          <a:ext cx="685800" cy="45720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524" name="Table 44" title=""/>
          <p:cNvGraphicFramePr>
            <a:graphicFrameLocks noGrp="1"/>
          </p:cNvGraphicFramePr>
          <p:nvPr>
            <p:ph sz="quarter" idx="2"/>
          </p:nvPr>
        </p:nvGraphicFramePr>
        <p:xfrm>
          <a:off x="4019550" y="2057400"/>
          <a:ext cx="628650" cy="1039812"/>
        </p:xfrm>
        <a:graphic>
          <a:graphicData uri="http://schemas.openxmlformats.org/drawingml/2006/table">
            <a:tbl>
              <a:tblPr/>
              <a:tblGrid>
                <a:gridCol w="628650"/>
              </a:tblGrid>
              <a:tr h="5207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191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5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525" name="Table 45" title=""/>
          <p:cNvGraphicFramePr>
            <a:graphicFrameLocks noGrp="1"/>
          </p:cNvGraphicFramePr>
          <p:nvPr>
            <p:ph sz="quarter" idx="3"/>
          </p:nvPr>
        </p:nvGraphicFramePr>
        <p:xfrm>
          <a:off x="4024312" y="3124200"/>
          <a:ext cx="628650" cy="1038225"/>
        </p:xfrm>
        <a:graphic>
          <a:graphicData uri="http://schemas.openxmlformats.org/drawingml/2006/table">
            <a:tbl>
              <a:tblPr/>
              <a:tblGrid>
                <a:gridCol w="628650"/>
              </a:tblGrid>
              <a:tr h="5191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191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6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527" name="Table 47" title=""/>
          <p:cNvGraphicFramePr>
            <a:graphicFrameLocks noGrp="1"/>
          </p:cNvGraphicFramePr>
          <p:nvPr>
            <p:ph sz="quarter" idx="4"/>
          </p:nvPr>
        </p:nvGraphicFramePr>
        <p:xfrm>
          <a:off x="4038600" y="5286375"/>
          <a:ext cx="642938" cy="1143000"/>
        </p:xfrm>
        <a:graphic>
          <a:graphicData uri="http://schemas.openxmlformats.org/drawingml/2006/table">
            <a:tbl>
              <a:tblPr/>
              <a:tblGrid>
                <a:gridCol w="642938"/>
              </a:tblGrid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8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595" name="" title=""/>
          <p:cNvGraphicFramePr>
            <a:graphicFrameLocks noGrp="1"/>
          </p:cNvGraphicFramePr>
          <p:nvPr/>
        </p:nvGraphicFramePr>
        <p:xfrm>
          <a:off x="4029075" y="4186238"/>
          <a:ext cx="633412" cy="1085850"/>
        </p:xfrm>
        <a:graphic>
          <a:graphicData uri="http://schemas.openxmlformats.org/drawingml/2006/table">
            <a:tbl>
              <a:tblPr/>
              <a:tblGrid>
                <a:gridCol w="633412"/>
              </a:tblGrid>
              <a:tr h="57150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514350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592" name="Group 88" title=""/>
          <p:cNvGrpSpPr/>
          <p:nvPr/>
        </p:nvGrpSpPr>
        <p:grpSpPr>
          <a:xfrm>
            <a:off x="5562600" y="2057400"/>
            <a:ext cx="685800" cy="2286000"/>
            <a:chOff x="1920" y="1008"/>
            <a:chExt cx="432" cy="1440"/>
          </a:xfrm>
        </p:grpSpPr>
        <p:sp>
          <p:nvSpPr>
            <p:cNvPr id="19529" name="Rectangle 49" title=""/>
            <p:cNvSpPr/>
            <p:nvPr/>
          </p:nvSpPr>
          <p:spPr>
            <a:xfrm>
              <a:off x="1920" y="136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3</a:t>
              </a:r>
              <a:endParaRPr sz="2400"/>
            </a:p>
          </p:txBody>
        </p:sp>
        <p:sp>
          <p:nvSpPr>
            <p:cNvPr id="19530" name="" title=""/>
            <p:cNvSpPr/>
            <p:nvPr/>
          </p:nvSpPr>
          <p:spPr>
            <a:xfrm>
              <a:off x="1920" y="100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1</a:t>
              </a:r>
              <a:endParaRPr sz="2400"/>
            </a:p>
          </p:txBody>
        </p:sp>
        <p:cxnSp>
          <p:nvCxnSpPr>
            <p:cNvPr id="19531" name="" title=""/>
            <p:cNvCxnSpPr/>
            <p:nvPr/>
          </p:nvCxnSpPr>
          <p:spPr>
            <a:xfrm>
              <a:off x="1920" y="100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32" name="" title=""/>
            <p:cNvCxnSpPr/>
            <p:nvPr/>
          </p:nvCxnSpPr>
          <p:spPr>
            <a:xfrm>
              <a:off x="1920" y="136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33" name="" title=""/>
            <p:cNvCxnSpPr/>
            <p:nvPr/>
          </p:nvCxnSpPr>
          <p:spPr>
            <a:xfrm>
              <a:off x="1920" y="172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34" name="" title=""/>
            <p:cNvCxnSpPr/>
            <p:nvPr/>
          </p:nvCxnSpPr>
          <p:spPr>
            <a:xfrm flipH="1">
              <a:off x="1920" y="100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35" name="" title=""/>
            <p:cNvCxnSpPr/>
            <p:nvPr/>
          </p:nvCxnSpPr>
          <p:spPr>
            <a:xfrm flipH="1">
              <a:off x="2352" y="100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9537" name="Rectangle 51" title=""/>
            <p:cNvSpPr/>
            <p:nvPr/>
          </p:nvSpPr>
          <p:spPr>
            <a:xfrm>
              <a:off x="1920" y="208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6</a:t>
              </a:r>
              <a:endParaRPr sz="2400"/>
            </a:p>
          </p:txBody>
        </p:sp>
        <p:sp>
          <p:nvSpPr>
            <p:cNvPr id="19538" name="Rectangle 52" title=""/>
            <p:cNvSpPr/>
            <p:nvPr/>
          </p:nvSpPr>
          <p:spPr>
            <a:xfrm>
              <a:off x="1920" y="172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5</a:t>
              </a:r>
              <a:endParaRPr sz="2400"/>
            </a:p>
          </p:txBody>
        </p:sp>
        <p:cxnSp>
          <p:nvCxnSpPr>
            <p:cNvPr id="19539" name="" title=""/>
            <p:cNvCxnSpPr/>
            <p:nvPr/>
          </p:nvCxnSpPr>
          <p:spPr>
            <a:xfrm>
              <a:off x="1920" y="172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40" name="" title=""/>
            <p:cNvCxnSpPr/>
            <p:nvPr/>
          </p:nvCxnSpPr>
          <p:spPr>
            <a:xfrm>
              <a:off x="1920" y="208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41" name="" title=""/>
            <p:cNvCxnSpPr/>
            <p:nvPr/>
          </p:nvCxnSpPr>
          <p:spPr>
            <a:xfrm>
              <a:off x="1920" y="244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42" name="" title=""/>
            <p:cNvCxnSpPr/>
            <p:nvPr/>
          </p:nvCxnSpPr>
          <p:spPr>
            <a:xfrm flipH="1">
              <a:off x="1920" y="172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43" name="" title=""/>
            <p:cNvCxnSpPr/>
            <p:nvPr/>
          </p:nvCxnSpPr>
          <p:spPr>
            <a:xfrm flipH="1">
              <a:off x="2352" y="172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</p:grpSp>
      <p:grpSp>
        <p:nvGrpSpPr>
          <p:cNvPr id="19593" name="Group 89" title=""/>
          <p:cNvGrpSpPr/>
          <p:nvPr/>
        </p:nvGrpSpPr>
        <p:grpSpPr>
          <a:xfrm>
            <a:off x="5562600" y="4343400"/>
            <a:ext cx="685800" cy="2286000"/>
            <a:chOff x="1920" y="2448"/>
            <a:chExt cx="432" cy="1440"/>
          </a:xfrm>
        </p:grpSpPr>
        <p:sp>
          <p:nvSpPr>
            <p:cNvPr id="19545" name="Rectangle 59" title=""/>
            <p:cNvSpPr/>
            <p:nvPr/>
          </p:nvSpPr>
          <p:spPr>
            <a:xfrm>
              <a:off x="1920" y="280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4</a:t>
              </a:r>
              <a:endParaRPr sz="2400"/>
            </a:p>
          </p:txBody>
        </p:sp>
        <p:sp>
          <p:nvSpPr>
            <p:cNvPr id="19546" name="" title=""/>
            <p:cNvSpPr/>
            <p:nvPr/>
          </p:nvSpPr>
          <p:spPr>
            <a:xfrm>
              <a:off x="1920" y="244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2</a:t>
              </a:r>
              <a:endParaRPr sz="2400"/>
            </a:p>
          </p:txBody>
        </p:sp>
        <p:cxnSp>
          <p:nvCxnSpPr>
            <p:cNvPr id="19547" name="" title=""/>
            <p:cNvCxnSpPr/>
            <p:nvPr/>
          </p:nvCxnSpPr>
          <p:spPr>
            <a:xfrm>
              <a:off x="1920" y="244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48" name="" title=""/>
            <p:cNvCxnSpPr/>
            <p:nvPr/>
          </p:nvCxnSpPr>
          <p:spPr>
            <a:xfrm>
              <a:off x="1920" y="28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49" name="" title=""/>
            <p:cNvCxnSpPr/>
            <p:nvPr/>
          </p:nvCxnSpPr>
          <p:spPr>
            <a:xfrm>
              <a:off x="1920" y="316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50" name="" title=""/>
            <p:cNvCxnSpPr/>
            <p:nvPr/>
          </p:nvCxnSpPr>
          <p:spPr>
            <a:xfrm flipH="1">
              <a:off x="1920" y="244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51" name="" title=""/>
            <p:cNvCxnSpPr/>
            <p:nvPr/>
          </p:nvCxnSpPr>
          <p:spPr>
            <a:xfrm flipH="1">
              <a:off x="2352" y="244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9553" name="Rectangle 61" title=""/>
            <p:cNvSpPr/>
            <p:nvPr/>
          </p:nvSpPr>
          <p:spPr>
            <a:xfrm>
              <a:off x="1920" y="352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9</a:t>
              </a:r>
              <a:endParaRPr sz="2400"/>
            </a:p>
          </p:txBody>
        </p:sp>
        <p:sp>
          <p:nvSpPr>
            <p:cNvPr id="19554" name="Rectangle 62" title=""/>
            <p:cNvSpPr/>
            <p:nvPr/>
          </p:nvSpPr>
          <p:spPr>
            <a:xfrm>
              <a:off x="1920" y="316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8</a:t>
              </a:r>
              <a:endParaRPr sz="2400"/>
            </a:p>
          </p:txBody>
        </p:sp>
        <p:cxnSp>
          <p:nvCxnSpPr>
            <p:cNvPr id="19555" name="" title=""/>
            <p:cNvCxnSpPr/>
            <p:nvPr/>
          </p:nvCxnSpPr>
          <p:spPr>
            <a:xfrm>
              <a:off x="1920" y="316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56" name="" title=""/>
            <p:cNvCxnSpPr/>
            <p:nvPr/>
          </p:nvCxnSpPr>
          <p:spPr>
            <a:xfrm>
              <a:off x="1920" y="352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57" name="" title=""/>
            <p:cNvCxnSpPr/>
            <p:nvPr/>
          </p:nvCxnSpPr>
          <p:spPr>
            <a:xfrm>
              <a:off x="1920" y="388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58" name="" title=""/>
            <p:cNvCxnSpPr/>
            <p:nvPr/>
          </p:nvCxnSpPr>
          <p:spPr>
            <a:xfrm flipH="1">
              <a:off x="1920" y="316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59" name="" title=""/>
            <p:cNvCxnSpPr/>
            <p:nvPr/>
          </p:nvCxnSpPr>
          <p:spPr>
            <a:xfrm flipH="1">
              <a:off x="2352" y="316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</p:grpSp>
      <p:grpSp>
        <p:nvGrpSpPr>
          <p:cNvPr id="19594" name="" title=""/>
          <p:cNvGrpSpPr/>
          <p:nvPr/>
        </p:nvGrpSpPr>
        <p:grpSpPr>
          <a:xfrm>
            <a:off x="7391400" y="2057400"/>
            <a:ext cx="685800" cy="4572000"/>
            <a:chOff x="2688" y="1008"/>
            <a:chExt cx="432" cy="2880"/>
          </a:xfrm>
        </p:grpSpPr>
        <p:sp>
          <p:nvSpPr>
            <p:cNvPr id="19561" name="Rectangle 69" title=""/>
            <p:cNvSpPr/>
            <p:nvPr/>
          </p:nvSpPr>
          <p:spPr>
            <a:xfrm>
              <a:off x="2688" y="208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4</a:t>
              </a:r>
              <a:endParaRPr sz="2400"/>
            </a:p>
          </p:txBody>
        </p:sp>
        <p:sp>
          <p:nvSpPr>
            <p:cNvPr id="19562" name="" title=""/>
            <p:cNvSpPr/>
            <p:nvPr/>
          </p:nvSpPr>
          <p:spPr>
            <a:xfrm>
              <a:off x="2688" y="172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3</a:t>
              </a:r>
              <a:endParaRPr sz="2400"/>
            </a:p>
          </p:txBody>
        </p:sp>
        <p:cxnSp>
          <p:nvCxnSpPr>
            <p:cNvPr id="19563" name="" title=""/>
            <p:cNvCxnSpPr/>
            <p:nvPr/>
          </p:nvCxnSpPr>
          <p:spPr>
            <a:xfrm>
              <a:off x="2688" y="172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64" name="" title=""/>
            <p:cNvCxnSpPr/>
            <p:nvPr/>
          </p:nvCxnSpPr>
          <p:spPr>
            <a:xfrm>
              <a:off x="2688" y="208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65" name="" title=""/>
            <p:cNvCxnSpPr/>
            <p:nvPr/>
          </p:nvCxnSpPr>
          <p:spPr>
            <a:xfrm>
              <a:off x="2688" y="244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66" name="" title=""/>
            <p:cNvCxnSpPr/>
            <p:nvPr/>
          </p:nvCxnSpPr>
          <p:spPr>
            <a:xfrm flipH="1">
              <a:off x="2688" y="172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67" name="" title=""/>
            <p:cNvCxnSpPr/>
            <p:nvPr/>
          </p:nvCxnSpPr>
          <p:spPr>
            <a:xfrm flipH="1">
              <a:off x="3120" y="172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9569" name="Rectangle 71" title=""/>
            <p:cNvSpPr/>
            <p:nvPr/>
          </p:nvSpPr>
          <p:spPr>
            <a:xfrm>
              <a:off x="2688" y="136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2</a:t>
              </a:r>
              <a:endParaRPr sz="2400"/>
            </a:p>
          </p:txBody>
        </p:sp>
        <p:sp>
          <p:nvSpPr>
            <p:cNvPr id="19570" name="Rectangle 72" title=""/>
            <p:cNvSpPr/>
            <p:nvPr/>
          </p:nvSpPr>
          <p:spPr>
            <a:xfrm>
              <a:off x="2688" y="100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1</a:t>
              </a:r>
              <a:endParaRPr sz="2400"/>
            </a:p>
          </p:txBody>
        </p:sp>
        <p:cxnSp>
          <p:nvCxnSpPr>
            <p:cNvPr id="19571" name="" title=""/>
            <p:cNvCxnSpPr/>
            <p:nvPr/>
          </p:nvCxnSpPr>
          <p:spPr>
            <a:xfrm>
              <a:off x="2688" y="100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72" name="" title=""/>
            <p:cNvCxnSpPr/>
            <p:nvPr/>
          </p:nvCxnSpPr>
          <p:spPr>
            <a:xfrm>
              <a:off x="2688" y="136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73" name="" title=""/>
            <p:cNvCxnSpPr/>
            <p:nvPr/>
          </p:nvCxnSpPr>
          <p:spPr>
            <a:xfrm>
              <a:off x="2688" y="172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74" name="" title=""/>
            <p:cNvCxnSpPr/>
            <p:nvPr/>
          </p:nvCxnSpPr>
          <p:spPr>
            <a:xfrm flipH="1">
              <a:off x="2688" y="100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75" name="" title=""/>
            <p:cNvCxnSpPr/>
            <p:nvPr/>
          </p:nvCxnSpPr>
          <p:spPr>
            <a:xfrm flipH="1">
              <a:off x="3120" y="100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9577" name="Rectangle 79" title=""/>
            <p:cNvSpPr/>
            <p:nvPr/>
          </p:nvSpPr>
          <p:spPr>
            <a:xfrm>
              <a:off x="2688" y="280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6</a:t>
              </a:r>
              <a:endParaRPr sz="2400"/>
            </a:p>
          </p:txBody>
        </p:sp>
        <p:sp>
          <p:nvSpPr>
            <p:cNvPr id="19578" name="" title=""/>
            <p:cNvSpPr/>
            <p:nvPr/>
          </p:nvSpPr>
          <p:spPr>
            <a:xfrm>
              <a:off x="2688" y="244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5</a:t>
              </a:r>
              <a:endParaRPr sz="2400"/>
            </a:p>
          </p:txBody>
        </p:sp>
        <p:cxnSp>
          <p:nvCxnSpPr>
            <p:cNvPr id="19579" name="" title=""/>
            <p:cNvCxnSpPr/>
            <p:nvPr/>
          </p:nvCxnSpPr>
          <p:spPr>
            <a:xfrm>
              <a:off x="2688" y="244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80" name="" title=""/>
            <p:cNvCxnSpPr/>
            <p:nvPr/>
          </p:nvCxnSpPr>
          <p:spPr>
            <a:xfrm>
              <a:off x="2688" y="280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81" name="" title=""/>
            <p:cNvCxnSpPr/>
            <p:nvPr/>
          </p:nvCxnSpPr>
          <p:spPr>
            <a:xfrm>
              <a:off x="2688" y="316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82" name="" title=""/>
            <p:cNvCxnSpPr/>
            <p:nvPr/>
          </p:nvCxnSpPr>
          <p:spPr>
            <a:xfrm flipH="1">
              <a:off x="2688" y="244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83" name="" title=""/>
            <p:cNvCxnSpPr/>
            <p:nvPr/>
          </p:nvCxnSpPr>
          <p:spPr>
            <a:xfrm flipH="1">
              <a:off x="3120" y="244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9585" name="Rectangle 81" title=""/>
            <p:cNvSpPr/>
            <p:nvPr/>
          </p:nvSpPr>
          <p:spPr>
            <a:xfrm>
              <a:off x="2688" y="352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9</a:t>
              </a:r>
              <a:endParaRPr sz="2400"/>
            </a:p>
          </p:txBody>
        </p:sp>
        <p:sp>
          <p:nvSpPr>
            <p:cNvPr id="19586" name="Rectangle 82" title=""/>
            <p:cNvSpPr/>
            <p:nvPr/>
          </p:nvSpPr>
          <p:spPr>
            <a:xfrm>
              <a:off x="2688" y="3168"/>
              <a:ext cx="432" cy="360"/>
            </a:xfrm>
            <a:prstGeom prst="rect">
              <a:avLst/>
            </a:prstGeom>
            <a:noFill/>
            <a:ln>
              <a:noFill/>
              <a:miter lim="800000"/>
            </a:ln>
            <a:effectLst/>
          </p:spPr>
          <p:txBody>
            <a:bodyPr anchor="ctr" anchorCtr="0"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2400"/>
                <a:t>8</a:t>
              </a:r>
              <a:endParaRPr sz="2400"/>
            </a:p>
          </p:txBody>
        </p:sp>
        <p:cxnSp>
          <p:nvCxnSpPr>
            <p:cNvPr id="19587" name="" title=""/>
            <p:cNvCxnSpPr/>
            <p:nvPr/>
          </p:nvCxnSpPr>
          <p:spPr>
            <a:xfrm>
              <a:off x="2688" y="316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88" name="" title=""/>
            <p:cNvCxnSpPr/>
            <p:nvPr/>
          </p:nvCxnSpPr>
          <p:spPr>
            <a:xfrm>
              <a:off x="2688" y="352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89" name="" title=""/>
            <p:cNvCxnSpPr/>
            <p:nvPr/>
          </p:nvCxnSpPr>
          <p:spPr>
            <a:xfrm>
              <a:off x="2688" y="388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90" name="" title=""/>
            <p:cNvCxnSpPr/>
            <p:nvPr/>
          </p:nvCxnSpPr>
          <p:spPr>
            <a:xfrm flipH="1">
              <a:off x="2688" y="316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  <p:cxnSp>
          <p:nvCxnSpPr>
            <p:cNvPr id="19591" name="" title=""/>
            <p:cNvCxnSpPr/>
            <p:nvPr/>
          </p:nvCxnSpPr>
          <p:spPr>
            <a:xfrm flipH="1">
              <a:off x="3120" y="3168"/>
              <a:ext cx="0" cy="7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Variable</a:t>
            </a:r>
            <a:endParaRPr sz="7200"/>
          </a:p>
        </p:txBody>
      </p:sp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b="1"/>
          </a:p>
          <a:p>
            <a:pPr lvl="0">
              <a:buNone/>
            </a:pPr>
            <a:r>
              <a:rPr b="1"/>
              <a:t>Variable is the name of a location in</a:t>
            </a:r>
            <a:endParaRPr b="1"/>
          </a:p>
          <a:p>
            <a:pPr lvl="0">
              <a:buNone/>
            </a:pPr>
            <a:r>
              <a:rPr b="1"/>
              <a:t>the memory</a:t>
            </a:r>
            <a:endParaRPr b="1"/>
          </a:p>
          <a:p>
            <a:pPr lvl="0">
              <a:buNone/>
            </a:pPr>
            <a:endParaRPr b="1"/>
          </a:p>
          <a:p>
            <a:pPr lvl="0">
              <a:buNone/>
            </a:pPr>
            <a:r>
              <a:rPr b="1"/>
              <a:t>                 e.g.   x= 2;</a:t>
            </a:r>
            <a:endParaRPr b="1"/>
          </a:p>
          <a:p>
            <a:pPr lvl="0">
              <a:buNone/>
            </a:pPr>
            <a:endParaRPr b="1"/>
          </a:p>
          <a:p>
            <a:pPr lvl="0">
              <a:buNone/>
            </a:pPr>
            <a:endParaRPr b="1"/>
          </a:p>
        </p:txBody>
      </p:sp>
    </p:spTree>
  </p:cSld>
  <p:clrMapOvr>
    <a:masterClrMapping/>
  </p:clrMapOvr>
  <p:transition/>
  <p:timing/>
</p:sld>
</file>

<file path=ppt/slides/slide3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609600" y="2590800"/>
            <a:ext cx="8229600" cy="2514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Swapping</a:t>
            </a:r>
            <a:br>
              <a:rPr sz="8800"/>
            </a:br>
            <a:endParaRPr sz="8800"/>
          </a:p>
        </p:txBody>
      </p:sp>
    </p:spTree>
  </p:cSld>
  <p:clrMapOvr>
    <a:masterClrMapping/>
  </p:clrMapOvr>
  <p:transition/>
  <p:timing/>
</p:sld>
</file>

<file path=ppt/slides/slide3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Swap</a:t>
            </a:r>
            <a:endParaRPr sz="7200"/>
          </a:p>
        </p:txBody>
      </p:sp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10668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 b="1"/>
              <a:t>	</a:t>
            </a:r>
            <a:r>
              <a:rPr sz="6000" b="1"/>
              <a:t>temp = x ;</a:t>
            </a:r>
            <a:endParaRPr sz="6000" b="1"/>
          </a:p>
          <a:p>
            <a:pPr lvl="0" algn="ctr">
              <a:buNone/>
            </a:pPr>
            <a:r>
              <a:rPr sz="6000" b="1"/>
              <a:t>	x = y ;</a:t>
            </a:r>
            <a:endParaRPr sz="6000" b="1"/>
          </a:p>
          <a:p>
            <a:pPr lvl="0" algn="ctr">
              <a:buNone/>
            </a:pPr>
            <a:r>
              <a:rPr sz="6000" b="1"/>
              <a:t>	y = temp ; 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3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 b="1"/>
              <a:t>main ( )	</a:t>
            </a:r>
            <a:endParaRPr sz="2400" b="1"/>
          </a:p>
          <a:p>
            <a:pPr lvl="0">
              <a:buNone/>
            </a:pPr>
            <a:r>
              <a:rPr sz="2400" b="1"/>
              <a:t>{</a:t>
            </a:r>
            <a:endParaRPr sz="2400" b="1"/>
          </a:p>
          <a:p>
            <a:pPr lvl="0">
              <a:buNone/>
            </a:pPr>
            <a:r>
              <a:rPr sz="2800" b="1"/>
              <a:t>		int x = 10 , y = 20 , * yptr , * xptr ;</a:t>
            </a:r>
            <a:endParaRPr sz="2800" b="1"/>
          </a:p>
          <a:p>
            <a:pPr lvl="0">
              <a:buNone/>
            </a:pPr>
            <a:r>
              <a:rPr sz="2800" b="1"/>
              <a:t>		yptr = &amp;y ;</a:t>
            </a:r>
            <a:endParaRPr sz="2800" b="1"/>
          </a:p>
          <a:p>
            <a:pPr lvl="0">
              <a:buNone/>
            </a:pPr>
            <a:r>
              <a:rPr sz="2800" b="1"/>
              <a:t>		xptr = &amp;x ;</a:t>
            </a:r>
            <a:endParaRPr sz="2800" b="1"/>
          </a:p>
          <a:p>
            <a:pPr lvl="0">
              <a:buNone/>
            </a:pPr>
            <a:r>
              <a:rPr sz="2800" b="1"/>
              <a:t>		swap ( yptr , xptr ) ;</a:t>
            </a:r>
            <a:endParaRPr sz="2800" b="1"/>
          </a:p>
          <a:p>
            <a:pPr lvl="0">
              <a:buNone/>
            </a:pPr>
            <a:r>
              <a:rPr sz="2800" b="1"/>
              <a:t>}</a:t>
            </a:r>
            <a:endParaRPr sz="2800" b="1"/>
          </a:p>
          <a:p>
            <a:pPr lvl="0">
              <a:buNone/>
            </a:pPr>
            <a:r>
              <a:rPr sz="2800" b="1"/>
              <a:t>	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3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477838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16764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swap ( int *yptr , int *xptr )</a:t>
            </a:r>
            <a:endParaRPr sz="3600" b="1"/>
          </a:p>
          <a:p>
            <a:pPr lvl="0">
              <a:buNone/>
            </a:pPr>
            <a:r>
              <a:rPr sz="3600" b="1"/>
              <a:t>{</a:t>
            </a:r>
            <a:endParaRPr sz="3600" b="1"/>
          </a:p>
          <a:p>
            <a:pPr lvl="0">
              <a:buNone/>
            </a:pPr>
            <a:r>
              <a:rPr sz="3600" b="1"/>
              <a:t>		… … …</a:t>
            </a:r>
            <a:endParaRPr sz="3600" b="1"/>
          </a:p>
          <a:p>
            <a:pPr lvl="0">
              <a:buNone/>
            </a:pPr>
            <a:r>
              <a:rPr sz="3600" b="1"/>
              <a:t>}</a:t>
            </a:r>
            <a:endParaRPr sz="3600" b="1"/>
          </a:p>
          <a:p>
            <a:pPr lvl="0">
              <a:buNone/>
            </a:pPr>
            <a:endParaRPr sz="3600" b="1"/>
          </a:p>
          <a:p>
            <a:pPr lvl="0"/>
            <a:endParaRPr sz="3600" b="1"/>
          </a:p>
        </p:txBody>
      </p:sp>
    </p:spTree>
  </p:cSld>
  <p:clrMapOvr>
    <a:masterClrMapping/>
  </p:clrMapOvr>
  <p:transition/>
  <p:timing/>
</p:sld>
</file>

<file path=ppt/slides/slide3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const</a:t>
            </a:r>
            <a:endParaRPr sz="7200"/>
          </a:p>
        </p:txBody>
      </p:sp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	</a:t>
            </a:r>
            <a:r>
              <a:rPr sz="4000" b="1"/>
              <a:t>int *const myptr = &amp;x ;</a:t>
            </a:r>
            <a:endParaRPr sz="4000" b="1"/>
          </a:p>
          <a:p>
            <a:pPr lvl="0" algn="ctr">
              <a:buNone/>
            </a:pPr>
            <a:endParaRPr sz="4000" b="1"/>
          </a:p>
          <a:p>
            <a:pPr lvl="0" algn="ctr">
              <a:buNone/>
            </a:pPr>
            <a:r>
              <a:rPr b="1">
                <a:solidFill>
                  <a:schemeClr val="hlink"/>
                </a:solidFill>
              </a:rPr>
              <a:t>myptr is a constant pointer to an integer</a:t>
            </a:r>
            <a:r>
              <a:rPr b="1">
                <a:solidFill>
                  <a:schemeClr val="accent2"/>
                </a:solidFill>
              </a:rPr>
              <a:t> 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/>
</p:sld>
</file>

<file path=ppt/slides/slide3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const</a:t>
            </a:r>
            <a:endParaRPr sz="7200"/>
          </a:p>
        </p:txBody>
      </p:sp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sz="4000" b="1"/>
          </a:p>
          <a:p>
            <a:pPr lvl="0" algn="ctr">
              <a:buNone/>
            </a:pPr>
            <a:r>
              <a:rPr sz="4000" b="1"/>
              <a:t>	</a:t>
            </a:r>
            <a:r>
              <a:rPr sz="6000" b="1"/>
              <a:t>const int x = 10 ;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3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const</a:t>
            </a:r>
            <a:endParaRPr sz="7200"/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	</a:t>
            </a:r>
            <a:endParaRPr b="1"/>
          </a:p>
          <a:p>
            <a:pPr lvl="0">
              <a:buNone/>
            </a:pPr>
            <a:r>
              <a:rPr b="1"/>
              <a:t>	</a:t>
            </a:r>
            <a:r>
              <a:rPr sz="4400" b="1"/>
              <a:t>const int *myptr = &amp;x ;</a:t>
            </a:r>
            <a:endParaRPr sz="4400" b="1"/>
          </a:p>
          <a:p>
            <a:pPr lvl="0">
              <a:buNone/>
            </a:pPr>
            <a:r>
              <a:rPr b="1"/>
              <a:t>	</a:t>
            </a:r>
            <a:endParaRPr b="1"/>
          </a:p>
          <a:p>
            <a:pPr lvl="0">
              <a:buNone/>
            </a:pPr>
            <a:endParaRPr b="1"/>
          </a:p>
          <a:p>
            <a:pPr lvl="0">
              <a:buNone/>
            </a:pPr>
            <a:r>
              <a:rPr sz="2800" b="1">
                <a:solidFill>
                  <a:schemeClr val="hlink"/>
                </a:solidFill>
              </a:rPr>
              <a:t>myptr is a pointer to a constant integer</a:t>
            </a:r>
            <a:endParaRPr sz="28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3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63" name="NotDefined 27" title=""/>
          <p:cNvSpPr/>
          <p:nvPr>
            <p:ph type="title"/>
          </p:nvPr>
        </p:nvSpPr>
        <p:spPr>
          <a:xfrm>
            <a:off x="10668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Array</a:t>
            </a:r>
            <a:endParaRPr sz="7200"/>
          </a:p>
        </p:txBody>
      </p:sp>
      <p:sp>
        <p:nvSpPr>
          <p:cNvPr id="26627" name="NotDefined 3" title=""/>
          <p:cNvSpPr/>
          <p:nvPr>
            <p:ph type="body" sz="half" idx="4294967295"/>
          </p:nvPr>
        </p:nvSpPr>
        <p:spPr>
          <a:xfrm>
            <a:off x="2743200" y="1981200"/>
            <a:ext cx="370205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int  </a:t>
            </a:r>
            <a:r>
              <a:rPr b="1">
                <a:solidFill>
                  <a:schemeClr val="hlink"/>
                </a:solidFill>
              </a:rPr>
              <a:t>a</a:t>
            </a:r>
            <a:r>
              <a:rPr b="1">
                <a:solidFill>
                  <a:schemeClr val="accent2"/>
                </a:solidFill>
              </a:rPr>
              <a:t> </a:t>
            </a:r>
            <a:r>
              <a:t>[ 10 ] ;</a:t>
            </a:r>
          </a:p>
        </p:txBody>
      </p:sp>
      <p:graphicFrame>
        <p:nvGraphicFramePr>
          <p:cNvPr id="26668" name="" title=""/>
          <p:cNvGraphicFramePr>
            <a:graphicFrameLocks noGrp="1"/>
          </p:cNvGraphicFramePr>
          <p:nvPr>
            <p:ph sz="half" idx="2"/>
          </p:nvPr>
        </p:nvGraphicFramePr>
        <p:xfrm>
          <a:off x="6705600" y="2514600"/>
          <a:ext cx="914400" cy="396240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3143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1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59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2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43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3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59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4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43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5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43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6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59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7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43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8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59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9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3143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10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6669" name="" title=""/>
          <p:cNvSpPr txBox="1"/>
          <p:nvPr/>
        </p:nvSpPr>
        <p:spPr>
          <a:xfrm>
            <a:off x="6170613" y="2452688"/>
            <a:ext cx="382587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800" b="1">
                <a:solidFill>
                  <a:schemeClr val="hlink"/>
                </a:solidFill>
              </a:rPr>
              <a:t>a</a:t>
            </a:r>
            <a:endParaRPr sz="2800" b="1">
              <a:solidFill>
                <a:schemeClr val="hlink"/>
              </a:solidFill>
            </a:endParaRPr>
          </a:p>
        </p:txBody>
      </p:sp>
      <p:sp>
        <p:nvSpPr>
          <p:cNvPr id="26670" name="" title=""/>
          <p:cNvSpPr txBox="1"/>
          <p:nvPr/>
        </p:nvSpPr>
        <p:spPr>
          <a:xfrm>
            <a:off x="3509963" y="2528888"/>
            <a:ext cx="27368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Starting Address of Array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9" grpId="0"/>
      <p:bldP spid="26670" grpId="0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481013" y="1997075"/>
            <a:ext cx="89154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524000" y="38100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800" b="1"/>
              <a:t>Lecture 15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3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In Today’s Lecture</a:t>
            </a:r>
          </a:p>
        </p:txBody>
      </p:sp>
      <p:sp>
        <p:nvSpPr>
          <p:cNvPr id="3077" name="NotDefined 5" title=""/>
          <p:cNvSpPr/>
          <p:nvPr>
            <p:ph type="body" idx="4294967295"/>
          </p:nvPr>
        </p:nvSpPr>
        <p:spPr>
          <a:xfrm>
            <a:off x="1752600" y="2209800"/>
            <a:ext cx="6705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Pointers and Arrays Manipulations</a:t>
            </a:r>
          </a:p>
          <a:p>
            <a:pPr lvl="0"/>
            <a:r>
              <a:t>Pointers Expression</a:t>
            </a:r>
          </a:p>
          <a:p>
            <a:pPr lvl="0"/>
            <a:r>
              <a:t>Pointers Arithmetic</a:t>
            </a:r>
          </a:p>
          <a:p>
            <a:pPr lvl="0"/>
            <a:r>
              <a:t>Multidimensional Arrays</a:t>
            </a:r>
          </a:p>
          <a:p>
            <a:pPr lvl="0"/>
            <a:r>
              <a:t>Pointer String and Array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Variable</a:t>
            </a:r>
            <a:endParaRPr sz="7200"/>
          </a:p>
        </p:txBody>
      </p:sp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1600200" y="2209800"/>
            <a:ext cx="6934200" cy="4114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In a program a variable has: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Name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Type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Size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Value</a:t>
            </a:r>
            <a:endParaRPr sz="3600" b="1"/>
          </a:p>
          <a:p>
            <a:pPr lvl="0"/>
            <a:endParaRPr sz="3600" b="1"/>
          </a:p>
        </p:txBody>
      </p:sp>
    </p:spTree>
  </p:cSld>
  <p:clrMapOvr>
    <a:masterClrMapping/>
  </p:clrMapOvr>
  <p:transition/>
  <p:timing/>
</p:sld>
</file>

<file path=ppt/slides/slide3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51" name="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Pointers and Arrays</a:t>
            </a:r>
            <a:endParaRPr sz="5400"/>
          </a:p>
        </p:txBody>
      </p:sp>
      <p:graphicFrame>
        <p:nvGraphicFramePr>
          <p:cNvPr id="5154" name="Table 22" title=""/>
          <p:cNvGraphicFramePr>
            <a:graphicFrameLocks noGrp="1"/>
          </p:cNvGraphicFramePr>
          <p:nvPr>
            <p:ph idx="1"/>
          </p:nvPr>
        </p:nvGraphicFramePr>
        <p:xfrm>
          <a:off x="6934200" y="1905000"/>
          <a:ext cx="838200" cy="4469765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3000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0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1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2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3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40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4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5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6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7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8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9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55" name="Text Box 23" title=""/>
          <p:cNvSpPr txBox="1"/>
          <p:nvPr/>
        </p:nvSpPr>
        <p:spPr>
          <a:xfrm>
            <a:off x="3448050" y="1905000"/>
            <a:ext cx="29654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/>
              <a:t>Starting Address of Array</a:t>
            </a:r>
            <a:endParaRPr b="1"/>
          </a:p>
        </p:txBody>
      </p:sp>
      <p:sp>
        <p:nvSpPr>
          <p:cNvPr id="5156" name="Text Box 24" title=""/>
          <p:cNvSpPr txBox="1"/>
          <p:nvPr/>
        </p:nvSpPr>
        <p:spPr>
          <a:xfrm>
            <a:off x="6400800" y="1676400"/>
            <a:ext cx="3810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3200" b="1">
                <a:solidFill>
                  <a:schemeClr val="hlink"/>
                </a:solidFill>
              </a:rPr>
              <a:t>y</a:t>
            </a:r>
            <a:endParaRPr sz="3200" b="1">
              <a:solidFill>
                <a:schemeClr val="hlink"/>
              </a:solidFill>
            </a:endParaRPr>
          </a:p>
        </p:txBody>
      </p:sp>
      <p:sp>
        <p:nvSpPr>
          <p:cNvPr id="5157" name="Rectangle 25" title=""/>
          <p:cNvSpPr/>
          <p:nvPr/>
        </p:nvSpPr>
        <p:spPr>
          <a:xfrm>
            <a:off x="990600" y="1828800"/>
            <a:ext cx="2303463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>
              <a:spcBef>
                <a:spcPct val="20000"/>
              </a:spcBef>
            </a:pPr>
            <a:r>
              <a:rPr sz="3200"/>
              <a:t>int  </a:t>
            </a:r>
            <a:r>
              <a:rPr sz="3200" b="1">
                <a:solidFill>
                  <a:schemeClr val="hlink"/>
                </a:solidFill>
              </a:rPr>
              <a:t>y</a:t>
            </a:r>
            <a:r>
              <a:rPr sz="3200" b="1">
                <a:solidFill>
                  <a:schemeClr val="accent2"/>
                </a:solidFill>
              </a:rPr>
              <a:t> </a:t>
            </a:r>
            <a:r>
              <a:rPr sz="3200"/>
              <a:t>[ 10 ] ;</a:t>
            </a:r>
            <a:endParaRPr sz="3200"/>
          </a:p>
        </p:txBody>
      </p:sp>
      <p:sp>
        <p:nvSpPr>
          <p:cNvPr id="5158" name="Text Box 26" title=""/>
          <p:cNvSpPr txBox="1"/>
          <p:nvPr/>
        </p:nvSpPr>
        <p:spPr>
          <a:xfrm>
            <a:off x="7924800" y="1936750"/>
            <a:ext cx="620713" cy="47894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800" b="1"/>
              <a:t>[0]</a:t>
            </a:r>
            <a:endParaRPr sz="2800" b="1"/>
          </a:p>
          <a:p>
            <a:pPr lvl="0"/>
            <a:r>
              <a:rPr sz="2800" b="1"/>
              <a:t>[1]</a:t>
            </a:r>
            <a:endParaRPr sz="2800" b="1"/>
          </a:p>
          <a:p>
            <a:pPr lvl="0"/>
            <a:r>
              <a:rPr sz="2800" b="1"/>
              <a:t>[2]</a:t>
            </a:r>
            <a:endParaRPr sz="2800" b="1"/>
          </a:p>
          <a:p>
            <a:pPr lvl="0"/>
            <a:r>
              <a:rPr sz="2800" b="1"/>
              <a:t>[3]</a:t>
            </a:r>
            <a:endParaRPr sz="2800" b="1"/>
          </a:p>
          <a:p>
            <a:pPr lvl="0"/>
            <a:r>
              <a:rPr sz="2800" b="1"/>
              <a:t>[4]</a:t>
            </a:r>
            <a:endParaRPr sz="2800" b="1"/>
          </a:p>
          <a:p>
            <a:pPr lvl="0"/>
            <a:r>
              <a:rPr sz="2800" b="1"/>
              <a:t>[5]</a:t>
            </a:r>
            <a:endParaRPr sz="2800" b="1"/>
          </a:p>
          <a:p>
            <a:pPr lvl="0"/>
            <a:r>
              <a:rPr sz="2800" b="1"/>
              <a:t>[6]</a:t>
            </a:r>
            <a:endParaRPr sz="2800" b="1"/>
          </a:p>
          <a:p>
            <a:pPr lvl="0"/>
            <a:r>
              <a:rPr sz="2800" b="1"/>
              <a:t>[7]</a:t>
            </a:r>
            <a:endParaRPr sz="2800" b="1"/>
          </a:p>
          <a:p>
            <a:pPr lvl="0"/>
            <a:r>
              <a:rPr sz="2800" b="1"/>
              <a:t>[8]</a:t>
            </a:r>
            <a:endParaRPr sz="2800" b="1"/>
          </a:p>
          <a:p>
            <a:pPr lvl="0"/>
            <a:r>
              <a:rPr sz="2800" b="1"/>
              <a:t>[9]</a:t>
            </a:r>
            <a:endParaRPr sz="2800" b="1"/>
          </a:p>
          <a:p>
            <a:pPr lvl="0"/>
            <a:endParaRPr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  <p:bldP spid="5156" grpId="0"/>
      <p:bldP spid="5158" grpId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3" name="NotDefined 5" title=""/>
          <p:cNvSpPr/>
          <p:nvPr>
            <p:ph type="body" idx="4294967295"/>
          </p:nvPr>
        </p:nvSpPr>
        <p:spPr>
          <a:xfrm>
            <a:off x="12192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buNone/>
            </a:pPr>
            <a:r>
              <a:rPr sz="4000"/>
              <a:t>The name of the array is like a</a:t>
            </a:r>
            <a:endParaRPr sz="4000"/>
          </a:p>
          <a:p>
            <a:pPr lvl="0" algn="just">
              <a:buNone/>
            </a:pPr>
            <a:r>
              <a:rPr sz="4000" b="1">
                <a:solidFill>
                  <a:schemeClr val="hlink"/>
                </a:solidFill>
              </a:rPr>
              <a:t>pointer</a:t>
            </a:r>
            <a:r>
              <a:rPr sz="4000" b="1">
                <a:solidFill>
                  <a:schemeClr val="accent2"/>
                </a:solidFill>
              </a:rPr>
              <a:t> </a:t>
            </a:r>
            <a:r>
              <a:rPr sz="4000"/>
              <a:t>which contain the </a:t>
            </a:r>
            <a:endParaRPr sz="4000"/>
          </a:p>
          <a:p>
            <a:pPr lvl="0" algn="just">
              <a:buNone/>
            </a:pPr>
            <a:r>
              <a:rPr sz="4000"/>
              <a:t>address of the first element.</a:t>
            </a:r>
            <a:endParaRPr sz="4000"/>
          </a:p>
        </p:txBody>
      </p:sp>
    </p:spTree>
  </p:cSld>
  <p:clrMapOvr>
    <a:masterClrMapping/>
  </p:clrMapOvr>
  <p:transition/>
  <p:timing/>
</p:sld>
</file>

<file path=ppt/slides/slide3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5240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3200"/>
              <a:t>Declaration of a Pointer Variable</a:t>
            </a:r>
            <a:endParaRPr sz="3200"/>
          </a:p>
        </p:txBody>
      </p:sp>
      <p:sp>
        <p:nvSpPr>
          <p:cNvPr id="8197" name="NotDefined 5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int y [ 10 ] ;</a:t>
            </a:r>
          </a:p>
          <a:p>
            <a:pPr lvl="0" algn="ctr">
              <a:buNone/>
            </a:pPr>
            <a:r>
              <a:t>int *yptr ;</a:t>
            </a:r>
          </a:p>
          <a:p>
            <a:pPr lvl="0" algn="ctr">
              <a:buNone/>
            </a:pPr>
          </a:p>
          <a:p>
            <a:pPr lvl="0" algn="ctr">
              <a:buNone/>
            </a:pPr>
            <a:r>
              <a:t>yptr = y ;               </a:t>
            </a:r>
          </a:p>
        </p:txBody>
      </p:sp>
      <p:sp>
        <p:nvSpPr>
          <p:cNvPr id="8198" name="Text Box 6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8199" name="Rectangle 7" title=""/>
          <p:cNvSpPr/>
          <p:nvPr/>
        </p:nvSpPr>
        <p:spPr>
          <a:xfrm>
            <a:off x="4711700" y="3048000"/>
            <a:ext cx="42037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800">
                <a:solidFill>
                  <a:schemeClr val="hlink"/>
                </a:solidFill>
              </a:rPr>
              <a:t>yptr is a pointer to integer</a:t>
            </a:r>
            <a:endParaRPr sz="28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title"/>
          </p:nvPr>
        </p:nvSpPr>
        <p:spPr>
          <a:xfrm>
            <a:off x="1295400" y="762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3200"/>
              <a:t>Declaration of a Pointer Variable</a:t>
            </a:r>
            <a:endParaRPr sz="3200"/>
          </a:p>
        </p:txBody>
      </p:sp>
      <p:graphicFrame>
        <p:nvGraphicFramePr>
          <p:cNvPr id="38916" name="Table 4" title=""/>
          <p:cNvGraphicFramePr>
            <a:graphicFrameLocks noGrp="1"/>
          </p:cNvGraphicFramePr>
          <p:nvPr>
            <p:ph idx="1"/>
          </p:nvPr>
        </p:nvGraphicFramePr>
        <p:xfrm>
          <a:off x="6934200" y="1905000"/>
          <a:ext cx="838200" cy="4469765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3000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0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1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2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3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402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4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5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6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7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8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52438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2000"/>
                        <a:t>9</a:t>
                      </a:r>
                      <a:endParaRPr sz="2000"/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941" name="" title=""/>
          <p:cNvSpPr txBox="1"/>
          <p:nvPr/>
        </p:nvSpPr>
        <p:spPr>
          <a:xfrm>
            <a:off x="3746500" y="3086100"/>
            <a:ext cx="1524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3600" b="1">
                <a:solidFill>
                  <a:schemeClr val="hlink"/>
                </a:solidFill>
              </a:rPr>
              <a:t>y [ 3 ]</a:t>
            </a:r>
            <a:endParaRPr sz="3600" b="1">
              <a:solidFill>
                <a:schemeClr val="hlink"/>
              </a:solidFill>
            </a:endParaRPr>
          </a:p>
        </p:txBody>
      </p:sp>
      <p:cxnSp>
        <p:nvCxnSpPr>
          <p:cNvPr id="38943" name="" title=""/>
          <p:cNvCxnSpPr/>
          <p:nvPr/>
        </p:nvCxnSpPr>
        <p:spPr>
          <a:xfrm>
            <a:off x="5232400" y="3429000"/>
            <a:ext cx="1600200" cy="0"/>
          </a:xfrm>
          <a:prstGeom prst="line">
            <a:avLst/>
          </a:prstGeom>
          <a:noFill/>
          <a:ln w="200025">
            <a:solidFill>
              <a:schemeClr val="hlink"/>
            </a:solidFill>
            <a:miter lim="800000"/>
            <a:tailEnd type="triangle"/>
          </a:ln>
        </p:spPr>
      </p:cxnSp>
      <p:sp>
        <p:nvSpPr>
          <p:cNvPr id="38944" name="Text Box 20" title=""/>
          <p:cNvSpPr txBox="1"/>
          <p:nvPr/>
        </p:nvSpPr>
        <p:spPr>
          <a:xfrm>
            <a:off x="7924800" y="1936750"/>
            <a:ext cx="620713" cy="47894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800" b="1"/>
              <a:t>[0]</a:t>
            </a:r>
            <a:endParaRPr sz="2800" b="1"/>
          </a:p>
          <a:p>
            <a:pPr lvl="0"/>
            <a:r>
              <a:rPr sz="2800" b="1"/>
              <a:t>[1]</a:t>
            </a:r>
            <a:endParaRPr sz="2800" b="1"/>
          </a:p>
          <a:p>
            <a:pPr lvl="0"/>
            <a:r>
              <a:rPr sz="2800" b="1"/>
              <a:t>[2]</a:t>
            </a:r>
            <a:endParaRPr sz="2800" b="1"/>
          </a:p>
          <a:p>
            <a:pPr lvl="0"/>
            <a:r>
              <a:rPr sz="2800" b="1"/>
              <a:t>[3]</a:t>
            </a:r>
            <a:endParaRPr sz="2800" b="1"/>
          </a:p>
          <a:p>
            <a:pPr lvl="0"/>
            <a:r>
              <a:rPr sz="2800" b="1"/>
              <a:t>[4]</a:t>
            </a:r>
            <a:endParaRPr sz="2800" b="1"/>
          </a:p>
          <a:p>
            <a:pPr lvl="0"/>
            <a:r>
              <a:rPr sz="2800" b="1"/>
              <a:t>[5]</a:t>
            </a:r>
            <a:endParaRPr sz="2800" b="1"/>
          </a:p>
          <a:p>
            <a:pPr lvl="0"/>
            <a:r>
              <a:rPr sz="2800" b="1"/>
              <a:t>[6]</a:t>
            </a:r>
            <a:endParaRPr sz="2800" b="1"/>
          </a:p>
          <a:p>
            <a:pPr lvl="0"/>
            <a:r>
              <a:rPr sz="2800" b="1"/>
              <a:t>[7]</a:t>
            </a:r>
            <a:endParaRPr sz="2800" b="1"/>
          </a:p>
          <a:p>
            <a:pPr lvl="0"/>
            <a:r>
              <a:rPr sz="2800" b="1"/>
              <a:t>[8]</a:t>
            </a:r>
            <a:endParaRPr sz="2800" b="1"/>
          </a:p>
          <a:p>
            <a:pPr lvl="0"/>
            <a:r>
              <a:rPr sz="2800" b="1"/>
              <a:t>[9]</a:t>
            </a:r>
            <a:endParaRPr sz="2800" b="1"/>
          </a:p>
          <a:p>
            <a:pPr lvl="0"/>
            <a:endParaRPr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/>
      <p:bldP spid="38944" grpId="0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5" name="NotDefined 5" title=""/>
          <p:cNvSpPr/>
          <p:nvPr>
            <p:ph type="body" idx="4294967295"/>
          </p:nvPr>
        </p:nvSpPr>
        <p:spPr>
          <a:xfrm>
            <a:off x="1143000" y="2209800"/>
            <a:ext cx="5410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 algn="ctr">
              <a:buNone/>
            </a:pPr>
            <a:r>
              <a:rPr sz="4000"/>
              <a:t>int y [ 10 ] ;</a:t>
            </a:r>
            <a:endParaRPr sz="4000"/>
          </a:p>
          <a:p>
            <a:pPr lvl="4" algn="ctr">
              <a:buNone/>
            </a:pPr>
            <a:r>
              <a:rPr sz="4000"/>
              <a:t>int *yptr ;</a:t>
            </a:r>
            <a:endParaRPr sz="4000"/>
          </a:p>
          <a:p>
            <a:pPr lvl="4" algn="ctr">
              <a:buNone/>
            </a:pPr>
            <a:r>
              <a:rPr sz="4000"/>
              <a:t>yptr = y ;</a:t>
            </a:r>
            <a:endParaRPr sz="4000"/>
          </a:p>
          <a:p>
            <a:pPr lvl="4" algn="ctr">
              <a:buNone/>
            </a:pPr>
            <a:r>
              <a:rPr sz="4000"/>
              <a:t>yptr ++ ;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50222" name="" title=""/>
          <p:cNvGrpSpPr/>
          <p:nvPr/>
        </p:nvGrpSpPr>
        <p:grpSpPr>
          <a:xfrm>
            <a:off x="762000" y="1690688"/>
            <a:ext cx="7848600" cy="3795712"/>
            <a:chOff x="480" y="1065"/>
            <a:chExt cx="4944" cy="2391"/>
          </a:xfrm>
        </p:grpSpPr>
        <p:sp>
          <p:nvSpPr>
            <p:cNvPr id="50181" name="Rectangle 5" title=""/>
            <p:cNvSpPr/>
            <p:nvPr/>
          </p:nvSpPr>
          <p:spPr>
            <a:xfrm>
              <a:off x="480" y="3129"/>
              <a:ext cx="2496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>
                  <a:solidFill>
                    <a:schemeClr val="hlink"/>
                  </a:solidFill>
                  <a:latin typeface="Courier New" pitchFamily="49" charset="0"/>
                  <a:ea typeface="Times New Roman" pitchFamily="18" charset="0"/>
                </a:rPr>
                <a:t>pointer variable </a:t>
              </a:r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Times New Roman" pitchFamily="18" charset="0"/>
                </a:rPr>
                <a:t>y</a:t>
              </a:r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Mincho" charset="-128"/>
                </a:rPr>
                <a:t>Ptr</a:t>
              </a:r>
              <a:endParaRPr sz="2400" b="1">
                <a:solidFill>
                  <a:schemeClr val="hlink"/>
                </a:solidFill>
                <a:latin typeface="Courier New" pitchFamily="49" charset="0"/>
                <a:ea typeface="Times New Roman" pitchFamily="18" charset="0"/>
              </a:endParaRPr>
            </a:p>
            <a:p>
              <a:pPr lvl="0" algn="ctr" eaLnBrk="0" hangingPunct="0"/>
              <a:endParaRPr sz="2400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0182" name="Custom 6" title=""/>
            <p:cNvSpPr/>
            <p:nvPr/>
          </p:nvSpPr>
          <p:spPr>
            <a:xfrm>
              <a:off x="1271" y="2624"/>
              <a:ext cx="373" cy="453"/>
            </a:xfrm>
            <a:custGeom>
              <a:rect l="l" t="t" r="r" b="b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0183" name="Ellipse 7" title=""/>
            <p:cNvSpPr/>
            <p:nvPr/>
          </p:nvSpPr>
          <p:spPr>
            <a:xfrm>
              <a:off x="1396" y="2775"/>
              <a:ext cx="124" cy="151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hlin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50184" name="Group 8" title=""/>
            <p:cNvGrpSpPr/>
            <p:nvPr/>
          </p:nvGrpSpPr>
          <p:grpSpPr>
            <a:xfrm>
              <a:off x="2266" y="1914"/>
              <a:ext cx="622" cy="452"/>
              <a:chExt cx="20000" cy="20000"/>
            </a:xfrm>
          </p:grpSpPr>
          <p:sp>
            <p:nvSpPr>
              <p:cNvPr id="50185" name="Custom 9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0186" name="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y[0]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0187" name="" title=""/>
            <p:cNvGrpSpPr/>
            <p:nvPr/>
          </p:nvGrpSpPr>
          <p:grpSpPr>
            <a:xfrm>
              <a:off x="2888" y="1914"/>
              <a:ext cx="622" cy="452"/>
              <a:chExt cx="20000" cy="20000"/>
            </a:xfrm>
          </p:grpSpPr>
          <p:sp>
            <p:nvSpPr>
              <p:cNvPr id="50188" name="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0189" name="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y[1]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0190" name="" title=""/>
            <p:cNvGrpSpPr/>
            <p:nvPr/>
          </p:nvGrpSpPr>
          <p:grpSpPr>
            <a:xfrm>
              <a:off x="3510" y="1914"/>
              <a:ext cx="622" cy="452"/>
              <a:chExt cx="20000" cy="20000"/>
            </a:xfrm>
          </p:grpSpPr>
          <p:sp>
            <p:nvSpPr>
              <p:cNvPr id="50191" name="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0192" name="Rectangle 10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y[2]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0193" name="Group 11" title=""/>
            <p:cNvGrpSpPr/>
            <p:nvPr/>
          </p:nvGrpSpPr>
          <p:grpSpPr>
            <a:xfrm>
              <a:off x="4754" y="1914"/>
              <a:ext cx="622" cy="452"/>
              <a:chExt cx="20000" cy="20000"/>
            </a:xfrm>
          </p:grpSpPr>
          <p:sp>
            <p:nvSpPr>
              <p:cNvPr id="50194" name="Custom 12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0195" name="Rectangle 13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y[4]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0196" name="Group 14" title=""/>
            <p:cNvGrpSpPr/>
            <p:nvPr/>
          </p:nvGrpSpPr>
          <p:grpSpPr>
            <a:xfrm>
              <a:off x="4132" y="1914"/>
              <a:ext cx="622" cy="452"/>
              <a:chExt cx="20000" cy="20000"/>
            </a:xfrm>
          </p:grpSpPr>
          <p:sp>
            <p:nvSpPr>
              <p:cNvPr id="50197" name="Custom 15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0198" name="Rectangle 16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y[3]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50199" name="Custom 17" title=""/>
            <p:cNvSpPr/>
            <p:nvPr/>
          </p:nvSpPr>
          <p:spPr>
            <a:xfrm flipH="1">
              <a:off x="2449" y="1737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0204" name="" title=""/>
            <p:cNvSpPr/>
            <p:nvPr/>
          </p:nvSpPr>
          <p:spPr>
            <a:xfrm>
              <a:off x="2246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3000</a:t>
              </a:r>
              <a:endParaRPr sz="2400" b="1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0205" name="" title=""/>
            <p:cNvSpPr/>
            <p:nvPr/>
          </p:nvSpPr>
          <p:spPr>
            <a:xfrm>
              <a:off x="2928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3004</a:t>
              </a:r>
              <a:endParaRPr sz="2400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0206" name="" title=""/>
            <p:cNvSpPr/>
            <p:nvPr/>
          </p:nvSpPr>
          <p:spPr>
            <a:xfrm>
              <a:off x="3600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3008</a:t>
              </a:r>
              <a:endParaRPr sz="2400" b="1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0207" name="" title=""/>
            <p:cNvSpPr/>
            <p:nvPr/>
          </p:nvSpPr>
          <p:spPr>
            <a:xfrm>
              <a:off x="4214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3012</a:t>
              </a:r>
              <a:endParaRPr sz="2400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0208" name="Rectangle 20" title=""/>
            <p:cNvSpPr/>
            <p:nvPr/>
          </p:nvSpPr>
          <p:spPr>
            <a:xfrm>
              <a:off x="4934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3016</a:t>
              </a:r>
              <a:endParaRPr sz="2400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0209" name="Rectangle 21" title=""/>
            <p:cNvSpPr/>
            <p:nvPr/>
          </p:nvSpPr>
          <p:spPr>
            <a:xfrm>
              <a:off x="1776" y="1065"/>
              <a:ext cx="997" cy="302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Times New Roman" pitchFamily="18" charset="0"/>
                </a:rPr>
                <a:t>location</a:t>
              </a:r>
              <a:endParaRPr sz="2400" b="1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0210" name="Custom 22" title=""/>
            <p:cNvSpPr/>
            <p:nvPr/>
          </p:nvSpPr>
          <p:spPr>
            <a:xfrm>
              <a:off x="1453" y="2112"/>
              <a:ext cx="816" cy="672"/>
            </a:xfrm>
            <a:custGeom>
              <a:rect l="l" t="t" r="r" b="b"/>
              <a:pathLst>
                <a:path w="20000" h="20000">
                  <a:moveTo>
                    <a:pt x="19975" y="0"/>
                  </a:moveTo>
                  <a:lnTo>
                    <a:pt x="0" y="0"/>
                  </a:lnTo>
                  <a:lnTo>
                    <a:pt x="0" y="19963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0217" name="Custom 29" title=""/>
            <p:cNvSpPr/>
            <p:nvPr/>
          </p:nvSpPr>
          <p:spPr>
            <a:xfrm flipH="1">
              <a:off x="4368" y="1737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0218" name="" title=""/>
            <p:cNvSpPr/>
            <p:nvPr/>
          </p:nvSpPr>
          <p:spPr>
            <a:xfrm flipH="1">
              <a:off x="3792" y="1737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0219" name="" title=""/>
            <p:cNvSpPr/>
            <p:nvPr/>
          </p:nvSpPr>
          <p:spPr>
            <a:xfrm flipH="1">
              <a:off x="3121" y="1737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0221" name="" title=""/>
            <p:cNvSpPr/>
            <p:nvPr/>
          </p:nvSpPr>
          <p:spPr>
            <a:xfrm flipH="1">
              <a:off x="5137" y="1736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</p:grpSp>
    </p:spTree>
  </p:cSld>
  <p:clrMapOvr>
    <a:masterClrMapping/>
  </p:clrMapOvr>
  <p:transition/>
  <p:timing/>
</p:sld>
</file>

<file path=ppt/slides/slide3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70" name="NotDefined 6" title=""/>
          <p:cNvSpPr/>
          <p:nvPr>
            <p:ph type="body" idx="4294967295"/>
          </p:nvPr>
        </p:nvSpPr>
        <p:spPr>
          <a:xfrm>
            <a:off x="1066800" y="19812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buNone/>
            </a:pPr>
            <a:r>
              <a:rPr sz="4400"/>
              <a:t>In this case yptr is a pointer </a:t>
            </a:r>
            <a:endParaRPr sz="4400"/>
          </a:p>
          <a:p>
            <a:pPr lvl="0" algn="just">
              <a:buNone/>
            </a:pPr>
            <a:r>
              <a:rPr sz="4400"/>
              <a:t>to integer so now when we </a:t>
            </a:r>
            <a:endParaRPr sz="4400"/>
          </a:p>
          <a:p>
            <a:pPr lvl="0" algn="just">
              <a:buNone/>
            </a:pPr>
            <a:r>
              <a:rPr sz="4400"/>
              <a:t>increment yptr it points to </a:t>
            </a:r>
            <a:endParaRPr sz="4400"/>
          </a:p>
          <a:p>
            <a:pPr lvl="0" algn="just">
              <a:buNone/>
            </a:pPr>
            <a:r>
              <a:rPr sz="4400"/>
              <a:t>the next integer</a:t>
            </a:r>
            <a:endParaRPr sz="4400"/>
          </a:p>
        </p:txBody>
      </p:sp>
    </p:spTree>
  </p:cSld>
  <p:clrMapOvr>
    <a:masterClrMapping/>
  </p:clrMapOvr>
  <p:transition/>
  <p:timing/>
</p:sld>
</file>

<file path=ppt/slides/slide3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Example 1</a:t>
            </a:r>
            <a:endParaRPr sz="5400"/>
          </a:p>
        </p:txBody>
      </p:sp>
      <p:sp>
        <p:nvSpPr>
          <p:cNvPr id="12293" name="NotDefined 5" title=""/>
          <p:cNvSpPr/>
          <p:nvPr>
            <p:ph type="body" idx="4294967295"/>
          </p:nvPr>
        </p:nvSpPr>
        <p:spPr>
          <a:xfrm>
            <a:off x="381000" y="1676400"/>
            <a:ext cx="8229600" cy="502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3">
              <a:buNone/>
            </a:pPr>
            <a:r>
              <a:rPr sz="2800"/>
              <a:t>#include&lt;iostream.h&gt;</a:t>
            </a:r>
            <a:endParaRPr sz="2800"/>
          </a:p>
          <a:p>
            <a:pPr lvl="3">
              <a:buNone/>
            </a:pPr>
            <a:r>
              <a:rPr sz="2800"/>
              <a:t>main ( ) </a:t>
            </a:r>
            <a:endParaRPr sz="2800"/>
          </a:p>
          <a:p>
            <a:pPr lvl="3">
              <a:buNone/>
            </a:pPr>
            <a:r>
              <a:rPr sz="2800"/>
              <a:t>{</a:t>
            </a:r>
            <a:endParaRPr sz="2800"/>
          </a:p>
          <a:p>
            <a:pPr lvl="3">
              <a:buNone/>
            </a:pPr>
            <a:r>
              <a:rPr sz="2800"/>
              <a:t>	int y [ 10 ] ;</a:t>
            </a:r>
            <a:endParaRPr sz="2800"/>
          </a:p>
          <a:p>
            <a:pPr lvl="3">
              <a:buNone/>
            </a:pPr>
            <a:r>
              <a:rPr sz="2800"/>
              <a:t>	int *yptr = y ;</a:t>
            </a:r>
            <a:endParaRPr sz="2800"/>
          </a:p>
          <a:p>
            <a:pPr lvl="3">
              <a:buNone/>
            </a:pPr>
            <a:r>
              <a:rPr sz="2800"/>
              <a:t>	yptr = y ;</a:t>
            </a:r>
            <a:endParaRPr sz="2800"/>
          </a:p>
          <a:p>
            <a:pPr lvl="3">
              <a:buNone/>
            </a:pPr>
            <a:r>
              <a:rPr sz="2800"/>
              <a:t>	cout &lt;&lt; yptr ;</a:t>
            </a:r>
            <a:endParaRPr sz="2800"/>
          </a:p>
          <a:p>
            <a:pPr lvl="3">
              <a:buNone/>
            </a:pPr>
            <a:r>
              <a:rPr sz="2800"/>
              <a:t>	yptr ++ ;</a:t>
            </a:r>
            <a:endParaRPr sz="2800"/>
          </a:p>
          <a:p>
            <a:pPr lvl="3">
              <a:buNone/>
            </a:pPr>
            <a:r>
              <a:rPr sz="2800"/>
              <a:t>	cout &lt;&lt; yptr ;</a:t>
            </a:r>
            <a:endParaRPr sz="2800"/>
          </a:p>
          <a:p>
            <a:pPr lvl="3">
              <a:buNone/>
            </a:pPr>
            <a:r>
              <a:rPr sz="2800"/>
              <a:t>}</a:t>
            </a:r>
            <a:endParaRPr sz="2800"/>
          </a:p>
          <a:p>
            <a:pPr lvl="0">
              <a:buNone/>
            </a:pPr>
            <a:endParaRPr sz="4000"/>
          </a:p>
        </p:txBody>
      </p:sp>
    </p:spTree>
  </p:cSld>
  <p:clrMapOvr>
    <a:masterClrMapping/>
  </p:clrMapOvr>
  <p:transition/>
  <p:timing/>
</p:sld>
</file>

<file path=ppt/slides/slide3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533400" y="1447800"/>
            <a:ext cx="8229600" cy="4495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200"/>
              <a:t>yptr = y ;     </a:t>
            </a:r>
            <a:br>
              <a:rPr sz="3200"/>
            </a:br>
            <a:r>
              <a:rPr sz="3200"/>
              <a:t>     </a:t>
            </a:r>
            <a:br>
              <a:rPr sz="3200"/>
            </a:br>
            <a:r>
              <a:rPr sz="3200"/>
              <a:t> </a:t>
            </a:r>
            <a:r>
              <a:rPr sz="3200">
                <a:solidFill>
                  <a:schemeClr val="hlink"/>
                </a:solidFill>
              </a:rPr>
              <a:t>is same as</a:t>
            </a:r>
            <a:br>
              <a:rPr sz="3200">
                <a:solidFill>
                  <a:schemeClr val="hlink"/>
                </a:solidFill>
              </a:rPr>
            </a:br>
            <a:r>
              <a:rPr sz="3200">
                <a:solidFill>
                  <a:schemeClr val="accent2"/>
                </a:solidFill>
              </a:rPr>
              <a:t> </a:t>
            </a:r>
            <a:br>
              <a:rPr sz="3200">
                <a:solidFill>
                  <a:schemeClr val="accent2"/>
                </a:solidFill>
              </a:rPr>
            </a:br>
            <a:r>
              <a:rPr sz="3200"/>
              <a:t>yptr = &amp;y [ 0 ] ;</a:t>
            </a:r>
            <a:br>
              <a:rPr sz="3200"/>
            </a:br>
            <a:r>
              <a:rPr sz="3200"/>
              <a:t>……..</a:t>
            </a:r>
            <a:br>
              <a:rPr sz="3200"/>
            </a:br>
            <a:r>
              <a:rPr sz="3200"/>
              <a:t>yptr = &amp;y [ 2 ] ;</a:t>
            </a:r>
            <a:endParaRPr sz="3200"/>
          </a:p>
        </p:txBody>
      </p:sp>
    </p:spTree>
  </p:cSld>
  <p:clrMapOvr>
    <a:masterClrMapping/>
  </p:clrMapOvr>
  <p:transition/>
  <p:timing/>
</p:sld>
</file>

<file path=ppt/slides/slide3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Example 2</a:t>
            </a:r>
            <a:endParaRPr sz="600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2">
              <a:buNone/>
            </a:pPr>
            <a:r>
              <a:rPr sz="2800"/>
              <a:t>#include&lt;iostream.h&gt;</a:t>
            </a:r>
            <a:endParaRPr sz="2800"/>
          </a:p>
          <a:p>
            <a:pPr lvl="2">
              <a:buNone/>
            </a:pPr>
            <a:r>
              <a:rPr sz="2800"/>
              <a:t>main ( )</a:t>
            </a:r>
            <a:endParaRPr sz="2800"/>
          </a:p>
          <a:p>
            <a:pPr lvl="2">
              <a:buNone/>
            </a:pPr>
            <a:r>
              <a:rPr sz="2800"/>
              <a:t>{</a:t>
            </a:r>
            <a:endParaRPr sz="2800"/>
          </a:p>
          <a:p>
            <a:pPr lvl="2">
              <a:buNone/>
            </a:pPr>
            <a:r>
              <a:rPr sz="2800"/>
              <a:t>	int y [ 10 ] ;</a:t>
            </a:r>
            <a:endParaRPr sz="2800"/>
          </a:p>
          <a:p>
            <a:pPr lvl="2">
              <a:buNone/>
            </a:pPr>
            <a:r>
              <a:rPr sz="2800"/>
              <a:t>	int *yptr ;</a:t>
            </a:r>
            <a:endParaRPr sz="2800"/>
          </a:p>
          <a:p>
            <a:pPr lvl="2">
              <a:buNone/>
            </a:pPr>
            <a:r>
              <a:rPr sz="2800"/>
              <a:t>	yptr = y ;</a:t>
            </a:r>
            <a:endParaRPr sz="2800"/>
          </a:p>
          <a:p>
            <a:pPr lvl="2">
              <a:buNone/>
            </a:pPr>
            <a:r>
              <a:rPr sz="2800"/>
              <a:t>	cout &lt;&lt; yptr ;</a:t>
            </a:r>
            <a:endParaRPr sz="2800"/>
          </a:p>
          <a:p>
            <a:pPr lvl="2">
              <a:buNone/>
            </a:pPr>
            <a:r>
              <a:rPr sz="2800"/>
              <a:t>	yptr ++ ;</a:t>
            </a:r>
            <a:endParaRPr sz="2800"/>
          </a:p>
          <a:p>
            <a:pPr lvl="2">
              <a:buNone/>
            </a:pPr>
            <a:r>
              <a:rPr sz="2800"/>
              <a:t>	cout &lt;&lt; *yptr ;</a:t>
            </a:r>
            <a:endParaRPr sz="2800"/>
          </a:p>
          <a:p>
            <a:pPr lvl="2">
              <a:buNone/>
            </a:pPr>
            <a:r>
              <a:rPr sz="2800"/>
              <a:t>}</a:t>
            </a:r>
            <a:endParaRPr sz="2800"/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12954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Assignment Operator</a:t>
            </a:r>
            <a:endParaRPr sz="5400"/>
          </a:p>
        </p:txBody>
      </p:sp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/>
              <a:t>				  </a:t>
            </a:r>
            <a:r>
              <a:rPr sz="6000" b="1"/>
              <a:t>=</a:t>
            </a:r>
            <a:endParaRPr sz="6000" b="1"/>
          </a:p>
          <a:p>
            <a:pPr lvl="0">
              <a:buNone/>
            </a:pPr>
            <a:r>
              <a:rPr sz="4400"/>
              <a:t>				</a:t>
            </a:r>
            <a:r>
              <a:rPr sz="4400" b="1"/>
              <a:t>x = 2</a:t>
            </a:r>
            <a:endParaRPr sz="4400" b="1"/>
          </a:p>
          <a:p>
            <a:pPr lvl="0">
              <a:buNone/>
            </a:pPr>
            <a:r>
              <a:rPr sz="4400"/>
              <a:t> </a:t>
            </a:r>
            <a:endParaRPr sz="4400"/>
          </a:p>
        </p:txBody>
      </p:sp>
      <p:sp>
        <p:nvSpPr>
          <p:cNvPr id="10244" name="Can 4" title=""/>
          <p:cNvSpPr/>
          <p:nvPr/>
        </p:nvSpPr>
        <p:spPr>
          <a:xfrm>
            <a:off x="1295400" y="4119563"/>
            <a:ext cx="1676400" cy="167163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666699">
                  <a:alpha val="60001"/>
                </a:srgbClr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0" scaled="1"/>
          </a:gra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 b="1">
                <a:solidFill>
                  <a:schemeClr val="hlink"/>
                </a:solidFill>
              </a:rPr>
              <a:t>X</a:t>
            </a:r>
            <a:endParaRPr sz="4000" b="1">
              <a:solidFill>
                <a:schemeClr val="hlink"/>
              </a:solidFill>
            </a:endParaRPr>
          </a:p>
        </p:txBody>
      </p:sp>
      <p:sp>
        <p:nvSpPr>
          <p:cNvPr id="10246" name="Text Box 6" title=""/>
          <p:cNvSpPr txBox="1"/>
          <p:nvPr/>
        </p:nvSpPr>
        <p:spPr>
          <a:xfrm>
            <a:off x="4343400" y="4572000"/>
            <a:ext cx="692150" cy="1189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7200" b="1"/>
              <a:t>2</a:t>
            </a:r>
            <a:endParaRPr sz="7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06 -0.03283 C -0.02674 -0.09734 -0.05313 -0.16208 -0.08924 -0.19884 C -0.12552 -0.23584 -0.18021 -0.2511 -0.21771 -0.2541 C -0.25521 -0.25711 -0.29115 -0.24462 -0.31441 -0.21734 C -0.3375 -0.18983 -0.35035 -0.12832 -0.3566 -0.08994 C -0.36285 -0.05156 -0.35278 -0.00393 -0.35209 0.01341" ptsTypes="">
                                      <p:cBhvr>
                                        <p:cTn id="6" dur="2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981200" y="1752600"/>
            <a:ext cx="82296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t>main ( )</a:t>
            </a:r>
          </a:p>
          <a:p>
            <a:pPr lvl="0">
              <a:lnSpc>
                <a:spcPct val="90000"/>
              </a:lnSpc>
              <a:buNone/>
            </a:pPr>
            <a:r>
              <a:t>{</a:t>
            </a:r>
          </a:p>
          <a:p>
            <a:pPr lvl="0">
              <a:lnSpc>
                <a:spcPct val="90000"/>
              </a:lnSpc>
              <a:buNone/>
            </a:pPr>
            <a:r>
              <a:t>		int x = 10 ;</a:t>
            </a:r>
          </a:p>
          <a:p>
            <a:pPr lvl="0">
              <a:lnSpc>
                <a:spcPct val="90000"/>
              </a:lnSpc>
              <a:buNone/>
            </a:pPr>
            <a:r>
              <a:t>		int *yptr ;</a:t>
            </a:r>
          </a:p>
          <a:p>
            <a:pPr lvl="0">
              <a:lnSpc>
                <a:spcPct val="90000"/>
              </a:lnSpc>
              <a:buNone/>
            </a:pPr>
            <a:r>
              <a:t>		yptr = &amp;x ;</a:t>
            </a:r>
          </a:p>
          <a:p>
            <a:pPr lvl="0">
              <a:lnSpc>
                <a:spcPct val="90000"/>
              </a:lnSpc>
              <a:buNone/>
            </a:pPr>
            <a:r>
              <a:t>		cout &lt;&lt; yptr ;</a:t>
            </a:r>
          </a:p>
          <a:p>
            <a:pPr lvl="0">
              <a:lnSpc>
                <a:spcPct val="90000"/>
              </a:lnSpc>
              <a:buNone/>
            </a:pPr>
            <a:r>
              <a:t>		cout &lt;&lt; *yptr ;</a:t>
            </a:r>
          </a:p>
          <a:p>
            <a:pPr lvl="0">
              <a:lnSpc>
                <a:spcPct val="90000"/>
              </a:lnSpc>
              <a:buNone/>
            </a:pPr>
            <a:r>
              <a:t>		*yptr ++ ; </a:t>
            </a:r>
          </a:p>
          <a:p>
            <a:pPr lvl="0">
              <a:lnSpc>
                <a:spcPct val="90000"/>
              </a:lnSpc>
              <a:buNone/>
            </a:pPr>
            <a:r>
              <a:t>}			    </a:t>
            </a:r>
            <a:endParaRPr>
              <a:solidFill>
                <a:schemeClr val="accent2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5365" name="NotDefined 5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  <p:sp>
        <p:nvSpPr>
          <p:cNvPr id="15366" name="Text Box 6" title=""/>
          <p:cNvSpPr txBox="1"/>
          <p:nvPr/>
        </p:nvSpPr>
        <p:spPr>
          <a:xfrm>
            <a:off x="4908550" y="5638800"/>
            <a:ext cx="38544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solidFill>
                  <a:schemeClr val="hlink"/>
                </a:solidFill>
              </a:rPr>
              <a:t>increment whatever yptr points to</a:t>
            </a:r>
            <a:endParaRPr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12954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 Arithmetic</a:t>
            </a:r>
            <a:endParaRPr sz="6000"/>
          </a:p>
        </p:txBody>
      </p:sp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buNone/>
            </a:pPr>
            <a:r>
              <a:rPr sz="5400"/>
              <a:t>*yptr + 3 ;</a:t>
            </a:r>
            <a:endParaRPr sz="5400"/>
          </a:p>
          <a:p>
            <a:pPr lvl="4">
              <a:buNone/>
            </a:pPr>
            <a:endParaRPr sz="5400"/>
          </a:p>
          <a:p>
            <a:pPr lvl="4">
              <a:buNone/>
            </a:pPr>
            <a:r>
              <a:rPr sz="5400"/>
              <a:t>cout &lt;&lt; *yptr ;</a:t>
            </a:r>
            <a:endParaRPr sz="5400"/>
          </a:p>
          <a:p>
            <a:pPr lvl="4">
              <a:buNone/>
            </a:pPr>
            <a:r>
              <a:rPr sz="5400"/>
              <a:t>*yptr += 3 ;</a:t>
            </a:r>
            <a:endParaRPr sz="5400"/>
          </a:p>
          <a:p>
            <a:pPr lvl="0">
              <a:buNone/>
            </a:pPr>
            <a:r>
              <a:t>	</a:t>
            </a:r>
          </a:p>
        </p:txBody>
      </p:sp>
      <p:sp>
        <p:nvSpPr>
          <p:cNvPr id="36868" name="Text Box 4" title=""/>
          <p:cNvSpPr txBox="1"/>
          <p:nvPr/>
        </p:nvSpPr>
        <p:spPr>
          <a:xfrm>
            <a:off x="6356350" y="2270125"/>
            <a:ext cx="286385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solidFill>
                  <a:schemeClr val="hlink"/>
                </a:solidFill>
              </a:rPr>
              <a:t>This Is an Expression </a:t>
            </a:r>
            <a:endParaRPr sz="20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 Arithmetic</a:t>
            </a:r>
            <a:endParaRPr sz="6000"/>
          </a:p>
        </p:txBody>
      </p:sp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609600" y="2286000"/>
            <a:ext cx="6477000" cy="1981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 algn="ctr">
              <a:buNone/>
            </a:pPr>
            <a:r>
              <a:rPr sz="5400" b="1"/>
              <a:t>yptr = &amp;x ;</a:t>
            </a:r>
            <a:endParaRPr sz="5400" b="1"/>
          </a:p>
          <a:p>
            <a:pPr lvl="4" algn="ctr">
              <a:buNone/>
            </a:pPr>
            <a:r>
              <a:rPr sz="5400" b="1"/>
              <a:t>yptr ++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3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13716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 Arithmetic</a:t>
            </a:r>
            <a:endParaRPr sz="60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2133600" y="2332038"/>
            <a:ext cx="4419600" cy="39163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3" algn="ctr">
              <a:buNone/>
            </a:pPr>
            <a:r>
              <a:rPr sz="3600"/>
              <a:t>int x =10 ;</a:t>
            </a:r>
            <a:endParaRPr sz="3600"/>
          </a:p>
          <a:p>
            <a:pPr lvl="3" algn="ctr">
              <a:buNone/>
            </a:pPr>
            <a:r>
              <a:rPr sz="3600"/>
              <a:t>int *yptr ;</a:t>
            </a:r>
            <a:endParaRPr sz="3600"/>
          </a:p>
          <a:p>
            <a:pPr lvl="3" algn="ctr">
              <a:buNone/>
            </a:pPr>
            <a:r>
              <a:rPr sz="3600"/>
              <a:t>yptr = &amp;x ;</a:t>
            </a:r>
            <a:endParaRPr sz="3600"/>
          </a:p>
          <a:p>
            <a:pPr lvl="3" algn="ctr">
              <a:buNone/>
            </a:pPr>
            <a:r>
              <a:rPr sz="3600"/>
              <a:t>*yptr += 3 ; </a:t>
            </a:r>
            <a:endParaRPr sz="3600"/>
          </a:p>
          <a:p>
            <a:pPr lvl="3" algn="ctr">
              <a:buNone/>
            </a:pPr>
            <a:r>
              <a:rPr sz="3600"/>
              <a:t>yptr += 3 ;</a:t>
            </a:r>
            <a:endParaRPr sz="3600"/>
          </a:p>
        </p:txBody>
      </p:sp>
    </p:spTree>
  </p:cSld>
  <p:clrMapOvr>
    <a:masterClrMapping/>
  </p:clrMapOvr>
  <p:transition/>
  <p:timing/>
</p:sld>
</file>

<file path=ppt/slides/slide3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12192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Decrementing </a:t>
            </a:r>
            <a:endParaRPr sz="6600"/>
          </a:p>
        </p:txBody>
      </p:sp>
      <p:sp>
        <p:nvSpPr>
          <p:cNvPr id="51203" name="NotDefined 3" title=""/>
          <p:cNvSpPr/>
          <p:nvPr>
            <p:ph type="body" idx="4294967295"/>
          </p:nvPr>
        </p:nvSpPr>
        <p:spPr>
          <a:xfrm>
            <a:off x="1371600" y="3200400"/>
            <a:ext cx="5334000" cy="121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 algn="ctr">
              <a:buNone/>
            </a:pPr>
            <a:r>
              <a:rPr sz="4800" b="1"/>
              <a:t>*yptr --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3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 Arithmetic</a:t>
            </a:r>
            <a:endParaRPr sz="60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/>
              <a:t>int *p1 ,*p2;</a:t>
            </a:r>
            <a:endParaRPr sz="3600"/>
          </a:p>
          <a:p>
            <a:pPr lvl="0" algn="ctr">
              <a:buNone/>
            </a:pPr>
            <a:r>
              <a:rPr sz="3600"/>
              <a:t>…..</a:t>
            </a:r>
            <a:endParaRPr sz="3600"/>
          </a:p>
          <a:p>
            <a:pPr lvl="0" algn="ctr">
              <a:buNone/>
            </a:pPr>
            <a:r>
              <a:rPr sz="3600"/>
              <a:t>p1 + p2 ;</a:t>
            </a:r>
            <a:endParaRPr sz="3600"/>
          </a:p>
        </p:txBody>
      </p:sp>
      <p:sp>
        <p:nvSpPr>
          <p:cNvPr id="17413" name="Text Box 5" title=""/>
          <p:cNvSpPr txBox="1"/>
          <p:nvPr/>
        </p:nvSpPr>
        <p:spPr>
          <a:xfrm>
            <a:off x="3810000" y="4114800"/>
            <a:ext cx="1550988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4400" b="1">
                <a:solidFill>
                  <a:schemeClr val="hlink"/>
                </a:solidFill>
              </a:rPr>
              <a:t>Error</a:t>
            </a:r>
            <a:endParaRPr sz="44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12954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 Arithmetic</a:t>
            </a:r>
            <a:endParaRPr sz="6000"/>
          </a:p>
        </p:txBody>
      </p:sp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2800"/>
              <a:t>	</a:t>
            </a:r>
            <a:r>
              <a:rPr sz="4800"/>
              <a:t>int y [ 10 ] , *y1 , *y2 ; </a:t>
            </a:r>
            <a:endParaRPr sz="4800"/>
          </a:p>
          <a:p>
            <a:pPr lvl="0" algn="ctr">
              <a:buNone/>
            </a:pPr>
            <a:r>
              <a:rPr sz="4800"/>
              <a:t>  y1 = &amp;y [ 0 ] ;</a:t>
            </a:r>
            <a:endParaRPr sz="4800"/>
          </a:p>
          <a:p>
            <a:pPr lvl="0" algn="ctr">
              <a:buNone/>
            </a:pPr>
            <a:r>
              <a:rPr sz="4800"/>
              <a:t>  y2 = &amp;y [ 3 ] ;</a:t>
            </a:r>
            <a:endParaRPr sz="4800"/>
          </a:p>
          <a:p>
            <a:pPr lvl="0" algn="ctr">
              <a:buNone/>
            </a:pPr>
            <a:r>
              <a:rPr sz="4800"/>
              <a:t>  cout &lt;&lt; y2 - y1 ; </a:t>
            </a:r>
            <a:endParaRPr sz="4800"/>
          </a:p>
        </p:txBody>
      </p:sp>
    </p:spTree>
  </p:cSld>
  <p:clrMapOvr>
    <a:masterClrMapping/>
  </p:clrMapOvr>
  <p:transition/>
  <p:timing/>
</p:sld>
</file>

<file path=ppt/slides/slide3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12954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 Arithmetic</a:t>
            </a:r>
            <a:endParaRPr sz="6000"/>
          </a:p>
        </p:txBody>
      </p:sp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10668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/>
              <a:t>int y [ 10 ] ;</a:t>
            </a:r>
            <a:endParaRPr sz="4000"/>
          </a:p>
          <a:p>
            <a:pPr lvl="0" algn="ctr">
              <a:buNone/>
            </a:pPr>
            <a:r>
              <a:rPr sz="4000"/>
              <a:t>int *yptr ;</a:t>
            </a:r>
            <a:endParaRPr sz="4000"/>
          </a:p>
          <a:p>
            <a:pPr lvl="0" algn="ctr">
              <a:buNone/>
            </a:pPr>
            <a:r>
              <a:rPr sz="4000"/>
              <a:t>yptr = y [ 5 ] ;</a:t>
            </a:r>
            <a:endParaRPr sz="4000"/>
          </a:p>
          <a:p>
            <a:pPr lvl="0" algn="ctr">
              <a:buNone/>
            </a:pPr>
            <a:r>
              <a:rPr sz="4000"/>
              <a:t>cout &lt;&lt; *( yptr + 5 ) ;</a:t>
            </a:r>
            <a:endParaRPr sz="4000"/>
          </a:p>
        </p:txBody>
      </p:sp>
    </p:spTree>
  </p:cSld>
  <p:clrMapOvr>
    <a:masterClrMapping/>
  </p:clrMapOvr>
  <p:transition/>
  <p:timing/>
</p:sld>
</file>

<file path=ppt/slides/slide3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Pointer Comparison</a:t>
            </a:r>
            <a:endParaRPr sz="5400"/>
          </a:p>
        </p:txBody>
      </p:sp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762000" y="2286000"/>
            <a:ext cx="6019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 algn="ctr">
              <a:buNone/>
            </a:pPr>
            <a:r>
              <a:rPr sz="4400"/>
              <a:t>if ( y1 &gt; y2 )</a:t>
            </a:r>
            <a:endParaRPr sz="4400"/>
          </a:p>
          <a:p>
            <a:pPr lvl="4" algn="ctr">
              <a:buNone/>
            </a:pPr>
            <a:r>
              <a:rPr sz="4400"/>
              <a:t>if ( y1 &gt;= y2 ) </a:t>
            </a:r>
            <a:endParaRPr sz="4400"/>
          </a:p>
          <a:p>
            <a:pPr lvl="4" algn="ctr">
              <a:buNone/>
            </a:pPr>
            <a:r>
              <a:rPr sz="4400"/>
              <a:t>if ( y1 ==  y2 ) </a:t>
            </a:r>
            <a:endParaRPr sz="4400"/>
          </a:p>
        </p:txBody>
      </p:sp>
    </p:spTree>
  </p:cSld>
  <p:clrMapOvr>
    <a:masterClrMapping/>
  </p:clrMapOvr>
  <p:transition/>
  <p:timing/>
</p:sld>
</file>

<file path=ppt/slides/slide3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Pointer Comparison</a:t>
            </a:r>
            <a:endParaRPr sz="5400"/>
          </a:p>
        </p:txBody>
      </p:sp>
      <p:sp>
        <p:nvSpPr>
          <p:cNvPr id="53251" name="NotDefined 3" title=""/>
          <p:cNvSpPr/>
          <p:nvPr>
            <p:ph type="body" idx="4294967295"/>
          </p:nvPr>
        </p:nvSpPr>
        <p:spPr>
          <a:xfrm>
            <a:off x="533400" y="3048000"/>
            <a:ext cx="7696200" cy="129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buNone/>
            </a:pPr>
            <a:r>
              <a:rPr sz="5400"/>
              <a:t>if ( *y1 &gt; *y2 )</a:t>
            </a:r>
            <a:endParaRPr sz="5400"/>
          </a:p>
          <a:p>
            <a:pPr lvl="0"/>
            <a:endParaRPr sz="4400"/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Assignment Operator </a:t>
            </a:r>
            <a:endParaRPr sz="5400"/>
          </a:p>
        </p:txBody>
      </p:sp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/>
              <a:t>L.H.S = R.H.S.</a:t>
            </a:r>
            <a:endParaRPr sz="4000"/>
          </a:p>
          <a:p>
            <a:pPr lvl="0">
              <a:buNone/>
            </a:pPr>
            <a:endParaRPr sz="4000"/>
          </a:p>
          <a:p>
            <a:pPr lvl="0">
              <a:buNone/>
            </a:pPr>
            <a:r>
              <a:rPr sz="4000"/>
              <a:t>X+ 3 = y + 4 </a:t>
            </a:r>
            <a:r>
              <a:rPr sz="4000">
                <a:solidFill>
                  <a:srgbClr val="FF0000"/>
                </a:solidFill>
              </a:rPr>
              <a:t> </a:t>
            </a:r>
            <a:r>
              <a:rPr sz="4000" b="1">
                <a:solidFill>
                  <a:srgbClr val="FF0000"/>
                </a:solidFill>
              </a:rPr>
              <a:t>Wrong</a:t>
            </a:r>
            <a:endParaRPr sz="4000" b="1">
              <a:solidFill>
                <a:srgbClr val="FF0000"/>
              </a:solidFill>
            </a:endParaRPr>
          </a:p>
          <a:p>
            <a:pPr lvl="0">
              <a:buNone/>
            </a:pPr>
            <a:r>
              <a:rPr sz="2800"/>
              <a:t>Z = x +4</a:t>
            </a:r>
            <a:endParaRPr sz="2800"/>
          </a:p>
          <a:p>
            <a:pPr lvl="0">
              <a:buNone/>
            </a:pPr>
            <a:r>
              <a:rPr sz="2800"/>
              <a:t>x +4 = Z   </a:t>
            </a:r>
            <a:r>
              <a:rPr sz="4000" b="1">
                <a:solidFill>
                  <a:srgbClr val="FF0000"/>
                </a:solidFill>
              </a:rPr>
              <a:t>Wrong</a:t>
            </a:r>
            <a:endParaRPr sz="4000" b="1">
              <a:solidFill>
                <a:srgbClr val="FF0000"/>
              </a:solidFill>
            </a:endParaRPr>
          </a:p>
          <a:p>
            <a:pPr lvl="0">
              <a:buNone/>
            </a:pPr>
            <a:endParaRPr sz="2800"/>
          </a:p>
        </p:txBody>
      </p:sp>
    </p:spTree>
  </p:cSld>
  <p:clrMapOvr>
    <a:masterClrMapping/>
  </p:clrMapOvr>
  <p:transition/>
  <p:timing/>
</p:sld>
</file>

<file path=ppt/slides/slide3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title"/>
          </p:nvPr>
        </p:nvSpPr>
        <p:spPr>
          <a:xfrm>
            <a:off x="10668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44035" name="NotDefined 3" title=""/>
          <p:cNvSpPr/>
          <p:nvPr>
            <p:ph type="body" idx="4294967295"/>
          </p:nvPr>
        </p:nvSpPr>
        <p:spPr>
          <a:xfrm>
            <a:off x="7620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buNone/>
            </a:pPr>
            <a:r>
              <a:rPr sz="4000"/>
              <a:t>int y [ 10 ] ;</a:t>
            </a:r>
            <a:endParaRPr sz="4000"/>
          </a:p>
          <a:p>
            <a:pPr lvl="4">
              <a:buNone/>
            </a:pPr>
            <a:r>
              <a:rPr sz="4000"/>
              <a:t>int *yptr ;</a:t>
            </a:r>
            <a:endParaRPr sz="4000"/>
          </a:p>
          <a:p>
            <a:pPr lvl="4">
              <a:buNone/>
            </a:pPr>
            <a:r>
              <a:rPr sz="4000"/>
              <a:t>yptr = y ;</a:t>
            </a:r>
            <a:endParaRPr sz="4000"/>
          </a:p>
          <a:p>
            <a:pPr lvl="4">
              <a:buNone/>
            </a:pPr>
            <a:r>
              <a:rPr sz="4000"/>
              <a:t>cout &lt;&lt; y [ 5 ] ;</a:t>
            </a:r>
            <a:endParaRPr sz="4000"/>
          </a:p>
          <a:p>
            <a:pPr lvl="4">
              <a:buNone/>
            </a:pPr>
            <a:r>
              <a:rPr sz="4000"/>
              <a:t>cout &lt;&lt; ( yptr + 5 ) ;</a:t>
            </a:r>
            <a:endParaRPr sz="4000"/>
          </a:p>
          <a:p>
            <a:pPr lvl="4">
              <a:buNone/>
            </a:pPr>
            <a:r>
              <a:rPr sz="4000"/>
              <a:t>cout  &lt;&lt; *( yptr + 5 ) ;  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5427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lnSpc>
                <a:spcPct val="90000"/>
              </a:lnSpc>
              <a:buNone/>
            </a:pPr>
            <a:r>
              <a:rPr sz="3600"/>
              <a:t>int que [ 10 ] ;</a:t>
            </a:r>
            <a:endParaRPr sz="3600"/>
          </a:p>
          <a:p>
            <a:pPr lvl="4">
              <a:lnSpc>
                <a:spcPct val="90000"/>
              </a:lnSpc>
              <a:buNone/>
            </a:pPr>
            <a:r>
              <a:rPr sz="3600"/>
              <a:t>int y [ 10 ];</a:t>
            </a:r>
            <a:endParaRPr sz="3600"/>
          </a:p>
          <a:p>
            <a:pPr lvl="4">
              <a:lnSpc>
                <a:spcPct val="90000"/>
              </a:lnSpc>
              <a:buNone/>
            </a:pPr>
            <a:r>
              <a:rPr sz="3600"/>
              <a:t>int *yptr ;</a:t>
            </a:r>
            <a:endParaRPr sz="3600"/>
          </a:p>
          <a:p>
            <a:pPr lvl="4">
              <a:lnSpc>
                <a:spcPct val="90000"/>
              </a:lnSpc>
              <a:buNone/>
            </a:pPr>
            <a:r>
              <a:rPr sz="3600"/>
              <a:t>yptr = y ;  </a:t>
            </a:r>
            <a:endParaRPr sz="3600"/>
          </a:p>
          <a:p>
            <a:pPr lvl="4">
              <a:lnSpc>
                <a:spcPct val="90000"/>
              </a:lnSpc>
              <a:buNone/>
            </a:pPr>
            <a:r>
              <a:rPr sz="3600"/>
              <a:t>yptr = que ;</a:t>
            </a:r>
            <a:endParaRPr sz="1200"/>
          </a:p>
        </p:txBody>
      </p:sp>
      <p:sp>
        <p:nvSpPr>
          <p:cNvPr id="54277" name="RightArrow 5" title=""/>
          <p:cNvSpPr/>
          <p:nvPr/>
        </p:nvSpPr>
        <p:spPr>
          <a:xfrm>
            <a:off x="990600" y="20288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06 0.00208 L -0.0033 0.35972" ptsTypes="">
                                      <p:cBhvr>
                                        <p:cTn id="13" dur="20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55331" name="Group 23" title=""/>
          <p:cNvGrpSpPr/>
          <p:nvPr/>
        </p:nvGrpSpPr>
        <p:grpSpPr>
          <a:xfrm>
            <a:off x="762000" y="1690688"/>
            <a:ext cx="7848600" cy="3795712"/>
            <a:chOff x="480" y="1065"/>
            <a:chExt cx="4944" cy="2391"/>
          </a:xfrm>
        </p:grpSpPr>
        <p:sp>
          <p:nvSpPr>
            <p:cNvPr id="55332" name="Rectangle 24" title=""/>
            <p:cNvSpPr/>
            <p:nvPr/>
          </p:nvSpPr>
          <p:spPr>
            <a:xfrm>
              <a:off x="480" y="3129"/>
              <a:ext cx="2496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>
                  <a:solidFill>
                    <a:schemeClr val="hlink"/>
                  </a:solidFill>
                  <a:latin typeface="Courier New" pitchFamily="49" charset="0"/>
                  <a:ea typeface="Times New Roman" pitchFamily="18" charset="0"/>
                </a:rPr>
                <a:t>pointer variable v</a:t>
              </a:r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Mincho" charset="-128"/>
                </a:rPr>
                <a:t>Ptr</a:t>
              </a:r>
              <a:endParaRPr sz="2400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5333" name="Custom 25" title=""/>
            <p:cNvSpPr/>
            <p:nvPr/>
          </p:nvSpPr>
          <p:spPr>
            <a:xfrm>
              <a:off x="1271" y="2624"/>
              <a:ext cx="373" cy="453"/>
            </a:xfrm>
            <a:custGeom>
              <a:rect l="l" t="t" r="r" b="b"/>
              <a:pathLst>
                <a:path w="20000" h="20000">
                  <a:moveTo>
                    <a:pt x="19944" y="0"/>
                  </a:moveTo>
                  <a:lnTo>
                    <a:pt x="19944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44" y="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5334" name="Ellipse 26" title=""/>
            <p:cNvSpPr/>
            <p:nvPr/>
          </p:nvSpPr>
          <p:spPr>
            <a:xfrm>
              <a:off x="1396" y="2775"/>
              <a:ext cx="124" cy="151"/>
            </a:xfrm>
            <a:prstGeom prst="ellipse">
              <a:avLst/>
            </a:prstGeom>
            <a:solidFill>
              <a:schemeClr val="hlink"/>
            </a:solidFill>
            <a:ln w="3175">
              <a:solidFill>
                <a:schemeClr val="hlink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55335" name="Group 27" title=""/>
            <p:cNvGrpSpPr/>
            <p:nvPr/>
          </p:nvGrpSpPr>
          <p:grpSpPr>
            <a:xfrm>
              <a:off x="2266" y="1914"/>
              <a:ext cx="622" cy="452"/>
              <a:chExt cx="20000" cy="20000"/>
            </a:xfrm>
          </p:grpSpPr>
          <p:sp>
            <p:nvSpPr>
              <p:cNvPr id="55336" name="Custom 28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5337" name="Rectangle 29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v[0]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5338" name="" title=""/>
            <p:cNvGrpSpPr/>
            <p:nvPr/>
          </p:nvGrpSpPr>
          <p:grpSpPr>
            <a:xfrm>
              <a:off x="2888" y="1914"/>
              <a:ext cx="622" cy="452"/>
              <a:chExt cx="20000" cy="20000"/>
            </a:xfrm>
          </p:grpSpPr>
          <p:sp>
            <p:nvSpPr>
              <p:cNvPr id="55339" name="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5340" name="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v[1]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5341" name="" title=""/>
            <p:cNvGrpSpPr/>
            <p:nvPr/>
          </p:nvGrpSpPr>
          <p:grpSpPr>
            <a:xfrm>
              <a:off x="3510" y="1914"/>
              <a:ext cx="622" cy="452"/>
              <a:chExt cx="20000" cy="20000"/>
            </a:xfrm>
          </p:grpSpPr>
          <p:sp>
            <p:nvSpPr>
              <p:cNvPr id="55342" name="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5343" name="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v[2]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5344" name="Group 30" title=""/>
            <p:cNvGrpSpPr/>
            <p:nvPr/>
          </p:nvGrpSpPr>
          <p:grpSpPr>
            <a:xfrm>
              <a:off x="4754" y="1914"/>
              <a:ext cx="622" cy="452"/>
              <a:chExt cx="20000" cy="20000"/>
            </a:xfrm>
          </p:grpSpPr>
          <p:sp>
            <p:nvSpPr>
              <p:cNvPr id="55345" name="Custom 31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5346" name="Rectangle 32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v[4]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55347" name="Group 33" title=""/>
            <p:cNvGrpSpPr/>
            <p:nvPr/>
          </p:nvGrpSpPr>
          <p:grpSpPr>
            <a:xfrm>
              <a:off x="4132" y="1914"/>
              <a:ext cx="622" cy="452"/>
              <a:chExt cx="20000" cy="20000"/>
            </a:xfrm>
          </p:grpSpPr>
          <p:sp>
            <p:nvSpPr>
              <p:cNvPr id="55348" name="Custom 34" title=""/>
              <p:cNvSpPr/>
              <p:nvPr/>
            </p:nvSpPr>
            <p:spPr>
              <a:xfrm>
                <a:off x="0" y="0"/>
                <a:ext cx="20000" cy="20000"/>
              </a:xfrm>
              <a:custGeom>
                <a:rect l="l" t="t" r="r" b="b"/>
                <a:pathLst>
                  <a:path w="20000" h="20000">
                    <a:moveTo>
                      <a:pt x="19967" y="0"/>
                    </a:moveTo>
                    <a:lnTo>
                      <a:pt x="19967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55349" name="Rectangle 35" title=""/>
              <p:cNvSpPr/>
              <p:nvPr/>
            </p:nvSpPr>
            <p:spPr>
              <a:xfrm>
                <a:off x="2100" y="4000"/>
                <a:ext cx="15767" cy="14500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  <a:miter lim="800000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lang="en-US" altLang="en-US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>
                <a:pPr lvl="0" algn="ctr"/>
                <a:r>
                  <a:rPr sz="2400" b="1">
                    <a:solidFill>
                      <a:schemeClr val="hlink"/>
                    </a:solidFill>
                    <a:latin typeface="Courier New" pitchFamily="49" charset="0"/>
                    <a:ea typeface="Courier New" pitchFamily="49" charset="0"/>
                  </a:rPr>
                  <a:t>v[3]</a:t>
                </a:r>
                <a:endParaRPr sz="2400" b="1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55350" name="Custom 36" title=""/>
            <p:cNvSpPr/>
            <p:nvPr/>
          </p:nvSpPr>
          <p:spPr>
            <a:xfrm flipH="1">
              <a:off x="2449" y="1737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5351" name="Rectangle 37" title=""/>
            <p:cNvSpPr/>
            <p:nvPr/>
          </p:nvSpPr>
          <p:spPr>
            <a:xfrm>
              <a:off x="2246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3000</a:t>
              </a:r>
              <a:endParaRPr sz="2400" b="1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5352" name="Rectangle 38" title=""/>
            <p:cNvSpPr/>
            <p:nvPr/>
          </p:nvSpPr>
          <p:spPr>
            <a:xfrm>
              <a:off x="2928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3004</a:t>
              </a:r>
              <a:endParaRPr sz="2400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5353" name="Rectangle 39" title=""/>
            <p:cNvSpPr/>
            <p:nvPr/>
          </p:nvSpPr>
          <p:spPr>
            <a:xfrm>
              <a:off x="3600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3008</a:t>
              </a:r>
              <a:endParaRPr sz="2400" b="1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5354" name="" title=""/>
            <p:cNvSpPr/>
            <p:nvPr/>
          </p:nvSpPr>
          <p:spPr>
            <a:xfrm>
              <a:off x="4214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3012</a:t>
              </a:r>
              <a:endParaRPr sz="2400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5355" name="" title=""/>
            <p:cNvSpPr/>
            <p:nvPr/>
          </p:nvSpPr>
          <p:spPr>
            <a:xfrm>
              <a:off x="4934" y="1410"/>
              <a:ext cx="490" cy="327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Courier New" pitchFamily="49" charset="0"/>
                </a:rPr>
                <a:t>3016</a:t>
              </a:r>
              <a:endParaRPr sz="2400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5356" name="" title=""/>
            <p:cNvSpPr/>
            <p:nvPr/>
          </p:nvSpPr>
          <p:spPr>
            <a:xfrm>
              <a:off x="1776" y="1065"/>
              <a:ext cx="997" cy="302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/>
              <a:r>
                <a:rPr sz="2400" b="1">
                  <a:solidFill>
                    <a:schemeClr val="hlink"/>
                  </a:solidFill>
                  <a:latin typeface="Courier New" pitchFamily="49" charset="0"/>
                  <a:ea typeface="Times New Roman" pitchFamily="18" charset="0"/>
                </a:rPr>
                <a:t>location</a:t>
              </a:r>
              <a:endParaRPr sz="2400" b="1">
                <a:solidFill>
                  <a:schemeClr val="hlink"/>
                </a:solidFill>
                <a:latin typeface="Courier New" pitchFamily="49" charset="0"/>
              </a:endParaRPr>
            </a:p>
          </p:txBody>
        </p:sp>
        <p:sp>
          <p:nvSpPr>
            <p:cNvPr id="55357" name="" title=""/>
            <p:cNvSpPr/>
            <p:nvPr/>
          </p:nvSpPr>
          <p:spPr>
            <a:xfrm>
              <a:off x="1453" y="2112"/>
              <a:ext cx="816" cy="672"/>
            </a:xfrm>
            <a:custGeom>
              <a:rect l="l" t="t" r="r" b="b"/>
              <a:pathLst>
                <a:path w="20000" h="20000">
                  <a:moveTo>
                    <a:pt x="19975" y="0"/>
                  </a:moveTo>
                  <a:lnTo>
                    <a:pt x="0" y="0"/>
                  </a:lnTo>
                  <a:lnTo>
                    <a:pt x="0" y="19963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  <a:headEnd type="triangle" len="sm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5358" name="" title=""/>
            <p:cNvSpPr/>
            <p:nvPr/>
          </p:nvSpPr>
          <p:spPr>
            <a:xfrm flipH="1">
              <a:off x="4368" y="1737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5359" name="" title=""/>
            <p:cNvSpPr/>
            <p:nvPr/>
          </p:nvSpPr>
          <p:spPr>
            <a:xfrm flipH="1">
              <a:off x="3792" y="1737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55360" name="Custom 40" title=""/>
            <p:cNvSpPr/>
            <p:nvPr/>
          </p:nvSpPr>
          <p:spPr>
            <a:xfrm flipH="1">
              <a:off x="3121" y="1737"/>
              <a:ext cx="47" cy="173"/>
            </a:xfrm>
            <a:custGeom>
              <a:rect l="l" t="t" r="r" b="b"/>
              <a:pathLst>
                <a:path w="20000" h="20000">
                  <a:moveTo>
                    <a:pt x="0" y="0"/>
                  </a:moveTo>
                  <a:lnTo>
                    <a:pt x="0" y="19917"/>
                  </a:lnTo>
                </a:path>
              </a:pathLst>
            </a:custGeom>
            <a:noFill/>
            <a:ln w="3175">
              <a:solidFill>
                <a:schemeClr val="tx1"/>
              </a:solidFill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</p:grpSp>
      <p:sp>
        <p:nvSpPr>
          <p:cNvPr id="55361" name="Custom 41" title=""/>
          <p:cNvSpPr/>
          <p:nvPr/>
        </p:nvSpPr>
        <p:spPr>
          <a:xfrm flipH="1">
            <a:off x="8154988" y="2757488"/>
            <a:ext cx="74612" cy="274637"/>
          </a:xfrm>
          <a:custGeom>
            <a:rect l="l" t="t" r="r" b="b"/>
            <a:pathLst>
              <a:path w="20000" h="20000">
                <a:moveTo>
                  <a:pt x="0" y="0"/>
                </a:moveTo>
                <a:lnTo>
                  <a:pt x="0" y="19917"/>
                </a:lnTo>
              </a:path>
            </a:pathLst>
          </a:custGeom>
          <a:noFill/>
          <a:ln w="3175"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3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304800" y="2514600"/>
            <a:ext cx="82296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 b="1"/>
              <a:t>	</a:t>
            </a:r>
            <a:r>
              <a:rPr sz="9600" b="1"/>
              <a:t>Strings</a:t>
            </a:r>
            <a:endParaRPr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String Initialization</a:t>
            </a:r>
            <a:endParaRPr sz="5400"/>
          </a:p>
        </p:txBody>
      </p:sp>
      <p:sp>
        <p:nvSpPr>
          <p:cNvPr id="47107" name="NotDefined 3" title=""/>
          <p:cNvSpPr/>
          <p:nvPr>
            <p:ph type="body" idx="4294967295"/>
          </p:nvPr>
        </p:nvSpPr>
        <p:spPr>
          <a:xfrm>
            <a:off x="10668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char name [ 20 ] ; </a:t>
            </a:r>
          </a:p>
          <a:p>
            <a:pPr lvl="0" algn="ctr">
              <a:buNone/>
            </a:pPr>
            <a:r>
              <a:t>name [ 0 ] = ‘A’ ;</a:t>
            </a:r>
          </a:p>
          <a:p>
            <a:pPr lvl="0" algn="ctr">
              <a:buNone/>
            </a:pPr>
            <a:r>
              <a:t>name [ 1 ] = ‘m’ ;</a:t>
            </a:r>
          </a:p>
          <a:p>
            <a:pPr lvl="0" algn="ctr">
              <a:buNone/>
            </a:pPr>
            <a:r>
              <a:t>name [ 2 ] = ‘i’ ;</a:t>
            </a:r>
          </a:p>
          <a:p>
            <a:pPr lvl="0" algn="ctr">
              <a:buNone/>
            </a:pPr>
            <a:r>
              <a:t>name [ 3 ] = ‘r’ ;</a:t>
            </a:r>
          </a:p>
          <a:p>
            <a:pPr lvl="0" algn="ctr">
              <a:buNone/>
            </a:pPr>
            <a:r>
              <a:t>name [ 4 ] = ‘\0’ 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String Initialization</a:t>
            </a:r>
            <a:endParaRPr sz="5400"/>
          </a:p>
        </p:txBody>
      </p:sp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1066800" y="2819400"/>
            <a:ext cx="7543800" cy="2133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2400"/>
              <a:t>	</a:t>
            </a:r>
            <a:r>
              <a:rPr sz="6000"/>
              <a:t>Strings is always terminated with \0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/>
</p:sld>
</file>

<file path=ppt/slides/slide3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String Initialization</a:t>
            </a:r>
            <a:endParaRPr sz="5400"/>
          </a:p>
        </p:txBody>
      </p:sp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762000" y="2103438"/>
            <a:ext cx="82296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buNone/>
            </a:pPr>
            <a:r>
              <a:t>	</a:t>
            </a:r>
            <a:r>
              <a:rPr sz="3600"/>
              <a:t>char name [ 20 ] = “Amir” ;</a:t>
            </a:r>
            <a:endParaRPr sz="3600"/>
          </a:p>
          <a:p>
            <a:pPr lvl="0" algn="just">
              <a:buNone/>
            </a:pPr>
            <a:r>
              <a:rPr sz="5400"/>
              <a:t>  </a:t>
            </a:r>
            <a:r>
              <a:rPr sz="4000"/>
              <a:t>Array must be one character space larger than the number of printable character which are to be stored.</a:t>
            </a:r>
            <a:r>
              <a:rPr sz="5400"/>
              <a:t> </a:t>
            </a:r>
            <a:endParaRPr sz="5400"/>
          </a:p>
        </p:txBody>
      </p:sp>
    </p:spTree>
  </p:cSld>
  <p:clrMapOvr>
    <a:masterClrMapping/>
  </p:clrMapOvr>
  <p:transition/>
  <p:timing/>
</p:sld>
</file>

<file path=ppt/slides/slide3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4</a:t>
            </a:r>
            <a:endParaRPr sz="6600"/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2286000" y="1981200"/>
            <a:ext cx="5410200" cy="502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/>
              <a:t>char string1 [ 20 ] = “Amir”;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char string2 [ 20 ]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char *ptrA, *ptrB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prtA = string1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prtB = string2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while ( *ptrA != ‘\0’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*ptrB++ = *ptrA++;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*ptrB = ‘\0’ ;  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String Copy Function</a:t>
            </a:r>
            <a:endParaRPr sz="5400"/>
          </a:p>
        </p:txBody>
      </p:sp>
      <p:sp>
        <p:nvSpPr>
          <p:cNvPr id="48131" name="NotDefined 3" title=""/>
          <p:cNvSpPr/>
          <p:nvPr>
            <p:ph type="body" idx="4294967295"/>
          </p:nvPr>
        </p:nvSpPr>
        <p:spPr>
          <a:xfrm>
            <a:off x="152400" y="2103438"/>
            <a:ext cx="92202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/>
              <a:t>myStringCopy ( char *destination , const char *source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	while ( *source != ‘\0’ )</a:t>
            </a:r>
            <a:endParaRPr sz="2800"/>
          </a:p>
          <a:p>
            <a:pPr lvl="0">
              <a:buNone/>
            </a:pPr>
            <a:r>
              <a:rPr sz="2800"/>
              <a:t>	{</a:t>
            </a:r>
            <a:endParaRPr sz="2800"/>
          </a:p>
          <a:p>
            <a:pPr lvl="0">
              <a:buNone/>
            </a:pPr>
            <a:r>
              <a:rPr sz="2800"/>
              <a:t>		 *destination++ = *source++ ;</a:t>
            </a:r>
            <a:endParaRPr sz="2800"/>
          </a:p>
          <a:p>
            <a:pPr lvl="0">
              <a:buNone/>
            </a:pPr>
            <a:r>
              <a:rPr sz="2800"/>
              <a:t>	}</a:t>
            </a:r>
            <a:endParaRPr sz="2800"/>
          </a:p>
          <a:p>
            <a:pPr lvl="0">
              <a:buNone/>
            </a:pPr>
            <a:r>
              <a:rPr sz="2800"/>
              <a:t>	*destination = ‘\0’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  <a:p>
            <a:pPr lvl="0">
              <a:buNone/>
            </a:pPr>
            <a:endParaRPr sz="2800"/>
          </a:p>
        </p:txBody>
      </p:sp>
    </p:spTree>
  </p:cSld>
  <p:clrMapOvr>
    <a:masterClrMapping/>
  </p:clrMapOvr>
  <p:transition/>
  <p:timing/>
</p:sld>
</file>

<file path=ppt/slides/slide3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title"/>
          </p:nvPr>
        </p:nvSpPr>
        <p:spPr>
          <a:xfrm>
            <a:off x="1371600" y="5715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In Today’s Lecture</a:t>
            </a:r>
            <a:endParaRPr sz="6000"/>
          </a:p>
        </p:txBody>
      </p:sp>
      <p:sp>
        <p:nvSpPr>
          <p:cNvPr id="49155" name="NotDefined 3" title=""/>
          <p:cNvSpPr/>
          <p:nvPr>
            <p:ph type="body" idx="4294967295"/>
          </p:nvPr>
        </p:nvSpPr>
        <p:spPr>
          <a:xfrm>
            <a:off x="14478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800"/>
              <a:t>Pointers and Arrays</a:t>
            </a:r>
            <a:endParaRPr sz="4800"/>
          </a:p>
          <a:p>
            <a:pPr lvl="0"/>
            <a:r>
              <a:rPr sz="4800"/>
              <a:t>Pointer Arithmetic</a:t>
            </a:r>
            <a:endParaRPr sz="4800"/>
          </a:p>
          <a:p>
            <a:pPr lvl="0"/>
            <a:r>
              <a:rPr sz="4800"/>
              <a:t>Manipulation of Arrays</a:t>
            </a:r>
            <a:endParaRPr sz="4800"/>
          </a:p>
          <a:p>
            <a:pPr lvl="0"/>
            <a:r>
              <a:rPr sz="4800"/>
              <a:t>String Arrays</a:t>
            </a:r>
            <a:endParaRPr sz="4800"/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1066800" y="2590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X = 10 ;    </a:t>
            </a:r>
          </a:p>
          <a:p>
            <a:pPr lvl="0">
              <a:buNone/>
            </a:pPr>
          </a:p>
          <a:p>
            <a:pPr lvl="0">
              <a:buNone/>
            </a:pPr>
            <a:r>
              <a:t>X = 30 ;</a:t>
            </a:r>
          </a:p>
          <a:p>
            <a:pPr lvl="0">
              <a:buNone/>
            </a:pPr>
          </a:p>
          <a:p>
            <a:pPr lvl="0" algn="ctr">
              <a:buNone/>
            </a:pPr>
          </a:p>
          <a:p>
            <a:pPr lvl="0" algn="ctr">
              <a:buNone/>
            </a:pPr>
          </a:p>
          <a:p>
            <a:pPr lvl="0" algn="ctr">
              <a:buNone/>
            </a:pPr>
            <a:r>
              <a:t> </a:t>
            </a:r>
            <a:endParaRPr sz="6000"/>
          </a:p>
        </p:txBody>
      </p:sp>
      <p:sp>
        <p:nvSpPr>
          <p:cNvPr id="12292" name="Can 4" title=""/>
          <p:cNvSpPr/>
          <p:nvPr/>
        </p:nvSpPr>
        <p:spPr>
          <a:xfrm>
            <a:off x="3962400" y="2286000"/>
            <a:ext cx="1676400" cy="1066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666699">
                  <a:alpha val="60001"/>
                </a:srgbClr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0" scaled="1"/>
          </a:gra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 b="1">
                <a:solidFill>
                  <a:schemeClr val="hlink"/>
                </a:solidFill>
              </a:rPr>
              <a:t>X</a:t>
            </a:r>
            <a:endParaRPr sz="4000" b="1">
              <a:solidFill>
                <a:schemeClr val="hlink"/>
              </a:solidFill>
            </a:endParaRPr>
          </a:p>
        </p:txBody>
      </p:sp>
      <p:sp>
        <p:nvSpPr>
          <p:cNvPr id="12293" name="Text Box 5" title=""/>
          <p:cNvSpPr txBox="1"/>
          <p:nvPr/>
        </p:nvSpPr>
        <p:spPr>
          <a:xfrm>
            <a:off x="7543800" y="2087563"/>
            <a:ext cx="1200150" cy="11890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7200" b="1"/>
              <a:t>10</a:t>
            </a:r>
            <a:endParaRPr sz="7200" b="1"/>
          </a:p>
        </p:txBody>
      </p:sp>
      <p:sp>
        <p:nvSpPr>
          <p:cNvPr id="12294" name="Can 6" title=""/>
          <p:cNvSpPr/>
          <p:nvPr/>
        </p:nvSpPr>
        <p:spPr>
          <a:xfrm>
            <a:off x="3981450" y="3886200"/>
            <a:ext cx="1676400" cy="1066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666699">
                  <a:alpha val="60001"/>
                </a:srgbClr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0" scaled="1"/>
          </a:gra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000" b="1">
                <a:solidFill>
                  <a:schemeClr val="hlink"/>
                </a:solidFill>
              </a:rPr>
              <a:t>X</a:t>
            </a:r>
            <a:endParaRPr sz="4000" b="1">
              <a:solidFill>
                <a:schemeClr val="hlink"/>
              </a:solidFill>
            </a:endParaRPr>
          </a:p>
        </p:txBody>
      </p:sp>
      <p:sp>
        <p:nvSpPr>
          <p:cNvPr id="12295" name="Text Box 7" title=""/>
          <p:cNvSpPr txBox="1"/>
          <p:nvPr/>
        </p:nvSpPr>
        <p:spPr>
          <a:xfrm>
            <a:off x="7639050" y="3657600"/>
            <a:ext cx="1200150" cy="1189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7200" b="1"/>
              <a:t>30</a:t>
            </a:r>
            <a:endParaRPr sz="7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07 1.27168E-06 C -0.025 -0.03561 -0.04948 -0.07122 -0.08299 -0.09156 C -0.11667 -0.11191 -0.16754 -0.12023 -0.20243 -0.12185 C -0.23715 -0.12347 -0.27066 -0.11676 -0.29219 -0.10174 C -0.31372 -0.08648 -0.32569 -0.05249 -0.33142 -0.03145 C -0.33715 -0.01017 -0.32795 0.01595 -0.32726 0.02566" ptsTypes="">
                                      <p:cBhvr>
                                        <p:cTn id="6" dur="20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07 1.27168E-06 C -0.025 -0.03561 -0.04948 -0.07122 -0.08299 -0.09156 C -0.11667 -0.11191 -0.16754 -0.12023 -0.20243 -0.12185 C -0.23715 -0.12347 -0.27066 -0.11676 -0.29219 -0.10174 C -0.31372 -0.08648 -0.32569 -0.05249 -0.33142 -0.03145 C -0.33715 -0.01017 -0.32795 0.01595 -0.32726 0.02566" ptsTypes="">
                                      <p:cBhvr>
                                        <p:cTn id="10" dur="2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295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914400" y="2301875"/>
            <a:ext cx="80772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4000"/>
              <a:t>Introduction to Programming</a:t>
            </a:r>
            <a:endParaRPr sz="40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066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16</a:t>
            </a:r>
            <a:endParaRPr b="1"/>
          </a:p>
        </p:txBody>
      </p:sp>
    </p:spTree>
  </p:cSld>
  <p:clrMapOvr>
    <a:masterClrMapping/>
  </p:clrMapOvr>
  <p:transition/>
  <p:timing/>
</p:sld>
</file>

<file path=ppt/slides/slide3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In Today Lecture</a:t>
            </a:r>
            <a:endParaRPr sz="6600"/>
          </a:p>
        </p:txBody>
      </p:sp>
      <p:sp>
        <p:nvSpPr>
          <p:cNvPr id="3077" name="NotDefined 5" title=""/>
          <p:cNvSpPr/>
          <p:nvPr>
            <p:ph type="body" idx="4294967295"/>
          </p:nvPr>
        </p:nvSpPr>
        <p:spPr>
          <a:xfrm>
            <a:off x="914400" y="2255838"/>
            <a:ext cx="8686800" cy="2239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000"/>
              <a:t>Conclude the last discussion</a:t>
            </a:r>
            <a:endParaRPr sz="4000"/>
          </a:p>
          <a:p>
            <a:pPr lvl="0"/>
            <a:r>
              <a:rPr sz="4000"/>
              <a:t>Multi-dimensional Arrays</a:t>
            </a:r>
            <a:endParaRPr sz="4000"/>
          </a:p>
          <a:p>
            <a:pPr lvl="0"/>
            <a:r>
              <a:rPr sz="4000"/>
              <a:t>Pointers to Pointers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7173" name="NotDefined 5" title=""/>
          <p:cNvSpPr/>
          <p:nvPr>
            <p:ph type="body" idx="4294967295"/>
          </p:nvPr>
        </p:nvSpPr>
        <p:spPr>
          <a:xfrm>
            <a:off x="152400" y="1981200"/>
            <a:ext cx="8991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sz="4800"/>
          </a:p>
          <a:p>
            <a:pPr lvl="0" algn="ctr">
              <a:buNone/>
            </a:pPr>
            <a:r>
              <a:rPr sz="4800"/>
              <a:t>char myName [ ] = “Amir” ;</a:t>
            </a:r>
            <a:endParaRPr sz="4800"/>
          </a:p>
          <a:p>
            <a:pPr lvl="0" algn="ctr">
              <a:buNone/>
            </a:pPr>
            <a:r>
              <a:rPr sz="4800"/>
              <a:t>char *myNamePtr = “Amir” ;</a:t>
            </a:r>
            <a:endParaRPr sz="4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2954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Multi-dimensional Arrays</a:t>
            </a:r>
          </a:p>
        </p:txBody>
      </p:sp>
      <p:sp>
        <p:nvSpPr>
          <p:cNvPr id="8197" name="NotDefined 5" title=""/>
          <p:cNvSpPr/>
          <p:nvPr>
            <p:ph type="body" idx="4294967295"/>
          </p:nvPr>
        </p:nvSpPr>
        <p:spPr>
          <a:xfrm>
            <a:off x="1066800" y="3352800"/>
            <a:ext cx="7543800" cy="99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/>
              <a:t>char multi [ 5 ] [ 10 ] ;</a:t>
            </a:r>
            <a:endParaRPr sz="5400"/>
          </a:p>
        </p:txBody>
      </p:sp>
      <p:sp>
        <p:nvSpPr>
          <p:cNvPr id="8198" name="Text Box 6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3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 idx="4294967295"/>
          </p:nvPr>
        </p:nvSpPr>
        <p:spPr>
          <a:xfrm>
            <a:off x="12192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3200"/>
              <a:t>Multi-dimensional Array in Memory</a:t>
            </a:r>
            <a:endParaRPr sz="3200"/>
          </a:p>
        </p:txBody>
      </p:sp>
      <p:sp>
        <p:nvSpPr>
          <p:cNvPr id="53251" name="NotDefined 3" title=""/>
          <p:cNvSpPr/>
          <p:nvPr>
            <p:ph type="body" sz="half" idx="4294967295"/>
          </p:nvPr>
        </p:nvSpPr>
        <p:spPr>
          <a:xfrm>
            <a:off x="1066800" y="1981200"/>
            <a:ext cx="370205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</a:p>
          <a:p>
            <a:pPr lvl="0">
              <a:buNone/>
            </a:pPr>
          </a:p>
        </p:txBody>
      </p:sp>
      <p:graphicFrame>
        <p:nvGraphicFramePr>
          <p:cNvPr id="53594" name="" title=""/>
          <p:cNvGraphicFramePr>
            <a:graphicFrameLocks noGrp="1"/>
          </p:cNvGraphicFramePr>
          <p:nvPr/>
        </p:nvGraphicFramePr>
        <p:xfrm>
          <a:off x="533400" y="2743200"/>
          <a:ext cx="2743200" cy="82296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8"/>
                <a:gridCol w="549275"/>
              </a:tblGrid>
              <a:tr h="48736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1</a:t>
                      </a:r>
                      <a:endParaRPr sz="2400"/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2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3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4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595" name="" title=""/>
          <p:cNvGraphicFramePr>
            <a:graphicFrameLocks noGrp="1"/>
          </p:cNvGraphicFramePr>
          <p:nvPr/>
        </p:nvGraphicFramePr>
        <p:xfrm>
          <a:off x="3276600" y="2743200"/>
          <a:ext cx="2743200" cy="82296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8"/>
                <a:gridCol w="549275"/>
              </a:tblGrid>
              <a:tr h="48736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7</a:t>
                      </a:r>
                      <a:endParaRPr sz="2400"/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9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11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14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10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596" name="" title=""/>
          <p:cNvGraphicFramePr>
            <a:graphicFrameLocks noGrp="1"/>
          </p:cNvGraphicFramePr>
          <p:nvPr/>
        </p:nvGraphicFramePr>
        <p:xfrm>
          <a:off x="6019800" y="2743200"/>
          <a:ext cx="2743200" cy="822960"/>
        </p:xfrm>
        <a:graphic>
          <a:graphicData uri="http://schemas.openxmlformats.org/drawingml/2006/table">
            <a:tbl>
              <a:tblPr/>
              <a:tblGrid>
                <a:gridCol w="549275"/>
                <a:gridCol w="547688"/>
                <a:gridCol w="549275"/>
                <a:gridCol w="547688"/>
                <a:gridCol w="549275"/>
              </a:tblGrid>
              <a:tr h="48736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17</a:t>
                      </a:r>
                      <a:endParaRPr sz="2400"/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25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39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45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2400"/>
                        <a:t>58</a:t>
                      </a:r>
                      <a:endParaRPr sz="24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3535" name="" title=""/>
          <p:cNvSpPr txBox="1"/>
          <p:nvPr/>
        </p:nvSpPr>
        <p:spPr>
          <a:xfrm>
            <a:off x="533400" y="1905000"/>
            <a:ext cx="39306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>
                <a:solidFill>
                  <a:schemeClr val="hlink"/>
                </a:solidFill>
              </a:rPr>
              <a:t>Placed sequentially in the memory</a:t>
            </a:r>
            <a:endParaRPr b="1">
              <a:solidFill>
                <a:schemeClr val="hlink"/>
              </a:solidFill>
            </a:endParaRPr>
          </a:p>
        </p:txBody>
      </p:sp>
      <p:sp>
        <p:nvSpPr>
          <p:cNvPr id="53536" name="Text Box 20" title=""/>
          <p:cNvSpPr txBox="1"/>
          <p:nvPr/>
        </p:nvSpPr>
        <p:spPr>
          <a:xfrm>
            <a:off x="279400" y="4216400"/>
            <a:ext cx="984250" cy="6413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1st row </a:t>
            </a:r>
          </a:p>
          <a:p>
            <a:pPr lvl="0"/>
            <a:r>
              <a:t>1st col </a:t>
            </a:r>
          </a:p>
        </p:txBody>
      </p:sp>
      <p:sp>
        <p:nvSpPr>
          <p:cNvPr id="53538" name="UpArrow 22" title=""/>
          <p:cNvSpPr/>
          <p:nvPr/>
        </p:nvSpPr>
        <p:spPr>
          <a:xfrm>
            <a:off x="457200" y="3276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3539" name="Text Box 23" title=""/>
          <p:cNvSpPr txBox="1"/>
          <p:nvPr/>
        </p:nvSpPr>
        <p:spPr>
          <a:xfrm>
            <a:off x="3067050" y="4216400"/>
            <a:ext cx="996950" cy="6413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2nd row</a:t>
            </a:r>
          </a:p>
          <a:p>
            <a:pPr lvl="0"/>
            <a:r>
              <a:t>1st col </a:t>
            </a:r>
          </a:p>
        </p:txBody>
      </p:sp>
      <p:sp>
        <p:nvSpPr>
          <p:cNvPr id="53540" name="UpArrow 24" title=""/>
          <p:cNvSpPr/>
          <p:nvPr/>
        </p:nvSpPr>
        <p:spPr>
          <a:xfrm>
            <a:off x="3321050" y="3276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3587" name="Text Box 53" title=""/>
          <p:cNvSpPr txBox="1"/>
          <p:nvPr/>
        </p:nvSpPr>
        <p:spPr>
          <a:xfrm>
            <a:off x="609600" y="2376488"/>
            <a:ext cx="28194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/>
              <a:t>[0]    [1]     [2]   [3]    [4]</a:t>
            </a:r>
            <a:endParaRPr b="1"/>
          </a:p>
        </p:txBody>
      </p:sp>
      <p:sp>
        <p:nvSpPr>
          <p:cNvPr id="53588" name="Text Box 54" title=""/>
          <p:cNvSpPr txBox="1"/>
          <p:nvPr/>
        </p:nvSpPr>
        <p:spPr>
          <a:xfrm>
            <a:off x="3352800" y="2376488"/>
            <a:ext cx="28194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/>
              <a:t>[0]    [1]     [2]   [3]    [4]</a:t>
            </a:r>
            <a:endParaRPr b="1"/>
          </a:p>
        </p:txBody>
      </p:sp>
      <p:sp>
        <p:nvSpPr>
          <p:cNvPr id="53589" name="Text Box 55" title=""/>
          <p:cNvSpPr txBox="1"/>
          <p:nvPr/>
        </p:nvSpPr>
        <p:spPr>
          <a:xfrm>
            <a:off x="6096000" y="2362200"/>
            <a:ext cx="28194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/>
              <a:t>[0]    [1]     [2]   [3]    [4]</a:t>
            </a:r>
            <a:endParaRPr b="1"/>
          </a:p>
        </p:txBody>
      </p:sp>
      <p:sp>
        <p:nvSpPr>
          <p:cNvPr id="53597" name="" title=""/>
          <p:cNvSpPr txBox="1"/>
          <p:nvPr/>
        </p:nvSpPr>
        <p:spPr>
          <a:xfrm>
            <a:off x="5873750" y="4216400"/>
            <a:ext cx="946150" cy="64135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3rd row</a:t>
            </a:r>
          </a:p>
          <a:p>
            <a:pPr lvl="0"/>
            <a:r>
              <a:t>1st col </a:t>
            </a:r>
          </a:p>
        </p:txBody>
      </p:sp>
      <p:sp>
        <p:nvSpPr>
          <p:cNvPr id="53598" name="" title=""/>
          <p:cNvSpPr/>
          <p:nvPr/>
        </p:nvSpPr>
        <p:spPr>
          <a:xfrm>
            <a:off x="6064250" y="32766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3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36" grpId="0"/>
      <p:bldP spid="53539" grpId="0"/>
      <p:bldP spid="53587" grpId="0"/>
      <p:bldP spid="53588" grpId="0"/>
      <p:bldP spid="53589" grpId="0"/>
      <p:bldP spid="53597" grpId="0"/>
    </p:bldLst>
  </p:timing>
</p:sld>
</file>

<file path=ppt/slides/slide3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/>
          </p:nvPr>
        </p:nvSpPr>
        <p:spPr>
          <a:xfrm>
            <a:off x="1295400" y="762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/>
              <a:t>Dereferencing array element</a:t>
            </a:r>
            <a:endParaRPr sz="4000"/>
          </a:p>
        </p:txBody>
      </p:sp>
      <p:sp>
        <p:nvSpPr>
          <p:cNvPr id="62467" name="NotDefined 3" title=""/>
          <p:cNvSpPr/>
          <p:nvPr>
            <p:ph type="body" idx="4294967295"/>
          </p:nvPr>
        </p:nvSpPr>
        <p:spPr>
          <a:xfrm>
            <a:off x="1066800" y="3581400"/>
            <a:ext cx="7543800" cy="144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/>
              <a:t>multi [ 2 ] [ 3 ]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8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333399 [5]"/>
                                          </p:val>
                                        </p:tav>
                                        <p:tav tm="50000">
                                          <p:val>
                                            <p:strVal val="#009999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70" name="NotDefined 6" title=""/>
          <p:cNvSpPr/>
          <p:nvPr>
            <p:ph type="body" idx="4294967295"/>
          </p:nvPr>
        </p:nvSpPr>
        <p:spPr>
          <a:xfrm>
            <a:off x="838200" y="1600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r>
              <a:rPr sz="1800"/>
              <a:t>   </a:t>
            </a:r>
            <a:endParaRPr sz="1800"/>
          </a:p>
          <a:p>
            <a:pPr lvl="0" algn="ctr">
              <a:lnSpc>
                <a:spcPct val="80000"/>
              </a:lnSpc>
              <a:buNone/>
            </a:pPr>
            <a:r>
              <a:rPr sz="5400" b="1"/>
              <a:t>*multi </a:t>
            </a:r>
            <a:endParaRPr sz="5400" b="1"/>
          </a:p>
          <a:p>
            <a:pPr lvl="0" algn="ctr">
              <a:lnSpc>
                <a:spcPct val="80000"/>
              </a:lnSpc>
              <a:buNone/>
            </a:pPr>
            <a:r>
              <a:rPr sz="22900">
                <a:latin typeface="Times New Roman" pitchFamily="18" charset="0"/>
              </a:rPr>
              <a:t>?</a:t>
            </a:r>
            <a:endParaRPr sz="229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Example 2</a:t>
            </a:r>
            <a:endParaRPr sz="6000"/>
          </a:p>
        </p:txBody>
      </p:sp>
      <p:sp>
        <p:nvSpPr>
          <p:cNvPr id="12293" name="NotDefined 5" title=""/>
          <p:cNvSpPr/>
          <p:nvPr>
            <p:ph type="body" idx="4294967295"/>
          </p:nvPr>
        </p:nvSpPr>
        <p:spPr>
          <a:xfrm>
            <a:off x="2895600" y="1905000"/>
            <a:ext cx="5486400" cy="502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#include&lt;iostream.h&gt;</a:t>
            </a:r>
          </a:p>
          <a:p>
            <a:pPr lvl="0">
              <a:buNone/>
            </a:pPr>
            <a:r>
              <a:t>main ( ) 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char multi [ 5 ] [ 10 ] ;</a:t>
            </a:r>
          </a:p>
          <a:p>
            <a:pPr lvl="0">
              <a:buNone/>
            </a:pPr>
            <a:r>
              <a:t>	cout &lt;&lt; multi &lt;&lt; endl ;</a:t>
            </a:r>
          </a:p>
          <a:p>
            <a:pPr lvl="0">
              <a:buNone/>
            </a:pPr>
            <a:r>
              <a:t>	cout &lt;&lt; *multi ;</a:t>
            </a:r>
          </a:p>
          <a:p>
            <a:pPr lvl="0">
              <a:buNone/>
            </a:pPr>
            <a:r>
              <a:t>	cout &lt;&lt; **multi ;</a:t>
            </a:r>
          </a:p>
          <a:p>
            <a:pPr lvl="0">
              <a:buNone/>
            </a:pPr>
            <a:r>
              <a:t>}</a:t>
            </a:r>
          </a:p>
          <a:p>
            <a:pPr lvl="0">
              <a:buNone/>
            </a:p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3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457200" y="1600200"/>
            <a:ext cx="82296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/>
              <a:t>multi + 3</a:t>
            </a:r>
            <a:endParaRPr sz="6000"/>
          </a:p>
          <a:p>
            <a:pPr lvl="0" algn="ctr">
              <a:buNone/>
            </a:pPr>
            <a:r>
              <a:rPr sz="6000"/>
              <a:t>*( multi + 3 )</a:t>
            </a:r>
            <a:endParaRPr sz="6000"/>
          </a:p>
          <a:p>
            <a:pPr lvl="0" algn="ctr">
              <a:buNone/>
            </a:pPr>
            <a:r>
              <a:rPr sz="6000"/>
              <a:t>*( multi + 3 ) + 3</a:t>
            </a:r>
            <a:endParaRPr sz="6000"/>
          </a:p>
          <a:p>
            <a:pPr lvl="0" algn="ctr">
              <a:buNone/>
            </a:pPr>
            <a:r>
              <a:rPr sz="6000"/>
              <a:t>*(*( multi + 3 ) + 3 )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371600" y="1371600"/>
            <a:ext cx="82296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/>
              <a:t>main (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int multi [ 5 ] [ 6 ] ; 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int row , col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int *ptr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ptr = *multi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for ( row = 0 ; row &lt; 5 ; row ++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 for ( col = 0 ; col &lt; 10 ; col ++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 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     multi [ row ] [ col ] = row * col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 }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}</a:t>
            </a: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</a:t>
            </a:r>
            <a:endParaRPr sz="2400"/>
          </a:p>
        </p:txBody>
      </p:sp>
      <p:sp>
        <p:nvSpPr>
          <p:cNvPr id="15365" name="NotDefined 5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12954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X = X + 1;</a:t>
            </a:r>
            <a:endParaRPr sz="6600"/>
          </a:p>
        </p:txBody>
      </p:sp>
      <p:sp>
        <p:nvSpPr>
          <p:cNvPr id="13317" name="Can 5" title=""/>
          <p:cNvSpPr/>
          <p:nvPr/>
        </p:nvSpPr>
        <p:spPr>
          <a:xfrm rot="780000">
            <a:off x="1676400" y="2590800"/>
            <a:ext cx="1676400" cy="1066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666699">
                  <a:alpha val="60001"/>
                </a:srgbClr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0" scaled="1"/>
          </a:gra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/>
              <a:t>X</a:t>
            </a:r>
            <a:endParaRPr sz="4000"/>
          </a:p>
        </p:txBody>
      </p:sp>
      <p:sp>
        <p:nvSpPr>
          <p:cNvPr id="13318" name="Text Box 6" title=""/>
          <p:cNvSpPr txBox="1"/>
          <p:nvPr/>
        </p:nvSpPr>
        <p:spPr>
          <a:xfrm>
            <a:off x="2286000" y="2743200"/>
            <a:ext cx="94615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5400" b="1">
                <a:solidFill>
                  <a:schemeClr val="hlink"/>
                </a:solidFill>
              </a:rPr>
              <a:t>10</a:t>
            </a:r>
            <a:endParaRPr sz="5400" b="1">
              <a:solidFill>
                <a:schemeClr val="hlink"/>
              </a:solidFill>
            </a:endParaRPr>
          </a:p>
        </p:txBody>
      </p:sp>
      <p:sp>
        <p:nvSpPr>
          <p:cNvPr id="13319" name="Text Box 7" title=""/>
          <p:cNvSpPr txBox="1"/>
          <p:nvPr/>
        </p:nvSpPr>
        <p:spPr>
          <a:xfrm>
            <a:off x="7162800" y="3138488"/>
            <a:ext cx="1219200" cy="8239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 b="1"/>
              <a:t>+  1</a:t>
            </a:r>
            <a:endParaRPr sz="4800" b="1"/>
          </a:p>
        </p:txBody>
      </p:sp>
      <p:sp>
        <p:nvSpPr>
          <p:cNvPr id="13320" name="Text Box 8" title=""/>
          <p:cNvSpPr txBox="1"/>
          <p:nvPr/>
        </p:nvSpPr>
        <p:spPr>
          <a:xfrm>
            <a:off x="5791200" y="3810000"/>
            <a:ext cx="906463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/>
              <a:t>= </a:t>
            </a:r>
            <a:endParaRPr sz="6600"/>
          </a:p>
        </p:txBody>
      </p:sp>
      <p:sp>
        <p:nvSpPr>
          <p:cNvPr id="13321" name="Can 9" title=""/>
          <p:cNvSpPr/>
          <p:nvPr/>
        </p:nvSpPr>
        <p:spPr>
          <a:xfrm>
            <a:off x="1219200" y="5181600"/>
            <a:ext cx="1676400" cy="1066800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666699">
                  <a:alpha val="60001"/>
                </a:srgbClr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0" scaled="1"/>
          </a:gra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/>
              <a:t>X</a:t>
            </a:r>
            <a:endParaRPr sz="4000"/>
          </a:p>
        </p:txBody>
      </p:sp>
      <p:sp>
        <p:nvSpPr>
          <p:cNvPr id="13322" name="" title=""/>
          <p:cNvSpPr txBox="1"/>
          <p:nvPr/>
        </p:nvSpPr>
        <p:spPr>
          <a:xfrm>
            <a:off x="6508750" y="3962400"/>
            <a:ext cx="80645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400"/>
              <a:t>11</a:t>
            </a:r>
            <a:endParaRPr sz="4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06 -5.78035E-06 C 0.03004 -0.02798 0.06008 -0.05596 0.08577 -0.07399 C 0.11146 -0.09203 0.13716 -0.1022 0.154 -0.10775 C 0.17084 -0.1133 0.16268 -0.1133 0.18733 -0.10775 C 0.21199 -0.1022 0.26737 -0.09504 0.30174 -0.07399 C 0.33612 -0.05295 0.37553 -0.00209 0.39376 0.01895 C 0.41199 0.03999 0.40817 0.04693 0.41112 0.05294" ptsTypes="">
                                      <p:cBhvr>
                                        <p:cTn id="6" dur="2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89 0.05318 C -0.05608 0.07583 -0.07327 0.09872 -0.09913 0.123 C -0.125 0.14728 -0.14653 0.20508 -0.19445 0.19907 C -0.24236 0.19306 -0.32934 0.11953 -0.38646 0.08716 C -0.44358 0.05479 -0.51111 -0.01642 -0.53733 0.00462 C -0.56354 0.02566 -0.5434 0.17572 -0.54358 0.21387 C -0.54375 0.25202 -0.53924 0.23052 -0.53889 0.23306" ptsTypes="">
                                      <p:cBhvr>
                                        <p:cTn id="21" dur="2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19" grpId="1"/>
      <p:bldP spid="13320" grpId="0"/>
      <p:bldP spid="13322" grpId="0"/>
      <p:bldP spid="13322" grpId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  <p:sp>
        <p:nvSpPr>
          <p:cNvPr id="68611" name="NotDefined 3" title=""/>
          <p:cNvSpPr/>
          <p:nvPr>
            <p:ph type="body" idx="4294967295"/>
          </p:nvPr>
        </p:nvSpPr>
        <p:spPr>
          <a:xfrm>
            <a:off x="1143000" y="2133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/>
              <a:t>   for ( row = 0 ; row &lt; 5 ; row ++ )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{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for ( col = 0 ; col &lt; 10 ; col ++)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{</a:t>
            </a:r>
            <a:endParaRPr sz="2800"/>
          </a:p>
          <a:p>
            <a:pPr lvl="0">
              <a:lnSpc>
                <a:spcPct val="80000"/>
              </a:lnSpc>
              <a:buNone/>
            </a:pP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   cout &lt;&lt; *( ptr ++ ) &lt;&lt; “ ”;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}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cout &lt;&lt; endl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}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}</a:t>
            </a:r>
            <a:endParaRPr sz="2800"/>
          </a:p>
          <a:p>
            <a:pPr lvl="0">
              <a:lnSpc>
                <a:spcPct val="80000"/>
              </a:lnSpc>
              <a:buNone/>
            </a:pPr>
            <a:endParaRPr sz="2400"/>
          </a:p>
        </p:txBody>
      </p:sp>
    </p:spTree>
  </p:cSld>
  <p:clrMapOvr>
    <a:masterClrMapping/>
  </p:clrMapOvr>
  <p:transition/>
  <p:timing/>
</p:sld>
</file>

<file path=ppt/slides/slide3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11430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/>
              <a:t>	</a:t>
            </a:r>
            <a:r>
              <a:rPr sz="8800"/>
              <a:t>Pointer to a</a:t>
            </a:r>
            <a:endParaRPr sz="8800"/>
          </a:p>
          <a:p>
            <a:pPr lvl="0" algn="ctr">
              <a:buNone/>
            </a:pPr>
            <a:r>
              <a:rPr sz="8800"/>
              <a:t>Pointer</a:t>
            </a:r>
            <a:r>
              <a:rPr sz="4000"/>
              <a:t>	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1" name="NotDefined 3" title=""/>
          <p:cNvSpPr/>
          <p:nvPr>
            <p:ph type="body" idx="4294967295"/>
          </p:nvPr>
        </p:nvSpPr>
        <p:spPr>
          <a:xfrm>
            <a:off x="457200" y="3170238"/>
            <a:ext cx="8686800" cy="13255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000"/>
              <a:t>Array of Pointers</a:t>
            </a:r>
            <a:endParaRPr sz="8000"/>
          </a:p>
        </p:txBody>
      </p:sp>
    </p:spTree>
  </p:cSld>
  <p:clrMapOvr>
    <a:masterClrMapping/>
  </p:clrMapOvr>
  <p:transition/>
  <p:timing/>
</p:sld>
</file>

<file path=ppt/slides/slide3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Array of Pointers</a:t>
            </a:r>
            <a:endParaRPr sz="6600"/>
          </a:p>
        </p:txBody>
      </p:sp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457200" y="2971800"/>
            <a:ext cx="8686800" cy="99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400"/>
              <a:t>char *myArray [ 10 ] ; </a:t>
            </a:r>
            <a:endParaRPr sz="2400">
              <a:solidFill>
                <a:srgbClr val="CC3300"/>
              </a:solidFill>
            </a:endParaRPr>
          </a:p>
        </p:txBody>
      </p:sp>
      <p:sp>
        <p:nvSpPr>
          <p:cNvPr id="33796" name="Text Box 4" title=""/>
          <p:cNvSpPr txBox="1"/>
          <p:nvPr/>
        </p:nvSpPr>
        <p:spPr>
          <a:xfrm>
            <a:off x="1143000" y="4159250"/>
            <a:ext cx="7543800" cy="946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sz="2800" b="1"/>
              <a:t>myArray is an array of 10 pointer to character</a:t>
            </a:r>
            <a:endParaRPr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Initialization</a:t>
            </a:r>
            <a:endParaRPr sz="66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838200" y="3779838"/>
            <a:ext cx="8534400" cy="1096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2800"/>
              <a:t>char *myArray [ ] = { “Amir ” , “ Jahangir ” } ;</a:t>
            </a:r>
            <a:endParaRPr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533400" y="320675"/>
            <a:ext cx="8229600" cy="1812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600"/>
              <a:t>Storing Pointers in Array of Pointers</a:t>
            </a:r>
            <a:endParaRPr sz="3600"/>
          </a:p>
        </p:txBody>
      </p:sp>
      <p:sp>
        <p:nvSpPr>
          <p:cNvPr id="64515" name="NotDefined 3" title=""/>
          <p:cNvSpPr/>
          <p:nvPr>
            <p:ph type="body" idx="4294967295"/>
          </p:nvPr>
        </p:nvSpPr>
        <p:spPr>
          <a:xfrm>
            <a:off x="10668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/>
              <a:t>int  *p1 , *p2 , *p3 ;</a:t>
            </a:r>
            <a:endParaRPr sz="4000"/>
          </a:p>
          <a:p>
            <a:pPr lvl="0" algn="ctr">
              <a:buNone/>
            </a:pPr>
            <a:r>
              <a:rPr sz="4000"/>
              <a:t>int *b [ 3 ] ;</a:t>
            </a:r>
            <a:endParaRPr sz="4000"/>
          </a:p>
          <a:p>
            <a:pPr lvl="0" algn="ctr">
              <a:buNone/>
            </a:pPr>
            <a:r>
              <a:rPr sz="4000"/>
              <a:t>b [ 0 ] = p1 ;</a:t>
            </a:r>
            <a:endParaRPr sz="4000"/>
          </a:p>
          <a:p>
            <a:pPr lvl="0" algn="ctr">
              <a:buNone/>
            </a:pPr>
            <a:r>
              <a:rPr sz="4000"/>
              <a:t>b [ 1 ] = p2 ;</a:t>
            </a:r>
            <a:endParaRPr sz="4000"/>
          </a:p>
          <a:p>
            <a:pPr lvl="0" algn="ctr">
              <a:buNone/>
            </a:pPr>
            <a:r>
              <a:rPr sz="4000"/>
              <a:t>b [ 2 ] = p3 ;</a:t>
            </a:r>
            <a:endParaRPr sz="4000"/>
          </a:p>
        </p:txBody>
      </p:sp>
    </p:spTree>
  </p:cSld>
  <p:clrMapOvr>
    <a:masterClrMapping/>
  </p:clrMapOvr>
  <p:transition/>
  <p:timing/>
</p:sld>
</file>

<file path=ppt/slides/slide3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Command Line Arguments</a:t>
            </a:r>
            <a:r>
              <a:rPr sz="3600"/>
              <a:t> </a:t>
            </a:r>
            <a:endParaRPr sz="36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304800" y="1828800"/>
            <a:ext cx="8458200" cy="4525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/>
              <a:t>argc </a:t>
            </a:r>
            <a:endParaRPr sz="3600"/>
          </a:p>
          <a:p>
            <a:pPr lvl="0" algn="ctr">
              <a:buNone/>
            </a:pPr>
            <a:r>
              <a:rPr sz="3600"/>
              <a:t>argv</a:t>
            </a:r>
            <a:endParaRPr sz="3600"/>
          </a:p>
          <a:p>
            <a:pPr lvl="0" algn="ctr">
              <a:buNone/>
            </a:pPr>
            <a:endParaRPr sz="3600"/>
          </a:p>
          <a:p>
            <a:pPr lvl="0" algn="ctr">
              <a:buNone/>
            </a:pPr>
            <a:r>
              <a:rPr sz="3600"/>
              <a:t>‘argc’ stands for a count of the number of arguments</a:t>
            </a:r>
            <a:endParaRPr sz="3600"/>
          </a:p>
          <a:p>
            <a:pPr lvl="0" algn="ctr">
              <a:buNone/>
            </a:pPr>
            <a:endParaRPr sz="3600"/>
          </a:p>
          <a:p>
            <a:pPr lvl="0" algn="ctr">
              <a:buNone/>
            </a:pPr>
            <a:r>
              <a:rPr sz="3600"/>
              <a:t>‘argv’ stands for a vector of arguments</a:t>
            </a:r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Example 4</a:t>
            </a:r>
            <a:endParaRPr sz="6000"/>
          </a:p>
        </p:txBody>
      </p:sp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3716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/>
              <a:t>main ( int argc , char **argv )</a:t>
            </a:r>
            <a:endParaRPr sz="3600"/>
          </a:p>
          <a:p>
            <a:pPr lvl="0">
              <a:buNone/>
            </a:pPr>
            <a:r>
              <a:rPr sz="3600"/>
              <a:t>{</a:t>
            </a:r>
            <a:endParaRPr sz="3600"/>
          </a:p>
          <a:p>
            <a:pPr lvl="0">
              <a:buNone/>
            </a:pPr>
            <a:r>
              <a:rPr lang="pt-BR" altLang="en-US" sz="3600"/>
              <a:t>	cout &lt;&lt; argc &lt;&lt; "\n“ &lt;&lt; *argv ;</a:t>
            </a:r>
            <a:endParaRPr lang="pt-BR" altLang="en-US" sz="3600"/>
          </a:p>
          <a:p>
            <a:pPr lvl="0">
              <a:buNone/>
            </a:pPr>
            <a:r>
              <a:rPr lang="pt-BR" altLang="en-US" sz="3600"/>
              <a:t>}</a:t>
            </a:r>
            <a:endParaRPr lang="pt-BR" altLang="en-U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5</a:t>
            </a:r>
            <a:endParaRPr sz="6600"/>
          </a:p>
        </p:txBody>
      </p:sp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1447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 b="1"/>
              <a:t>main ( )</a:t>
            </a:r>
            <a:endParaRPr sz="2400" b="1"/>
          </a:p>
          <a:p>
            <a:pPr lvl="0">
              <a:buNone/>
            </a:pPr>
            <a:r>
              <a:rPr sz="2400" b="1"/>
              <a:t>{</a:t>
            </a:r>
            <a:endParaRPr sz="2400" b="1"/>
          </a:p>
          <a:p>
            <a:pPr lvl="0">
              <a:buNone/>
            </a:pPr>
            <a:r>
              <a:rPr sz="2400" b="1"/>
              <a:t>	const char *suit [ 4 ]= </a:t>
            </a:r>
            <a:r>
              <a:rPr sz="1800" b="1"/>
              <a:t>{ "Spades“ , "Hearts“ , 						"Diamonds“ , "Clubs“ } ;</a:t>
            </a:r>
            <a:endParaRPr sz="1800" b="1"/>
          </a:p>
          <a:p>
            <a:pPr lvl="0">
              <a:buNone/>
            </a:pPr>
            <a:r>
              <a:rPr sz="1800" b="1"/>
              <a:t>	const char *face [ 13 ] = </a:t>
            </a:r>
            <a:r>
              <a:rPr sz="1600" b="1"/>
              <a:t>{ "Ace“ , "Deuce“ , "Three“ , "Four", </a:t>
            </a:r>
            <a:endParaRPr sz="1600" b="1"/>
          </a:p>
          <a:p>
            <a:pPr lvl="0">
              <a:buNone/>
            </a:pPr>
            <a:r>
              <a:rPr sz="1600" b="1"/>
              <a:t>			               	           "Five“ , "Six“ , "Seven“ , "Eight“ ,</a:t>
            </a:r>
            <a:endParaRPr sz="1600" b="1"/>
          </a:p>
          <a:p>
            <a:pPr lvl="0">
              <a:spcBef>
                <a:spcPct val="0"/>
              </a:spcBef>
              <a:buFontTx/>
              <a:buNone/>
            </a:pPr>
            <a:r>
              <a:rPr sz="1400" b="1"/>
              <a:t>				             "Nine“ , "Ten“ , "Jack“ , "Queen“ , "King" } ;</a:t>
            </a:r>
            <a:endParaRPr sz="1400" b="1"/>
          </a:p>
          <a:p>
            <a:pPr lvl="0">
              <a:spcBef>
                <a:spcPct val="0"/>
              </a:spcBef>
              <a:buFontTx/>
              <a:buNone/>
            </a:pPr>
            <a:endParaRPr sz="1400" b="1"/>
          </a:p>
          <a:p>
            <a:pPr lvl="0">
              <a:spcBef>
                <a:spcPct val="0"/>
              </a:spcBef>
              <a:buFontTx/>
              <a:buNone/>
            </a:pPr>
            <a:r>
              <a:rPr sz="2000" b="1"/>
              <a:t>	int deck [ 4 ] [ 13 ] = { 0 } ;</a:t>
            </a:r>
            <a:endParaRPr sz="2000" b="1"/>
          </a:p>
          <a:p>
            <a:pPr lvl="0">
              <a:spcBef>
                <a:spcPct val="0"/>
              </a:spcBef>
              <a:buFontTx/>
              <a:buNone/>
            </a:pPr>
            <a:endParaRPr sz="900" b="1"/>
          </a:p>
          <a:p>
            <a:pPr lvl="0">
              <a:buNone/>
            </a:pPr>
            <a:endParaRPr sz="800" b="1"/>
          </a:p>
          <a:p>
            <a:pPr lvl="0">
              <a:buNone/>
            </a:pPr>
            <a:r>
              <a:rPr sz="1800" b="1"/>
              <a:t>	srand ( time ( 0 ) ) ;</a:t>
            </a:r>
            <a:endParaRPr sz="1800" b="1"/>
          </a:p>
          <a:p>
            <a:pPr lvl="0">
              <a:buNone/>
            </a:pPr>
            <a:r>
              <a:rPr sz="1800" b="1"/>
              <a:t>	shuffle ( deck ) ;</a:t>
            </a:r>
            <a:endParaRPr sz="1800" b="1"/>
          </a:p>
          <a:p>
            <a:pPr lvl="0">
              <a:spcBef>
                <a:spcPct val="0"/>
              </a:spcBef>
              <a:buFontTx/>
              <a:buNone/>
            </a:pPr>
            <a:r>
              <a:rPr sz="1800" b="1"/>
              <a:t>	deal ( deck , face , suit ) ;</a:t>
            </a:r>
            <a:endParaRPr sz="1800" b="1"/>
          </a:p>
          <a:p>
            <a:pPr lvl="0">
              <a:spcBef>
                <a:spcPct val="0"/>
              </a:spcBef>
              <a:buFontTx/>
              <a:buNone/>
            </a:pPr>
            <a:endParaRPr sz="1800" b="1"/>
          </a:p>
          <a:p>
            <a:pPr lvl="0">
              <a:spcBef>
                <a:spcPct val="0"/>
              </a:spcBef>
              <a:buFontTx/>
              <a:buNone/>
            </a:pPr>
            <a:r>
              <a:rPr sz="1800" b="1"/>
              <a:t>}</a:t>
            </a:r>
            <a:endParaRPr sz="1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NotDefined 2" title=""/>
          <p:cNvSpPr/>
          <p:nvPr>
            <p:ph type="title"/>
          </p:nvPr>
        </p:nvSpPr>
        <p:spPr>
          <a:xfrm>
            <a:off x="13716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Shuffle Functions</a:t>
            </a:r>
            <a:endParaRPr sz="5400"/>
          </a:p>
        </p:txBody>
      </p:sp>
      <p:sp>
        <p:nvSpPr>
          <p:cNvPr id="65539" name="NotDefined 3" title=""/>
          <p:cNvSpPr/>
          <p:nvPr>
            <p:ph type="body" idx="4294967295"/>
          </p:nvPr>
        </p:nvSpPr>
        <p:spPr>
          <a:xfrm>
            <a:off x="15240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void shuffle ( int wDeck [ ] [ 13 ]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int row , column , card ;</a:t>
            </a: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for ( card = 1 ; card &lt;= 52 ; card ++ ) 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{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 	do 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	{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		row = rand ( ) % 4 ;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	     	column = rand ( ) % 13 ;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        }  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	while( wDeck[ row ]| column ] != 0 ) ;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	wDeck [ row ] [ column ] = card ;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	}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2400"/>
              <a:t>}</a:t>
            </a: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sz="2400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Critical Skills</a:t>
            </a:r>
            <a:endParaRPr sz="6600"/>
          </a:p>
        </p:txBody>
      </p:sp>
      <p:sp>
        <p:nvSpPr>
          <p:cNvPr id="5123" name="NotDefined 3" title=""/>
          <p:cNvSpPr/>
          <p:nvPr>
            <p:ph type="body" sz="half" idx="4294967295"/>
          </p:nvPr>
        </p:nvSpPr>
        <p:spPr>
          <a:xfrm>
            <a:off x="1066800" y="1981200"/>
            <a:ext cx="36957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1"/>
            <a:r>
              <a:rPr sz="4400"/>
              <a:t> Analysis</a:t>
            </a:r>
            <a:endParaRPr sz="4400"/>
          </a:p>
          <a:p>
            <a:pPr lvl="1"/>
            <a:r>
              <a:rPr sz="4400"/>
              <a:t> Critical  Thinking</a:t>
            </a:r>
            <a:endParaRPr sz="4400"/>
          </a:p>
          <a:p>
            <a:pPr lvl="1"/>
            <a:r>
              <a:rPr sz="4400"/>
              <a:t> Attention to Detail</a:t>
            </a:r>
            <a:endParaRPr sz="4400"/>
          </a:p>
        </p:txBody>
      </p:sp>
      <p:sp>
        <p:nvSpPr>
          <p:cNvPr id="5126" name="NotDefined 6" title=""/>
          <p:cNvSpPr/>
          <p:nvPr>
            <p:ph sz="half" idx="1"/>
          </p:nvPr>
        </p:nvSpPr>
        <p:spPr>
          <a:xfrm>
            <a:off x="4914900" y="1981200"/>
            <a:ext cx="36957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63" name="" title=""/>
          <p:cNvSpPr/>
          <p:nvPr>
            <p:ph type="title"/>
          </p:nvPr>
        </p:nvSpPr>
        <p:spPr>
          <a:xfrm>
            <a:off x="1066800" y="244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Data type</a:t>
            </a:r>
            <a:endParaRPr sz="7200"/>
          </a:p>
        </p:txBody>
      </p:sp>
      <p:sp>
        <p:nvSpPr>
          <p:cNvPr id="14339" name="NotDefined 3" title=""/>
          <p:cNvSpPr/>
          <p:nvPr>
            <p:ph type="body" sz="half" idx="4294967295"/>
          </p:nvPr>
        </p:nvSpPr>
        <p:spPr>
          <a:xfrm>
            <a:off x="1066800" y="1981200"/>
            <a:ext cx="370205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endParaRPr b="1"/>
          </a:p>
          <a:p>
            <a:pPr lvl="0"/>
            <a:r>
              <a:rPr b="1"/>
              <a:t>int i ;  -&gt; Declaration line</a:t>
            </a:r>
            <a:endParaRPr b="1"/>
          </a:p>
          <a:p>
            <a:pPr lvl="0"/>
            <a:endParaRPr b="1"/>
          </a:p>
          <a:p>
            <a:pPr lvl="0"/>
            <a:endParaRPr b="1"/>
          </a:p>
        </p:txBody>
      </p:sp>
      <p:graphicFrame>
        <p:nvGraphicFramePr>
          <p:cNvPr id="14372" name="Table 24" title="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7073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150812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50971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9600"/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9600"/>
                        <a:t>i</a:t>
                      </a:r>
                      <a:endParaRPr sz="96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150812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4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Deal Function</a:t>
            </a:r>
            <a:endParaRPr sz="6600"/>
          </a:p>
        </p:txBody>
      </p:sp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381000" y="2209800"/>
            <a:ext cx="861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500" b="1"/>
              <a:t>void deal ( const int wDeck [ ] [ 13 ] , const char *wFace [ ] , const char *wSuit [ ] )</a:t>
            </a:r>
            <a:endParaRPr sz="1500" b="1"/>
          </a:p>
          <a:p>
            <a:pPr lvl="0">
              <a:buNone/>
            </a:pPr>
            <a:r>
              <a:rPr sz="1500" b="1"/>
              <a:t>{</a:t>
            </a:r>
            <a:endParaRPr sz="1500" b="1"/>
          </a:p>
          <a:p>
            <a:pPr lvl="0">
              <a:buNone/>
            </a:pPr>
            <a:r>
              <a:rPr sz="1500" b="1"/>
              <a:t>	int card , row , column ;</a:t>
            </a:r>
            <a:endParaRPr sz="1500" b="1"/>
          </a:p>
          <a:p>
            <a:pPr lvl="0">
              <a:buNone/>
            </a:pPr>
            <a:r>
              <a:rPr sz="1500" b="1"/>
              <a:t>	for ( card = 1 ; card &lt;= 52 ; card ++ )</a:t>
            </a:r>
            <a:endParaRPr sz="1500" b="1"/>
          </a:p>
          <a:p>
            <a:pPr lvl="0">
              <a:buNone/>
            </a:pPr>
            <a:r>
              <a:rPr sz="1500" b="1"/>
              <a:t>	{</a:t>
            </a:r>
            <a:endParaRPr sz="1500" b="1"/>
          </a:p>
          <a:p>
            <a:pPr lvl="0">
              <a:buNone/>
            </a:pPr>
            <a:r>
              <a:rPr sz="1500" b="1"/>
              <a:t>		for ( row = 0 ; row &lt;= 3 ; row++ )</a:t>
            </a:r>
            <a:endParaRPr sz="1500" b="1"/>
          </a:p>
          <a:p>
            <a:pPr lvl="0">
              <a:buNone/>
            </a:pPr>
            <a:r>
              <a:rPr sz="1500" b="1"/>
              <a:t>		{</a:t>
            </a:r>
            <a:endParaRPr sz="1500" b="1"/>
          </a:p>
          <a:p>
            <a:pPr lvl="0">
              <a:buNone/>
            </a:pPr>
            <a:r>
              <a:rPr sz="1500" b="1"/>
              <a:t>		    for ( column = 0 ; column &lt;= 12 ; column ++ )</a:t>
            </a:r>
            <a:endParaRPr sz="1500" b="1"/>
          </a:p>
          <a:p>
            <a:pPr lvl="0">
              <a:buNone/>
            </a:pPr>
            <a:r>
              <a:rPr sz="1500" b="1"/>
              <a:t>		     {</a:t>
            </a:r>
            <a:endParaRPr sz="1500" b="1"/>
          </a:p>
          <a:p>
            <a:pPr lvl="0">
              <a:buNone/>
            </a:pPr>
            <a:r>
              <a:rPr sz="1500" b="1"/>
              <a:t>			if ( wDeck [ row ] [ column ] == card )</a:t>
            </a:r>
            <a:endParaRPr sz="1500" b="1"/>
          </a:p>
          <a:p>
            <a:pPr lvl="0">
              <a:buNone/>
            </a:pPr>
            <a:r>
              <a:rPr sz="1500" b="1"/>
              <a:t>			// Print the face and suit  of the card </a:t>
            </a:r>
            <a:endParaRPr sz="1500" b="1"/>
          </a:p>
          <a:p>
            <a:pPr lvl="0">
              <a:buNone/>
            </a:pPr>
            <a:r>
              <a:rPr sz="1500" b="1"/>
              <a:t>			// break out of loops</a:t>
            </a:r>
            <a:endParaRPr sz="1500" b="1"/>
          </a:p>
          <a:p>
            <a:pPr lvl="0">
              <a:buNone/>
            </a:pPr>
            <a:r>
              <a:rPr sz="1500" b="1"/>
              <a:t>		      } </a:t>
            </a:r>
            <a:endParaRPr sz="1500" b="1"/>
          </a:p>
          <a:p>
            <a:pPr lvl="0">
              <a:buNone/>
            </a:pPr>
            <a:r>
              <a:rPr sz="1500" b="1"/>
              <a:t>	         }</a:t>
            </a:r>
            <a:endParaRPr sz="1500" b="1"/>
          </a:p>
          <a:p>
            <a:pPr lvl="0">
              <a:buNone/>
            </a:pPr>
            <a:r>
              <a:rPr sz="1500" b="1"/>
              <a:t>	}</a:t>
            </a:r>
            <a:endParaRPr sz="1500" b="1"/>
          </a:p>
          <a:p>
            <a:pPr lvl="0">
              <a:buNone/>
            </a:pPr>
            <a:r>
              <a:rPr sz="1500" b="1"/>
              <a:t>}</a:t>
            </a:r>
            <a:endParaRPr sz="1500" b="1"/>
          </a:p>
          <a:p>
            <a:pPr lvl="0">
              <a:buNone/>
            </a:pPr>
            <a:endParaRPr sz="1500" b="1"/>
          </a:p>
          <a:p>
            <a:pPr lvl="0">
              <a:buNone/>
            </a:pPr>
            <a:endParaRPr sz="1500" b="1"/>
          </a:p>
          <a:p>
            <a:pPr lvl="0">
              <a:buNone/>
            </a:pPr>
            <a:endParaRPr sz="1500" b="1"/>
          </a:p>
          <a:p>
            <a:pPr lvl="0">
              <a:buNone/>
            </a:pPr>
            <a:endParaRPr sz="1500" b="1"/>
          </a:p>
        </p:txBody>
      </p:sp>
    </p:spTree>
  </p:cSld>
  <p:clrMapOvr>
    <a:masterClrMapping/>
  </p:clrMapOvr>
  <p:transition/>
  <p:timing/>
</p:sld>
</file>

<file path=ppt/slides/slide4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What we have done today</a:t>
            </a:r>
          </a:p>
        </p:txBody>
      </p:sp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2590800" y="2362200"/>
            <a:ext cx="5943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/>
            <a:r>
              <a:rPr sz="3600"/>
              <a:t>Multi-dimensional Arrays</a:t>
            </a:r>
            <a:endParaRPr sz="3600"/>
          </a:p>
          <a:p>
            <a:pPr lvl="0" algn="just"/>
            <a:r>
              <a:rPr sz="3600"/>
              <a:t>Pointers to Pointers</a:t>
            </a:r>
            <a:endParaRPr sz="3600"/>
          </a:p>
          <a:p>
            <a:pPr lvl="0" algn="just"/>
            <a:r>
              <a:rPr sz="3600"/>
              <a:t>Arrays of Pointers</a:t>
            </a:r>
            <a:endParaRPr sz="3600"/>
          </a:p>
          <a:p>
            <a:pPr lvl="0" algn="just"/>
            <a:r>
              <a:rPr sz="3600"/>
              <a:t>Command Line Arguments</a:t>
            </a:r>
            <a:endParaRPr sz="3600"/>
          </a:p>
          <a:p>
            <a:pPr lvl="0" algn="just"/>
            <a:r>
              <a:rPr sz="3600"/>
              <a:t>Comprehensive Example</a:t>
            </a:r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</p:bldLst>
  </p:timing>
</p:sld>
</file>

<file path=ppt/slides/slide4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457200" y="2301875"/>
            <a:ext cx="86868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066800" y="40386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t>Lecture 17</a:t>
            </a:r>
          </a:p>
        </p:txBody>
      </p:sp>
    </p:spTree>
  </p:cSld>
  <p:clrMapOvr>
    <a:masterClrMapping/>
  </p:clrMapOvr>
  <p:transition/>
  <p:timing/>
</p:sld>
</file>

<file path=ppt/slides/slide4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9" name="NotDefined 7" title=""/>
          <p:cNvSpPr/>
          <p:nvPr>
            <p:ph type="body" idx="4294967295"/>
          </p:nvPr>
        </p:nvSpPr>
        <p:spPr>
          <a:xfrm>
            <a:off x="1066800" y="2986088"/>
            <a:ext cx="7543800" cy="9001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000"/>
              <a:t>String Handling</a:t>
            </a:r>
            <a:endParaRPr sz="8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8" name="Rectangle 4" title=""/>
          <p:cNvSpPr>
            <a:spLocks noGrp="1"/>
          </p:cNvSpPr>
          <p:nvPr>
            <p:ph type="body" idx="4294967295"/>
          </p:nvPr>
        </p:nvSpPr>
        <p:spPr>
          <a:xfrm>
            <a:off x="457200" y="3443288"/>
            <a:ext cx="8610600" cy="900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 b="1"/>
              <a:t>String Manipulation Functions</a:t>
            </a:r>
            <a:endParaRPr sz="4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1700"/>
              <a:t> Character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4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2" name="Rectangle 4" title=""/>
          <p:cNvSpPr>
            <a:spLocks noGrp="1"/>
          </p:cNvSpPr>
          <p:nvPr>
            <p:ph type="body" idx="4294967295"/>
          </p:nvPr>
        </p:nvSpPr>
        <p:spPr>
          <a:xfrm>
            <a:off x="990600" y="2514600"/>
            <a:ext cx="7543800" cy="900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2900"/>
              <a:t>ASCII</a:t>
            </a:r>
            <a:endParaRPr sz="129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6" name="Rectangle 4" title=""/>
          <p:cNvSpPr>
            <a:spLocks noGrp="1"/>
          </p:cNvSpPr>
          <p:nvPr>
            <p:ph type="body" idx="4294967295"/>
          </p:nvPr>
        </p:nvSpPr>
        <p:spPr>
          <a:xfrm>
            <a:off x="1066800" y="2951163"/>
            <a:ext cx="7543800" cy="900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800"/>
              <a:t>1 byte = 8 bits</a:t>
            </a:r>
            <a:endParaRPr sz="8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5427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/>
              <a:t>#include&lt;iostream.h&gt;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main ( 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{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000"/>
              <a:t>int i ;</a:t>
            </a:r>
            <a:endParaRPr sz="2000"/>
          </a:p>
          <a:p>
            <a:pPr lvl="1">
              <a:lnSpc>
                <a:spcPct val="90000"/>
              </a:lnSpc>
              <a:buNone/>
            </a:pPr>
            <a:r>
              <a:rPr sz="2000"/>
              <a:t>char c ;</a:t>
            </a:r>
            <a:endParaRPr sz="2000"/>
          </a:p>
          <a:p>
            <a:pPr lvl="1">
              <a:lnSpc>
                <a:spcPct val="90000"/>
              </a:lnSpc>
              <a:buNone/>
            </a:pPr>
            <a:r>
              <a:rPr sz="2000"/>
              <a:t>for( i = 0; i &lt; 256 ; i ++ )</a:t>
            </a:r>
            <a:endParaRPr sz="2000"/>
          </a:p>
          <a:p>
            <a:pPr lvl="1">
              <a:lnSpc>
                <a:spcPct val="90000"/>
              </a:lnSpc>
              <a:buNone/>
            </a:pPr>
            <a:r>
              <a:rPr sz="2000"/>
              <a:t>{</a:t>
            </a:r>
            <a:endParaRPr sz="2000"/>
          </a:p>
          <a:p>
            <a:pPr lvl="1">
              <a:lnSpc>
                <a:spcPct val="90000"/>
              </a:lnSpc>
              <a:buNone/>
            </a:pPr>
            <a:r>
              <a:rPr sz="2000"/>
              <a:t>	c = i ;</a:t>
            </a:r>
            <a:endParaRPr sz="2000"/>
          </a:p>
          <a:p>
            <a:pPr lvl="1">
              <a:lnSpc>
                <a:spcPct val="90000"/>
              </a:lnSpc>
              <a:buNone/>
            </a:pPr>
            <a:r>
              <a:rPr sz="2000"/>
              <a:t>	cout &lt;&lt; i &lt;&lt; “\t” &lt;&lt; c &lt;&lt;endl ;</a:t>
            </a:r>
            <a:endParaRPr sz="2000"/>
          </a:p>
          <a:p>
            <a:pPr lvl="1">
              <a:lnSpc>
                <a:spcPct val="90000"/>
              </a:lnSpc>
              <a:buNone/>
            </a:pPr>
            <a:r>
              <a:rPr sz="2000"/>
              <a:t>}</a:t>
            </a:r>
            <a:endParaRPr sz="2000"/>
          </a:p>
          <a:p>
            <a:pPr lvl="0">
              <a:lnSpc>
                <a:spcPct val="90000"/>
              </a:lnSpc>
              <a:buNone/>
            </a:pPr>
            <a:r>
              <a:rPr sz="2400"/>
              <a:t>}</a:t>
            </a:r>
            <a:endParaRPr sz="2400"/>
          </a:p>
        </p:txBody>
      </p:sp>
    </p:spTree>
  </p:cSld>
  <p:clrMapOvr>
    <a:masterClrMapping/>
  </p:clrMapOvr>
  <p:transition/>
  <p:timing/>
</p:sld>
</file>

<file path=ppt/slides/slide4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Header File  </a:t>
            </a:r>
            <a:endParaRPr sz="6600"/>
          </a:p>
        </p:txBody>
      </p:sp>
      <p:sp>
        <p:nvSpPr>
          <p:cNvPr id="7173" name="NotDefined 5" title=""/>
          <p:cNvSpPr/>
          <p:nvPr>
            <p:ph type="body" idx="4294967295"/>
          </p:nvPr>
        </p:nvSpPr>
        <p:spPr>
          <a:xfrm>
            <a:off x="1066800" y="2584450"/>
            <a:ext cx="7543800" cy="37401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000"/>
              <a:t>ctype.h</a:t>
            </a:r>
            <a:endParaRPr sz="8000"/>
          </a:p>
          <a:p>
            <a:pPr lvl="0" algn="ctr">
              <a:buNone/>
            </a:pPr>
            <a:r>
              <a:rPr sz="5400"/>
              <a:t>#include&lt;ctype.h&gt;</a:t>
            </a:r>
            <a:endParaRPr sz="5400"/>
          </a:p>
        </p:txBody>
      </p:sp>
      <p:sp>
        <p:nvSpPr>
          <p:cNvPr id="7174" name="Rectangle 6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175" name="Rectangle 7" title=""/>
          <p:cNvSpPr/>
          <p:nvPr/>
        </p:nvSpPr>
        <p:spPr>
          <a:xfrm>
            <a:off x="5554663" y="90617675"/>
            <a:ext cx="1085850" cy="611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600">
                <a:latin typeface="Times" charset="0"/>
              </a:rPr>
              <a:t>00111001</a:t>
            </a:r>
            <a:endParaRPr sz="1600">
              <a:latin typeface="Times" charset="0"/>
            </a:endParaRPr>
          </a:p>
          <a:p>
            <a:pPr lvl="0" eaLnBrk="0" hangingPunct="0"/>
            <a:endParaRPr sz="1600">
              <a:latin typeface="Times" charset="0"/>
            </a:endParaRPr>
          </a:p>
        </p:txBody>
      </p:sp>
      <p:sp>
        <p:nvSpPr>
          <p:cNvPr id="7176" name="Rectangle 8" title=""/>
          <p:cNvSpPr/>
          <p:nvPr/>
        </p:nvSpPr>
        <p:spPr>
          <a:xfrm>
            <a:off x="7197725" y="90136662"/>
            <a:ext cx="1085850" cy="6111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600">
                <a:latin typeface="Times" charset="0"/>
              </a:rPr>
              <a:t>00110101</a:t>
            </a:r>
            <a:endParaRPr sz="2700">
              <a:latin typeface="Times" charset="0"/>
            </a:endParaRPr>
          </a:p>
          <a:p>
            <a:pPr lvl="0" eaLnBrk="0" hangingPunct="0"/>
            <a:endParaRPr sz="1600">
              <a:latin typeface="Times" charset="0"/>
            </a:endParaRPr>
          </a:p>
        </p:txBody>
      </p:sp>
      <p:sp>
        <p:nvSpPr>
          <p:cNvPr id="7177" name="Rectangle 9" title=""/>
          <p:cNvSpPr/>
          <p:nvPr/>
        </p:nvSpPr>
        <p:spPr>
          <a:xfrm>
            <a:off x="233363" y="87456962"/>
            <a:ext cx="82423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Storage Requirements for Text and Binary Modes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178" name="" title=""/>
          <p:cNvSpPr/>
          <p:nvPr/>
        </p:nvSpPr>
        <p:spPr>
          <a:xfrm>
            <a:off x="233363" y="87877650"/>
            <a:ext cx="24892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for an Integer:</a:t>
            </a:r>
            <a:endParaRPr sz="1100"/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179" name="" title=""/>
          <p:cNvSpPr/>
          <p:nvPr/>
        </p:nvSpPr>
        <p:spPr>
          <a:xfrm>
            <a:off x="-990600" y="94637225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188" name="Table 14" title=""/>
          <p:cNvGraphicFramePr>
            <a:graphicFrameLocks noGrp="1"/>
          </p:cNvGraphicFramePr>
          <p:nvPr/>
        </p:nvGraphicFramePr>
        <p:xfrm>
          <a:off x="-990600" y="94653100"/>
          <a:ext cx="9144000" cy="366712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32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189" name="Rectangle 15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190" name="Rectangle 16" title=""/>
          <p:cNvSpPr/>
          <p:nvPr/>
        </p:nvSpPr>
        <p:spPr>
          <a:xfrm>
            <a:off x="8126413" y="10176192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32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191" name="Rectangle 17" title=""/>
          <p:cNvSpPr/>
          <p:nvPr/>
        </p:nvSpPr>
        <p:spPr>
          <a:xfrm>
            <a:off x="554038" y="95654812"/>
            <a:ext cx="332740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fwrite()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2" name="Rectangle 18" title=""/>
          <p:cNvSpPr/>
          <p:nvPr/>
        </p:nvSpPr>
        <p:spPr>
          <a:xfrm>
            <a:off x="554038" y="96583500"/>
            <a:ext cx="76057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size_t fwrite (void *ptr, size_t size, size_t nmemb,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3" name="Rectangle 19" title=""/>
          <p:cNvSpPr/>
          <p:nvPr/>
        </p:nvSpPr>
        <p:spPr>
          <a:xfrm>
            <a:off x="5376863" y="96967675"/>
            <a:ext cx="15970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4" name="" title=""/>
          <p:cNvSpPr/>
          <p:nvPr/>
        </p:nvSpPr>
        <p:spPr>
          <a:xfrm>
            <a:off x="554038" y="97359788"/>
            <a:ext cx="76930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fwrite() writes, from the address pointed to by ptr,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5" name="" title=""/>
          <p:cNvSpPr/>
          <p:nvPr/>
        </p:nvSpPr>
        <p:spPr>
          <a:xfrm>
            <a:off x="554038" y="98128138"/>
            <a:ext cx="768667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up to nmemb elements whose size is specified by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6" name="" title=""/>
          <p:cNvSpPr/>
          <p:nvPr/>
        </p:nvSpPr>
        <p:spPr>
          <a:xfrm>
            <a:off x="554038" y="98512312"/>
            <a:ext cx="44592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size, to the file pointed by fp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7" name="" title=""/>
          <p:cNvSpPr/>
          <p:nvPr/>
        </p:nvSpPr>
        <p:spPr>
          <a:xfrm>
            <a:off x="554038" y="98896488"/>
            <a:ext cx="61007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fwrite() returns the number of elements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8" name="" title=""/>
          <p:cNvSpPr/>
          <p:nvPr/>
        </p:nvSpPr>
        <p:spPr>
          <a:xfrm>
            <a:off x="554038" y="99664838"/>
            <a:ext cx="80438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successfully written, which will be less than nmemb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9" name="" title=""/>
          <p:cNvSpPr/>
          <p:nvPr/>
        </p:nvSpPr>
        <p:spPr>
          <a:xfrm>
            <a:off x="554038" y="100056950"/>
            <a:ext cx="54832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only if a write error is encountered.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00" name="Rectangle 20" title=""/>
          <p:cNvSpPr/>
          <p:nvPr/>
        </p:nvSpPr>
        <p:spPr>
          <a:xfrm>
            <a:off x="554038" y="100441125"/>
            <a:ext cx="33067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double earnings[10];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01" name="Rectangle 21" title=""/>
          <p:cNvSpPr/>
          <p:nvPr/>
        </p:nvSpPr>
        <p:spPr>
          <a:xfrm>
            <a:off x="1519238" y="101209475"/>
            <a:ext cx="57467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fwrite(earnings,sizeof(double),10,fp);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02" name="Rectangle 22" title=""/>
          <p:cNvSpPr/>
          <p:nvPr/>
        </p:nvSpPr>
        <p:spPr>
          <a:xfrm>
            <a:off x="-990600" y="10283348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0" name="" title=""/>
          <p:cNvGraphicFramePr>
            <a:graphicFrameLocks noGrp="1"/>
          </p:cNvGraphicFramePr>
          <p:nvPr/>
        </p:nvGraphicFramePr>
        <p:xfrm>
          <a:off x="-990600" y="10284936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33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212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13" name="" title=""/>
          <p:cNvSpPr/>
          <p:nvPr/>
        </p:nvSpPr>
        <p:spPr>
          <a:xfrm>
            <a:off x="8126413" y="10995977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33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214" name="" title=""/>
          <p:cNvSpPr/>
          <p:nvPr/>
        </p:nvSpPr>
        <p:spPr>
          <a:xfrm>
            <a:off x="554038" y="104254300"/>
            <a:ext cx="32543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fread()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5" name="" title=""/>
          <p:cNvSpPr/>
          <p:nvPr/>
        </p:nvSpPr>
        <p:spPr>
          <a:xfrm>
            <a:off x="554038" y="105182988"/>
            <a:ext cx="74437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size_t fread(void *ptr, size_t size, size_t nmemb,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6" name="Rectangle 30" title=""/>
          <p:cNvSpPr/>
          <p:nvPr/>
        </p:nvSpPr>
        <p:spPr>
          <a:xfrm>
            <a:off x="5376863" y="105567162"/>
            <a:ext cx="15970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7" name="Rectangle 31" title=""/>
          <p:cNvSpPr/>
          <p:nvPr/>
        </p:nvSpPr>
        <p:spPr>
          <a:xfrm>
            <a:off x="554038" y="105959275"/>
            <a:ext cx="78486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fread() reads, into the array pointed to by ptr, up to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8" name="Rectangle 32" title=""/>
          <p:cNvSpPr/>
          <p:nvPr/>
        </p:nvSpPr>
        <p:spPr>
          <a:xfrm>
            <a:off x="554038" y="106727625"/>
            <a:ext cx="75993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nmemb elements whose size is specified by size,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9" name="Rectangle 33" title=""/>
          <p:cNvSpPr/>
          <p:nvPr/>
        </p:nvSpPr>
        <p:spPr>
          <a:xfrm>
            <a:off x="554038" y="107111800"/>
            <a:ext cx="45656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form the file pointed to by fp.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20" name="Rectangle 34" title=""/>
          <p:cNvSpPr/>
          <p:nvPr/>
        </p:nvSpPr>
        <p:spPr>
          <a:xfrm>
            <a:off x="554038" y="107495975"/>
            <a:ext cx="60277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fread() returns the number of elements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21" name="Rectangle 35" title=""/>
          <p:cNvSpPr/>
          <p:nvPr/>
        </p:nvSpPr>
        <p:spPr>
          <a:xfrm>
            <a:off x="554038" y="108262738"/>
            <a:ext cx="77914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successfully read, which may be less than nmemb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22" name="Rectangle 36" title=""/>
          <p:cNvSpPr/>
          <p:nvPr/>
        </p:nvSpPr>
        <p:spPr>
          <a:xfrm>
            <a:off x="554038" y="108656438"/>
            <a:ext cx="67706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 a read error or end-of-file is encountered.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23" name="Rectangle 37" title=""/>
          <p:cNvSpPr/>
          <p:nvPr/>
        </p:nvSpPr>
        <p:spPr>
          <a:xfrm>
            <a:off x="-990600" y="11103133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1" name="" title=""/>
          <p:cNvGraphicFramePr>
            <a:graphicFrameLocks noGrp="1"/>
          </p:cNvGraphicFramePr>
          <p:nvPr/>
        </p:nvGraphicFramePr>
        <p:xfrm>
          <a:off x="-990600" y="11104721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34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233" name="Rectangle 41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34" name="Rectangle 42" title=""/>
          <p:cNvSpPr/>
          <p:nvPr/>
        </p:nvSpPr>
        <p:spPr>
          <a:xfrm>
            <a:off x="8126413" y="11815762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34</a:t>
            </a:r>
            <a:endParaRPr sz="2000">
              <a:latin typeface="Courier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235" name="Rectangle 43" title=""/>
          <p:cNvSpPr/>
          <p:nvPr/>
        </p:nvSpPr>
        <p:spPr>
          <a:xfrm>
            <a:off x="71438" y="112023525"/>
            <a:ext cx="24114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#include &lt;stdio.h&gt;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36" name="Rectangle 44" title=""/>
          <p:cNvSpPr/>
          <p:nvPr/>
        </p:nvSpPr>
        <p:spPr>
          <a:xfrm>
            <a:off x="71438" y="112344200"/>
            <a:ext cx="20304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typedef struct {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37" name="Rectangle 45" title=""/>
          <p:cNvSpPr/>
          <p:nvPr/>
        </p:nvSpPr>
        <p:spPr>
          <a:xfrm>
            <a:off x="428625" y="112987138"/>
            <a:ext cx="198913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char name[20];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38" name="Rectangle 46" title=""/>
          <p:cNvSpPr/>
          <p:nvPr/>
        </p:nvSpPr>
        <p:spPr>
          <a:xfrm>
            <a:off x="428625" y="113309400"/>
            <a:ext cx="204470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int serial_code;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39" name="Rectangle 47" title=""/>
          <p:cNvSpPr/>
          <p:nvPr/>
        </p:nvSpPr>
        <p:spPr>
          <a:xfrm>
            <a:off x="428625" y="113630075"/>
            <a:ext cx="15652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int amount;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0" name="Rectangle 48" title=""/>
          <p:cNvSpPr/>
          <p:nvPr/>
        </p:nvSpPr>
        <p:spPr>
          <a:xfrm>
            <a:off x="428625" y="113952338"/>
            <a:ext cx="71913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float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1" name="Rectangle 49" title=""/>
          <p:cNvSpPr/>
          <p:nvPr/>
        </p:nvSpPr>
        <p:spPr>
          <a:xfrm>
            <a:off x="2000250" y="113952338"/>
            <a:ext cx="790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cost;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2" name="" title=""/>
          <p:cNvSpPr/>
          <p:nvPr/>
        </p:nvSpPr>
        <p:spPr>
          <a:xfrm>
            <a:off x="71438" y="114273012"/>
            <a:ext cx="1806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} component;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3" name="" title=""/>
          <p:cNvSpPr/>
          <p:nvPr/>
        </p:nvSpPr>
        <p:spPr>
          <a:xfrm>
            <a:off x="71438" y="114595275"/>
            <a:ext cx="14668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main(void)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4" name="" title=""/>
          <p:cNvSpPr/>
          <p:nvPr/>
        </p:nvSpPr>
        <p:spPr>
          <a:xfrm>
            <a:off x="71438" y="115238212"/>
            <a:ext cx="3217862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{ component comp_data;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5" name="" title=""/>
          <p:cNvSpPr/>
          <p:nvPr/>
        </p:nvSpPr>
        <p:spPr>
          <a:xfrm>
            <a:off x="428625" y="115881150"/>
            <a:ext cx="7350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FILE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6" name="" title=""/>
          <p:cNvSpPr/>
          <p:nvPr/>
        </p:nvSpPr>
        <p:spPr>
          <a:xfrm>
            <a:off x="2000250" y="115881150"/>
            <a:ext cx="6064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*fp;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7" name="" title=""/>
          <p:cNvSpPr/>
          <p:nvPr/>
        </p:nvSpPr>
        <p:spPr>
          <a:xfrm>
            <a:off x="428625" y="116201825"/>
            <a:ext cx="7207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char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8" name="Rectangle 50" title=""/>
          <p:cNvSpPr/>
          <p:nvPr/>
        </p:nvSpPr>
        <p:spPr>
          <a:xfrm>
            <a:off x="2000250" y="116201825"/>
            <a:ext cx="1747838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filename[80];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49" name="Rectangle 51" title=""/>
          <p:cNvSpPr/>
          <p:nvPr/>
        </p:nvSpPr>
        <p:spPr>
          <a:xfrm>
            <a:off x="428625" y="116524088"/>
            <a:ext cx="21018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int numofcomp;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50" name="Rectangle 52" title=""/>
          <p:cNvSpPr/>
          <p:nvPr/>
        </p:nvSpPr>
        <p:spPr>
          <a:xfrm>
            <a:off x="428625" y="116844762"/>
            <a:ext cx="7175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int i;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51" name="Rectangle 53" title=""/>
          <p:cNvSpPr/>
          <p:nvPr/>
        </p:nvSpPr>
        <p:spPr>
          <a:xfrm>
            <a:off x="71438" y="117167025"/>
            <a:ext cx="3748087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printf("Enter the file name: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52" name="Rectangle 54" title=""/>
          <p:cNvSpPr/>
          <p:nvPr/>
        </p:nvSpPr>
        <p:spPr>
          <a:xfrm>
            <a:off x="428625" y="117809962"/>
            <a:ext cx="19875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gets(filename);</a:t>
            </a:r>
            <a:endParaRPr sz="2500">
              <a:latin typeface="Times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53" name="Rectangle 55" title=""/>
          <p:cNvSpPr/>
          <p:nvPr/>
        </p:nvSpPr>
        <p:spPr>
          <a:xfrm>
            <a:off x="474663" y="111567912"/>
            <a:ext cx="645477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Writing file data using block I/O functions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54" name="Rectangle 56" title=""/>
          <p:cNvSpPr/>
          <p:nvPr/>
        </p:nvSpPr>
        <p:spPr>
          <a:xfrm>
            <a:off x="-990600" y="11922918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2" name="" title=""/>
          <p:cNvGraphicFramePr>
            <a:graphicFrameLocks noGrp="1"/>
          </p:cNvGraphicFramePr>
          <p:nvPr/>
        </p:nvGraphicFramePr>
        <p:xfrm>
          <a:off x="-990600" y="11924506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35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264" name="Rectangle 60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65" name="Rectangle 61" title=""/>
          <p:cNvSpPr/>
          <p:nvPr/>
        </p:nvSpPr>
        <p:spPr>
          <a:xfrm>
            <a:off x="8126413" y="12635547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35</a:t>
            </a:r>
            <a:endParaRPr sz="2000">
              <a:latin typeface="Courier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266" name="Rectangle 62" title=""/>
          <p:cNvSpPr/>
          <p:nvPr/>
        </p:nvSpPr>
        <p:spPr>
          <a:xfrm>
            <a:off x="428625" y="120219788"/>
            <a:ext cx="517683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if ((fp = fopen(filename, "wb")) == NULL) {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67" name="Rectangle 63" title=""/>
          <p:cNvSpPr/>
          <p:nvPr/>
        </p:nvSpPr>
        <p:spPr>
          <a:xfrm>
            <a:off x="1036638" y="120542050"/>
            <a:ext cx="3316287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printf("can't open file \n");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68" name="Rectangle 64" title=""/>
          <p:cNvSpPr/>
          <p:nvPr/>
        </p:nvSpPr>
        <p:spPr>
          <a:xfrm>
            <a:off x="1036638" y="120862725"/>
            <a:ext cx="10144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exit(1);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69" name="Rectangle 65" title=""/>
          <p:cNvSpPr/>
          <p:nvPr/>
        </p:nvSpPr>
        <p:spPr>
          <a:xfrm>
            <a:off x="428625" y="121184988"/>
            <a:ext cx="557053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}printf("Enter the number of components: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0" name="Rectangle 66" title=""/>
          <p:cNvSpPr/>
          <p:nvPr/>
        </p:nvSpPr>
        <p:spPr>
          <a:xfrm>
            <a:off x="428625" y="121827925"/>
            <a:ext cx="3500438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scanf("%d", &amp;numofcomp);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1" name="Rectangle 67" title=""/>
          <p:cNvSpPr/>
          <p:nvPr/>
        </p:nvSpPr>
        <p:spPr>
          <a:xfrm>
            <a:off x="428625" y="122148600"/>
            <a:ext cx="363220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for (i=0; i&lt;numofcomp; i++) {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2" name="Rectangle 68" title=""/>
          <p:cNvSpPr/>
          <p:nvPr/>
        </p:nvSpPr>
        <p:spPr>
          <a:xfrm>
            <a:off x="1036638" y="122470862"/>
            <a:ext cx="43719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printf("Name of the component: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3" name="Rectangle 69" title=""/>
          <p:cNvSpPr/>
          <p:nvPr/>
        </p:nvSpPr>
        <p:spPr>
          <a:xfrm>
            <a:off x="1036638" y="122791538"/>
            <a:ext cx="3033712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gets(comp_data.name);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4" name="" title=""/>
          <p:cNvSpPr/>
          <p:nvPr/>
        </p:nvSpPr>
        <p:spPr>
          <a:xfrm>
            <a:off x="1036638" y="123113800"/>
            <a:ext cx="503396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printf("Serial code of the component: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5" name="" title=""/>
          <p:cNvSpPr/>
          <p:nvPr/>
        </p:nvSpPr>
        <p:spPr>
          <a:xfrm>
            <a:off x="1036638" y="123434475"/>
            <a:ext cx="48545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scanf("%d", &amp;comp_data.serial_code);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6" name="" title=""/>
          <p:cNvSpPr/>
          <p:nvPr/>
        </p:nvSpPr>
        <p:spPr>
          <a:xfrm>
            <a:off x="1036638" y="123756738"/>
            <a:ext cx="4640262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printf("Amount of the component: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7" name="" title=""/>
          <p:cNvSpPr/>
          <p:nvPr/>
        </p:nvSpPr>
        <p:spPr>
          <a:xfrm>
            <a:off x="1036638" y="124077412"/>
            <a:ext cx="43751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scanf("%d", &amp;comp_data.amount);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8" name="" title=""/>
          <p:cNvSpPr/>
          <p:nvPr/>
        </p:nvSpPr>
        <p:spPr>
          <a:xfrm>
            <a:off x="1036638" y="124399675"/>
            <a:ext cx="44434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printf("Cost of each component: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79" name="" title=""/>
          <p:cNvSpPr/>
          <p:nvPr/>
        </p:nvSpPr>
        <p:spPr>
          <a:xfrm>
            <a:off x="1036638" y="124720350"/>
            <a:ext cx="39084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scanf("%f", &amp;comp_data.cost);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80" name="Rectangle 70" title=""/>
          <p:cNvSpPr/>
          <p:nvPr/>
        </p:nvSpPr>
        <p:spPr>
          <a:xfrm>
            <a:off x="1036638" y="125042612"/>
            <a:ext cx="566578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fwrite(&amp;comp_data, sizeof(comp_data), 1, fp);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81" name="Rectangle 71" title=""/>
          <p:cNvSpPr/>
          <p:nvPr/>
        </p:nvSpPr>
        <p:spPr>
          <a:xfrm>
            <a:off x="428625" y="125363288"/>
            <a:ext cx="150812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}fclose(fp);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82" name="Rectangle 72" title=""/>
          <p:cNvSpPr/>
          <p:nvPr/>
        </p:nvSpPr>
        <p:spPr>
          <a:xfrm>
            <a:off x="428625" y="126006225"/>
            <a:ext cx="12128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return 0;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83" name="Rectangle 73" title=""/>
          <p:cNvSpPr/>
          <p:nvPr/>
        </p:nvSpPr>
        <p:spPr>
          <a:xfrm>
            <a:off x="71438" y="126328488"/>
            <a:ext cx="282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}</a:t>
            </a:r>
            <a:endParaRPr sz="1100"/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284" name="Rectangle 74" title=""/>
          <p:cNvSpPr/>
          <p:nvPr/>
        </p:nvSpPr>
        <p:spPr>
          <a:xfrm>
            <a:off x="-990600" y="12742703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3" name="" title=""/>
          <p:cNvGraphicFramePr>
            <a:graphicFrameLocks noGrp="1"/>
          </p:cNvGraphicFramePr>
          <p:nvPr/>
        </p:nvGraphicFramePr>
        <p:xfrm>
          <a:off x="-990600" y="12744291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36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294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95" name="" title=""/>
          <p:cNvSpPr/>
          <p:nvPr/>
        </p:nvSpPr>
        <p:spPr>
          <a:xfrm>
            <a:off x="8126413" y="13455173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36</a:t>
            </a:r>
            <a:endParaRPr sz="27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296" name="Rectangle 80" title=""/>
          <p:cNvSpPr/>
          <p:nvPr/>
        </p:nvSpPr>
        <p:spPr>
          <a:xfrm>
            <a:off x="393700" y="129649538"/>
            <a:ext cx="58039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Random Access: fseek() and ftell()</a:t>
            </a:r>
            <a:endParaRPr sz="25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297" name="Rectangle 81" title=""/>
          <p:cNvSpPr/>
          <p:nvPr/>
        </p:nvSpPr>
        <p:spPr>
          <a:xfrm>
            <a:off x="393700" y="1300702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98" name="Rectangle 82" title=""/>
          <p:cNvSpPr/>
          <p:nvPr/>
        </p:nvSpPr>
        <p:spPr>
          <a:xfrm>
            <a:off x="393700" y="130578225"/>
            <a:ext cx="80613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fseek, ftell: All the previous I/O functions do reading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99" name="Rectangle 83" title=""/>
          <p:cNvSpPr/>
          <p:nvPr/>
        </p:nvSpPr>
        <p:spPr>
          <a:xfrm>
            <a:off x="393700" y="131122738"/>
            <a:ext cx="800893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and writing sequentially, i.e. read the 1st datum, 2rd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0" name="Rectangle 84" title=""/>
          <p:cNvSpPr/>
          <p:nvPr/>
        </p:nvSpPr>
        <p:spPr>
          <a:xfrm>
            <a:off x="393700" y="131659312"/>
            <a:ext cx="40195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datum, 3rd datum ..., etc.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1" name="Rectangle 85" title=""/>
          <p:cNvSpPr/>
          <p:nvPr/>
        </p:nvSpPr>
        <p:spPr>
          <a:xfrm>
            <a:off x="4349750" y="131659312"/>
            <a:ext cx="9953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02" name="Rectangle 86" title=""/>
          <p:cNvSpPr/>
          <p:nvPr/>
        </p:nvSpPr>
        <p:spPr>
          <a:xfrm>
            <a:off x="5180013" y="131659312"/>
            <a:ext cx="83661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and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3" name="Rectangle 87" title=""/>
          <p:cNvSpPr/>
          <p:nvPr/>
        </p:nvSpPr>
        <p:spPr>
          <a:xfrm>
            <a:off x="5921375" y="131659312"/>
            <a:ext cx="7508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ftell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04" name="Rectangle 88" title=""/>
          <p:cNvSpPr/>
          <p:nvPr/>
        </p:nvSpPr>
        <p:spPr>
          <a:xfrm>
            <a:off x="6492875" y="131659312"/>
            <a:ext cx="178911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help doing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5" name="Rectangle 89" title=""/>
          <p:cNvSpPr/>
          <p:nvPr/>
        </p:nvSpPr>
        <p:spPr>
          <a:xfrm>
            <a:off x="393700" y="132194300"/>
            <a:ext cx="72485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I/O in non-sequential manner, i.e. read the 10th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6" name="" title=""/>
          <p:cNvSpPr/>
          <p:nvPr/>
        </p:nvSpPr>
        <p:spPr>
          <a:xfrm>
            <a:off x="393700" y="132740400"/>
            <a:ext cx="70310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datum, then go back and read the 2nd datum.</a:t>
            </a:r>
            <a:endParaRPr sz="33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7" name="" title=""/>
          <p:cNvSpPr/>
          <p:nvPr/>
        </p:nvSpPr>
        <p:spPr>
          <a:xfrm>
            <a:off x="1920875" y="128614488"/>
            <a:ext cx="4378325" cy="869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3300" b="1">
                <a:latin typeface="Times" charset="0"/>
              </a:rPr>
              <a:t>12.5 Random Access</a:t>
            </a:r>
            <a:endParaRPr sz="1100"/>
          </a:p>
          <a:p>
            <a:pPr lvl="0" eaLnBrk="0" hangingPunct="0"/>
            <a:endParaRPr sz="3300" b="1">
              <a:latin typeface="Times" charset="0"/>
            </a:endParaRPr>
          </a:p>
        </p:txBody>
      </p:sp>
      <p:sp>
        <p:nvSpPr>
          <p:cNvPr id="7308" name="" title=""/>
          <p:cNvSpPr/>
          <p:nvPr/>
        </p:nvSpPr>
        <p:spPr>
          <a:xfrm>
            <a:off x="-990600" y="13562330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4" name="" title=""/>
          <p:cNvGraphicFramePr>
            <a:graphicFrameLocks noGrp="1"/>
          </p:cNvGraphicFramePr>
          <p:nvPr/>
        </p:nvGraphicFramePr>
        <p:xfrm>
          <a:off x="-990600" y="13563917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37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318" name="Rectangle 96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19" name="Rectangle 97" title=""/>
          <p:cNvSpPr/>
          <p:nvPr/>
        </p:nvSpPr>
        <p:spPr>
          <a:xfrm>
            <a:off x="8126413" y="14274958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37</a:t>
            </a:r>
            <a:endParaRPr sz="27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320" name="Rectangle 98" title=""/>
          <p:cNvSpPr/>
          <p:nvPr/>
        </p:nvSpPr>
        <p:spPr>
          <a:xfrm>
            <a:off x="393700" y="136721850"/>
            <a:ext cx="346075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File position pointer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321" name="Rectangle 99" title=""/>
          <p:cNvSpPr/>
          <p:nvPr/>
        </p:nvSpPr>
        <p:spPr>
          <a:xfrm>
            <a:off x="393700" y="137561638"/>
            <a:ext cx="72517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The system keeps a file position pointer for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322" name="" title=""/>
          <p:cNvSpPr/>
          <p:nvPr/>
        </p:nvSpPr>
        <p:spPr>
          <a:xfrm>
            <a:off x="393700" y="137980738"/>
            <a:ext cx="25654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each open file.</a:t>
            </a:r>
            <a:endParaRPr sz="25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323" name="" title=""/>
          <p:cNvSpPr/>
          <p:nvPr/>
        </p:nvSpPr>
        <p:spPr>
          <a:xfrm>
            <a:off x="2813050" y="138007725"/>
            <a:ext cx="55737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It indicates the location in the file at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24" name="" title=""/>
          <p:cNvSpPr/>
          <p:nvPr/>
        </p:nvSpPr>
        <p:spPr>
          <a:xfrm>
            <a:off x="393700" y="138401425"/>
            <a:ext cx="52736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which data will be read or written.</a:t>
            </a:r>
            <a:endParaRPr sz="24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25" name="" title=""/>
          <p:cNvSpPr/>
          <p:nvPr/>
        </p:nvSpPr>
        <p:spPr>
          <a:xfrm>
            <a:off x="5956300" y="140204825"/>
            <a:ext cx="688975" cy="731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400" b="1">
                <a:latin typeface="Times" charset="0"/>
              </a:rPr>
              <a:t>......</a:t>
            </a:r>
            <a:endParaRPr sz="1500">
              <a:latin typeface="Times" charset="0"/>
            </a:endParaRPr>
          </a:p>
          <a:p>
            <a:pPr lvl="0" eaLnBrk="0" hangingPunct="0"/>
            <a:endParaRPr sz="2400" b="1">
              <a:latin typeface="Times" charset="0"/>
            </a:endParaRPr>
          </a:p>
        </p:txBody>
      </p:sp>
      <p:sp>
        <p:nvSpPr>
          <p:cNvPr id="7326" name="" title=""/>
          <p:cNvSpPr/>
          <p:nvPr/>
        </p:nvSpPr>
        <p:spPr>
          <a:xfrm>
            <a:off x="2063750" y="139936538"/>
            <a:ext cx="2676525" cy="5953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500">
                <a:latin typeface="Times" charset="0"/>
              </a:rPr>
              <a:t>0 10 20 30 40 50 60 70 80 90</a:t>
            </a:r>
            <a:endParaRPr sz="2000">
              <a:latin typeface="Times" charset="0"/>
            </a:endParaRPr>
          </a:p>
          <a:p>
            <a:pPr lvl="0" eaLnBrk="0" hangingPunct="0"/>
            <a:endParaRPr sz="1500">
              <a:latin typeface="Times" charset="0"/>
            </a:endParaRPr>
          </a:p>
        </p:txBody>
      </p:sp>
      <p:sp>
        <p:nvSpPr>
          <p:cNvPr id="7327" name="" title=""/>
          <p:cNvSpPr/>
          <p:nvPr/>
        </p:nvSpPr>
        <p:spPr>
          <a:xfrm>
            <a:off x="3625850" y="138972925"/>
            <a:ext cx="23145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>
                <a:latin typeface="Times" charset="0"/>
              </a:rPr>
              <a:t>file position marker</a:t>
            </a:r>
            <a:endParaRPr sz="2000">
              <a:latin typeface="Times" charset="0"/>
            </a:endParaRPr>
          </a:p>
          <a:p>
            <a:pPr lvl="0" eaLnBrk="0" hangingPunct="0"/>
            <a:endParaRPr sz="2000">
              <a:latin typeface="Times" charset="0"/>
            </a:endParaRPr>
          </a:p>
        </p:txBody>
      </p:sp>
      <p:sp>
        <p:nvSpPr>
          <p:cNvPr id="7328" name="" title=""/>
          <p:cNvSpPr/>
          <p:nvPr/>
        </p:nvSpPr>
        <p:spPr>
          <a:xfrm>
            <a:off x="3714750" y="142687675"/>
            <a:ext cx="6794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>
                <a:latin typeface="Times" charset="0"/>
              </a:rPr>
              <a:t>Disk</a:t>
            </a:r>
            <a:endParaRPr sz="1100"/>
          </a:p>
          <a:p>
            <a:pPr lvl="0" eaLnBrk="0" hangingPunct="0"/>
            <a:endParaRPr sz="2000">
              <a:latin typeface="Times" charset="0"/>
            </a:endParaRPr>
          </a:p>
        </p:txBody>
      </p:sp>
      <p:sp>
        <p:nvSpPr>
          <p:cNvPr id="7329" name="" title=""/>
          <p:cNvSpPr/>
          <p:nvPr/>
        </p:nvSpPr>
        <p:spPr>
          <a:xfrm>
            <a:off x="-990600" y="14382115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5" name="" title=""/>
          <p:cNvGraphicFramePr>
            <a:graphicFrameLocks noGrp="1"/>
          </p:cNvGraphicFramePr>
          <p:nvPr/>
        </p:nvGraphicFramePr>
        <p:xfrm>
          <a:off x="-990600" y="14383702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38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339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40" name="" title=""/>
          <p:cNvSpPr/>
          <p:nvPr/>
        </p:nvSpPr>
        <p:spPr>
          <a:xfrm>
            <a:off x="8126413" y="15094743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38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341" name="" title=""/>
          <p:cNvSpPr/>
          <p:nvPr/>
        </p:nvSpPr>
        <p:spPr>
          <a:xfrm>
            <a:off x="-7937" y="144599025"/>
            <a:ext cx="32893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fseek()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2" name="" title=""/>
          <p:cNvSpPr/>
          <p:nvPr/>
        </p:nvSpPr>
        <p:spPr>
          <a:xfrm>
            <a:off x="-7937" y="145365788"/>
            <a:ext cx="41195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3" name="" title=""/>
          <p:cNvSpPr/>
          <p:nvPr/>
        </p:nvSpPr>
        <p:spPr>
          <a:xfrm>
            <a:off x="3965575" y="145365788"/>
            <a:ext cx="12080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44" name="" title=""/>
          <p:cNvSpPr/>
          <p:nvPr/>
        </p:nvSpPr>
        <p:spPr>
          <a:xfrm>
            <a:off x="5000625" y="145365788"/>
            <a:ext cx="4492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5" name="" title=""/>
          <p:cNvSpPr/>
          <p:nvPr/>
        </p:nvSpPr>
        <p:spPr>
          <a:xfrm>
            <a:off x="233363" y="146143662"/>
            <a:ext cx="67738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int fseek(FILE *fp, long int offset, int mode);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6" name="" title=""/>
          <p:cNvSpPr/>
          <p:nvPr/>
        </p:nvSpPr>
        <p:spPr>
          <a:xfrm>
            <a:off x="-7937" y="146910425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347" name="" title=""/>
          <p:cNvSpPr/>
          <p:nvPr/>
        </p:nvSpPr>
        <p:spPr>
          <a:xfrm>
            <a:off x="233363" y="146910425"/>
            <a:ext cx="129698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fseek() 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48" name="" title=""/>
          <p:cNvSpPr/>
          <p:nvPr/>
        </p:nvSpPr>
        <p:spPr>
          <a:xfrm>
            <a:off x="1447800" y="146910425"/>
            <a:ext cx="13668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returns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9" name="" title=""/>
          <p:cNvSpPr/>
          <p:nvPr/>
        </p:nvSpPr>
        <p:spPr>
          <a:xfrm>
            <a:off x="2643188" y="146910425"/>
            <a:ext cx="3603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0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50" name="" title=""/>
          <p:cNvSpPr/>
          <p:nvPr/>
        </p:nvSpPr>
        <p:spPr>
          <a:xfrm>
            <a:off x="2822575" y="146910425"/>
            <a:ext cx="1774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if OK, and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1" name="" title=""/>
          <p:cNvSpPr/>
          <p:nvPr/>
        </p:nvSpPr>
        <p:spPr>
          <a:xfrm>
            <a:off x="4510088" y="146910425"/>
            <a:ext cx="4667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-1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52" name="" title=""/>
          <p:cNvSpPr/>
          <p:nvPr/>
        </p:nvSpPr>
        <p:spPr>
          <a:xfrm>
            <a:off x="4795838" y="146910425"/>
            <a:ext cx="29765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if there is an error.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3" name="" title=""/>
          <p:cNvSpPr/>
          <p:nvPr/>
        </p:nvSpPr>
        <p:spPr>
          <a:xfrm>
            <a:off x="-7937" y="147294600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354" name="" title=""/>
          <p:cNvSpPr/>
          <p:nvPr/>
        </p:nvSpPr>
        <p:spPr>
          <a:xfrm>
            <a:off x="233363" y="147294600"/>
            <a:ext cx="10493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offset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55" name="" title=""/>
          <p:cNvSpPr/>
          <p:nvPr/>
        </p:nvSpPr>
        <p:spPr>
          <a:xfrm>
            <a:off x="1196975" y="147294600"/>
            <a:ext cx="68262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tells how far to move from the starting point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6" name="" title=""/>
          <p:cNvSpPr/>
          <p:nvPr/>
        </p:nvSpPr>
        <p:spPr>
          <a:xfrm>
            <a:off x="233363" y="147678775"/>
            <a:ext cx="70945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(depending on the mode). It can be +ve (move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7" name="" title=""/>
          <p:cNvSpPr/>
          <p:nvPr/>
        </p:nvSpPr>
        <p:spPr>
          <a:xfrm>
            <a:off x="233363" y="148062950"/>
            <a:ext cx="58531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forward) or -ve (move backward) or 0.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8" name="" title=""/>
          <p:cNvSpPr/>
          <p:nvPr/>
        </p:nvSpPr>
        <p:spPr>
          <a:xfrm>
            <a:off x="-7937" y="148447125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359" name="" title=""/>
          <p:cNvSpPr/>
          <p:nvPr/>
        </p:nvSpPr>
        <p:spPr>
          <a:xfrm>
            <a:off x="233363" y="1484471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60" name="" title=""/>
          <p:cNvSpPr/>
          <p:nvPr/>
        </p:nvSpPr>
        <p:spPr>
          <a:xfrm>
            <a:off x="312738" y="148447125"/>
            <a:ext cx="103028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mode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61" name="" title=""/>
          <p:cNvSpPr/>
          <p:nvPr/>
        </p:nvSpPr>
        <p:spPr>
          <a:xfrm>
            <a:off x="1169988" y="148447125"/>
            <a:ext cx="65087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identifies the starting point. In stdio.h, the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2" name="" title=""/>
          <p:cNvSpPr/>
          <p:nvPr/>
        </p:nvSpPr>
        <p:spPr>
          <a:xfrm>
            <a:off x="233363" y="148839238"/>
            <a:ext cx="71548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following constants can be assigned to mode: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3" name="" title=""/>
          <p:cNvSpPr/>
          <p:nvPr/>
        </p:nvSpPr>
        <p:spPr>
          <a:xfrm>
            <a:off x="3689350" y="149875875"/>
            <a:ext cx="26733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Beginning of file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4" name="" title=""/>
          <p:cNvSpPr/>
          <p:nvPr/>
        </p:nvSpPr>
        <p:spPr>
          <a:xfrm>
            <a:off x="3689350" y="150339425"/>
            <a:ext cx="26543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Current position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5" name="" title=""/>
          <p:cNvSpPr/>
          <p:nvPr/>
        </p:nvSpPr>
        <p:spPr>
          <a:xfrm>
            <a:off x="3689350" y="150804562"/>
            <a:ext cx="17208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End of file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6" name="" title=""/>
          <p:cNvSpPr/>
          <p:nvPr/>
        </p:nvSpPr>
        <p:spPr>
          <a:xfrm>
            <a:off x="955675" y="149875875"/>
            <a:ext cx="18383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SEEK_SET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7" name="" title=""/>
          <p:cNvSpPr/>
          <p:nvPr/>
        </p:nvSpPr>
        <p:spPr>
          <a:xfrm>
            <a:off x="955675" y="150339425"/>
            <a:ext cx="19081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SEEK_CUR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8" name="" title=""/>
          <p:cNvSpPr/>
          <p:nvPr/>
        </p:nvSpPr>
        <p:spPr>
          <a:xfrm>
            <a:off x="955675" y="150804562"/>
            <a:ext cx="189071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SEEK_END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9" name="" title=""/>
          <p:cNvSpPr/>
          <p:nvPr/>
        </p:nvSpPr>
        <p:spPr>
          <a:xfrm>
            <a:off x="3903663" y="149339300"/>
            <a:ext cx="32210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Measure offset from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70" name="" title=""/>
          <p:cNvSpPr/>
          <p:nvPr/>
        </p:nvSpPr>
        <p:spPr>
          <a:xfrm>
            <a:off x="1260475" y="149339300"/>
            <a:ext cx="1012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Mode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71" name="" title=""/>
          <p:cNvSpPr/>
          <p:nvPr/>
        </p:nvSpPr>
        <p:spPr>
          <a:xfrm>
            <a:off x="-990600" y="15201900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6" name="Table 60" title=""/>
          <p:cNvGraphicFramePr>
            <a:graphicFrameLocks noGrp="1"/>
          </p:cNvGraphicFramePr>
          <p:nvPr/>
        </p:nvGraphicFramePr>
        <p:xfrm>
          <a:off x="-990600" y="15203487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39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381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82" name="" title=""/>
          <p:cNvSpPr/>
          <p:nvPr/>
        </p:nvSpPr>
        <p:spPr>
          <a:xfrm>
            <a:off x="8126413" y="15914528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39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383" name="" title=""/>
          <p:cNvSpPr/>
          <p:nvPr/>
        </p:nvSpPr>
        <p:spPr>
          <a:xfrm>
            <a:off x="233363" y="152876250"/>
            <a:ext cx="3044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ftell()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84" name="" title=""/>
          <p:cNvSpPr/>
          <p:nvPr/>
        </p:nvSpPr>
        <p:spPr>
          <a:xfrm>
            <a:off x="233363" y="153644600"/>
            <a:ext cx="41195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85" name="" title=""/>
          <p:cNvSpPr/>
          <p:nvPr/>
        </p:nvSpPr>
        <p:spPr>
          <a:xfrm>
            <a:off x="4206875" y="153644600"/>
            <a:ext cx="9636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ftell()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86" name="" title=""/>
          <p:cNvSpPr/>
          <p:nvPr/>
        </p:nvSpPr>
        <p:spPr>
          <a:xfrm>
            <a:off x="4992688" y="153644600"/>
            <a:ext cx="4492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87" name="" title=""/>
          <p:cNvSpPr/>
          <p:nvPr/>
        </p:nvSpPr>
        <p:spPr>
          <a:xfrm>
            <a:off x="233363" y="1540287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88" name="" title=""/>
          <p:cNvSpPr/>
          <p:nvPr/>
        </p:nvSpPr>
        <p:spPr>
          <a:xfrm>
            <a:off x="1196975" y="154420888"/>
            <a:ext cx="35067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long int ftell(FILE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89" name="" title=""/>
          <p:cNvSpPr/>
          <p:nvPr/>
        </p:nvSpPr>
        <p:spPr>
          <a:xfrm>
            <a:off x="233363" y="154805062"/>
            <a:ext cx="49704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returns the current file location.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0" name="" title=""/>
          <p:cNvSpPr/>
          <p:nvPr/>
        </p:nvSpPr>
        <p:spPr>
          <a:xfrm>
            <a:off x="233363" y="155733750"/>
            <a:ext cx="35020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rewind()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1" name="" title=""/>
          <p:cNvSpPr/>
          <p:nvPr/>
        </p:nvSpPr>
        <p:spPr>
          <a:xfrm>
            <a:off x="233363" y="156502100"/>
            <a:ext cx="41195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2" name="" title=""/>
          <p:cNvSpPr/>
          <p:nvPr/>
        </p:nvSpPr>
        <p:spPr>
          <a:xfrm>
            <a:off x="4206875" y="156502100"/>
            <a:ext cx="14208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rewind()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93" name="" title=""/>
          <p:cNvSpPr/>
          <p:nvPr/>
        </p:nvSpPr>
        <p:spPr>
          <a:xfrm>
            <a:off x="5456238" y="156502100"/>
            <a:ext cx="4492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4" name="" title=""/>
          <p:cNvSpPr/>
          <p:nvPr/>
        </p:nvSpPr>
        <p:spPr>
          <a:xfrm>
            <a:off x="233363" y="1568862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95" name="" title=""/>
          <p:cNvSpPr/>
          <p:nvPr/>
        </p:nvSpPr>
        <p:spPr>
          <a:xfrm>
            <a:off x="1196975" y="157278388"/>
            <a:ext cx="34686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void rewind(FILE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6" name="" title=""/>
          <p:cNvSpPr/>
          <p:nvPr/>
        </p:nvSpPr>
        <p:spPr>
          <a:xfrm>
            <a:off x="233363" y="157662562"/>
            <a:ext cx="775811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Resets the file position marker to the beginning of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7" name="" title=""/>
          <p:cNvSpPr/>
          <p:nvPr/>
        </p:nvSpPr>
        <p:spPr>
          <a:xfrm>
            <a:off x="233363" y="158430912"/>
            <a:ext cx="44418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file. This is equivalent to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8" name="" title=""/>
          <p:cNvSpPr/>
          <p:nvPr/>
        </p:nvSpPr>
        <p:spPr>
          <a:xfrm>
            <a:off x="1196975" y="159197675"/>
            <a:ext cx="39941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fseek(fp, 0L, SEEK_SET);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9" name="" title=""/>
          <p:cNvSpPr/>
          <p:nvPr/>
        </p:nvSpPr>
        <p:spPr>
          <a:xfrm>
            <a:off x="-990600" y="16021685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7" name="Table 61" title=""/>
          <p:cNvGraphicFramePr>
            <a:graphicFrameLocks noGrp="1"/>
          </p:cNvGraphicFramePr>
          <p:nvPr/>
        </p:nvGraphicFramePr>
        <p:xfrm>
          <a:off x="-990600" y="16023272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40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409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10" name="" title=""/>
          <p:cNvSpPr/>
          <p:nvPr/>
        </p:nvSpPr>
        <p:spPr>
          <a:xfrm>
            <a:off x="8126413" y="167341550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40</a:t>
            </a:r>
            <a:endParaRPr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411" name="" title=""/>
          <p:cNvSpPr/>
          <p:nvPr/>
        </p:nvSpPr>
        <p:spPr>
          <a:xfrm>
            <a:off x="635000" y="161074100"/>
            <a:ext cx="5111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reverse.c - displays a file in reverse order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2" name="" title=""/>
          <p:cNvSpPr/>
          <p:nvPr/>
        </p:nvSpPr>
        <p:spPr>
          <a:xfrm>
            <a:off x="635000" y="161367788"/>
            <a:ext cx="2190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#include &lt;stdio.h&gt;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3" name="" title=""/>
          <p:cNvSpPr/>
          <p:nvPr/>
        </p:nvSpPr>
        <p:spPr>
          <a:xfrm>
            <a:off x="635000" y="161653538"/>
            <a:ext cx="2254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#include &lt;stdlib.h&gt;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4" name="" title=""/>
          <p:cNvSpPr/>
          <p:nvPr/>
        </p:nvSpPr>
        <p:spPr>
          <a:xfrm>
            <a:off x="635000" y="161939288"/>
            <a:ext cx="26035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#define CNTL_Z '\032' 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5" name="" title=""/>
          <p:cNvSpPr/>
          <p:nvPr/>
        </p:nvSpPr>
        <p:spPr>
          <a:xfrm>
            <a:off x="3509963" y="161939288"/>
            <a:ext cx="3536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eof marker in DOS textfiles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6" name="" title=""/>
          <p:cNvSpPr/>
          <p:nvPr/>
        </p:nvSpPr>
        <p:spPr>
          <a:xfrm>
            <a:off x="635000" y="162234562"/>
            <a:ext cx="3587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{ int main(int argc, char *argv[])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7" name="" title=""/>
          <p:cNvSpPr/>
          <p:nvPr/>
        </p:nvSpPr>
        <p:spPr>
          <a:xfrm>
            <a:off x="992188" y="162815588"/>
            <a:ext cx="10731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char ch;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8" name="" title=""/>
          <p:cNvSpPr/>
          <p:nvPr/>
        </p:nvSpPr>
        <p:spPr>
          <a:xfrm>
            <a:off x="992188" y="163101338"/>
            <a:ext cx="1123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FILE *fp;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9" name="" title=""/>
          <p:cNvSpPr/>
          <p:nvPr/>
        </p:nvSpPr>
        <p:spPr>
          <a:xfrm>
            <a:off x="992188" y="163387088"/>
            <a:ext cx="19494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long count, last;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0" name="" title=""/>
          <p:cNvSpPr/>
          <p:nvPr/>
        </p:nvSpPr>
        <p:spPr>
          <a:xfrm>
            <a:off x="992188" y="163680775"/>
            <a:ext cx="41783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if ((fp=fopen(argv[1],"rb"))== NULL) {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1" name="" title=""/>
          <p:cNvSpPr/>
          <p:nvPr/>
        </p:nvSpPr>
        <p:spPr>
          <a:xfrm>
            <a:off x="1598613" y="163966525"/>
            <a:ext cx="4708525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printf("reverse can't open %s\n", argv[1]);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2" name="" title=""/>
          <p:cNvSpPr/>
          <p:nvPr/>
        </p:nvSpPr>
        <p:spPr>
          <a:xfrm>
            <a:off x="992188" y="16426180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23" name="" title=""/>
          <p:cNvSpPr/>
          <p:nvPr/>
        </p:nvSpPr>
        <p:spPr>
          <a:xfrm>
            <a:off x="1598613" y="164261800"/>
            <a:ext cx="9334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exit(1);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4" name="Rectangle 0" title=""/>
          <p:cNvSpPr/>
          <p:nvPr/>
        </p:nvSpPr>
        <p:spPr>
          <a:xfrm>
            <a:off x="2447925" y="164261800"/>
            <a:ext cx="2730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5" name="Rectangle 1" title=""/>
          <p:cNvSpPr/>
          <p:nvPr/>
        </p:nvSpPr>
        <p:spPr>
          <a:xfrm>
            <a:off x="992188" y="164547550"/>
            <a:ext cx="2901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fseek(fp,0L, SEEK_END);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6" name="Rectangle 2" title=""/>
          <p:cNvSpPr/>
          <p:nvPr/>
        </p:nvSpPr>
        <p:spPr>
          <a:xfrm>
            <a:off x="4492625" y="164547550"/>
            <a:ext cx="1517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goto eof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7" name="Rectangle 3" title=""/>
          <p:cNvSpPr/>
          <p:nvPr/>
        </p:nvSpPr>
        <p:spPr>
          <a:xfrm>
            <a:off x="992188" y="164841238"/>
            <a:ext cx="15621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last=ftell(fp);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8" name="Rectangle 4" title=""/>
          <p:cNvSpPr/>
          <p:nvPr/>
        </p:nvSpPr>
        <p:spPr>
          <a:xfrm>
            <a:off x="992188" y="165126988"/>
            <a:ext cx="43307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for (count=1L; count&lt;=last; count++) {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9" name="Rectangle 5" title=""/>
          <p:cNvSpPr/>
          <p:nvPr/>
        </p:nvSpPr>
        <p:spPr>
          <a:xfrm>
            <a:off x="635000" y="165422262"/>
            <a:ext cx="3270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fseek(fp,-count,SEEK_END);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0" name="Rectangle 6" title=""/>
          <p:cNvSpPr/>
          <p:nvPr/>
        </p:nvSpPr>
        <p:spPr>
          <a:xfrm>
            <a:off x="1598613" y="165708012"/>
            <a:ext cx="1498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ch=getc(fp);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1" name="Rectangle 7" title=""/>
          <p:cNvSpPr/>
          <p:nvPr/>
        </p:nvSpPr>
        <p:spPr>
          <a:xfrm>
            <a:off x="1598613" y="165993762"/>
            <a:ext cx="3149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if (ch!=CNTL_Z &amp;&amp; ch!= '\r')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2" name="Rectangle 8" title=""/>
          <p:cNvSpPr/>
          <p:nvPr/>
        </p:nvSpPr>
        <p:spPr>
          <a:xfrm>
            <a:off x="2563813" y="166289038"/>
            <a:ext cx="1517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putchar(ch);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3" name="Rectangle 9" title=""/>
          <p:cNvSpPr/>
          <p:nvPr/>
        </p:nvSpPr>
        <p:spPr>
          <a:xfrm>
            <a:off x="992188" y="166574788"/>
            <a:ext cx="1377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}fclose(fp);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4" name="" title=""/>
          <p:cNvSpPr/>
          <p:nvPr/>
        </p:nvSpPr>
        <p:spPr>
          <a:xfrm>
            <a:off x="992188" y="167154225"/>
            <a:ext cx="12001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return(0);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5" name="" title=""/>
          <p:cNvSpPr/>
          <p:nvPr/>
        </p:nvSpPr>
        <p:spPr>
          <a:xfrm>
            <a:off x="635000" y="167449500"/>
            <a:ext cx="2730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</a:t>
            </a:r>
          </a:p>
        </p:txBody>
      </p:sp>
      <p:sp>
        <p:nvSpPr>
          <p:cNvPr id="7436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37" name="" title=""/>
          <p:cNvSpPr/>
          <p:nvPr/>
        </p:nvSpPr>
        <p:spPr>
          <a:xfrm>
            <a:off x="5554663" y="90617675"/>
            <a:ext cx="1085850" cy="611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600">
                <a:latin typeface="Times" charset="0"/>
              </a:rPr>
              <a:t>00111001</a:t>
            </a:r>
            <a:endParaRPr sz="1600">
              <a:latin typeface="Times" charset="0"/>
            </a:endParaRPr>
          </a:p>
          <a:p>
            <a:pPr lvl="0" eaLnBrk="0" hangingPunct="0"/>
            <a:endParaRPr sz="1600">
              <a:latin typeface="Times" charset="0"/>
            </a:endParaRPr>
          </a:p>
        </p:txBody>
      </p:sp>
      <p:sp>
        <p:nvSpPr>
          <p:cNvPr id="7438" name="" title=""/>
          <p:cNvSpPr/>
          <p:nvPr/>
        </p:nvSpPr>
        <p:spPr>
          <a:xfrm>
            <a:off x="7197725" y="90136662"/>
            <a:ext cx="1085850" cy="6111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600">
                <a:latin typeface="Times" charset="0"/>
              </a:rPr>
              <a:t>00110101</a:t>
            </a:r>
            <a:endParaRPr sz="2700">
              <a:latin typeface="Times" charset="0"/>
            </a:endParaRPr>
          </a:p>
          <a:p>
            <a:pPr lvl="0" eaLnBrk="0" hangingPunct="0"/>
            <a:endParaRPr sz="1600">
              <a:latin typeface="Times" charset="0"/>
            </a:endParaRPr>
          </a:p>
        </p:txBody>
      </p:sp>
      <p:sp>
        <p:nvSpPr>
          <p:cNvPr id="7439" name="" title=""/>
          <p:cNvSpPr/>
          <p:nvPr/>
        </p:nvSpPr>
        <p:spPr>
          <a:xfrm>
            <a:off x="233363" y="87456962"/>
            <a:ext cx="82423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Storage Requirements for Text and Binary Modes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440" name="Rectangle 10" title=""/>
          <p:cNvSpPr/>
          <p:nvPr/>
        </p:nvSpPr>
        <p:spPr>
          <a:xfrm>
            <a:off x="233363" y="87877650"/>
            <a:ext cx="24892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for an Integer:</a:t>
            </a:r>
            <a:endParaRPr sz="1100"/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441" name="Rectangle 11" title=""/>
          <p:cNvSpPr/>
          <p:nvPr/>
        </p:nvSpPr>
        <p:spPr>
          <a:xfrm>
            <a:off x="-990600" y="94637225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450" name="" title=""/>
          <p:cNvGraphicFramePr>
            <a:graphicFrameLocks noGrp="1"/>
          </p:cNvGraphicFramePr>
          <p:nvPr/>
        </p:nvGraphicFramePr>
        <p:xfrm>
          <a:off x="-990600" y="94653100"/>
          <a:ext cx="9144000" cy="366712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32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451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52" name="" title=""/>
          <p:cNvSpPr/>
          <p:nvPr/>
        </p:nvSpPr>
        <p:spPr>
          <a:xfrm>
            <a:off x="8126413" y="10176192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32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453" name="" title=""/>
          <p:cNvSpPr/>
          <p:nvPr/>
        </p:nvSpPr>
        <p:spPr>
          <a:xfrm>
            <a:off x="554038" y="95654812"/>
            <a:ext cx="332740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fwrite()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4" name="" title=""/>
          <p:cNvSpPr/>
          <p:nvPr/>
        </p:nvSpPr>
        <p:spPr>
          <a:xfrm>
            <a:off x="554038" y="96583500"/>
            <a:ext cx="76057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size_t fwrite (void *ptr, size_t size, size_t nmemb,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5" name="" title=""/>
          <p:cNvSpPr/>
          <p:nvPr/>
        </p:nvSpPr>
        <p:spPr>
          <a:xfrm>
            <a:off x="5376863" y="96967675"/>
            <a:ext cx="15970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6" name="Rectangle 20" title=""/>
          <p:cNvSpPr/>
          <p:nvPr/>
        </p:nvSpPr>
        <p:spPr>
          <a:xfrm>
            <a:off x="554038" y="97359788"/>
            <a:ext cx="76930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fwrite() writes, from the address pointed to by ptr,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7" name="Rectangle 21" title=""/>
          <p:cNvSpPr/>
          <p:nvPr/>
        </p:nvSpPr>
        <p:spPr>
          <a:xfrm>
            <a:off x="554038" y="98128138"/>
            <a:ext cx="768667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up to nmemb elements whose size is specified by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8" name="Rectangle 22" title=""/>
          <p:cNvSpPr/>
          <p:nvPr/>
        </p:nvSpPr>
        <p:spPr>
          <a:xfrm>
            <a:off x="554038" y="98512312"/>
            <a:ext cx="44592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size, to the file pointed by fp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9" name="Rectangle 23" title=""/>
          <p:cNvSpPr/>
          <p:nvPr/>
        </p:nvSpPr>
        <p:spPr>
          <a:xfrm>
            <a:off x="554038" y="98896488"/>
            <a:ext cx="61007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fwrite() returns the number of elements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0" name="Rectangle 24" title=""/>
          <p:cNvSpPr/>
          <p:nvPr/>
        </p:nvSpPr>
        <p:spPr>
          <a:xfrm>
            <a:off x="554038" y="99664838"/>
            <a:ext cx="80438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successfully written, which will be less than nmemb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1" name="Rectangle 25" title=""/>
          <p:cNvSpPr/>
          <p:nvPr/>
        </p:nvSpPr>
        <p:spPr>
          <a:xfrm>
            <a:off x="554038" y="100056950"/>
            <a:ext cx="54832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only if a write error is encountered.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2" name="Rectangle 26" title=""/>
          <p:cNvSpPr/>
          <p:nvPr/>
        </p:nvSpPr>
        <p:spPr>
          <a:xfrm>
            <a:off x="554038" y="100441125"/>
            <a:ext cx="33067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double earnings[10];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3" name="Rectangle 27" title=""/>
          <p:cNvSpPr/>
          <p:nvPr/>
        </p:nvSpPr>
        <p:spPr>
          <a:xfrm>
            <a:off x="1519238" y="101209475"/>
            <a:ext cx="57467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fwrite(earnings,sizeof(double),10,fp);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4" name="Rectangle 28" title=""/>
          <p:cNvSpPr/>
          <p:nvPr/>
        </p:nvSpPr>
        <p:spPr>
          <a:xfrm>
            <a:off x="-990600" y="10283348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8" name="Table 62" title=""/>
          <p:cNvGraphicFramePr>
            <a:graphicFrameLocks noGrp="1"/>
          </p:cNvGraphicFramePr>
          <p:nvPr/>
        </p:nvGraphicFramePr>
        <p:xfrm>
          <a:off x="-990600" y="10284936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33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474" name="Rectangle 32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75" name="Rectangle 33" title=""/>
          <p:cNvSpPr/>
          <p:nvPr/>
        </p:nvSpPr>
        <p:spPr>
          <a:xfrm>
            <a:off x="8126413" y="10995977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33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476" name="Rectangle 34" title=""/>
          <p:cNvSpPr/>
          <p:nvPr/>
        </p:nvSpPr>
        <p:spPr>
          <a:xfrm>
            <a:off x="554038" y="104254300"/>
            <a:ext cx="32543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fread()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77" name="Rectangle 35" title=""/>
          <p:cNvSpPr/>
          <p:nvPr/>
        </p:nvSpPr>
        <p:spPr>
          <a:xfrm>
            <a:off x="554038" y="105182988"/>
            <a:ext cx="74437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size_t fread(void *ptr, size_t size, size_t nmemb,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78" name="Rectangle 36" title=""/>
          <p:cNvSpPr/>
          <p:nvPr/>
        </p:nvSpPr>
        <p:spPr>
          <a:xfrm>
            <a:off x="5376863" y="105567162"/>
            <a:ext cx="15970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79" name="Rectangle 37" title=""/>
          <p:cNvSpPr/>
          <p:nvPr/>
        </p:nvSpPr>
        <p:spPr>
          <a:xfrm>
            <a:off x="554038" y="105959275"/>
            <a:ext cx="78486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fread() reads, into the array pointed to by ptr, up to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0" name="Rectangle 38" title=""/>
          <p:cNvSpPr/>
          <p:nvPr/>
        </p:nvSpPr>
        <p:spPr>
          <a:xfrm>
            <a:off x="554038" y="106727625"/>
            <a:ext cx="75993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nmemb elements whose size is specified by size,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1" name="Rectangle 39" title=""/>
          <p:cNvSpPr/>
          <p:nvPr/>
        </p:nvSpPr>
        <p:spPr>
          <a:xfrm>
            <a:off x="554038" y="107111800"/>
            <a:ext cx="45656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form the file pointed to by fp.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2" name="" title=""/>
          <p:cNvSpPr/>
          <p:nvPr/>
        </p:nvSpPr>
        <p:spPr>
          <a:xfrm>
            <a:off x="554038" y="107495975"/>
            <a:ext cx="60277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fread() returns the number of elements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3" name="" title=""/>
          <p:cNvSpPr/>
          <p:nvPr/>
        </p:nvSpPr>
        <p:spPr>
          <a:xfrm>
            <a:off x="554038" y="108262738"/>
            <a:ext cx="77914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successfully read, which may be less than nmemb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4" name="" title=""/>
          <p:cNvSpPr/>
          <p:nvPr/>
        </p:nvSpPr>
        <p:spPr>
          <a:xfrm>
            <a:off x="554038" y="108656438"/>
            <a:ext cx="67706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 a read error or end-of-file is encountered.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5" name="" title=""/>
          <p:cNvSpPr/>
          <p:nvPr/>
        </p:nvSpPr>
        <p:spPr>
          <a:xfrm>
            <a:off x="-990600" y="11103133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79" name="Table 63" title=""/>
          <p:cNvGraphicFramePr>
            <a:graphicFrameLocks noGrp="1"/>
          </p:cNvGraphicFramePr>
          <p:nvPr/>
        </p:nvGraphicFramePr>
        <p:xfrm>
          <a:off x="-990600" y="11104721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34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495" name="Rectangle 47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96" name="Rectangle 48" title=""/>
          <p:cNvSpPr/>
          <p:nvPr/>
        </p:nvSpPr>
        <p:spPr>
          <a:xfrm>
            <a:off x="8126413" y="11815762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34</a:t>
            </a:r>
            <a:endParaRPr sz="2000">
              <a:latin typeface="Courier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497" name="Rectangle 49" title=""/>
          <p:cNvSpPr/>
          <p:nvPr/>
        </p:nvSpPr>
        <p:spPr>
          <a:xfrm>
            <a:off x="71438" y="112023525"/>
            <a:ext cx="24114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#include &lt;stdio.h&gt;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498" name="" title=""/>
          <p:cNvSpPr/>
          <p:nvPr/>
        </p:nvSpPr>
        <p:spPr>
          <a:xfrm>
            <a:off x="71438" y="112344200"/>
            <a:ext cx="20304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typedef struct {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499" name="" title=""/>
          <p:cNvSpPr/>
          <p:nvPr/>
        </p:nvSpPr>
        <p:spPr>
          <a:xfrm>
            <a:off x="428625" y="112987138"/>
            <a:ext cx="198913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char name[20];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0" name="" title=""/>
          <p:cNvSpPr/>
          <p:nvPr/>
        </p:nvSpPr>
        <p:spPr>
          <a:xfrm>
            <a:off x="428625" y="113309400"/>
            <a:ext cx="204470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int serial_code;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1" name="" title=""/>
          <p:cNvSpPr/>
          <p:nvPr/>
        </p:nvSpPr>
        <p:spPr>
          <a:xfrm>
            <a:off x="428625" y="113630075"/>
            <a:ext cx="15652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int amount;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2" name="" title=""/>
          <p:cNvSpPr/>
          <p:nvPr/>
        </p:nvSpPr>
        <p:spPr>
          <a:xfrm>
            <a:off x="428625" y="113952338"/>
            <a:ext cx="71913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float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3" name="" title=""/>
          <p:cNvSpPr/>
          <p:nvPr/>
        </p:nvSpPr>
        <p:spPr>
          <a:xfrm>
            <a:off x="2000250" y="113952338"/>
            <a:ext cx="790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cost;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4" name="Rectangle 50" title=""/>
          <p:cNvSpPr/>
          <p:nvPr/>
        </p:nvSpPr>
        <p:spPr>
          <a:xfrm>
            <a:off x="71438" y="114273012"/>
            <a:ext cx="1806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} component;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5" name="Rectangle 51" title=""/>
          <p:cNvSpPr/>
          <p:nvPr/>
        </p:nvSpPr>
        <p:spPr>
          <a:xfrm>
            <a:off x="71438" y="114595275"/>
            <a:ext cx="14668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main(void)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6" name="Rectangle 52" title=""/>
          <p:cNvSpPr/>
          <p:nvPr/>
        </p:nvSpPr>
        <p:spPr>
          <a:xfrm>
            <a:off x="71438" y="115238212"/>
            <a:ext cx="3217862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{ component comp_data;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7" name="Rectangle 53" title=""/>
          <p:cNvSpPr/>
          <p:nvPr/>
        </p:nvSpPr>
        <p:spPr>
          <a:xfrm>
            <a:off x="428625" y="115881150"/>
            <a:ext cx="7350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FILE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8" name="Rectangle 54" title=""/>
          <p:cNvSpPr/>
          <p:nvPr/>
        </p:nvSpPr>
        <p:spPr>
          <a:xfrm>
            <a:off x="2000250" y="115881150"/>
            <a:ext cx="6064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*fp;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09" name="Rectangle 55" title=""/>
          <p:cNvSpPr/>
          <p:nvPr/>
        </p:nvSpPr>
        <p:spPr>
          <a:xfrm>
            <a:off x="428625" y="116201825"/>
            <a:ext cx="7207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char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10" name="Rectangle 56" title=""/>
          <p:cNvSpPr/>
          <p:nvPr/>
        </p:nvSpPr>
        <p:spPr>
          <a:xfrm>
            <a:off x="2000250" y="116201825"/>
            <a:ext cx="1747838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filename[80];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11" name="Rectangle 57" title=""/>
          <p:cNvSpPr/>
          <p:nvPr/>
        </p:nvSpPr>
        <p:spPr>
          <a:xfrm>
            <a:off x="428625" y="116524088"/>
            <a:ext cx="21018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int numofcomp;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12" name="Rectangle 58" title=""/>
          <p:cNvSpPr/>
          <p:nvPr/>
        </p:nvSpPr>
        <p:spPr>
          <a:xfrm>
            <a:off x="428625" y="116844762"/>
            <a:ext cx="7175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int i;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13" name="Rectangle 59" title=""/>
          <p:cNvSpPr/>
          <p:nvPr/>
        </p:nvSpPr>
        <p:spPr>
          <a:xfrm>
            <a:off x="71438" y="117167025"/>
            <a:ext cx="3748087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printf("Enter the file name: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14" name="" title=""/>
          <p:cNvSpPr/>
          <p:nvPr/>
        </p:nvSpPr>
        <p:spPr>
          <a:xfrm>
            <a:off x="428625" y="117809962"/>
            <a:ext cx="19875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gets(filename);</a:t>
            </a:r>
            <a:endParaRPr sz="2500">
              <a:latin typeface="Times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15" name="" title=""/>
          <p:cNvSpPr/>
          <p:nvPr/>
        </p:nvSpPr>
        <p:spPr>
          <a:xfrm>
            <a:off x="474663" y="111567912"/>
            <a:ext cx="645477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Writing file data using block I/O functions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16" name="" title=""/>
          <p:cNvSpPr/>
          <p:nvPr/>
        </p:nvSpPr>
        <p:spPr>
          <a:xfrm>
            <a:off x="-990600" y="11922918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80" name="Table 64" title=""/>
          <p:cNvGraphicFramePr>
            <a:graphicFrameLocks noGrp="1"/>
          </p:cNvGraphicFramePr>
          <p:nvPr/>
        </p:nvGraphicFramePr>
        <p:xfrm>
          <a:off x="-990600" y="11924506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35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526" name="Rectangle 66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527" name="Rectangle 67" title=""/>
          <p:cNvSpPr/>
          <p:nvPr/>
        </p:nvSpPr>
        <p:spPr>
          <a:xfrm>
            <a:off x="8126413" y="12635547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35</a:t>
            </a:r>
            <a:endParaRPr sz="2000">
              <a:latin typeface="Courier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528" name="Rectangle 68" title=""/>
          <p:cNvSpPr/>
          <p:nvPr/>
        </p:nvSpPr>
        <p:spPr>
          <a:xfrm>
            <a:off x="428625" y="120219788"/>
            <a:ext cx="517683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if ((fp = fopen(filename, "wb")) == NULL) {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29" name="Rectangle 69" title=""/>
          <p:cNvSpPr/>
          <p:nvPr/>
        </p:nvSpPr>
        <p:spPr>
          <a:xfrm>
            <a:off x="1036638" y="120542050"/>
            <a:ext cx="3316287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printf("can't open file \n");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0" name="" title=""/>
          <p:cNvSpPr/>
          <p:nvPr/>
        </p:nvSpPr>
        <p:spPr>
          <a:xfrm>
            <a:off x="1036638" y="120862725"/>
            <a:ext cx="10144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exit(1);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1" name="" title=""/>
          <p:cNvSpPr/>
          <p:nvPr/>
        </p:nvSpPr>
        <p:spPr>
          <a:xfrm>
            <a:off x="428625" y="121184988"/>
            <a:ext cx="557053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}printf("Enter the number of components: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2" name="" title=""/>
          <p:cNvSpPr/>
          <p:nvPr/>
        </p:nvSpPr>
        <p:spPr>
          <a:xfrm>
            <a:off x="428625" y="121827925"/>
            <a:ext cx="3500438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scanf("%d", &amp;numofcomp);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3" name="" title=""/>
          <p:cNvSpPr/>
          <p:nvPr/>
        </p:nvSpPr>
        <p:spPr>
          <a:xfrm>
            <a:off x="428625" y="122148600"/>
            <a:ext cx="363220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for (i=0; i&lt;numofcomp; i++) {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4" name="" title=""/>
          <p:cNvSpPr/>
          <p:nvPr/>
        </p:nvSpPr>
        <p:spPr>
          <a:xfrm>
            <a:off x="1036638" y="122470862"/>
            <a:ext cx="43719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printf("Name of the component: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5" name="" title=""/>
          <p:cNvSpPr/>
          <p:nvPr/>
        </p:nvSpPr>
        <p:spPr>
          <a:xfrm>
            <a:off x="1036638" y="122791538"/>
            <a:ext cx="3033712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gets(comp_data.name);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6" name="Rectangle 70" title=""/>
          <p:cNvSpPr/>
          <p:nvPr/>
        </p:nvSpPr>
        <p:spPr>
          <a:xfrm>
            <a:off x="1036638" y="123113800"/>
            <a:ext cx="503396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printf("Serial code of the component: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7" name="Rectangle 71" title=""/>
          <p:cNvSpPr/>
          <p:nvPr/>
        </p:nvSpPr>
        <p:spPr>
          <a:xfrm>
            <a:off x="1036638" y="123434475"/>
            <a:ext cx="48545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scanf("%d", &amp;comp_data.serial_code);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8" name="Rectangle 72" title=""/>
          <p:cNvSpPr/>
          <p:nvPr/>
        </p:nvSpPr>
        <p:spPr>
          <a:xfrm>
            <a:off x="1036638" y="123756738"/>
            <a:ext cx="4640262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printf("Amount of the component: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39" name="Rectangle 73" title=""/>
          <p:cNvSpPr/>
          <p:nvPr/>
        </p:nvSpPr>
        <p:spPr>
          <a:xfrm>
            <a:off x="1036638" y="124077412"/>
            <a:ext cx="43751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scanf("%d", &amp;comp_data.amount);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40" name="Rectangle 74" title=""/>
          <p:cNvSpPr/>
          <p:nvPr/>
        </p:nvSpPr>
        <p:spPr>
          <a:xfrm>
            <a:off x="1036638" y="124399675"/>
            <a:ext cx="44434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printf("Cost of each component: ");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41" name="Rectangle 75" title=""/>
          <p:cNvSpPr/>
          <p:nvPr/>
        </p:nvSpPr>
        <p:spPr>
          <a:xfrm>
            <a:off x="1036638" y="124720350"/>
            <a:ext cx="39084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scanf("%f", &amp;comp_data.cost);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42" name="Rectangle 76" title=""/>
          <p:cNvSpPr/>
          <p:nvPr/>
        </p:nvSpPr>
        <p:spPr>
          <a:xfrm>
            <a:off x="1036638" y="125042612"/>
            <a:ext cx="566578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fwrite(&amp;comp_data, sizeof(comp_data), 1, fp);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43" name="Rectangle 77" title=""/>
          <p:cNvSpPr/>
          <p:nvPr/>
        </p:nvSpPr>
        <p:spPr>
          <a:xfrm>
            <a:off x="428625" y="125363288"/>
            <a:ext cx="150812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}fclose(fp);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44" name="Rectangle 78" title=""/>
          <p:cNvSpPr/>
          <p:nvPr/>
        </p:nvSpPr>
        <p:spPr>
          <a:xfrm>
            <a:off x="428625" y="126006225"/>
            <a:ext cx="12128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return 0;</a:t>
            </a:r>
            <a:endParaRPr sz="2000">
              <a:latin typeface="Courier" charset="0"/>
            </a:endParaRPr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45" name="Rectangle 79" title=""/>
          <p:cNvSpPr/>
          <p:nvPr/>
        </p:nvSpPr>
        <p:spPr>
          <a:xfrm>
            <a:off x="71438" y="126328488"/>
            <a:ext cx="282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 charset="0"/>
              </a:rPr>
              <a:t>}</a:t>
            </a:r>
            <a:endParaRPr sz="1100"/>
          </a:p>
          <a:p>
            <a:pPr lvl="0" eaLnBrk="0" hangingPunct="0"/>
            <a:endParaRPr sz="2000" b="1">
              <a:latin typeface="Courier" charset="0"/>
            </a:endParaRPr>
          </a:p>
        </p:txBody>
      </p:sp>
      <p:sp>
        <p:nvSpPr>
          <p:cNvPr id="7546" name="" title=""/>
          <p:cNvSpPr/>
          <p:nvPr/>
        </p:nvSpPr>
        <p:spPr>
          <a:xfrm>
            <a:off x="-990600" y="12742703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81" name="Table 65" title=""/>
          <p:cNvGraphicFramePr>
            <a:graphicFrameLocks noGrp="1"/>
          </p:cNvGraphicFramePr>
          <p:nvPr/>
        </p:nvGraphicFramePr>
        <p:xfrm>
          <a:off x="-990600" y="12744291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36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556" name="Rectangle 84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557" name="Rectangle 85" title=""/>
          <p:cNvSpPr/>
          <p:nvPr/>
        </p:nvSpPr>
        <p:spPr>
          <a:xfrm>
            <a:off x="8126413" y="13455173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36</a:t>
            </a:r>
            <a:endParaRPr sz="27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558" name="Rectangle 86" title=""/>
          <p:cNvSpPr/>
          <p:nvPr/>
        </p:nvSpPr>
        <p:spPr>
          <a:xfrm>
            <a:off x="393700" y="129649538"/>
            <a:ext cx="58039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Random Access: fseek() and ftell()</a:t>
            </a:r>
            <a:endParaRPr sz="25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559" name="Rectangle 87" title=""/>
          <p:cNvSpPr/>
          <p:nvPr/>
        </p:nvSpPr>
        <p:spPr>
          <a:xfrm>
            <a:off x="393700" y="1300702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560" name="Rectangle 88" title=""/>
          <p:cNvSpPr/>
          <p:nvPr/>
        </p:nvSpPr>
        <p:spPr>
          <a:xfrm>
            <a:off x="393700" y="130578225"/>
            <a:ext cx="80613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fseek, ftell: All the previous I/O functions do reading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1" name="Rectangle 89" title=""/>
          <p:cNvSpPr/>
          <p:nvPr/>
        </p:nvSpPr>
        <p:spPr>
          <a:xfrm>
            <a:off x="393700" y="131122738"/>
            <a:ext cx="800893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and writing sequentially, i.e. read the 1st datum, 2rd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2" name="" title=""/>
          <p:cNvSpPr/>
          <p:nvPr/>
        </p:nvSpPr>
        <p:spPr>
          <a:xfrm>
            <a:off x="393700" y="131659312"/>
            <a:ext cx="40195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datum, 3rd datum ..., etc.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3" name="" title=""/>
          <p:cNvSpPr/>
          <p:nvPr/>
        </p:nvSpPr>
        <p:spPr>
          <a:xfrm>
            <a:off x="4349750" y="131659312"/>
            <a:ext cx="9953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564" name="" title=""/>
          <p:cNvSpPr/>
          <p:nvPr/>
        </p:nvSpPr>
        <p:spPr>
          <a:xfrm>
            <a:off x="5180013" y="131659312"/>
            <a:ext cx="83661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and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5" name="" title=""/>
          <p:cNvSpPr/>
          <p:nvPr/>
        </p:nvSpPr>
        <p:spPr>
          <a:xfrm>
            <a:off x="5921375" y="131659312"/>
            <a:ext cx="7508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ftell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566" name="" title=""/>
          <p:cNvSpPr/>
          <p:nvPr/>
        </p:nvSpPr>
        <p:spPr>
          <a:xfrm>
            <a:off x="6492875" y="131659312"/>
            <a:ext cx="178911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help doing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7" name="" title=""/>
          <p:cNvSpPr/>
          <p:nvPr/>
        </p:nvSpPr>
        <p:spPr>
          <a:xfrm>
            <a:off x="393700" y="132194300"/>
            <a:ext cx="72485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I/O in non-sequential manner, i.e. read the 10th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8" name="Rectangle 90" title=""/>
          <p:cNvSpPr/>
          <p:nvPr/>
        </p:nvSpPr>
        <p:spPr>
          <a:xfrm>
            <a:off x="393700" y="132740400"/>
            <a:ext cx="70310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datum, then go back and read the 2nd datum.</a:t>
            </a:r>
            <a:endParaRPr sz="33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9" name="Rectangle 91" title=""/>
          <p:cNvSpPr/>
          <p:nvPr/>
        </p:nvSpPr>
        <p:spPr>
          <a:xfrm>
            <a:off x="1920875" y="128614488"/>
            <a:ext cx="4378325" cy="869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3300" b="1">
                <a:latin typeface="Times" charset="0"/>
              </a:rPr>
              <a:t>12.5 Random Access</a:t>
            </a:r>
            <a:endParaRPr sz="1100"/>
          </a:p>
          <a:p>
            <a:pPr lvl="0" eaLnBrk="0" hangingPunct="0"/>
            <a:endParaRPr sz="3300" b="1">
              <a:latin typeface="Times" charset="0"/>
            </a:endParaRPr>
          </a:p>
        </p:txBody>
      </p:sp>
      <p:sp>
        <p:nvSpPr>
          <p:cNvPr id="7570" name="Rectangle 92" title=""/>
          <p:cNvSpPr/>
          <p:nvPr/>
        </p:nvSpPr>
        <p:spPr>
          <a:xfrm>
            <a:off x="-990600" y="13562330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82" name="Table 66" title=""/>
          <p:cNvGraphicFramePr>
            <a:graphicFrameLocks noGrp="1"/>
          </p:cNvGraphicFramePr>
          <p:nvPr/>
        </p:nvGraphicFramePr>
        <p:xfrm>
          <a:off x="-990600" y="13563917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37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580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581" name="" title=""/>
          <p:cNvSpPr/>
          <p:nvPr/>
        </p:nvSpPr>
        <p:spPr>
          <a:xfrm>
            <a:off x="8126413" y="14274958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37</a:t>
            </a:r>
            <a:endParaRPr sz="27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582" name="" title=""/>
          <p:cNvSpPr/>
          <p:nvPr/>
        </p:nvSpPr>
        <p:spPr>
          <a:xfrm>
            <a:off x="393700" y="136721850"/>
            <a:ext cx="346075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File position pointer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583" name="" title=""/>
          <p:cNvSpPr/>
          <p:nvPr/>
        </p:nvSpPr>
        <p:spPr>
          <a:xfrm>
            <a:off x="393700" y="137561638"/>
            <a:ext cx="72517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The system keeps a file position pointer for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584" name="" title=""/>
          <p:cNvSpPr/>
          <p:nvPr/>
        </p:nvSpPr>
        <p:spPr>
          <a:xfrm>
            <a:off x="393700" y="137980738"/>
            <a:ext cx="25654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each open file.</a:t>
            </a:r>
            <a:endParaRPr sz="25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585" name="" title=""/>
          <p:cNvSpPr/>
          <p:nvPr/>
        </p:nvSpPr>
        <p:spPr>
          <a:xfrm>
            <a:off x="2813050" y="138007725"/>
            <a:ext cx="55737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It indicates the location in the file at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86" name="" title=""/>
          <p:cNvSpPr/>
          <p:nvPr/>
        </p:nvSpPr>
        <p:spPr>
          <a:xfrm>
            <a:off x="393700" y="138401425"/>
            <a:ext cx="52736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which data will be read or written.</a:t>
            </a:r>
            <a:endParaRPr sz="24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87" name="" title=""/>
          <p:cNvSpPr/>
          <p:nvPr/>
        </p:nvSpPr>
        <p:spPr>
          <a:xfrm>
            <a:off x="5956300" y="140204825"/>
            <a:ext cx="688975" cy="731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400" b="1">
                <a:latin typeface="Times" charset="0"/>
              </a:rPr>
              <a:t>......</a:t>
            </a:r>
            <a:endParaRPr sz="1500">
              <a:latin typeface="Times" charset="0"/>
            </a:endParaRPr>
          </a:p>
          <a:p>
            <a:pPr lvl="0" eaLnBrk="0" hangingPunct="0"/>
            <a:endParaRPr sz="2400" b="1">
              <a:latin typeface="Times" charset="0"/>
            </a:endParaRPr>
          </a:p>
        </p:txBody>
      </p:sp>
      <p:sp>
        <p:nvSpPr>
          <p:cNvPr id="7588" name="" title=""/>
          <p:cNvSpPr/>
          <p:nvPr/>
        </p:nvSpPr>
        <p:spPr>
          <a:xfrm>
            <a:off x="2063750" y="139936538"/>
            <a:ext cx="2676525" cy="5953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500">
                <a:latin typeface="Times" charset="0"/>
              </a:rPr>
              <a:t>0 10 20 30 40 50 60 70 80 90</a:t>
            </a:r>
            <a:endParaRPr sz="2000">
              <a:latin typeface="Times" charset="0"/>
            </a:endParaRPr>
          </a:p>
          <a:p>
            <a:pPr lvl="0" eaLnBrk="0" hangingPunct="0"/>
            <a:endParaRPr sz="1500">
              <a:latin typeface="Times" charset="0"/>
            </a:endParaRPr>
          </a:p>
        </p:txBody>
      </p:sp>
      <p:sp>
        <p:nvSpPr>
          <p:cNvPr id="7589" name="" title=""/>
          <p:cNvSpPr/>
          <p:nvPr/>
        </p:nvSpPr>
        <p:spPr>
          <a:xfrm>
            <a:off x="3625850" y="138972925"/>
            <a:ext cx="23145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>
                <a:latin typeface="Times" charset="0"/>
              </a:rPr>
              <a:t>file position marker</a:t>
            </a:r>
            <a:endParaRPr sz="2000">
              <a:latin typeface="Times" charset="0"/>
            </a:endParaRPr>
          </a:p>
          <a:p>
            <a:pPr lvl="0" eaLnBrk="0" hangingPunct="0"/>
            <a:endParaRPr sz="2000">
              <a:latin typeface="Times" charset="0"/>
            </a:endParaRPr>
          </a:p>
        </p:txBody>
      </p:sp>
      <p:sp>
        <p:nvSpPr>
          <p:cNvPr id="7590" name="" title=""/>
          <p:cNvSpPr/>
          <p:nvPr/>
        </p:nvSpPr>
        <p:spPr>
          <a:xfrm>
            <a:off x="3714750" y="142687675"/>
            <a:ext cx="6794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>
                <a:latin typeface="Times" charset="0"/>
              </a:rPr>
              <a:t>Disk</a:t>
            </a:r>
            <a:endParaRPr sz="1100"/>
          </a:p>
          <a:p>
            <a:pPr lvl="0" eaLnBrk="0" hangingPunct="0"/>
            <a:endParaRPr sz="2000">
              <a:latin typeface="Times" charset="0"/>
            </a:endParaRPr>
          </a:p>
        </p:txBody>
      </p:sp>
      <p:sp>
        <p:nvSpPr>
          <p:cNvPr id="7591" name="" title=""/>
          <p:cNvSpPr/>
          <p:nvPr/>
        </p:nvSpPr>
        <p:spPr>
          <a:xfrm>
            <a:off x="-990600" y="14382115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83" name="Table 67" title=""/>
          <p:cNvGraphicFramePr>
            <a:graphicFrameLocks noGrp="1"/>
          </p:cNvGraphicFramePr>
          <p:nvPr/>
        </p:nvGraphicFramePr>
        <p:xfrm>
          <a:off x="-990600" y="14383702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38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601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02" name="" title=""/>
          <p:cNvSpPr/>
          <p:nvPr/>
        </p:nvSpPr>
        <p:spPr>
          <a:xfrm>
            <a:off x="8126413" y="15094743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38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603" name="" title=""/>
          <p:cNvSpPr/>
          <p:nvPr/>
        </p:nvSpPr>
        <p:spPr>
          <a:xfrm>
            <a:off x="-7937" y="144599025"/>
            <a:ext cx="32893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fseek()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04" name="" title=""/>
          <p:cNvSpPr/>
          <p:nvPr/>
        </p:nvSpPr>
        <p:spPr>
          <a:xfrm>
            <a:off x="-7937" y="145365788"/>
            <a:ext cx="41195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05" name="" title=""/>
          <p:cNvSpPr/>
          <p:nvPr/>
        </p:nvSpPr>
        <p:spPr>
          <a:xfrm>
            <a:off x="3965575" y="145365788"/>
            <a:ext cx="12080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06" name="" title=""/>
          <p:cNvSpPr/>
          <p:nvPr/>
        </p:nvSpPr>
        <p:spPr>
          <a:xfrm>
            <a:off x="5000625" y="145365788"/>
            <a:ext cx="4492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07" name="" title=""/>
          <p:cNvSpPr/>
          <p:nvPr/>
        </p:nvSpPr>
        <p:spPr>
          <a:xfrm>
            <a:off x="233363" y="146143662"/>
            <a:ext cx="67738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int fseek(FILE *fp, long int offset, int mode);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08" name="" title=""/>
          <p:cNvSpPr/>
          <p:nvPr/>
        </p:nvSpPr>
        <p:spPr>
          <a:xfrm>
            <a:off x="-7937" y="146910425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609" name="" title=""/>
          <p:cNvSpPr/>
          <p:nvPr/>
        </p:nvSpPr>
        <p:spPr>
          <a:xfrm>
            <a:off x="233363" y="146910425"/>
            <a:ext cx="129698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fseek() 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10" name="" title=""/>
          <p:cNvSpPr/>
          <p:nvPr/>
        </p:nvSpPr>
        <p:spPr>
          <a:xfrm>
            <a:off x="1447800" y="146910425"/>
            <a:ext cx="13668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returns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1" name="" title=""/>
          <p:cNvSpPr/>
          <p:nvPr/>
        </p:nvSpPr>
        <p:spPr>
          <a:xfrm>
            <a:off x="2643188" y="146910425"/>
            <a:ext cx="3603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0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12" name="" title=""/>
          <p:cNvSpPr/>
          <p:nvPr/>
        </p:nvSpPr>
        <p:spPr>
          <a:xfrm>
            <a:off x="2822575" y="146910425"/>
            <a:ext cx="1774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if OK, and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3" name="" title=""/>
          <p:cNvSpPr/>
          <p:nvPr/>
        </p:nvSpPr>
        <p:spPr>
          <a:xfrm>
            <a:off x="4510088" y="146910425"/>
            <a:ext cx="4667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-1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14" name="" title=""/>
          <p:cNvSpPr/>
          <p:nvPr/>
        </p:nvSpPr>
        <p:spPr>
          <a:xfrm>
            <a:off x="4795838" y="146910425"/>
            <a:ext cx="29765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if there is an error.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5" name="" title=""/>
          <p:cNvSpPr/>
          <p:nvPr/>
        </p:nvSpPr>
        <p:spPr>
          <a:xfrm>
            <a:off x="-7937" y="147294600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616" name="" title=""/>
          <p:cNvSpPr/>
          <p:nvPr/>
        </p:nvSpPr>
        <p:spPr>
          <a:xfrm>
            <a:off x="233363" y="147294600"/>
            <a:ext cx="10493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offset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17" name="" title=""/>
          <p:cNvSpPr/>
          <p:nvPr/>
        </p:nvSpPr>
        <p:spPr>
          <a:xfrm>
            <a:off x="1196975" y="147294600"/>
            <a:ext cx="68262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tells how far to move from the starting point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8" name="" title=""/>
          <p:cNvSpPr/>
          <p:nvPr/>
        </p:nvSpPr>
        <p:spPr>
          <a:xfrm>
            <a:off x="233363" y="147678775"/>
            <a:ext cx="70945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(depending on the mode). It can be +ve (move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9" name="" title=""/>
          <p:cNvSpPr/>
          <p:nvPr/>
        </p:nvSpPr>
        <p:spPr>
          <a:xfrm>
            <a:off x="233363" y="148062950"/>
            <a:ext cx="58531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forward) or -ve (move backward) or 0.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0" name="" title=""/>
          <p:cNvSpPr/>
          <p:nvPr/>
        </p:nvSpPr>
        <p:spPr>
          <a:xfrm>
            <a:off x="-7937" y="148447125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621" name="" title=""/>
          <p:cNvSpPr/>
          <p:nvPr/>
        </p:nvSpPr>
        <p:spPr>
          <a:xfrm>
            <a:off x="233363" y="1484471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22" name="" title=""/>
          <p:cNvSpPr/>
          <p:nvPr/>
        </p:nvSpPr>
        <p:spPr>
          <a:xfrm>
            <a:off x="312738" y="148447125"/>
            <a:ext cx="103028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mode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23" name="" title=""/>
          <p:cNvSpPr/>
          <p:nvPr/>
        </p:nvSpPr>
        <p:spPr>
          <a:xfrm>
            <a:off x="1169988" y="148447125"/>
            <a:ext cx="65087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identifies the starting point. In stdio.h, the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4" name="" title=""/>
          <p:cNvSpPr/>
          <p:nvPr/>
        </p:nvSpPr>
        <p:spPr>
          <a:xfrm>
            <a:off x="233363" y="148839238"/>
            <a:ext cx="71548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following constants can be assigned to mode: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5" name="" title=""/>
          <p:cNvSpPr/>
          <p:nvPr/>
        </p:nvSpPr>
        <p:spPr>
          <a:xfrm>
            <a:off x="3689350" y="149875875"/>
            <a:ext cx="26733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Beginning of file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6" name="" title=""/>
          <p:cNvSpPr/>
          <p:nvPr/>
        </p:nvSpPr>
        <p:spPr>
          <a:xfrm>
            <a:off x="3689350" y="150339425"/>
            <a:ext cx="26543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Current position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7" name="" title=""/>
          <p:cNvSpPr/>
          <p:nvPr/>
        </p:nvSpPr>
        <p:spPr>
          <a:xfrm>
            <a:off x="3689350" y="150804562"/>
            <a:ext cx="17208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End of file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8" name="" title=""/>
          <p:cNvSpPr/>
          <p:nvPr/>
        </p:nvSpPr>
        <p:spPr>
          <a:xfrm>
            <a:off x="955675" y="149875875"/>
            <a:ext cx="18383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SEEK_SET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9" name="" title=""/>
          <p:cNvSpPr/>
          <p:nvPr/>
        </p:nvSpPr>
        <p:spPr>
          <a:xfrm>
            <a:off x="955675" y="150339425"/>
            <a:ext cx="19081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SEEK_CUR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30" name="" title=""/>
          <p:cNvSpPr/>
          <p:nvPr/>
        </p:nvSpPr>
        <p:spPr>
          <a:xfrm>
            <a:off x="955675" y="150804562"/>
            <a:ext cx="189071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SEEK_END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31" name="" title=""/>
          <p:cNvSpPr/>
          <p:nvPr/>
        </p:nvSpPr>
        <p:spPr>
          <a:xfrm>
            <a:off x="3903663" y="149339300"/>
            <a:ext cx="32210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Measure offset from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32" name="" title=""/>
          <p:cNvSpPr/>
          <p:nvPr/>
        </p:nvSpPr>
        <p:spPr>
          <a:xfrm>
            <a:off x="1260475" y="149339300"/>
            <a:ext cx="1012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Mode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33" name="" title=""/>
          <p:cNvSpPr/>
          <p:nvPr/>
        </p:nvSpPr>
        <p:spPr>
          <a:xfrm>
            <a:off x="-990600" y="15201900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84" name="Table 68" title=""/>
          <p:cNvGraphicFramePr>
            <a:graphicFrameLocks noGrp="1"/>
          </p:cNvGraphicFramePr>
          <p:nvPr/>
        </p:nvGraphicFramePr>
        <p:xfrm>
          <a:off x="-990600" y="15203487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39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643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44" name="" title=""/>
          <p:cNvSpPr/>
          <p:nvPr/>
        </p:nvSpPr>
        <p:spPr>
          <a:xfrm>
            <a:off x="8126413" y="15914528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39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645" name="" title=""/>
          <p:cNvSpPr/>
          <p:nvPr/>
        </p:nvSpPr>
        <p:spPr>
          <a:xfrm>
            <a:off x="233363" y="152876250"/>
            <a:ext cx="3044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ftell()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46" name="" title=""/>
          <p:cNvSpPr/>
          <p:nvPr/>
        </p:nvSpPr>
        <p:spPr>
          <a:xfrm>
            <a:off x="233363" y="153644600"/>
            <a:ext cx="41195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47" name="" title=""/>
          <p:cNvSpPr/>
          <p:nvPr/>
        </p:nvSpPr>
        <p:spPr>
          <a:xfrm>
            <a:off x="4206875" y="153644600"/>
            <a:ext cx="9636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ftell()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48" name="" title=""/>
          <p:cNvSpPr/>
          <p:nvPr/>
        </p:nvSpPr>
        <p:spPr>
          <a:xfrm>
            <a:off x="4992688" y="153644600"/>
            <a:ext cx="4492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49" name="" title=""/>
          <p:cNvSpPr/>
          <p:nvPr/>
        </p:nvSpPr>
        <p:spPr>
          <a:xfrm>
            <a:off x="233363" y="1540287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50" name="" title=""/>
          <p:cNvSpPr/>
          <p:nvPr/>
        </p:nvSpPr>
        <p:spPr>
          <a:xfrm>
            <a:off x="1196975" y="154420888"/>
            <a:ext cx="35067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long int ftell(FILE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1" name="" title=""/>
          <p:cNvSpPr/>
          <p:nvPr/>
        </p:nvSpPr>
        <p:spPr>
          <a:xfrm>
            <a:off x="233363" y="154805062"/>
            <a:ext cx="49704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returns the current file location.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2" name="" title=""/>
          <p:cNvSpPr/>
          <p:nvPr/>
        </p:nvSpPr>
        <p:spPr>
          <a:xfrm>
            <a:off x="233363" y="155733750"/>
            <a:ext cx="35020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rewind()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3" name="" title=""/>
          <p:cNvSpPr/>
          <p:nvPr/>
        </p:nvSpPr>
        <p:spPr>
          <a:xfrm>
            <a:off x="233363" y="156502100"/>
            <a:ext cx="41195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4" name="" title=""/>
          <p:cNvSpPr/>
          <p:nvPr/>
        </p:nvSpPr>
        <p:spPr>
          <a:xfrm>
            <a:off x="4206875" y="156502100"/>
            <a:ext cx="14208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rewind()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55" name="" title=""/>
          <p:cNvSpPr/>
          <p:nvPr/>
        </p:nvSpPr>
        <p:spPr>
          <a:xfrm>
            <a:off x="5456238" y="156502100"/>
            <a:ext cx="44926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6" name="" title=""/>
          <p:cNvSpPr/>
          <p:nvPr/>
        </p:nvSpPr>
        <p:spPr>
          <a:xfrm>
            <a:off x="233363" y="1568862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57" name="" title=""/>
          <p:cNvSpPr/>
          <p:nvPr/>
        </p:nvSpPr>
        <p:spPr>
          <a:xfrm>
            <a:off x="1196975" y="157278388"/>
            <a:ext cx="34686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void rewind(FILE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8" name="" title=""/>
          <p:cNvSpPr/>
          <p:nvPr/>
        </p:nvSpPr>
        <p:spPr>
          <a:xfrm>
            <a:off x="233363" y="157662562"/>
            <a:ext cx="775811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Resets the file position marker to the beginning of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9" name="" title=""/>
          <p:cNvSpPr/>
          <p:nvPr/>
        </p:nvSpPr>
        <p:spPr>
          <a:xfrm>
            <a:off x="233363" y="158430912"/>
            <a:ext cx="44418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file. This is equivalent to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60" name="" title=""/>
          <p:cNvSpPr/>
          <p:nvPr/>
        </p:nvSpPr>
        <p:spPr>
          <a:xfrm>
            <a:off x="1196975" y="159197675"/>
            <a:ext cx="39941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fseek(fp, 0L, SEEK_SET);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61" name="" title=""/>
          <p:cNvSpPr/>
          <p:nvPr/>
        </p:nvSpPr>
        <p:spPr>
          <a:xfrm>
            <a:off x="-990600" y="16021685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85" name="Table 69" title=""/>
          <p:cNvGraphicFramePr>
            <a:graphicFrameLocks noGrp="1"/>
          </p:cNvGraphicFramePr>
          <p:nvPr/>
        </p:nvGraphicFramePr>
        <p:xfrm>
          <a:off x="-990600" y="16023272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40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671" name="" title=""/>
          <p:cNvSpPr/>
          <p:nvPr/>
        </p:nvSpPr>
        <p:spPr>
          <a:xfrm>
            <a:off x="-990600" y="-1610471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72" name="" title=""/>
          <p:cNvSpPr/>
          <p:nvPr/>
        </p:nvSpPr>
        <p:spPr>
          <a:xfrm>
            <a:off x="8126413" y="167341550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40</a:t>
            </a:r>
            <a:endParaRPr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673" name="" title=""/>
          <p:cNvSpPr/>
          <p:nvPr/>
        </p:nvSpPr>
        <p:spPr>
          <a:xfrm>
            <a:off x="635000" y="161074100"/>
            <a:ext cx="5111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reverse.c - displays a file in reverse order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4" name="" title=""/>
          <p:cNvSpPr/>
          <p:nvPr/>
        </p:nvSpPr>
        <p:spPr>
          <a:xfrm>
            <a:off x="635000" y="161367788"/>
            <a:ext cx="2190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#include &lt;stdio.h&gt;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5" name="" title=""/>
          <p:cNvSpPr/>
          <p:nvPr/>
        </p:nvSpPr>
        <p:spPr>
          <a:xfrm>
            <a:off x="635000" y="161653538"/>
            <a:ext cx="2254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#include &lt;stdlib.h&gt;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6" name="" title=""/>
          <p:cNvSpPr/>
          <p:nvPr/>
        </p:nvSpPr>
        <p:spPr>
          <a:xfrm>
            <a:off x="635000" y="161939288"/>
            <a:ext cx="26035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#define CNTL_Z '\032' 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7" name="" title=""/>
          <p:cNvSpPr/>
          <p:nvPr/>
        </p:nvSpPr>
        <p:spPr>
          <a:xfrm>
            <a:off x="3509963" y="161939288"/>
            <a:ext cx="3536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eof marker in DOS textfiles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8" name="" title=""/>
          <p:cNvSpPr/>
          <p:nvPr/>
        </p:nvSpPr>
        <p:spPr>
          <a:xfrm>
            <a:off x="635000" y="162234562"/>
            <a:ext cx="3587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{ int main(int argc, char *argv[])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9" name="" title=""/>
          <p:cNvSpPr/>
          <p:nvPr/>
        </p:nvSpPr>
        <p:spPr>
          <a:xfrm>
            <a:off x="992188" y="162815588"/>
            <a:ext cx="10731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char ch;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0" name="Rectangle 0" title=""/>
          <p:cNvSpPr/>
          <p:nvPr/>
        </p:nvSpPr>
        <p:spPr>
          <a:xfrm>
            <a:off x="992188" y="163101338"/>
            <a:ext cx="1123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FILE *fp;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1" name="Rectangle 1" title=""/>
          <p:cNvSpPr/>
          <p:nvPr/>
        </p:nvSpPr>
        <p:spPr>
          <a:xfrm>
            <a:off x="992188" y="163387088"/>
            <a:ext cx="19494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long count, last;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2" name="Rectangle 2" title=""/>
          <p:cNvSpPr/>
          <p:nvPr/>
        </p:nvSpPr>
        <p:spPr>
          <a:xfrm>
            <a:off x="992188" y="163680775"/>
            <a:ext cx="41783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if ((fp=fopen(argv[1],"rb"))== NULL) {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3" name="Rectangle 3" title=""/>
          <p:cNvSpPr/>
          <p:nvPr/>
        </p:nvSpPr>
        <p:spPr>
          <a:xfrm>
            <a:off x="1598613" y="163966525"/>
            <a:ext cx="4708525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printf("reverse can't open %s\n", argv[1]);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4" name="Rectangle 4" title=""/>
          <p:cNvSpPr/>
          <p:nvPr/>
        </p:nvSpPr>
        <p:spPr>
          <a:xfrm>
            <a:off x="992188" y="16426180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85" name="Rectangle 5" title=""/>
          <p:cNvSpPr/>
          <p:nvPr/>
        </p:nvSpPr>
        <p:spPr>
          <a:xfrm>
            <a:off x="1598613" y="164261800"/>
            <a:ext cx="9334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exit(1);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6" name="Rectangle 6" title=""/>
          <p:cNvSpPr/>
          <p:nvPr/>
        </p:nvSpPr>
        <p:spPr>
          <a:xfrm>
            <a:off x="2447925" y="164261800"/>
            <a:ext cx="2730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7" name="Rectangle 7" title=""/>
          <p:cNvSpPr/>
          <p:nvPr/>
        </p:nvSpPr>
        <p:spPr>
          <a:xfrm>
            <a:off x="992188" y="164547550"/>
            <a:ext cx="2901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fseek(fp,0L, SEEK_END);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8" name="Rectangle 8" title=""/>
          <p:cNvSpPr/>
          <p:nvPr/>
        </p:nvSpPr>
        <p:spPr>
          <a:xfrm>
            <a:off x="4492625" y="164547550"/>
            <a:ext cx="1517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goto eof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9" name="Rectangle 9" title=""/>
          <p:cNvSpPr/>
          <p:nvPr/>
        </p:nvSpPr>
        <p:spPr>
          <a:xfrm>
            <a:off x="992188" y="164841238"/>
            <a:ext cx="15621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last=ftell(fp);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0" name="" title=""/>
          <p:cNvSpPr/>
          <p:nvPr/>
        </p:nvSpPr>
        <p:spPr>
          <a:xfrm>
            <a:off x="992188" y="165126988"/>
            <a:ext cx="43307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for (count=1L; count&lt;=last; count++) {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1" name="" title=""/>
          <p:cNvSpPr/>
          <p:nvPr/>
        </p:nvSpPr>
        <p:spPr>
          <a:xfrm>
            <a:off x="635000" y="165422262"/>
            <a:ext cx="3270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fseek(fp,-count,SEEK_END);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2" name="" title=""/>
          <p:cNvSpPr/>
          <p:nvPr/>
        </p:nvSpPr>
        <p:spPr>
          <a:xfrm>
            <a:off x="1598613" y="165708012"/>
            <a:ext cx="1498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ch=getc(fp);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3" name="" title=""/>
          <p:cNvSpPr/>
          <p:nvPr/>
        </p:nvSpPr>
        <p:spPr>
          <a:xfrm>
            <a:off x="1598613" y="165993762"/>
            <a:ext cx="3149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if (ch!=CNTL_Z &amp;&amp; ch!= '\r')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4" name="" title=""/>
          <p:cNvSpPr/>
          <p:nvPr/>
        </p:nvSpPr>
        <p:spPr>
          <a:xfrm>
            <a:off x="2563813" y="166289038"/>
            <a:ext cx="1517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putchar(ch);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5" name="" title=""/>
          <p:cNvSpPr/>
          <p:nvPr/>
        </p:nvSpPr>
        <p:spPr>
          <a:xfrm>
            <a:off x="992188" y="166574788"/>
            <a:ext cx="1377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}fclose(fp);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6" name="Rectangle 10" title=""/>
          <p:cNvSpPr/>
          <p:nvPr/>
        </p:nvSpPr>
        <p:spPr>
          <a:xfrm>
            <a:off x="992188" y="167154225"/>
            <a:ext cx="12001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return(0);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7" name="Rectangle 11" title=""/>
          <p:cNvSpPr/>
          <p:nvPr/>
        </p:nvSpPr>
        <p:spPr>
          <a:xfrm>
            <a:off x="635000" y="167449500"/>
            <a:ext cx="2730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 </a:t>
            </a:r>
          </a:p>
        </p:txBody>
      </p:sp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371600" y="533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 b="1"/>
              <a:t>#include &lt;iostream.h&gt;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main ( 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</a:t>
            </a:r>
            <a:r>
              <a:rPr lang="fr-FR" altLang="en-US" sz="2000" b="1"/>
              <a:t>int x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int y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int z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x = 10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y = 20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z = x + y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cout &lt;&lt; " x = "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cout &lt;&lt; x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cout &lt;&lt; " y = "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cout &lt;&lt; y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cout &lt;&lt; " z =x + y = "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	cout &lt;&lt; z ;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r>
              <a:rPr lang="fr-FR" altLang="en-US" sz="2000" b="1"/>
              <a:t>}	</a:t>
            </a:r>
            <a:endParaRPr lang="fr-FR" altLang="en-US" sz="2000" b="1"/>
          </a:p>
          <a:p>
            <a:pPr lvl="0">
              <a:lnSpc>
                <a:spcPct val="80000"/>
              </a:lnSpc>
              <a:buNone/>
            </a:pPr>
            <a:endParaRPr lang="fr-FR" altLang="en-US" sz="2000" b="1"/>
          </a:p>
        </p:txBody>
      </p:sp>
    </p:spTree>
  </p:cSld>
  <p:clrMapOvr>
    <a:masterClrMapping/>
  </p:clrMapOvr>
  <p:transition/>
  <p:timing/>
</p:sld>
</file>

<file path=ppt/slides/slide4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8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ctype Functions</a:t>
            </a:r>
            <a:endParaRPr sz="6000"/>
          </a:p>
        </p:txBody>
      </p:sp>
      <p:sp>
        <p:nvSpPr>
          <p:cNvPr id="55299" name="NotDefined 3" title=""/>
          <p:cNvSpPr/>
          <p:nvPr>
            <p:ph type="body" idx="4294967295"/>
          </p:nvPr>
        </p:nvSpPr>
        <p:spPr>
          <a:xfrm>
            <a:off x="914400" y="2286000"/>
            <a:ext cx="4495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buNone/>
            </a:pPr>
            <a:r>
              <a:rPr sz="2800" b="1"/>
              <a:t>int isdigit ( int c )</a:t>
            </a:r>
            <a:r>
              <a:rPr sz="2800"/>
              <a:t> </a:t>
            </a:r>
            <a:endParaRPr sz="2800"/>
          </a:p>
          <a:p>
            <a:pPr lvl="0" algn="just">
              <a:buNone/>
            </a:pPr>
            <a:r>
              <a:rPr sz="2800" b="1"/>
              <a:t>int isalpha ( int c )</a:t>
            </a:r>
            <a:r>
              <a:rPr sz="2800"/>
              <a:t> </a:t>
            </a:r>
            <a:endParaRPr sz="2800"/>
          </a:p>
          <a:p>
            <a:pPr lvl="0" algn="just">
              <a:buNone/>
            </a:pPr>
            <a:r>
              <a:rPr sz="2800" b="1"/>
              <a:t>int isalnum ( int c )</a:t>
            </a:r>
            <a:r>
              <a:rPr sz="2800"/>
              <a:t> </a:t>
            </a:r>
            <a:endParaRPr sz="2800"/>
          </a:p>
          <a:p>
            <a:pPr lvl="0" algn="just">
              <a:buNone/>
            </a:pPr>
            <a:r>
              <a:rPr sz="2800" b="1"/>
              <a:t>int isxdigit ( int c</a:t>
            </a:r>
            <a:r>
              <a:rPr sz="2800"/>
              <a:t> </a:t>
            </a:r>
            <a:r>
              <a:rPr sz="2800" b="1"/>
              <a:t>)</a:t>
            </a:r>
            <a:endParaRPr sz="2800" b="1"/>
          </a:p>
          <a:p>
            <a:pPr lvl="0" algn="just">
              <a:buNone/>
            </a:pPr>
            <a:r>
              <a:rPr sz="2800" b="1"/>
              <a:t>int islower ( int c )</a:t>
            </a:r>
            <a:r>
              <a:rPr sz="2800"/>
              <a:t> </a:t>
            </a:r>
            <a:endParaRPr sz="2800"/>
          </a:p>
          <a:p>
            <a:pPr lvl="0" algn="just">
              <a:buNone/>
            </a:pPr>
            <a:r>
              <a:rPr sz="2800" b="1"/>
              <a:t>int isupper ( int c )</a:t>
            </a:r>
            <a:r>
              <a:rPr sz="2800"/>
              <a:t> </a:t>
            </a:r>
            <a:endParaRPr sz="2800"/>
          </a:p>
          <a:p>
            <a:pPr lvl="0" algn="just">
              <a:buNone/>
            </a:pPr>
            <a:r>
              <a:rPr sz="2800" b="1"/>
              <a:t>int tolower ( int c )</a:t>
            </a:r>
            <a:r>
              <a:rPr sz="2800"/>
              <a:t> </a:t>
            </a:r>
            <a:endParaRPr sz="2800"/>
          </a:p>
          <a:p>
            <a:pPr lvl="0" algn="just">
              <a:buNone/>
            </a:pPr>
            <a:r>
              <a:rPr sz="2800" b="1"/>
              <a:t>int toupper ( int c )</a:t>
            </a:r>
            <a:r>
              <a:rPr sz="2800"/>
              <a:t> </a:t>
            </a:r>
            <a:endParaRPr sz="2800"/>
          </a:p>
          <a:p>
            <a:pPr lvl="0" algn="just">
              <a:buNone/>
            </a:pPr>
            <a:endParaRPr sz="2800"/>
          </a:p>
        </p:txBody>
      </p:sp>
      <p:sp>
        <p:nvSpPr>
          <p:cNvPr id="55457" name="" title=""/>
          <p:cNvSpPr/>
          <p:nvPr/>
        </p:nvSpPr>
        <p:spPr>
          <a:xfrm>
            <a:off x="4648200" y="2209800"/>
            <a:ext cx="44958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int isspace ( int c )</a:t>
            </a:r>
            <a:r>
              <a:rPr sz="2800"/>
              <a:t> </a:t>
            </a:r>
            <a:endParaRPr sz="2800"/>
          </a:p>
          <a:p>
            <a:pPr lvl="0">
              <a:buNone/>
            </a:pPr>
            <a:r>
              <a:rPr sz="2800" b="1"/>
              <a:t>int iscntrl ( int c )</a:t>
            </a:r>
            <a:r>
              <a:rPr sz="2800"/>
              <a:t> </a:t>
            </a:r>
            <a:endParaRPr sz="2800"/>
          </a:p>
          <a:p>
            <a:pPr lvl="0">
              <a:buNone/>
            </a:pPr>
            <a:r>
              <a:rPr sz="2800" b="1"/>
              <a:t>int ispunct ( int c )</a:t>
            </a:r>
            <a:r>
              <a:rPr sz="2800"/>
              <a:t> </a:t>
            </a:r>
            <a:endParaRPr sz="2800"/>
          </a:p>
          <a:p>
            <a:pPr lvl="0">
              <a:buNone/>
            </a:pPr>
            <a:r>
              <a:rPr sz="2800" b="1"/>
              <a:t>int isprint ( int c )</a:t>
            </a:r>
            <a:r>
              <a:rPr sz="2800"/>
              <a:t> </a:t>
            </a:r>
            <a:endParaRPr sz="2800"/>
          </a:p>
          <a:p>
            <a:pPr lvl="0">
              <a:buNone/>
            </a:pPr>
            <a:r>
              <a:rPr sz="2800" b="1"/>
              <a:t>int isgraph ( int c )</a:t>
            </a:r>
            <a:r>
              <a:rPr sz="2800"/>
              <a:t> </a:t>
            </a:r>
            <a:endParaRPr sz="2800"/>
          </a:p>
          <a:p>
            <a:pPr lvl="0">
              <a:buNone/>
            </a:pPr>
            <a:endParaRPr sz="2800"/>
          </a:p>
          <a:p>
            <a:pPr lvl="0">
              <a:buNone/>
            </a:pPr>
            <a:endParaRPr sz="2800"/>
          </a:p>
        </p:txBody>
      </p:sp>
    </p:spTree>
  </p:cSld>
  <p:clrMapOvr>
    <a:masterClrMapping/>
  </p:clrMapOvr>
  <p:transition/>
  <p:timing/>
</p:sld>
</file>

<file path=ppt/slides/slide4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5400"/>
              <a:t>isdigit ( ) Function</a:t>
            </a:r>
            <a:endParaRPr sz="5400"/>
          </a:p>
        </p:txBody>
      </p:sp>
      <p:sp>
        <p:nvSpPr>
          <p:cNvPr id="8197" name="NotDefined 5" title=""/>
          <p:cNvSpPr/>
          <p:nvPr>
            <p:ph type="body" idx="4294967295"/>
          </p:nvPr>
        </p:nvSpPr>
        <p:spPr>
          <a:xfrm>
            <a:off x="228600" y="24384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int isdigit ( int c ) ;</a:t>
            </a:r>
            <a:endParaRPr sz="5400" b="1"/>
          </a:p>
        </p:txBody>
      </p:sp>
      <p:sp>
        <p:nvSpPr>
          <p:cNvPr id="8198" name="Text Box 6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4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isalpha ( ) Function</a:t>
            </a:r>
            <a:endParaRPr sz="5400"/>
          </a:p>
        </p:txBody>
      </p:sp>
      <p:sp>
        <p:nvSpPr>
          <p:cNvPr id="71684" name="NotDefined 4" title=""/>
          <p:cNvSpPr/>
          <p:nvPr>
            <p:ph type="body" idx="4294967295"/>
          </p:nvPr>
        </p:nvSpPr>
        <p:spPr>
          <a:xfrm>
            <a:off x="304800" y="27432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int isalpha ( int c ) ;</a:t>
            </a:r>
            <a:endParaRPr sz="5400" b="1"/>
          </a:p>
        </p:txBody>
      </p:sp>
      <p:sp>
        <p:nvSpPr>
          <p:cNvPr id="71685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title"/>
          </p:nvPr>
        </p:nvSpPr>
        <p:spPr>
          <a:xfrm>
            <a:off x="1524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5400"/>
              <a:t>isalnum ( ) Function</a:t>
            </a:r>
            <a:endParaRPr sz="5400"/>
          </a:p>
        </p:txBody>
      </p:sp>
      <p:sp>
        <p:nvSpPr>
          <p:cNvPr id="72708" name="NotDefined 4" title=""/>
          <p:cNvSpPr/>
          <p:nvPr>
            <p:ph type="body" idx="4294967295"/>
          </p:nvPr>
        </p:nvSpPr>
        <p:spPr>
          <a:xfrm>
            <a:off x="533400" y="33528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int isalnum ( int c ) ;</a:t>
            </a:r>
            <a:endParaRPr sz="5400" b="1"/>
          </a:p>
        </p:txBody>
      </p:sp>
      <p:sp>
        <p:nvSpPr>
          <p:cNvPr id="72709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4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/>
          <p:nvPr>
            <p:ph type="title"/>
          </p:nvPr>
        </p:nvSpPr>
        <p:spPr>
          <a:xfrm>
            <a:off x="12954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5400"/>
              <a:t>islower ( ) Function</a:t>
            </a:r>
            <a:endParaRPr sz="5400"/>
          </a:p>
        </p:txBody>
      </p:sp>
      <p:sp>
        <p:nvSpPr>
          <p:cNvPr id="73732" name="NotDefined 4" title=""/>
          <p:cNvSpPr/>
          <p:nvPr>
            <p:ph type="body" idx="4294967295"/>
          </p:nvPr>
        </p:nvSpPr>
        <p:spPr>
          <a:xfrm>
            <a:off x="533400" y="30480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 b="1"/>
              <a:t>int islower ( int c ) ;</a:t>
            </a:r>
            <a:endParaRPr sz="6000" b="1"/>
          </a:p>
        </p:txBody>
      </p:sp>
      <p:sp>
        <p:nvSpPr>
          <p:cNvPr id="73733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4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NotDefined 2" title=""/>
          <p:cNvSpPr/>
          <p:nvPr>
            <p:ph type="title"/>
          </p:nvPr>
        </p:nvSpPr>
        <p:spPr>
          <a:xfrm>
            <a:off x="1447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isupper ( ) Function</a:t>
            </a:r>
            <a:endParaRPr sz="5400"/>
          </a:p>
        </p:txBody>
      </p:sp>
      <p:sp>
        <p:nvSpPr>
          <p:cNvPr id="74756" name="NotDefined 4" title=""/>
          <p:cNvSpPr/>
          <p:nvPr>
            <p:ph type="body" idx="4294967295"/>
          </p:nvPr>
        </p:nvSpPr>
        <p:spPr>
          <a:xfrm>
            <a:off x="381000" y="32004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int isupper ( int c ) ;</a:t>
            </a:r>
            <a:endParaRPr sz="5400" b="1"/>
          </a:p>
        </p:txBody>
      </p:sp>
      <p:sp>
        <p:nvSpPr>
          <p:cNvPr id="74757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4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tolower ( ) Function</a:t>
            </a:r>
            <a:endParaRPr sz="5400"/>
          </a:p>
        </p:txBody>
      </p:sp>
      <p:sp>
        <p:nvSpPr>
          <p:cNvPr id="75780" name="NotDefined 4" title=""/>
          <p:cNvSpPr/>
          <p:nvPr>
            <p:ph type="body" idx="4294967295"/>
          </p:nvPr>
        </p:nvSpPr>
        <p:spPr>
          <a:xfrm>
            <a:off x="381000" y="32766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int tolower ( int c ) ;</a:t>
            </a:r>
            <a:endParaRPr sz="5400" b="1"/>
          </a:p>
        </p:txBody>
      </p:sp>
      <p:sp>
        <p:nvSpPr>
          <p:cNvPr id="75781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4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toupper ( ) Function</a:t>
            </a:r>
            <a:endParaRPr sz="5400"/>
          </a:p>
        </p:txBody>
      </p:sp>
      <p:sp>
        <p:nvSpPr>
          <p:cNvPr id="76804" name="NotDefined 4" title=""/>
          <p:cNvSpPr/>
          <p:nvPr>
            <p:ph type="body" idx="4294967295"/>
          </p:nvPr>
        </p:nvSpPr>
        <p:spPr>
          <a:xfrm>
            <a:off x="381000" y="32766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 b="1"/>
              <a:t>int toupper ( int c ) ;</a:t>
            </a:r>
            <a:endParaRPr sz="4800" b="1"/>
          </a:p>
        </p:txBody>
      </p:sp>
      <p:sp>
        <p:nvSpPr>
          <p:cNvPr id="76805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</p:bldLst>
  </p:timing>
</p:sld>
</file>

<file path=ppt/slides/slide4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3" name="NotDefined 3" title=""/>
          <p:cNvSpPr/>
          <p:nvPr>
            <p:ph type="body" idx="4294967295"/>
          </p:nvPr>
        </p:nvSpPr>
        <p:spPr>
          <a:xfrm>
            <a:off x="1066800" y="2673350"/>
            <a:ext cx="7543800" cy="19399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9600" b="1"/>
              <a:t>getchar ( ) ;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4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304800" y="304800"/>
            <a:ext cx="9067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/>
              <a:t>cout &lt;&lt; “Please enter a character string then press enter”;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while ( ( c = getchar ( ) ) != ‘\n’ )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{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if ( islower ( c ) )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lc ++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else if ( isupper ( c ) )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uc ++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else if (isdigit ( c ) )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dig ++;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else if ( isspace ( c ) )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ws ++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else if ( ispunct ( c ) )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pun ++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else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oth ++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}  </a:t>
            </a:r>
            <a:endParaRPr sz="2600"/>
          </a:p>
          <a:p>
            <a:pPr lvl="0">
              <a:lnSpc>
                <a:spcPct val="80000"/>
              </a:lnSpc>
              <a:buNone/>
            </a:pPr>
            <a:endParaRPr sz="2600"/>
          </a:p>
          <a:p>
            <a:pPr lvl="0">
              <a:lnSpc>
                <a:spcPct val="80000"/>
              </a:lnSpc>
              <a:buNone/>
            </a:pPr>
            <a:endParaRPr sz="2600"/>
          </a:p>
          <a:p>
            <a:pPr lvl="0">
              <a:lnSpc>
                <a:spcPct val="80000"/>
              </a:lnSpc>
              <a:buNone/>
            </a:pPr>
            <a:endParaRPr sz="2600"/>
          </a:p>
          <a:p>
            <a:pPr lvl="0">
              <a:lnSpc>
                <a:spcPct val="80000"/>
              </a:lnSpc>
              <a:buNone/>
            </a:pPr>
            <a:endParaRPr sz="2600"/>
          </a:p>
          <a:p>
            <a:pPr lvl="0">
              <a:lnSpc>
                <a:spcPct val="80000"/>
              </a:lnSpc>
              <a:buNone/>
            </a:pPr>
            <a:endParaRPr sz="2600"/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7200"/>
              <a:t>int x, y, z ;</a:t>
            </a:r>
            <a:endParaRPr sz="7200"/>
          </a:p>
          <a:p>
            <a:pPr lvl="0" algn="ctr">
              <a:buNone/>
            </a:pPr>
            <a:r>
              <a:rPr sz="7200"/>
              <a:t>int x; int y; int z ;</a:t>
            </a:r>
            <a:endParaRPr sz="7200"/>
          </a:p>
          <a:p>
            <a:pPr lvl="0" algn="ctr"/>
            <a:endParaRPr sz="7200"/>
          </a:p>
        </p:txBody>
      </p:sp>
    </p:spTree>
  </p:cSld>
  <p:clrMapOvr>
    <a:masterClrMapping/>
  </p:clrMapOvr>
  <p:transition/>
  <p:timing/>
</p:sld>
</file>

<file path=ppt/slides/slide4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6" name="NotDefined 2" title=""/>
          <p:cNvSpPr/>
          <p:nvPr>
            <p:ph type="title"/>
          </p:nvPr>
        </p:nvSpPr>
        <p:spPr>
          <a:xfrm>
            <a:off x="752475" y="685800"/>
            <a:ext cx="8610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String Conversion Functions</a:t>
            </a:r>
          </a:p>
        </p:txBody>
      </p:sp>
      <p:sp>
        <p:nvSpPr>
          <p:cNvPr id="77827" name="NotDefined 3" title=""/>
          <p:cNvSpPr/>
          <p:nvPr>
            <p:ph type="body" idx="4294967295"/>
          </p:nvPr>
        </p:nvSpPr>
        <p:spPr>
          <a:xfrm>
            <a:off x="1066800" y="2667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 b="1"/>
              <a:t>double atof ( char * str )</a:t>
            </a:r>
            <a:r>
              <a:rPr sz="4000"/>
              <a:t> </a:t>
            </a:r>
            <a:endParaRPr sz="4000"/>
          </a:p>
          <a:p>
            <a:pPr lvl="0" algn="ctr">
              <a:buNone/>
            </a:pPr>
            <a:r>
              <a:rPr sz="4000" b="1"/>
              <a:t>int atoi (char * str )</a:t>
            </a:r>
            <a:r>
              <a:rPr sz="4000"/>
              <a:t> </a:t>
            </a:r>
            <a:endParaRPr sz="4000"/>
          </a:p>
          <a:p>
            <a:pPr lvl="0" algn="ctr">
              <a:buNone/>
            </a:pPr>
            <a:r>
              <a:rPr sz="4000" b="1"/>
              <a:t>long atol (char * str )</a:t>
            </a:r>
            <a:r>
              <a:rPr sz="4000"/>
              <a:t> </a:t>
            </a:r>
            <a:endParaRPr sz="4000"/>
          </a:p>
        </p:txBody>
      </p:sp>
    </p:spTree>
  </p:cSld>
  <p:clrMapOvr>
    <a:masterClrMapping/>
  </p:clrMapOvr>
  <p:transition/>
  <p:timing/>
</p:sld>
</file>

<file path=ppt/slides/slide4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atoi ( ) Function</a:t>
            </a:r>
            <a:endParaRPr sz="6600"/>
          </a:p>
        </p:txBody>
      </p:sp>
      <p:sp>
        <p:nvSpPr>
          <p:cNvPr id="7885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/>
              <a:t>char str [ ] ;</a:t>
            </a:r>
            <a:endParaRPr sz="6600"/>
          </a:p>
          <a:p>
            <a:pPr lvl="0" algn="ctr">
              <a:buNone/>
            </a:pPr>
            <a:r>
              <a:rPr sz="6600"/>
              <a:t>int age ;</a:t>
            </a:r>
            <a:endParaRPr sz="6600"/>
          </a:p>
          <a:p>
            <a:pPr lvl="0" algn="ctr">
              <a:buNone/>
            </a:pPr>
            <a:r>
              <a:rPr sz="6600"/>
              <a:t>age = atoi ( str ) ;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600"/>
              <a:t>atof ( ) Function</a:t>
            </a:r>
            <a:endParaRPr sz="6600"/>
          </a:p>
        </p:txBody>
      </p:sp>
      <p:sp>
        <p:nvSpPr>
          <p:cNvPr id="7987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5400"/>
              <a:t>				</a:t>
            </a:r>
            <a:endParaRPr sz="5400"/>
          </a:p>
          <a:p>
            <a:pPr lvl="0">
              <a:buNone/>
            </a:pPr>
            <a:r>
              <a:rPr sz="5400"/>
              <a:t>			</a:t>
            </a:r>
            <a:r>
              <a:rPr sz="9600"/>
              <a:t>12.89</a:t>
            </a:r>
            <a:endParaRPr sz="9600"/>
          </a:p>
          <a:p>
            <a:pPr lvl="0">
              <a:buNone/>
            </a:pPr>
            <a:endParaRPr sz="9600"/>
          </a:p>
        </p:txBody>
      </p:sp>
    </p:spTree>
  </p:cSld>
  <p:clrMapOvr>
    <a:masterClrMapping/>
  </p:clrMapOvr>
  <p:transition/>
  <p:timing/>
</p:sld>
</file>

<file path=ppt/slides/slide4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600"/>
              <a:t>atof ( ) Function</a:t>
            </a:r>
            <a:endParaRPr sz="6600"/>
          </a:p>
        </p:txBody>
      </p:sp>
      <p:sp>
        <p:nvSpPr>
          <p:cNvPr id="8704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/>
              <a:t>		char str [ ] ;</a:t>
            </a:r>
            <a:endParaRPr sz="5400"/>
          </a:p>
          <a:p>
            <a:pPr lvl="0" algn="ctr">
              <a:buNone/>
            </a:pPr>
            <a:r>
              <a:rPr sz="5400"/>
              <a:t>		double dVar ;</a:t>
            </a:r>
            <a:endParaRPr sz="5400"/>
          </a:p>
          <a:p>
            <a:pPr lvl="0" algn="ctr">
              <a:buNone/>
            </a:pPr>
            <a:r>
              <a:rPr sz="5400"/>
              <a:t>		dVar = atof ( str ) ;</a:t>
            </a:r>
            <a:endParaRPr sz="5400"/>
          </a:p>
        </p:txBody>
      </p:sp>
      <p:sp>
        <p:nvSpPr>
          <p:cNvPr id="87045" name="RightArrow 5" title=""/>
          <p:cNvSpPr/>
          <p:nvPr/>
        </p:nvSpPr>
        <p:spPr>
          <a:xfrm>
            <a:off x="1157288" y="41910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4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428625" y="1828800"/>
            <a:ext cx="8763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   </a:t>
            </a:r>
            <a:r>
              <a:rPr sz="4400"/>
              <a:t>int main (int agrc, char **agrv )</a:t>
            </a:r>
            <a:endParaRPr sz="4400"/>
          </a:p>
          <a:p>
            <a:pPr lvl="0" algn="ctr">
              <a:buNone/>
            </a:pPr>
            <a:endParaRPr sz="4400"/>
          </a:p>
          <a:p>
            <a:pPr lvl="0" algn="ctr">
              <a:buNone/>
            </a:pPr>
            <a:r>
              <a:t>‘</a:t>
            </a:r>
            <a:r>
              <a:rPr>
                <a:solidFill>
                  <a:schemeClr val="hlink"/>
                </a:solidFill>
              </a:rPr>
              <a:t>argc</a:t>
            </a:r>
            <a:r>
              <a:t>’ stands for a count of the number of arguments</a:t>
            </a:r>
          </a:p>
          <a:p>
            <a:pPr lvl="0" algn="ctr">
              <a:buNone/>
            </a:pPr>
          </a:p>
          <a:p>
            <a:pPr lvl="0" algn="ctr">
              <a:buNone/>
            </a:pPr>
            <a:r>
              <a:t>‘</a:t>
            </a:r>
            <a:r>
              <a:rPr>
                <a:solidFill>
                  <a:schemeClr val="hlink"/>
                </a:solidFill>
              </a:rPr>
              <a:t>argv</a:t>
            </a:r>
            <a:r>
              <a:t>’ stands for a vector of arguments</a:t>
            </a:r>
          </a:p>
          <a:p>
            <a:pPr lvl="0" algn="ctr">
              <a:buNone/>
            </a:pPr>
            <a:endParaRPr sz="4400"/>
          </a:p>
        </p:txBody>
      </p:sp>
    </p:spTree>
  </p:cSld>
  <p:clrMapOvr>
    <a:masterClrMapping/>
  </p:clrMapOvr>
  <p:transition/>
  <p:timing/>
</p:sld>
</file>

<file path=ppt/slides/slide4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0899" name="NotDefined 3" title=""/>
          <p:cNvSpPr/>
          <p:nvPr>
            <p:ph type="body" idx="4294967295"/>
          </p:nvPr>
        </p:nvSpPr>
        <p:spPr>
          <a:xfrm>
            <a:off x="1066800" y="2951163"/>
            <a:ext cx="7543800" cy="9001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/>
              <a:t>String Functions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br>
              <a:rPr b="0"/>
            </a:br>
            <a:endParaRPr b="0"/>
          </a:p>
        </p:txBody>
      </p:sp>
      <p:sp>
        <p:nvSpPr>
          <p:cNvPr id="43015" name="Text Box 7" title=""/>
          <p:cNvSpPr txBox="1"/>
          <p:nvPr/>
        </p:nvSpPr>
        <p:spPr>
          <a:xfrm>
            <a:off x="1127125" y="1127125"/>
            <a:ext cx="7559675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rPr sz="3600" b="1">
                <a:solidFill>
                  <a:schemeClr val="tx2"/>
                </a:solidFill>
                <a:latin typeface="Tahoma" pitchFamily="34" charset="0"/>
              </a:rPr>
              <a:t>String Manipulation Functions</a:t>
            </a:r>
            <a:endParaRPr sz="36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43019" name="" title=""/>
          <p:cNvSpPr/>
          <p:nvPr/>
        </p:nvSpPr>
        <p:spPr>
          <a:xfrm>
            <a:off x="465138" y="1673225"/>
            <a:ext cx="3175" cy="15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00">
                <a:solidFill>
                  <a:schemeClr val="hlink"/>
                </a:solidFill>
                <a:latin typeface="Times New Roman" pitchFamily="18" charset="0"/>
              </a:rPr>
              <a:t> </a:t>
            </a:r>
            <a:endParaRPr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43026" name="Rectangle 12" title=""/>
          <p:cNvSpPr/>
          <p:nvPr/>
        </p:nvSpPr>
        <p:spPr>
          <a:xfrm>
            <a:off x="544513" y="1687513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029" name="Rectangle 15" title=""/>
          <p:cNvSpPr/>
          <p:nvPr/>
        </p:nvSpPr>
        <p:spPr>
          <a:xfrm>
            <a:off x="544513" y="1687513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034" name="" title=""/>
          <p:cNvSpPr/>
          <p:nvPr/>
        </p:nvSpPr>
        <p:spPr>
          <a:xfrm>
            <a:off x="4048125" y="1687513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074" name="Rectangle 42" title=""/>
          <p:cNvSpPr/>
          <p:nvPr/>
        </p:nvSpPr>
        <p:spPr>
          <a:xfrm>
            <a:off x="8477250" y="1984375"/>
            <a:ext cx="7938" cy="7938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134" name="" title=""/>
          <p:cNvSpPr/>
          <p:nvPr/>
        </p:nvSpPr>
        <p:spPr>
          <a:xfrm>
            <a:off x="544513" y="3252788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139" name="Rectangle 83" title=""/>
          <p:cNvSpPr/>
          <p:nvPr/>
        </p:nvSpPr>
        <p:spPr>
          <a:xfrm>
            <a:off x="4048125" y="3252788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170" name="" title=""/>
          <p:cNvSpPr/>
          <p:nvPr/>
        </p:nvSpPr>
        <p:spPr>
          <a:xfrm>
            <a:off x="544513" y="4021138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175" name="" title=""/>
          <p:cNvSpPr/>
          <p:nvPr/>
        </p:nvSpPr>
        <p:spPr>
          <a:xfrm>
            <a:off x="4048125" y="4021138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227" name="" title=""/>
          <p:cNvSpPr/>
          <p:nvPr/>
        </p:nvSpPr>
        <p:spPr>
          <a:xfrm>
            <a:off x="8477250" y="4667250"/>
            <a:ext cx="7938" cy="7938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267" name="Rectangle 3" title=""/>
          <p:cNvSpPr/>
          <p:nvPr/>
        </p:nvSpPr>
        <p:spPr>
          <a:xfrm>
            <a:off x="8477250" y="5451475"/>
            <a:ext cx="7938" cy="7938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272" name="Rectangle 8" title=""/>
          <p:cNvSpPr/>
          <p:nvPr/>
        </p:nvSpPr>
        <p:spPr>
          <a:xfrm>
            <a:off x="488950" y="6230938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275" name="" title=""/>
          <p:cNvSpPr/>
          <p:nvPr/>
        </p:nvSpPr>
        <p:spPr>
          <a:xfrm>
            <a:off x="488950" y="6230938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43282" name="Rectangle 12" title=""/>
          <p:cNvSpPr/>
          <p:nvPr/>
        </p:nvSpPr>
        <p:spPr>
          <a:xfrm>
            <a:off x="4048125" y="6230938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pSp>
        <p:nvGrpSpPr>
          <p:cNvPr id="43311" name="" title=""/>
          <p:cNvGrpSpPr/>
          <p:nvPr/>
        </p:nvGrpSpPr>
        <p:grpSpPr>
          <a:xfrm>
            <a:off x="990600" y="1990725"/>
            <a:ext cx="7966075" cy="4562475"/>
            <a:chOff x="328" y="1063"/>
            <a:chExt cx="5018" cy="2874"/>
          </a:xfrm>
        </p:grpSpPr>
        <p:sp>
          <p:nvSpPr>
            <p:cNvPr id="43020" name="" title=""/>
            <p:cNvSpPr/>
            <p:nvPr/>
          </p:nvSpPr>
          <p:spPr>
            <a:xfrm>
              <a:off x="348" y="1068"/>
              <a:ext cx="2202" cy="182"/>
            </a:xfrm>
            <a:prstGeom prst="rect">
              <a:avLst/>
            </a:prstGeom>
            <a:solidFill>
              <a:srgbClr val="99CCFF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43021" name="" title=""/>
            <p:cNvSpPr/>
            <p:nvPr/>
          </p:nvSpPr>
          <p:spPr>
            <a:xfrm>
              <a:off x="791" y="1095"/>
              <a:ext cx="1168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algn="ctr" eaLnBrk="0" hangingPunct="0"/>
              <a:r>
                <a:rPr sz="1600" b="1">
                  <a:solidFill>
                    <a:srgbClr val="000000"/>
                  </a:solidFill>
                  <a:latin typeface="Century Gothic" pitchFamily="34" charset="0"/>
                </a:rPr>
                <a:t>Function prototype</a:t>
              </a:r>
              <a:endParaRPr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3023" name="" title=""/>
            <p:cNvSpPr/>
            <p:nvPr/>
          </p:nvSpPr>
          <p:spPr>
            <a:xfrm>
              <a:off x="2555" y="1068"/>
              <a:ext cx="2785" cy="182"/>
            </a:xfrm>
            <a:prstGeom prst="rect">
              <a:avLst/>
            </a:prstGeom>
            <a:solidFill>
              <a:srgbClr val="99CCFF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43024" name="Rectangle 10" title=""/>
            <p:cNvSpPr/>
            <p:nvPr/>
          </p:nvSpPr>
          <p:spPr>
            <a:xfrm>
              <a:off x="3114" y="1095"/>
              <a:ext cx="1251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rgbClr val="000000"/>
                  </a:solidFill>
                  <a:latin typeface="Century Gothic" pitchFamily="34" charset="0"/>
                </a:rPr>
                <a:t>Function description</a:t>
              </a:r>
              <a:endParaRPr b="1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3025" name="Rectangle 11" title=""/>
            <p:cNvSpPr/>
            <p:nvPr/>
          </p:nvSpPr>
          <p:spPr>
            <a:xfrm>
              <a:off x="3783" y="1095"/>
              <a:ext cx="35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Century Gothic" pitchFamily="34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cxnSp>
          <p:nvCxnSpPr>
            <p:cNvPr id="43027" name="" title=""/>
            <p:cNvCxnSpPr/>
            <p:nvPr/>
          </p:nvCxnSpPr>
          <p:spPr>
            <a:xfrm>
              <a:off x="343" y="1063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28" name="" title=""/>
            <p:cNvCxnSpPr/>
            <p:nvPr/>
          </p:nvCxnSpPr>
          <p:spPr>
            <a:xfrm>
              <a:off x="343" y="1063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30" name="" title=""/>
            <p:cNvCxnSpPr/>
            <p:nvPr/>
          </p:nvCxnSpPr>
          <p:spPr>
            <a:xfrm>
              <a:off x="343" y="1063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31" name="" title=""/>
            <p:cNvCxnSpPr/>
            <p:nvPr/>
          </p:nvCxnSpPr>
          <p:spPr>
            <a:xfrm>
              <a:off x="343" y="1063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32" name="Rectangle 18" title=""/>
            <p:cNvSpPr/>
            <p:nvPr/>
          </p:nvSpPr>
          <p:spPr>
            <a:xfrm>
              <a:off x="348" y="1063"/>
              <a:ext cx="2202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33" name="" title=""/>
            <p:cNvCxnSpPr/>
            <p:nvPr/>
          </p:nvCxnSpPr>
          <p:spPr>
            <a:xfrm>
              <a:off x="348" y="1063"/>
              <a:ext cx="220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35" name="" title=""/>
            <p:cNvCxnSpPr/>
            <p:nvPr/>
          </p:nvCxnSpPr>
          <p:spPr>
            <a:xfrm>
              <a:off x="2550" y="1063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36" name="" title=""/>
            <p:cNvCxnSpPr/>
            <p:nvPr/>
          </p:nvCxnSpPr>
          <p:spPr>
            <a:xfrm>
              <a:off x="2550" y="1063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37" name="" title=""/>
            <p:cNvSpPr/>
            <p:nvPr/>
          </p:nvSpPr>
          <p:spPr>
            <a:xfrm>
              <a:off x="2555" y="1063"/>
              <a:ext cx="278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38" name="" title=""/>
            <p:cNvCxnSpPr/>
            <p:nvPr/>
          </p:nvCxnSpPr>
          <p:spPr>
            <a:xfrm>
              <a:off x="2555" y="1063"/>
              <a:ext cx="278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39" name="" title=""/>
            <p:cNvSpPr/>
            <p:nvPr/>
          </p:nvSpPr>
          <p:spPr>
            <a:xfrm>
              <a:off x="5340" y="106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40" name="" title=""/>
            <p:cNvCxnSpPr/>
            <p:nvPr/>
          </p:nvCxnSpPr>
          <p:spPr>
            <a:xfrm>
              <a:off x="5340" y="1063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41" name="" title=""/>
            <p:cNvCxnSpPr/>
            <p:nvPr/>
          </p:nvCxnSpPr>
          <p:spPr>
            <a:xfrm>
              <a:off x="5340" y="1063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42" name="Rectangle 22" title=""/>
            <p:cNvSpPr/>
            <p:nvPr/>
          </p:nvSpPr>
          <p:spPr>
            <a:xfrm>
              <a:off x="5340" y="106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43" name="" title=""/>
            <p:cNvCxnSpPr/>
            <p:nvPr/>
          </p:nvCxnSpPr>
          <p:spPr>
            <a:xfrm>
              <a:off x="5340" y="1063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44" name="" title=""/>
            <p:cNvCxnSpPr/>
            <p:nvPr/>
          </p:nvCxnSpPr>
          <p:spPr>
            <a:xfrm>
              <a:off x="5340" y="1063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45" name="Rectangle 25" title=""/>
            <p:cNvSpPr/>
            <p:nvPr/>
          </p:nvSpPr>
          <p:spPr>
            <a:xfrm>
              <a:off x="343" y="1068"/>
              <a:ext cx="5" cy="18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46" name="" title=""/>
            <p:cNvCxnSpPr/>
            <p:nvPr/>
          </p:nvCxnSpPr>
          <p:spPr>
            <a:xfrm>
              <a:off x="343" y="1068"/>
              <a:ext cx="1" cy="18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47" name="Rectangle 27" title=""/>
            <p:cNvSpPr/>
            <p:nvPr/>
          </p:nvSpPr>
          <p:spPr>
            <a:xfrm>
              <a:off x="2550" y="1068"/>
              <a:ext cx="5" cy="18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48" name="" title=""/>
            <p:cNvCxnSpPr/>
            <p:nvPr/>
          </p:nvCxnSpPr>
          <p:spPr>
            <a:xfrm>
              <a:off x="2550" y="1068"/>
              <a:ext cx="1" cy="18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49" name="Rectangle 29" title=""/>
            <p:cNvSpPr/>
            <p:nvPr/>
          </p:nvSpPr>
          <p:spPr>
            <a:xfrm>
              <a:off x="5340" y="1068"/>
              <a:ext cx="5" cy="18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50" name="" title=""/>
            <p:cNvCxnSpPr/>
            <p:nvPr/>
          </p:nvCxnSpPr>
          <p:spPr>
            <a:xfrm>
              <a:off x="5340" y="1068"/>
              <a:ext cx="1" cy="18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51" name="" title=""/>
            <p:cNvSpPr/>
            <p:nvPr/>
          </p:nvSpPr>
          <p:spPr>
            <a:xfrm>
              <a:off x="363" y="1277"/>
              <a:ext cx="1771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char *strcpy( char *s1,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52" name="" title=""/>
            <p:cNvSpPr/>
            <p:nvPr/>
          </p:nvSpPr>
          <p:spPr>
            <a:xfrm>
              <a:off x="2075" y="1277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53" name="" title=""/>
            <p:cNvSpPr/>
            <p:nvPr/>
          </p:nvSpPr>
          <p:spPr>
            <a:xfrm>
              <a:off x="363" y="1416"/>
              <a:ext cx="1463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  const char *s2 )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54" name="" title=""/>
            <p:cNvSpPr/>
            <p:nvPr/>
          </p:nvSpPr>
          <p:spPr>
            <a:xfrm>
              <a:off x="1778" y="1416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55" name="" title=""/>
            <p:cNvSpPr/>
            <p:nvPr/>
          </p:nvSpPr>
          <p:spPr>
            <a:xfrm>
              <a:off x="2569" y="1282"/>
              <a:ext cx="713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Copies string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56" name="Rectangle 30" title=""/>
            <p:cNvSpPr/>
            <p:nvPr/>
          </p:nvSpPr>
          <p:spPr>
            <a:xfrm>
              <a:off x="3257" y="1289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57" name="Rectangle 31" title=""/>
            <p:cNvSpPr/>
            <p:nvPr/>
          </p:nvSpPr>
          <p:spPr>
            <a:xfrm>
              <a:off x="3406" y="1282"/>
              <a:ext cx="56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into array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58" name="Rectangle 32" title=""/>
            <p:cNvSpPr/>
            <p:nvPr/>
          </p:nvSpPr>
          <p:spPr>
            <a:xfrm>
              <a:off x="3947" y="1289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59" name="Rectangle 33" title=""/>
            <p:cNvSpPr/>
            <p:nvPr/>
          </p:nvSpPr>
          <p:spPr>
            <a:xfrm>
              <a:off x="4096" y="1282"/>
              <a:ext cx="74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. The value of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60" name="Rectangle 34" title=""/>
            <p:cNvSpPr/>
            <p:nvPr/>
          </p:nvSpPr>
          <p:spPr>
            <a:xfrm>
              <a:off x="4816" y="1289"/>
              <a:ext cx="231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61" name="Rectangle 35" title=""/>
            <p:cNvSpPr/>
            <p:nvPr/>
          </p:nvSpPr>
          <p:spPr>
            <a:xfrm>
              <a:off x="5042" y="1282"/>
              <a:ext cx="118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is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62" name="Rectangle 36" title=""/>
            <p:cNvSpPr/>
            <p:nvPr/>
          </p:nvSpPr>
          <p:spPr>
            <a:xfrm>
              <a:off x="2569" y="1431"/>
              <a:ext cx="46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returned.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64" name="Rectangle 38" title=""/>
            <p:cNvSpPr/>
            <p:nvPr/>
          </p:nvSpPr>
          <p:spPr>
            <a:xfrm>
              <a:off x="343" y="125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65" name="" title=""/>
            <p:cNvCxnSpPr/>
            <p:nvPr/>
          </p:nvCxnSpPr>
          <p:spPr>
            <a:xfrm>
              <a:off x="343" y="1250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66" name="" title=""/>
            <p:cNvCxnSpPr/>
            <p:nvPr/>
          </p:nvCxnSpPr>
          <p:spPr>
            <a:xfrm>
              <a:off x="343" y="1250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67" name="" title=""/>
            <p:cNvSpPr/>
            <p:nvPr/>
          </p:nvSpPr>
          <p:spPr>
            <a:xfrm>
              <a:off x="348" y="1250"/>
              <a:ext cx="2202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68" name="" title=""/>
            <p:cNvCxnSpPr/>
            <p:nvPr/>
          </p:nvCxnSpPr>
          <p:spPr>
            <a:xfrm>
              <a:off x="348" y="1250"/>
              <a:ext cx="2202" cy="1"/>
            </a:xfrm>
            <a:prstGeom prst="line">
              <a:avLst/>
            </a:prstGeom>
            <a:noFill/>
            <a:ln w="0">
              <a:solidFill>
                <a:prstClr val="black"/>
              </a:solidFill>
              <a:miter lim="800000"/>
            </a:ln>
          </p:spPr>
        </p:cxnSp>
        <p:sp>
          <p:nvSpPr>
            <p:cNvPr id="43069" name="" title=""/>
            <p:cNvSpPr/>
            <p:nvPr/>
          </p:nvSpPr>
          <p:spPr>
            <a:xfrm>
              <a:off x="2550" y="125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70" name="" title=""/>
            <p:cNvCxnSpPr/>
            <p:nvPr/>
          </p:nvCxnSpPr>
          <p:spPr>
            <a:xfrm>
              <a:off x="2550" y="1250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71" name="" title=""/>
            <p:cNvCxnSpPr/>
            <p:nvPr/>
          </p:nvCxnSpPr>
          <p:spPr>
            <a:xfrm>
              <a:off x="2550" y="1250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72" name="Rectangle 40" title=""/>
            <p:cNvSpPr/>
            <p:nvPr/>
          </p:nvSpPr>
          <p:spPr>
            <a:xfrm>
              <a:off x="2555" y="1250"/>
              <a:ext cx="2785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73" name="" title=""/>
            <p:cNvCxnSpPr/>
            <p:nvPr/>
          </p:nvCxnSpPr>
          <p:spPr>
            <a:xfrm>
              <a:off x="2555" y="1250"/>
              <a:ext cx="2785" cy="1"/>
            </a:xfrm>
            <a:prstGeom prst="line">
              <a:avLst/>
            </a:prstGeom>
            <a:noFill/>
            <a:ln w="0">
              <a:solidFill>
                <a:prstClr val="black"/>
              </a:solidFill>
              <a:miter lim="800000"/>
            </a:ln>
          </p:spPr>
        </p:cxnSp>
        <p:cxnSp>
          <p:nvCxnSpPr>
            <p:cNvPr id="43075" name="" title=""/>
            <p:cNvCxnSpPr/>
            <p:nvPr/>
          </p:nvCxnSpPr>
          <p:spPr>
            <a:xfrm>
              <a:off x="5340" y="1250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076" name="" title=""/>
            <p:cNvCxnSpPr/>
            <p:nvPr/>
          </p:nvCxnSpPr>
          <p:spPr>
            <a:xfrm>
              <a:off x="5340" y="1250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77" name="Rectangle 45" title=""/>
            <p:cNvSpPr/>
            <p:nvPr/>
          </p:nvSpPr>
          <p:spPr>
            <a:xfrm>
              <a:off x="343" y="1255"/>
              <a:ext cx="5" cy="32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78" name="" title=""/>
            <p:cNvCxnSpPr/>
            <p:nvPr/>
          </p:nvCxnSpPr>
          <p:spPr>
            <a:xfrm>
              <a:off x="343" y="1255"/>
              <a:ext cx="1" cy="32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79" name="Rectangle 47" title=""/>
            <p:cNvSpPr/>
            <p:nvPr/>
          </p:nvSpPr>
          <p:spPr>
            <a:xfrm>
              <a:off x="2550" y="1255"/>
              <a:ext cx="5" cy="32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80" name="" title=""/>
            <p:cNvCxnSpPr/>
            <p:nvPr/>
          </p:nvCxnSpPr>
          <p:spPr>
            <a:xfrm>
              <a:off x="2550" y="1255"/>
              <a:ext cx="1" cy="32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81" name="Rectangle 49" title=""/>
            <p:cNvSpPr/>
            <p:nvPr/>
          </p:nvSpPr>
          <p:spPr>
            <a:xfrm>
              <a:off x="5340" y="1255"/>
              <a:ext cx="5" cy="32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82" name="" title=""/>
            <p:cNvCxnSpPr/>
            <p:nvPr/>
          </p:nvCxnSpPr>
          <p:spPr>
            <a:xfrm>
              <a:off x="5340" y="1255"/>
              <a:ext cx="1" cy="32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083" name="" title=""/>
            <p:cNvSpPr/>
            <p:nvPr/>
          </p:nvSpPr>
          <p:spPr>
            <a:xfrm>
              <a:off x="363" y="1604"/>
              <a:ext cx="1925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char *strncpy( char *s1,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84" name="" title=""/>
            <p:cNvSpPr/>
            <p:nvPr/>
          </p:nvSpPr>
          <p:spPr>
            <a:xfrm>
              <a:off x="2224" y="1604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85" name="" title=""/>
            <p:cNvSpPr/>
            <p:nvPr/>
          </p:nvSpPr>
          <p:spPr>
            <a:xfrm>
              <a:off x="363" y="1746"/>
              <a:ext cx="2156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  const char *s2, size_t n)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87" name="" title=""/>
            <p:cNvSpPr/>
            <p:nvPr/>
          </p:nvSpPr>
          <p:spPr>
            <a:xfrm>
              <a:off x="2569" y="1610"/>
              <a:ext cx="795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Copies at most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88" name="Rectangle 50" title=""/>
            <p:cNvSpPr/>
            <p:nvPr/>
          </p:nvSpPr>
          <p:spPr>
            <a:xfrm>
              <a:off x="3341" y="1617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n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89" name="Rectangle 51" title=""/>
            <p:cNvSpPr/>
            <p:nvPr/>
          </p:nvSpPr>
          <p:spPr>
            <a:xfrm>
              <a:off x="3413" y="1610"/>
              <a:ext cx="1049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characters of string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0" name="Rectangle 52" title=""/>
            <p:cNvSpPr/>
            <p:nvPr/>
          </p:nvSpPr>
          <p:spPr>
            <a:xfrm>
              <a:off x="4424" y="1617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1" name="Rectangle 53" title=""/>
            <p:cNvSpPr/>
            <p:nvPr/>
          </p:nvSpPr>
          <p:spPr>
            <a:xfrm>
              <a:off x="4573" y="1610"/>
              <a:ext cx="56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into array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2" name="Rectangle 54" title=""/>
            <p:cNvSpPr/>
            <p:nvPr/>
          </p:nvSpPr>
          <p:spPr>
            <a:xfrm>
              <a:off x="5116" y="1617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3" name="Rectangle 55" title=""/>
            <p:cNvSpPr/>
            <p:nvPr/>
          </p:nvSpPr>
          <p:spPr>
            <a:xfrm>
              <a:off x="5265" y="1610"/>
              <a:ext cx="6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.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4" name="Rectangle 56" title=""/>
            <p:cNvSpPr/>
            <p:nvPr/>
          </p:nvSpPr>
          <p:spPr>
            <a:xfrm>
              <a:off x="2569" y="1764"/>
              <a:ext cx="68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The value of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5" name="Rectangle 57" title=""/>
            <p:cNvSpPr/>
            <p:nvPr/>
          </p:nvSpPr>
          <p:spPr>
            <a:xfrm>
              <a:off x="3227" y="1771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6" name="Rectangle 58" title=""/>
            <p:cNvSpPr/>
            <p:nvPr/>
          </p:nvSpPr>
          <p:spPr>
            <a:xfrm>
              <a:off x="3376" y="1764"/>
              <a:ext cx="61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is returned.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7" name="Rectangle 59" title=""/>
            <p:cNvSpPr/>
            <p:nvPr/>
          </p:nvSpPr>
          <p:spPr>
            <a:xfrm>
              <a:off x="3967" y="1764"/>
              <a:ext cx="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098" name="" title=""/>
            <p:cNvSpPr/>
            <p:nvPr/>
          </p:nvSpPr>
          <p:spPr>
            <a:xfrm>
              <a:off x="343" y="1577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099" name="" title=""/>
            <p:cNvCxnSpPr/>
            <p:nvPr/>
          </p:nvCxnSpPr>
          <p:spPr>
            <a:xfrm>
              <a:off x="343" y="1577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00" name="" title=""/>
            <p:cNvCxnSpPr/>
            <p:nvPr/>
          </p:nvCxnSpPr>
          <p:spPr>
            <a:xfrm>
              <a:off x="343" y="1577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01" name="" title=""/>
            <p:cNvSpPr/>
            <p:nvPr/>
          </p:nvSpPr>
          <p:spPr>
            <a:xfrm>
              <a:off x="348" y="1577"/>
              <a:ext cx="2202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02" name="" title=""/>
            <p:cNvCxnSpPr/>
            <p:nvPr/>
          </p:nvCxnSpPr>
          <p:spPr>
            <a:xfrm>
              <a:off x="348" y="1577"/>
              <a:ext cx="220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03" name="" title=""/>
            <p:cNvSpPr/>
            <p:nvPr/>
          </p:nvSpPr>
          <p:spPr>
            <a:xfrm>
              <a:off x="2550" y="1577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04" name="" title=""/>
            <p:cNvCxnSpPr/>
            <p:nvPr/>
          </p:nvCxnSpPr>
          <p:spPr>
            <a:xfrm>
              <a:off x="2550" y="1577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05" name="" title=""/>
            <p:cNvCxnSpPr/>
            <p:nvPr/>
          </p:nvCxnSpPr>
          <p:spPr>
            <a:xfrm>
              <a:off x="2550" y="1577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06" name="Rectangle 62" title=""/>
            <p:cNvSpPr/>
            <p:nvPr/>
          </p:nvSpPr>
          <p:spPr>
            <a:xfrm>
              <a:off x="2555" y="1577"/>
              <a:ext cx="2785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07" name="" title=""/>
            <p:cNvCxnSpPr/>
            <p:nvPr/>
          </p:nvCxnSpPr>
          <p:spPr>
            <a:xfrm>
              <a:off x="2555" y="1577"/>
              <a:ext cx="278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08" name="Rectangle 64" title=""/>
            <p:cNvSpPr/>
            <p:nvPr/>
          </p:nvSpPr>
          <p:spPr>
            <a:xfrm>
              <a:off x="5340" y="1577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09" name="" title=""/>
            <p:cNvCxnSpPr/>
            <p:nvPr/>
          </p:nvCxnSpPr>
          <p:spPr>
            <a:xfrm>
              <a:off x="5340" y="1577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10" name="" title=""/>
            <p:cNvCxnSpPr/>
            <p:nvPr/>
          </p:nvCxnSpPr>
          <p:spPr>
            <a:xfrm>
              <a:off x="5340" y="1577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11" name="Rectangle 67" title=""/>
            <p:cNvSpPr/>
            <p:nvPr/>
          </p:nvSpPr>
          <p:spPr>
            <a:xfrm>
              <a:off x="343" y="1582"/>
              <a:ext cx="5" cy="467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12" name="" title=""/>
            <p:cNvCxnSpPr/>
            <p:nvPr/>
          </p:nvCxnSpPr>
          <p:spPr>
            <a:xfrm>
              <a:off x="343" y="1582"/>
              <a:ext cx="1" cy="467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13" name="Rectangle 69" title=""/>
            <p:cNvSpPr/>
            <p:nvPr/>
          </p:nvSpPr>
          <p:spPr>
            <a:xfrm>
              <a:off x="2550" y="1582"/>
              <a:ext cx="5" cy="467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14" name="" title=""/>
            <p:cNvCxnSpPr/>
            <p:nvPr/>
          </p:nvCxnSpPr>
          <p:spPr>
            <a:xfrm>
              <a:off x="2550" y="1582"/>
              <a:ext cx="1" cy="467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15" name="" title=""/>
            <p:cNvSpPr/>
            <p:nvPr/>
          </p:nvSpPr>
          <p:spPr>
            <a:xfrm>
              <a:off x="5340" y="1582"/>
              <a:ext cx="5" cy="467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16" name="" title=""/>
            <p:cNvCxnSpPr/>
            <p:nvPr/>
          </p:nvCxnSpPr>
          <p:spPr>
            <a:xfrm>
              <a:off x="5340" y="1582"/>
              <a:ext cx="1" cy="467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17" name="" title=""/>
            <p:cNvSpPr/>
            <p:nvPr/>
          </p:nvSpPr>
          <p:spPr>
            <a:xfrm>
              <a:off x="363" y="2076"/>
              <a:ext cx="2156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int strcmp( const char *s1,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18" name="" title=""/>
            <p:cNvSpPr/>
            <p:nvPr/>
          </p:nvSpPr>
          <p:spPr>
            <a:xfrm>
              <a:off x="363" y="2217"/>
              <a:ext cx="1309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const char *s2 );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19" name="" title=""/>
            <p:cNvSpPr/>
            <p:nvPr/>
          </p:nvSpPr>
          <p:spPr>
            <a:xfrm>
              <a:off x="1629" y="2217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1" name="Rectangle 71" title=""/>
            <p:cNvSpPr/>
            <p:nvPr/>
          </p:nvSpPr>
          <p:spPr>
            <a:xfrm>
              <a:off x="2555" y="2079"/>
              <a:ext cx="8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Compares string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2" name="Rectangle 72" title=""/>
            <p:cNvSpPr/>
            <p:nvPr/>
          </p:nvSpPr>
          <p:spPr>
            <a:xfrm>
              <a:off x="3401" y="2074"/>
              <a:ext cx="11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3" name="Rectangle 73" title=""/>
            <p:cNvSpPr/>
            <p:nvPr/>
          </p:nvSpPr>
          <p:spPr>
            <a:xfrm>
              <a:off x="3510" y="2079"/>
              <a:ext cx="16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to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4" name="Rectangle 74" title=""/>
            <p:cNvSpPr/>
            <p:nvPr/>
          </p:nvSpPr>
          <p:spPr>
            <a:xfrm>
              <a:off x="3674" y="2074"/>
              <a:ext cx="11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5" name="Rectangle 75" title=""/>
            <p:cNvSpPr/>
            <p:nvPr/>
          </p:nvSpPr>
          <p:spPr>
            <a:xfrm>
              <a:off x="3783" y="2074"/>
              <a:ext cx="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6" name="Rectangle 76" title=""/>
            <p:cNvSpPr/>
            <p:nvPr/>
          </p:nvSpPr>
          <p:spPr>
            <a:xfrm>
              <a:off x="2555" y="2245"/>
              <a:ext cx="152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Returns a negative number if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7" name="Rectangle 77" title=""/>
            <p:cNvSpPr/>
            <p:nvPr/>
          </p:nvSpPr>
          <p:spPr>
            <a:xfrm>
              <a:off x="4024" y="2240"/>
              <a:ext cx="365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s1 &lt; 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8" name="Rectangle 78" title=""/>
            <p:cNvSpPr/>
            <p:nvPr/>
          </p:nvSpPr>
          <p:spPr>
            <a:xfrm>
              <a:off x="4377" y="2245"/>
              <a:ext cx="428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, zero if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29" name="Rectangle 79" title=""/>
            <p:cNvSpPr/>
            <p:nvPr/>
          </p:nvSpPr>
          <p:spPr>
            <a:xfrm>
              <a:off x="4791" y="2240"/>
              <a:ext cx="438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s1 == 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30" name="" title=""/>
            <p:cNvSpPr/>
            <p:nvPr/>
          </p:nvSpPr>
          <p:spPr>
            <a:xfrm>
              <a:off x="5218" y="2245"/>
              <a:ext cx="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31" name="" title=""/>
            <p:cNvSpPr/>
            <p:nvPr/>
          </p:nvSpPr>
          <p:spPr>
            <a:xfrm>
              <a:off x="2555" y="2387"/>
              <a:ext cx="120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or a positive number if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32" name="" title=""/>
            <p:cNvSpPr/>
            <p:nvPr/>
          </p:nvSpPr>
          <p:spPr>
            <a:xfrm>
              <a:off x="3714" y="2382"/>
              <a:ext cx="365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s1 &gt; 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33" name="" title=""/>
            <p:cNvSpPr/>
            <p:nvPr/>
          </p:nvSpPr>
          <p:spPr>
            <a:xfrm>
              <a:off x="4066" y="2382"/>
              <a:ext cx="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cxnSp>
          <p:nvCxnSpPr>
            <p:cNvPr id="43135" name="" title=""/>
            <p:cNvCxnSpPr/>
            <p:nvPr/>
          </p:nvCxnSpPr>
          <p:spPr>
            <a:xfrm>
              <a:off x="343" y="2049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36" name="" title=""/>
            <p:cNvCxnSpPr/>
            <p:nvPr/>
          </p:nvCxnSpPr>
          <p:spPr>
            <a:xfrm>
              <a:off x="343" y="2049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37" name="Rectangle 81" title=""/>
            <p:cNvSpPr/>
            <p:nvPr/>
          </p:nvSpPr>
          <p:spPr>
            <a:xfrm>
              <a:off x="348" y="2049"/>
              <a:ext cx="2202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38" name="" title=""/>
            <p:cNvCxnSpPr/>
            <p:nvPr/>
          </p:nvCxnSpPr>
          <p:spPr>
            <a:xfrm>
              <a:off x="348" y="2049"/>
              <a:ext cx="220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40" name="" title=""/>
            <p:cNvCxnSpPr/>
            <p:nvPr/>
          </p:nvCxnSpPr>
          <p:spPr>
            <a:xfrm>
              <a:off x="2550" y="2049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41" name="" title=""/>
            <p:cNvCxnSpPr/>
            <p:nvPr/>
          </p:nvCxnSpPr>
          <p:spPr>
            <a:xfrm>
              <a:off x="2550" y="2049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42" name="Rectangle 86" title=""/>
            <p:cNvSpPr/>
            <p:nvPr/>
          </p:nvSpPr>
          <p:spPr>
            <a:xfrm>
              <a:off x="2555" y="2049"/>
              <a:ext cx="2785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43" name="" title=""/>
            <p:cNvCxnSpPr/>
            <p:nvPr/>
          </p:nvCxnSpPr>
          <p:spPr>
            <a:xfrm>
              <a:off x="2555" y="2049"/>
              <a:ext cx="278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44" name="Rectangle 88" title=""/>
            <p:cNvSpPr/>
            <p:nvPr/>
          </p:nvSpPr>
          <p:spPr>
            <a:xfrm>
              <a:off x="5340" y="2049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45" name="" title=""/>
            <p:cNvCxnSpPr/>
            <p:nvPr/>
          </p:nvCxnSpPr>
          <p:spPr>
            <a:xfrm>
              <a:off x="5340" y="2049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46" name="" title=""/>
            <p:cNvCxnSpPr/>
            <p:nvPr/>
          </p:nvCxnSpPr>
          <p:spPr>
            <a:xfrm>
              <a:off x="5340" y="2049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47" name="" title=""/>
            <p:cNvSpPr/>
            <p:nvPr/>
          </p:nvSpPr>
          <p:spPr>
            <a:xfrm>
              <a:off x="343" y="2054"/>
              <a:ext cx="5" cy="47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48" name="" title=""/>
            <p:cNvCxnSpPr/>
            <p:nvPr/>
          </p:nvCxnSpPr>
          <p:spPr>
            <a:xfrm>
              <a:off x="343" y="2054"/>
              <a:ext cx="1" cy="47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49" name="" title=""/>
            <p:cNvSpPr/>
            <p:nvPr/>
          </p:nvSpPr>
          <p:spPr>
            <a:xfrm>
              <a:off x="2550" y="2054"/>
              <a:ext cx="5" cy="47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50" name="" title=""/>
            <p:cNvCxnSpPr/>
            <p:nvPr/>
          </p:nvCxnSpPr>
          <p:spPr>
            <a:xfrm>
              <a:off x="2550" y="2054"/>
              <a:ext cx="1" cy="47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51" name="" title=""/>
            <p:cNvSpPr/>
            <p:nvPr/>
          </p:nvSpPr>
          <p:spPr>
            <a:xfrm>
              <a:off x="5340" y="2054"/>
              <a:ext cx="5" cy="47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52" name="" title=""/>
            <p:cNvCxnSpPr/>
            <p:nvPr/>
          </p:nvCxnSpPr>
          <p:spPr>
            <a:xfrm>
              <a:off x="5340" y="2054"/>
              <a:ext cx="1" cy="47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53" name="Rectangle 91" title=""/>
            <p:cNvSpPr/>
            <p:nvPr/>
          </p:nvSpPr>
          <p:spPr>
            <a:xfrm>
              <a:off x="363" y="2560"/>
              <a:ext cx="2233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int strncmp( const char *s1,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54" name="Rectangle 92" title=""/>
            <p:cNvSpPr/>
            <p:nvPr/>
          </p:nvSpPr>
          <p:spPr>
            <a:xfrm>
              <a:off x="363" y="2699"/>
              <a:ext cx="12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const char *s2,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55" name="Rectangle 93" title=""/>
            <p:cNvSpPr/>
            <p:nvPr/>
          </p:nvSpPr>
          <p:spPr>
            <a:xfrm>
              <a:off x="1554" y="2699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56" name="Rectangle 94" title=""/>
            <p:cNvSpPr/>
            <p:nvPr/>
          </p:nvSpPr>
          <p:spPr>
            <a:xfrm>
              <a:off x="1589" y="2699"/>
              <a:ext cx="84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size_t n );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59" name="Rectangle 97" title=""/>
            <p:cNvSpPr/>
            <p:nvPr/>
          </p:nvSpPr>
          <p:spPr>
            <a:xfrm>
              <a:off x="1691" y="2846"/>
              <a:ext cx="20" cy="9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0" name="Rectangle 98" title=""/>
            <p:cNvSpPr/>
            <p:nvPr/>
          </p:nvSpPr>
          <p:spPr>
            <a:xfrm>
              <a:off x="2555" y="2563"/>
              <a:ext cx="149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Co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1" name="Rectangle 99" title=""/>
            <p:cNvSpPr/>
            <p:nvPr/>
          </p:nvSpPr>
          <p:spPr>
            <a:xfrm>
              <a:off x="2701" y="2563"/>
              <a:ext cx="695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mpares up to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2" name="" title=""/>
            <p:cNvSpPr/>
            <p:nvPr/>
          </p:nvSpPr>
          <p:spPr>
            <a:xfrm>
              <a:off x="3374" y="2558"/>
              <a:ext cx="71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n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3" name="" title=""/>
            <p:cNvSpPr/>
            <p:nvPr/>
          </p:nvSpPr>
          <p:spPr>
            <a:xfrm>
              <a:off x="3441" y="2563"/>
              <a:ext cx="1049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characters of string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4" name="" title=""/>
            <p:cNvSpPr/>
            <p:nvPr/>
          </p:nvSpPr>
          <p:spPr>
            <a:xfrm>
              <a:off x="4451" y="2558"/>
              <a:ext cx="11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5" name="" title=""/>
            <p:cNvSpPr/>
            <p:nvPr/>
          </p:nvSpPr>
          <p:spPr>
            <a:xfrm>
              <a:off x="4560" y="2563"/>
              <a:ext cx="16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to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6" name="" title=""/>
            <p:cNvSpPr/>
            <p:nvPr/>
          </p:nvSpPr>
          <p:spPr>
            <a:xfrm>
              <a:off x="4724" y="2558"/>
              <a:ext cx="11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7" name="" title=""/>
            <p:cNvSpPr/>
            <p:nvPr/>
          </p:nvSpPr>
          <p:spPr>
            <a:xfrm>
              <a:off x="4833" y="2558"/>
              <a:ext cx="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8" name="" title=""/>
            <p:cNvSpPr/>
            <p:nvPr/>
          </p:nvSpPr>
          <p:spPr>
            <a:xfrm>
              <a:off x="2555" y="2727"/>
              <a:ext cx="1236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Returns values as above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69" name="" title=""/>
            <p:cNvSpPr/>
            <p:nvPr/>
          </p:nvSpPr>
          <p:spPr>
            <a:xfrm>
              <a:off x="3749" y="2727"/>
              <a:ext cx="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cxnSp>
          <p:nvCxnSpPr>
            <p:cNvPr id="43171" name="" title=""/>
            <p:cNvCxnSpPr/>
            <p:nvPr/>
          </p:nvCxnSpPr>
          <p:spPr>
            <a:xfrm>
              <a:off x="343" y="2533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72" name="" title=""/>
            <p:cNvCxnSpPr/>
            <p:nvPr/>
          </p:nvCxnSpPr>
          <p:spPr>
            <a:xfrm>
              <a:off x="343" y="2533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73" name="" title=""/>
            <p:cNvSpPr/>
            <p:nvPr/>
          </p:nvSpPr>
          <p:spPr>
            <a:xfrm>
              <a:off x="348" y="2533"/>
              <a:ext cx="2202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74" name="" title=""/>
            <p:cNvCxnSpPr/>
            <p:nvPr/>
          </p:nvCxnSpPr>
          <p:spPr>
            <a:xfrm>
              <a:off x="348" y="2533"/>
              <a:ext cx="220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76" name="" title=""/>
            <p:cNvCxnSpPr/>
            <p:nvPr/>
          </p:nvCxnSpPr>
          <p:spPr>
            <a:xfrm>
              <a:off x="2550" y="2533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77" name="" title=""/>
            <p:cNvCxnSpPr/>
            <p:nvPr/>
          </p:nvCxnSpPr>
          <p:spPr>
            <a:xfrm>
              <a:off x="2550" y="2533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80" name="" title=""/>
            <p:cNvSpPr/>
            <p:nvPr/>
          </p:nvSpPr>
          <p:spPr>
            <a:xfrm>
              <a:off x="5340" y="253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81" name="" title=""/>
            <p:cNvCxnSpPr/>
            <p:nvPr/>
          </p:nvCxnSpPr>
          <p:spPr>
            <a:xfrm>
              <a:off x="5340" y="2533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182" name="" title=""/>
            <p:cNvCxnSpPr/>
            <p:nvPr/>
          </p:nvCxnSpPr>
          <p:spPr>
            <a:xfrm>
              <a:off x="5340" y="2533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83" name="" title=""/>
            <p:cNvSpPr/>
            <p:nvPr/>
          </p:nvSpPr>
          <p:spPr>
            <a:xfrm>
              <a:off x="343" y="2538"/>
              <a:ext cx="5" cy="40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84" name="" title=""/>
            <p:cNvCxnSpPr/>
            <p:nvPr/>
          </p:nvCxnSpPr>
          <p:spPr>
            <a:xfrm>
              <a:off x="343" y="2538"/>
              <a:ext cx="1" cy="40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85" name="" title=""/>
            <p:cNvSpPr/>
            <p:nvPr/>
          </p:nvSpPr>
          <p:spPr>
            <a:xfrm>
              <a:off x="2550" y="2538"/>
              <a:ext cx="5" cy="40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86" name="" title=""/>
            <p:cNvCxnSpPr/>
            <p:nvPr/>
          </p:nvCxnSpPr>
          <p:spPr>
            <a:xfrm>
              <a:off x="2550" y="2538"/>
              <a:ext cx="1" cy="40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87" name="" title=""/>
            <p:cNvSpPr/>
            <p:nvPr/>
          </p:nvSpPr>
          <p:spPr>
            <a:xfrm>
              <a:off x="5340" y="2538"/>
              <a:ext cx="5" cy="40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188" name="" title=""/>
            <p:cNvCxnSpPr/>
            <p:nvPr/>
          </p:nvCxnSpPr>
          <p:spPr>
            <a:xfrm>
              <a:off x="5340" y="2538"/>
              <a:ext cx="1" cy="40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189" name="" title=""/>
            <p:cNvSpPr/>
            <p:nvPr/>
          </p:nvSpPr>
          <p:spPr>
            <a:xfrm>
              <a:off x="336" y="2967"/>
              <a:ext cx="1848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char *strcat( char *s1,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0" name="" title=""/>
            <p:cNvSpPr/>
            <p:nvPr/>
          </p:nvSpPr>
          <p:spPr>
            <a:xfrm>
              <a:off x="2115" y="2967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1" name="" title=""/>
            <p:cNvSpPr/>
            <p:nvPr/>
          </p:nvSpPr>
          <p:spPr>
            <a:xfrm>
              <a:off x="328" y="3109"/>
              <a:ext cx="1463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  const char *s2 )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2" name="" title=""/>
            <p:cNvSpPr/>
            <p:nvPr/>
          </p:nvSpPr>
          <p:spPr>
            <a:xfrm>
              <a:off x="1743" y="3109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3" name="" title=""/>
            <p:cNvSpPr/>
            <p:nvPr/>
          </p:nvSpPr>
          <p:spPr>
            <a:xfrm>
              <a:off x="2569" y="2972"/>
              <a:ext cx="81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Appends string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4" name="" title=""/>
            <p:cNvSpPr/>
            <p:nvPr/>
          </p:nvSpPr>
          <p:spPr>
            <a:xfrm>
              <a:off x="3354" y="2979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5" name="" title=""/>
            <p:cNvSpPr/>
            <p:nvPr/>
          </p:nvSpPr>
          <p:spPr>
            <a:xfrm>
              <a:off x="3503" y="2972"/>
              <a:ext cx="46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to array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6" name="" title=""/>
            <p:cNvSpPr/>
            <p:nvPr/>
          </p:nvSpPr>
          <p:spPr>
            <a:xfrm>
              <a:off x="3947" y="2979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7" name="" title=""/>
            <p:cNvSpPr/>
            <p:nvPr/>
          </p:nvSpPr>
          <p:spPr>
            <a:xfrm>
              <a:off x="4096" y="2972"/>
              <a:ext cx="11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. The first character of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8" name="" title=""/>
            <p:cNvSpPr/>
            <p:nvPr/>
          </p:nvSpPr>
          <p:spPr>
            <a:xfrm>
              <a:off x="2569" y="3133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199" name="" title=""/>
            <p:cNvSpPr/>
            <p:nvPr/>
          </p:nvSpPr>
          <p:spPr>
            <a:xfrm>
              <a:off x="2718" y="3126"/>
              <a:ext cx="162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overwrites the terminating null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0" name="" title=""/>
            <p:cNvSpPr/>
            <p:nvPr/>
          </p:nvSpPr>
          <p:spPr>
            <a:xfrm>
              <a:off x="4280" y="3133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1" name="" title=""/>
            <p:cNvSpPr/>
            <p:nvPr/>
          </p:nvSpPr>
          <p:spPr>
            <a:xfrm>
              <a:off x="4354" y="3126"/>
              <a:ext cx="64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character of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2" name="" title=""/>
            <p:cNvSpPr/>
            <p:nvPr/>
          </p:nvSpPr>
          <p:spPr>
            <a:xfrm>
              <a:off x="4977" y="3133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3" name="" title=""/>
            <p:cNvSpPr/>
            <p:nvPr/>
          </p:nvSpPr>
          <p:spPr>
            <a:xfrm>
              <a:off x="5126" y="3126"/>
              <a:ext cx="6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.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4" name="" title=""/>
            <p:cNvSpPr/>
            <p:nvPr/>
          </p:nvSpPr>
          <p:spPr>
            <a:xfrm>
              <a:off x="2569" y="3280"/>
              <a:ext cx="68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The value of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5" name="" title=""/>
            <p:cNvSpPr/>
            <p:nvPr/>
          </p:nvSpPr>
          <p:spPr>
            <a:xfrm>
              <a:off x="3227" y="3287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6" name="" title=""/>
            <p:cNvSpPr/>
            <p:nvPr/>
          </p:nvSpPr>
          <p:spPr>
            <a:xfrm>
              <a:off x="3376" y="3280"/>
              <a:ext cx="61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is returned.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7" name="" title=""/>
            <p:cNvSpPr/>
            <p:nvPr/>
          </p:nvSpPr>
          <p:spPr>
            <a:xfrm>
              <a:off x="3967" y="3280"/>
              <a:ext cx="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08" name="" title=""/>
            <p:cNvSpPr/>
            <p:nvPr/>
          </p:nvSpPr>
          <p:spPr>
            <a:xfrm>
              <a:off x="344" y="294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09" name="" title=""/>
            <p:cNvCxnSpPr/>
            <p:nvPr/>
          </p:nvCxnSpPr>
          <p:spPr>
            <a:xfrm>
              <a:off x="344" y="2940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10" name="" title=""/>
            <p:cNvCxnSpPr/>
            <p:nvPr/>
          </p:nvCxnSpPr>
          <p:spPr>
            <a:xfrm>
              <a:off x="344" y="2940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11" name="" title=""/>
            <p:cNvSpPr/>
            <p:nvPr/>
          </p:nvSpPr>
          <p:spPr>
            <a:xfrm>
              <a:off x="344" y="294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12" name="" title=""/>
            <p:cNvCxnSpPr/>
            <p:nvPr/>
          </p:nvCxnSpPr>
          <p:spPr>
            <a:xfrm>
              <a:off x="344" y="2940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13" name="" title=""/>
            <p:cNvCxnSpPr/>
            <p:nvPr/>
          </p:nvCxnSpPr>
          <p:spPr>
            <a:xfrm>
              <a:off x="344" y="2940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14" name="" title=""/>
            <p:cNvSpPr/>
            <p:nvPr/>
          </p:nvSpPr>
          <p:spPr>
            <a:xfrm>
              <a:off x="349" y="2940"/>
              <a:ext cx="30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15" name="" title=""/>
            <p:cNvCxnSpPr/>
            <p:nvPr/>
          </p:nvCxnSpPr>
          <p:spPr>
            <a:xfrm>
              <a:off x="349" y="2940"/>
              <a:ext cx="30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16" name="" title=""/>
            <p:cNvSpPr/>
            <p:nvPr/>
          </p:nvSpPr>
          <p:spPr>
            <a:xfrm>
              <a:off x="379" y="294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17" name="" title=""/>
            <p:cNvCxnSpPr/>
            <p:nvPr/>
          </p:nvCxnSpPr>
          <p:spPr>
            <a:xfrm>
              <a:off x="379" y="2940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18" name="" title=""/>
            <p:cNvCxnSpPr/>
            <p:nvPr/>
          </p:nvCxnSpPr>
          <p:spPr>
            <a:xfrm>
              <a:off x="379" y="2940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20" name="" title=""/>
            <p:cNvSpPr/>
            <p:nvPr/>
          </p:nvSpPr>
          <p:spPr>
            <a:xfrm>
              <a:off x="348" y="2940"/>
              <a:ext cx="2202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21" name="" title=""/>
            <p:cNvCxnSpPr/>
            <p:nvPr/>
          </p:nvCxnSpPr>
          <p:spPr>
            <a:xfrm>
              <a:off x="348" y="2940"/>
              <a:ext cx="2202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22" name="" title=""/>
            <p:cNvSpPr/>
            <p:nvPr/>
          </p:nvSpPr>
          <p:spPr>
            <a:xfrm>
              <a:off x="2550" y="2940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23" name="" title=""/>
            <p:cNvCxnSpPr/>
            <p:nvPr/>
          </p:nvCxnSpPr>
          <p:spPr>
            <a:xfrm>
              <a:off x="2550" y="2940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24" name="" title=""/>
            <p:cNvCxnSpPr/>
            <p:nvPr/>
          </p:nvCxnSpPr>
          <p:spPr>
            <a:xfrm>
              <a:off x="2550" y="2940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28" name="" title=""/>
            <p:cNvCxnSpPr/>
            <p:nvPr/>
          </p:nvCxnSpPr>
          <p:spPr>
            <a:xfrm>
              <a:off x="5340" y="2940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29" name="" title=""/>
            <p:cNvCxnSpPr/>
            <p:nvPr/>
          </p:nvCxnSpPr>
          <p:spPr>
            <a:xfrm>
              <a:off x="5340" y="2940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30" name="" title=""/>
            <p:cNvSpPr/>
            <p:nvPr/>
          </p:nvSpPr>
          <p:spPr>
            <a:xfrm>
              <a:off x="344" y="2945"/>
              <a:ext cx="5" cy="48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31" name="" title=""/>
            <p:cNvCxnSpPr/>
            <p:nvPr/>
          </p:nvCxnSpPr>
          <p:spPr>
            <a:xfrm>
              <a:off x="344" y="2945"/>
              <a:ext cx="1" cy="48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32" name="" title=""/>
            <p:cNvSpPr/>
            <p:nvPr/>
          </p:nvSpPr>
          <p:spPr>
            <a:xfrm>
              <a:off x="2550" y="2945"/>
              <a:ext cx="5" cy="48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33" name="" title=""/>
            <p:cNvCxnSpPr/>
            <p:nvPr/>
          </p:nvCxnSpPr>
          <p:spPr>
            <a:xfrm>
              <a:off x="2550" y="2945"/>
              <a:ext cx="1" cy="48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34" name="" title=""/>
            <p:cNvSpPr/>
            <p:nvPr/>
          </p:nvSpPr>
          <p:spPr>
            <a:xfrm>
              <a:off x="5340" y="2945"/>
              <a:ext cx="5" cy="48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35" name="" title=""/>
            <p:cNvCxnSpPr/>
            <p:nvPr/>
          </p:nvCxnSpPr>
          <p:spPr>
            <a:xfrm>
              <a:off x="5340" y="2945"/>
              <a:ext cx="1" cy="48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36" name="" title=""/>
            <p:cNvSpPr/>
            <p:nvPr/>
          </p:nvSpPr>
          <p:spPr>
            <a:xfrm>
              <a:off x="328" y="3461"/>
              <a:ext cx="385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char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37" name="" title=""/>
            <p:cNvSpPr/>
            <p:nvPr/>
          </p:nvSpPr>
          <p:spPr>
            <a:xfrm>
              <a:off x="700" y="3461"/>
              <a:ext cx="154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*strncat( char *s1,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38" name="" title=""/>
            <p:cNvSpPr/>
            <p:nvPr/>
          </p:nvSpPr>
          <p:spPr>
            <a:xfrm>
              <a:off x="2190" y="3461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39" name="" title=""/>
            <p:cNvSpPr/>
            <p:nvPr/>
          </p:nvSpPr>
          <p:spPr>
            <a:xfrm>
              <a:off x="328" y="3600"/>
              <a:ext cx="2233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   const char *s2, size_t n )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1" name="" title=""/>
            <p:cNvSpPr/>
            <p:nvPr/>
          </p:nvSpPr>
          <p:spPr>
            <a:xfrm>
              <a:off x="2569" y="3466"/>
              <a:ext cx="89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Appends at most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2" name="" title=""/>
            <p:cNvSpPr/>
            <p:nvPr/>
          </p:nvSpPr>
          <p:spPr>
            <a:xfrm>
              <a:off x="3438" y="3473"/>
              <a:ext cx="77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n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3" name="" title=""/>
            <p:cNvSpPr/>
            <p:nvPr/>
          </p:nvSpPr>
          <p:spPr>
            <a:xfrm>
              <a:off x="3510" y="3466"/>
              <a:ext cx="1049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characters of string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4" name="" title=""/>
            <p:cNvSpPr/>
            <p:nvPr/>
          </p:nvSpPr>
          <p:spPr>
            <a:xfrm>
              <a:off x="4521" y="3473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5" name="" title=""/>
            <p:cNvSpPr/>
            <p:nvPr/>
          </p:nvSpPr>
          <p:spPr>
            <a:xfrm>
              <a:off x="4670" y="3466"/>
              <a:ext cx="46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to array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6" name="" title=""/>
            <p:cNvSpPr/>
            <p:nvPr/>
          </p:nvSpPr>
          <p:spPr>
            <a:xfrm>
              <a:off x="5116" y="3473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7" name="" title=""/>
            <p:cNvSpPr/>
            <p:nvPr/>
          </p:nvSpPr>
          <p:spPr>
            <a:xfrm>
              <a:off x="5265" y="3466"/>
              <a:ext cx="6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.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8" name="" title=""/>
            <p:cNvSpPr/>
            <p:nvPr/>
          </p:nvSpPr>
          <p:spPr>
            <a:xfrm>
              <a:off x="2569" y="3618"/>
              <a:ext cx="1113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The first character of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49" name="" title=""/>
            <p:cNvSpPr/>
            <p:nvPr/>
          </p:nvSpPr>
          <p:spPr>
            <a:xfrm>
              <a:off x="3644" y="3625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s2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50" name="" title=""/>
            <p:cNvSpPr/>
            <p:nvPr/>
          </p:nvSpPr>
          <p:spPr>
            <a:xfrm>
              <a:off x="3793" y="3618"/>
              <a:ext cx="142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overwrites the terminating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51" name="" title=""/>
            <p:cNvSpPr/>
            <p:nvPr/>
          </p:nvSpPr>
          <p:spPr>
            <a:xfrm>
              <a:off x="2569" y="3772"/>
              <a:ext cx="87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null character of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52" name="" title=""/>
            <p:cNvSpPr/>
            <p:nvPr/>
          </p:nvSpPr>
          <p:spPr>
            <a:xfrm>
              <a:off x="3413" y="3779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53" name="" title=""/>
            <p:cNvSpPr/>
            <p:nvPr/>
          </p:nvSpPr>
          <p:spPr>
            <a:xfrm>
              <a:off x="3562" y="3772"/>
              <a:ext cx="74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. The value of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54" name="" title=""/>
            <p:cNvSpPr/>
            <p:nvPr/>
          </p:nvSpPr>
          <p:spPr>
            <a:xfrm>
              <a:off x="4282" y="3779"/>
              <a:ext cx="154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 b="1">
                  <a:solidFill>
                    <a:schemeClr val="hlink"/>
                  </a:solidFill>
                  <a:latin typeface="Courier New" pitchFamily="49" charset="0"/>
                </a:rPr>
                <a:t>s1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55" name="" title=""/>
            <p:cNvSpPr/>
            <p:nvPr/>
          </p:nvSpPr>
          <p:spPr>
            <a:xfrm>
              <a:off x="4431" y="3772"/>
              <a:ext cx="610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is returned.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sp>
          <p:nvSpPr>
            <p:cNvPr id="43256" name="" title=""/>
            <p:cNvSpPr/>
            <p:nvPr/>
          </p:nvSpPr>
          <p:spPr>
            <a:xfrm>
              <a:off x="5022" y="3772"/>
              <a:ext cx="32" cy="1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6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>
                <a:solidFill>
                  <a:schemeClr val="hlink"/>
                </a:solidFill>
                <a:latin typeface="Tahoma" pitchFamily="34" charset="0"/>
              </a:endParaRPr>
            </a:p>
          </p:txBody>
        </p:sp>
        <p:cxnSp>
          <p:nvCxnSpPr>
            <p:cNvPr id="43261" name="" title=""/>
            <p:cNvCxnSpPr/>
            <p:nvPr/>
          </p:nvCxnSpPr>
          <p:spPr>
            <a:xfrm>
              <a:off x="336" y="3407"/>
              <a:ext cx="2214" cy="27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65" name="Rectangle 1" title=""/>
            <p:cNvSpPr/>
            <p:nvPr/>
          </p:nvSpPr>
          <p:spPr>
            <a:xfrm>
              <a:off x="2555" y="3434"/>
              <a:ext cx="2785" cy="5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66" name="" title=""/>
            <p:cNvCxnSpPr/>
            <p:nvPr/>
          </p:nvCxnSpPr>
          <p:spPr>
            <a:xfrm>
              <a:off x="2555" y="3434"/>
              <a:ext cx="278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68" name="" title=""/>
            <p:cNvCxnSpPr/>
            <p:nvPr/>
          </p:nvCxnSpPr>
          <p:spPr>
            <a:xfrm>
              <a:off x="5340" y="3434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69" name="" title=""/>
            <p:cNvCxnSpPr/>
            <p:nvPr/>
          </p:nvCxnSpPr>
          <p:spPr>
            <a:xfrm>
              <a:off x="5340" y="3434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70" name="Rectangle 6" title=""/>
            <p:cNvSpPr/>
            <p:nvPr/>
          </p:nvSpPr>
          <p:spPr>
            <a:xfrm>
              <a:off x="344" y="3439"/>
              <a:ext cx="5" cy="48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71" name="" title=""/>
            <p:cNvCxnSpPr/>
            <p:nvPr/>
          </p:nvCxnSpPr>
          <p:spPr>
            <a:xfrm>
              <a:off x="344" y="3439"/>
              <a:ext cx="1" cy="4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73" name="" title=""/>
            <p:cNvCxnSpPr/>
            <p:nvPr/>
          </p:nvCxnSpPr>
          <p:spPr>
            <a:xfrm>
              <a:off x="344" y="3927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74" name="" title=""/>
            <p:cNvCxnSpPr/>
            <p:nvPr/>
          </p:nvCxnSpPr>
          <p:spPr>
            <a:xfrm>
              <a:off x="344" y="3927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76" name="" title=""/>
            <p:cNvCxnSpPr/>
            <p:nvPr/>
          </p:nvCxnSpPr>
          <p:spPr>
            <a:xfrm>
              <a:off x="344" y="3927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77" name="" title=""/>
            <p:cNvCxnSpPr/>
            <p:nvPr/>
          </p:nvCxnSpPr>
          <p:spPr>
            <a:xfrm>
              <a:off x="344" y="3927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79" name="" title=""/>
            <p:cNvCxnSpPr/>
            <p:nvPr/>
          </p:nvCxnSpPr>
          <p:spPr>
            <a:xfrm>
              <a:off x="336" y="3936"/>
              <a:ext cx="221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80" name="Rectangle 10" title=""/>
            <p:cNvSpPr/>
            <p:nvPr/>
          </p:nvSpPr>
          <p:spPr>
            <a:xfrm>
              <a:off x="2550" y="3439"/>
              <a:ext cx="5" cy="48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81" name="" title=""/>
            <p:cNvCxnSpPr/>
            <p:nvPr/>
          </p:nvCxnSpPr>
          <p:spPr>
            <a:xfrm>
              <a:off x="2550" y="3439"/>
              <a:ext cx="1" cy="4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287" name="Rectangle 17" title=""/>
            <p:cNvSpPr/>
            <p:nvPr/>
          </p:nvSpPr>
          <p:spPr>
            <a:xfrm>
              <a:off x="5340" y="3439"/>
              <a:ext cx="5" cy="486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288" name="" title=""/>
            <p:cNvCxnSpPr/>
            <p:nvPr/>
          </p:nvCxnSpPr>
          <p:spPr>
            <a:xfrm>
              <a:off x="5340" y="3439"/>
              <a:ext cx="1" cy="486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299" name="" title=""/>
            <p:cNvCxnSpPr/>
            <p:nvPr/>
          </p:nvCxnSpPr>
          <p:spPr>
            <a:xfrm>
              <a:off x="2546" y="3926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00" name="" title=""/>
            <p:cNvCxnSpPr/>
            <p:nvPr/>
          </p:nvCxnSpPr>
          <p:spPr>
            <a:xfrm>
              <a:off x="2546" y="3926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01" name="" title=""/>
            <p:cNvCxnSpPr/>
            <p:nvPr/>
          </p:nvCxnSpPr>
          <p:spPr>
            <a:xfrm>
              <a:off x="2546" y="3926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02" name="" title=""/>
            <p:cNvCxnSpPr/>
            <p:nvPr/>
          </p:nvCxnSpPr>
          <p:spPr>
            <a:xfrm>
              <a:off x="2546" y="3926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03" name="" title=""/>
            <p:cNvCxnSpPr/>
            <p:nvPr/>
          </p:nvCxnSpPr>
          <p:spPr>
            <a:xfrm>
              <a:off x="2556" y="3935"/>
              <a:ext cx="2790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04" name="" title=""/>
            <p:cNvCxnSpPr/>
            <p:nvPr/>
          </p:nvCxnSpPr>
          <p:spPr>
            <a:xfrm>
              <a:off x="2556" y="2937"/>
              <a:ext cx="278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43305" name="Rectangle 29" title=""/>
            <p:cNvSpPr/>
            <p:nvPr/>
          </p:nvSpPr>
          <p:spPr>
            <a:xfrm>
              <a:off x="2523" y="2535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43306" name="" title=""/>
            <p:cNvCxnSpPr/>
            <p:nvPr/>
          </p:nvCxnSpPr>
          <p:spPr>
            <a:xfrm>
              <a:off x="2523" y="2535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07" name="" title=""/>
            <p:cNvCxnSpPr/>
            <p:nvPr/>
          </p:nvCxnSpPr>
          <p:spPr>
            <a:xfrm>
              <a:off x="2523" y="2535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08" name="" title=""/>
            <p:cNvCxnSpPr/>
            <p:nvPr/>
          </p:nvCxnSpPr>
          <p:spPr>
            <a:xfrm>
              <a:off x="5313" y="2535"/>
              <a:ext cx="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09" name="" title=""/>
            <p:cNvCxnSpPr/>
            <p:nvPr/>
          </p:nvCxnSpPr>
          <p:spPr>
            <a:xfrm>
              <a:off x="5313" y="2535"/>
              <a:ext cx="1" cy="5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cxnSp>
          <p:nvCxnSpPr>
            <p:cNvPr id="43310" name="" title=""/>
            <p:cNvCxnSpPr/>
            <p:nvPr/>
          </p:nvCxnSpPr>
          <p:spPr>
            <a:xfrm>
              <a:off x="2556" y="2532"/>
              <a:ext cx="2785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</p:grpSp>
    </p:spTree>
  </p:cSld>
  <p:clrMapOvr>
    <a:masterClrMapping/>
  </p:clrMapOvr>
  <p:transition/>
  <p:timing/>
</p:sld>
</file>

<file path=ppt/slides/slide4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609600" y="990600"/>
            <a:ext cx="8229600" cy="4038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6000"/>
              <a:t>int sum ;</a:t>
            </a:r>
            <a:endParaRPr sz="6000"/>
          </a:p>
          <a:p>
            <a:pPr lvl="0">
              <a:lnSpc>
                <a:spcPct val="80000"/>
              </a:lnSpc>
              <a:buNone/>
            </a:pPr>
            <a:r>
              <a:rPr sz="6000"/>
              <a:t>int sum_even ; </a:t>
            </a:r>
            <a:endParaRPr sz="4000"/>
          </a:p>
          <a:p>
            <a:pPr lvl="0">
              <a:lnSpc>
                <a:spcPct val="80000"/>
              </a:lnSpc>
              <a:buNone/>
            </a:pPr>
            <a:r>
              <a:rPr sz="6000"/>
              <a:t>int sum_odd ;</a:t>
            </a:r>
            <a:endParaRPr sz="6000"/>
          </a:p>
          <a:p>
            <a:pPr lvl="0" algn="ctr">
              <a:lnSpc>
                <a:spcPct val="80000"/>
              </a:lnSpc>
              <a:buNone/>
            </a:pPr>
            <a:endParaRPr sz="6000"/>
          </a:p>
          <a:p>
            <a:pPr lvl="0">
              <a:lnSpc>
                <a:spcPct val="80000"/>
              </a:lnSpc>
              <a:buNone/>
            </a:pPr>
            <a:r>
              <a:rPr sz="6000"/>
              <a:t>myStrcpy ( ) ;</a:t>
            </a:r>
            <a:endParaRPr sz="6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String Manipulation Functions</a:t>
            </a:r>
            <a:endParaRPr sz="4000"/>
          </a:p>
        </p:txBody>
      </p:sp>
      <p:sp>
        <p:nvSpPr>
          <p:cNvPr id="62467" name="NotDefined 3" title=""/>
          <p:cNvSpPr/>
          <p:nvPr>
            <p:ph type="body" idx="4294967295"/>
          </p:nvPr>
        </p:nvSpPr>
        <p:spPr>
          <a:xfrm>
            <a:off x="914400" y="2057400"/>
            <a:ext cx="89154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char * strcpy (char *s1 , const char *s2 ) ;</a:t>
            </a:r>
            <a:endParaRPr sz="2800" b="1"/>
          </a:p>
          <a:p>
            <a:pPr lvl="0">
              <a:buNone/>
            </a:pPr>
            <a:endParaRPr sz="2800" b="1"/>
          </a:p>
          <a:p>
            <a:pPr lvl="0">
              <a:buNone/>
            </a:pPr>
            <a:r>
              <a:rPr sz="2800" b="1"/>
              <a:t>char * strncpy ( char *s1 , char *s2 , int n ) ;</a:t>
            </a:r>
            <a:endParaRPr sz="2800" b="1"/>
          </a:p>
          <a:p>
            <a:pPr lvl="0">
              <a:buNone/>
            </a:pPr>
            <a:endParaRPr sz="2800" b="1"/>
          </a:p>
          <a:p>
            <a:pPr lvl="0">
              <a:buNone/>
            </a:pPr>
            <a:r>
              <a:rPr sz="2800" b="1"/>
              <a:t>char *</a:t>
            </a:r>
            <a:r>
              <a:rPr sz="2800"/>
              <a:t> </a:t>
            </a:r>
            <a:r>
              <a:rPr sz="2800" b="1"/>
              <a:t>strcat (char *s1 , char *s2 ) ;</a:t>
            </a:r>
            <a:endParaRPr sz="2800" b="1"/>
          </a:p>
          <a:p>
            <a:pPr lvl="0">
              <a:buNone/>
            </a:pPr>
            <a:endParaRPr sz="2800" b="1"/>
          </a:p>
          <a:p>
            <a:pPr lvl="0">
              <a:buNone/>
            </a:pPr>
            <a:r>
              <a:rPr sz="2800" b="1"/>
              <a:t>char *</a:t>
            </a:r>
            <a:r>
              <a:rPr sz="2800"/>
              <a:t> </a:t>
            </a:r>
            <a:r>
              <a:rPr sz="2800" b="1"/>
              <a:t>strncat ( char *s1 , char *s2 , int n ) ;</a:t>
            </a:r>
            <a:endParaRPr sz="2800"/>
          </a:p>
          <a:p>
            <a:pPr lvl="0">
              <a:buNone/>
            </a:pPr>
            <a:endParaRPr sz="2800"/>
          </a:p>
        </p:txBody>
      </p:sp>
    </p:spTree>
  </p:cSld>
  <p:clrMapOvr>
    <a:masterClrMapping/>
  </p:clrMapOvr>
  <p:transition/>
  <p:timing/>
</p:sld>
</file>

<file path=ppt/slides/slide4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1066800" y="50482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000"/>
              <a:t>strcmp ( ) Function</a:t>
            </a:r>
            <a:endParaRPr sz="6000"/>
          </a:p>
        </p:txBody>
      </p:sp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685800" y="3733800"/>
            <a:ext cx="8610600" cy="99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int strcmp (const char *s1 , const char *s2 ) ;</a:t>
            </a:r>
          </a:p>
        </p:txBody>
      </p:sp>
    </p:spTree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0668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Data Types</a:t>
            </a:r>
            <a:endParaRPr sz="72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3200400" y="2209800"/>
            <a:ext cx="3429000" cy="4114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FontTx/>
              <a:buAutoNum type="arabicPeriod"/>
            </a:pPr>
            <a:r>
              <a:rPr sz="3600" b="1"/>
              <a:t>int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short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long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float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double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char</a:t>
            </a:r>
            <a:endParaRPr sz="3600" b="1"/>
          </a:p>
          <a:p>
            <a:pPr lvl="0">
              <a:buFontTx/>
              <a:buAutoNum type="arabicPeriod"/>
            </a:pPr>
            <a:endParaRPr sz="3600" b="1"/>
          </a:p>
        </p:txBody>
      </p:sp>
    </p:spTree>
  </p:cSld>
  <p:clrMapOvr>
    <a:masterClrMapping/>
  </p:clrMapOvr>
  <p:transition/>
  <p:timing/>
</p:sld>
</file>

<file path=ppt/slides/slide4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2" name="NotDefined 2" title=""/>
          <p:cNvSpPr/>
          <p:nvPr>
            <p:ph type="title"/>
          </p:nvPr>
        </p:nvSpPr>
        <p:spPr>
          <a:xfrm>
            <a:off x="1066800" y="59055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strncmp ( ) Function</a:t>
            </a:r>
            <a:endParaRPr sz="5400"/>
          </a:p>
        </p:txBody>
      </p:sp>
      <p:sp>
        <p:nvSpPr>
          <p:cNvPr id="81923" name="NotDefined 3" title=""/>
          <p:cNvSpPr/>
          <p:nvPr>
            <p:ph type="body" idx="4294967295"/>
          </p:nvPr>
        </p:nvSpPr>
        <p:spPr>
          <a:xfrm>
            <a:off x="304800" y="3581400"/>
            <a:ext cx="9220200" cy="91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2400" b="1"/>
              <a:t>int strncmp ( const char *s1 , const char *s2 , int n ) ;</a:t>
            </a:r>
            <a:endParaRPr sz="2400" b="1"/>
          </a:p>
        </p:txBody>
      </p:sp>
    </p:spTree>
  </p:cSld>
  <p:clrMapOvr>
    <a:masterClrMapping/>
  </p:clrMapOvr>
  <p:transition/>
  <p:timing/>
</p:sld>
</file>

<file path=ppt/slides/slide4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br>
              <a:rPr sz="3200" b="0"/>
            </a:br>
            <a:r>
              <a:rPr sz="6000"/>
              <a:t>strlen ( ) Function</a:t>
            </a:r>
            <a:endParaRPr sz="6000"/>
          </a:p>
        </p:txBody>
      </p:sp>
      <p:sp>
        <p:nvSpPr>
          <p:cNvPr id="63491" name="NotDefined 3" title=""/>
          <p:cNvSpPr/>
          <p:nvPr>
            <p:ph type="body" idx="4294967295"/>
          </p:nvPr>
        </p:nvSpPr>
        <p:spPr>
          <a:xfrm>
            <a:off x="609600" y="3779838"/>
            <a:ext cx="8686800" cy="7921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r>
              <a:rPr sz="5400"/>
              <a:t>int strlen ( const char *s ) 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4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304800" y="3200400"/>
            <a:ext cx="8305800" cy="166211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7200"/>
              <a:t>  Search Functions</a:t>
            </a:r>
            <a:endParaRPr sz="7200"/>
          </a:p>
        </p:txBody>
      </p:sp>
    </p:spTree>
  </p:cSld>
  <p:clrMapOvr>
    <a:masterClrMapping/>
  </p:clrMapOvr>
  <p:transition/>
  <p:timing/>
</p:sld>
</file>

<file path=ppt/slides/slide4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pSp>
        <p:nvGrpSpPr>
          <p:cNvPr id="90432" name="Group 40" title=""/>
          <p:cNvGrpSpPr/>
          <p:nvPr/>
        </p:nvGrpSpPr>
        <p:grpSpPr>
          <a:xfrm>
            <a:off x="190500" y="1604963"/>
            <a:ext cx="8548688" cy="3028950"/>
            <a:chOff x="120" y="1011"/>
            <a:chExt cx="5385" cy="1908"/>
          </a:xfrm>
        </p:grpSpPr>
        <p:sp>
          <p:nvSpPr>
            <p:cNvPr id="90119" name="Rectangle 7" title=""/>
            <p:cNvSpPr/>
            <p:nvPr/>
          </p:nvSpPr>
          <p:spPr>
            <a:xfrm>
              <a:off x="123" y="1170"/>
              <a:ext cx="1851" cy="120"/>
            </a:xfrm>
            <a:prstGeom prst="rect">
              <a:avLst/>
            </a:prstGeom>
            <a:solidFill>
              <a:srgbClr val="99CCFF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0120" name="Rectangle 8" title=""/>
            <p:cNvSpPr/>
            <p:nvPr/>
          </p:nvSpPr>
          <p:spPr>
            <a:xfrm>
              <a:off x="120" y="1032"/>
              <a:ext cx="1851" cy="143"/>
            </a:xfrm>
            <a:prstGeom prst="rect">
              <a:avLst/>
            </a:prstGeom>
            <a:solidFill>
              <a:srgbClr val="99CCFF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0121" name="Rectangle 9" title=""/>
            <p:cNvSpPr/>
            <p:nvPr/>
          </p:nvSpPr>
          <p:spPr>
            <a:xfrm>
              <a:off x="518" y="1056"/>
              <a:ext cx="1096" cy="1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500" b="1">
                  <a:solidFill>
                    <a:srgbClr val="000000"/>
                  </a:solidFill>
                  <a:latin typeface="Century Gothic" pitchFamily="34" charset="0"/>
                </a:rPr>
                <a:t>Function prototype</a:t>
              </a:r>
              <a:endParaRPr b="1">
                <a:latin typeface="Tahoma" pitchFamily="34" charset="0"/>
              </a:endParaRPr>
            </a:p>
          </p:txBody>
        </p:sp>
        <p:sp>
          <p:nvSpPr>
            <p:cNvPr id="90122" name="" title=""/>
            <p:cNvSpPr/>
            <p:nvPr/>
          </p:nvSpPr>
          <p:spPr>
            <a:xfrm>
              <a:off x="1275" y="1011"/>
              <a:ext cx="33" cy="1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500">
                  <a:solidFill>
                    <a:srgbClr val="000000"/>
                  </a:solidFill>
                  <a:latin typeface="Century Gothic" pitchFamily="34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23" name="" title=""/>
            <p:cNvSpPr/>
            <p:nvPr/>
          </p:nvSpPr>
          <p:spPr>
            <a:xfrm>
              <a:off x="5494" y="1019"/>
              <a:ext cx="4" cy="143"/>
            </a:xfrm>
            <a:prstGeom prst="rect">
              <a:avLst/>
            </a:prstGeom>
            <a:solidFill>
              <a:srgbClr val="99CCFF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0124" name="" title=""/>
            <p:cNvSpPr/>
            <p:nvPr/>
          </p:nvSpPr>
          <p:spPr>
            <a:xfrm>
              <a:off x="1986" y="1032"/>
              <a:ext cx="3516" cy="120"/>
            </a:xfrm>
            <a:prstGeom prst="rect">
              <a:avLst/>
            </a:prstGeom>
            <a:solidFill>
              <a:srgbClr val="99CCFF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0125" name="" title=""/>
            <p:cNvSpPr/>
            <p:nvPr/>
          </p:nvSpPr>
          <p:spPr>
            <a:xfrm>
              <a:off x="1986" y="1146"/>
              <a:ext cx="3512" cy="143"/>
            </a:xfrm>
            <a:prstGeom prst="rect">
              <a:avLst/>
            </a:prstGeom>
            <a:solidFill>
              <a:srgbClr val="99CCFF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0126" name="" title=""/>
            <p:cNvSpPr/>
            <p:nvPr/>
          </p:nvSpPr>
          <p:spPr>
            <a:xfrm>
              <a:off x="3339" y="1056"/>
              <a:ext cx="1173" cy="1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500" b="1">
                  <a:solidFill>
                    <a:srgbClr val="000000"/>
                  </a:solidFill>
                  <a:latin typeface="Century Gothic" pitchFamily="34" charset="0"/>
                </a:rPr>
                <a:t>Function description</a:t>
              </a:r>
              <a:endParaRPr b="1">
                <a:latin typeface="Tahoma" pitchFamily="34" charset="0"/>
              </a:endParaRPr>
            </a:p>
          </p:txBody>
        </p:sp>
        <p:sp>
          <p:nvSpPr>
            <p:cNvPr id="90127" name="" title=""/>
            <p:cNvSpPr/>
            <p:nvPr/>
          </p:nvSpPr>
          <p:spPr>
            <a:xfrm>
              <a:off x="3196" y="1011"/>
              <a:ext cx="33" cy="1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500">
                  <a:solidFill>
                    <a:srgbClr val="000000"/>
                  </a:solidFill>
                  <a:latin typeface="Century Gothic" pitchFamily="34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53" name="Rectangle 29" title=""/>
            <p:cNvSpPr/>
            <p:nvPr/>
          </p:nvSpPr>
          <p:spPr>
            <a:xfrm>
              <a:off x="5498" y="1019"/>
              <a:ext cx="7" cy="263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0155" name="" title=""/>
            <p:cNvSpPr/>
            <p:nvPr/>
          </p:nvSpPr>
          <p:spPr>
            <a:xfrm>
              <a:off x="153" y="1327"/>
              <a:ext cx="179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char *strchr( const char *s,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56" name="" title=""/>
            <p:cNvSpPr/>
            <p:nvPr/>
          </p:nvSpPr>
          <p:spPr>
            <a:xfrm>
              <a:off x="153" y="1440"/>
              <a:ext cx="49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int c );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57" name="" title=""/>
            <p:cNvSpPr/>
            <p:nvPr/>
          </p:nvSpPr>
          <p:spPr>
            <a:xfrm>
              <a:off x="644" y="1440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58" name="" title=""/>
            <p:cNvSpPr/>
            <p:nvPr/>
          </p:nvSpPr>
          <p:spPr>
            <a:xfrm>
              <a:off x="2004" y="1330"/>
              <a:ext cx="169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Locates the first occurrence of character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59" name="" title=""/>
            <p:cNvSpPr/>
            <p:nvPr/>
          </p:nvSpPr>
          <p:spPr>
            <a:xfrm>
              <a:off x="3661" y="1338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0" name="Rectangle 30" title=""/>
            <p:cNvSpPr/>
            <p:nvPr/>
          </p:nvSpPr>
          <p:spPr>
            <a:xfrm>
              <a:off x="3724" y="1330"/>
              <a:ext cx="39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in string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1" name="Rectangle 31" title=""/>
            <p:cNvSpPr/>
            <p:nvPr/>
          </p:nvSpPr>
          <p:spPr>
            <a:xfrm>
              <a:off x="4112" y="1338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2" name="Rectangle 32" title=""/>
            <p:cNvSpPr/>
            <p:nvPr/>
          </p:nvSpPr>
          <p:spPr>
            <a:xfrm>
              <a:off x="4175" y="1330"/>
              <a:ext cx="14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. If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3" name="Rectangle 33" title=""/>
            <p:cNvSpPr/>
            <p:nvPr/>
          </p:nvSpPr>
          <p:spPr>
            <a:xfrm>
              <a:off x="4318" y="1338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4" name="Rectangle 34" title=""/>
            <p:cNvSpPr/>
            <p:nvPr/>
          </p:nvSpPr>
          <p:spPr>
            <a:xfrm>
              <a:off x="4380" y="1330"/>
              <a:ext cx="91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is found, a pointer to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5" name="Rectangle 35" title=""/>
            <p:cNvSpPr/>
            <p:nvPr/>
          </p:nvSpPr>
          <p:spPr>
            <a:xfrm>
              <a:off x="5282" y="1338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6" name="Rectangle 36" title=""/>
            <p:cNvSpPr/>
            <p:nvPr/>
          </p:nvSpPr>
          <p:spPr>
            <a:xfrm>
              <a:off x="5344" y="1330"/>
              <a:ext cx="133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in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7" name="Rectangle 37" title=""/>
            <p:cNvSpPr/>
            <p:nvPr/>
          </p:nvSpPr>
          <p:spPr>
            <a:xfrm>
              <a:off x="2004" y="1462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8" name="Rectangle 38" title=""/>
            <p:cNvSpPr/>
            <p:nvPr/>
          </p:nvSpPr>
          <p:spPr>
            <a:xfrm>
              <a:off x="2067" y="1454"/>
              <a:ext cx="1071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is returned. Otherwise, a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69" name="Rectangle 39" title=""/>
            <p:cNvSpPr/>
            <p:nvPr/>
          </p:nvSpPr>
          <p:spPr>
            <a:xfrm>
              <a:off x="3130" y="1462"/>
              <a:ext cx="24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NULL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70" name="" title=""/>
            <p:cNvSpPr/>
            <p:nvPr/>
          </p:nvSpPr>
          <p:spPr>
            <a:xfrm>
              <a:off x="3361" y="1454"/>
              <a:ext cx="815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pointer is returned.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71" name="" title=""/>
            <p:cNvSpPr/>
            <p:nvPr/>
          </p:nvSpPr>
          <p:spPr>
            <a:xfrm>
              <a:off x="4156" y="1454"/>
              <a:ext cx="2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Times New Roman" pitchFamily="18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91" name="" title=""/>
            <p:cNvSpPr/>
            <p:nvPr/>
          </p:nvSpPr>
          <p:spPr>
            <a:xfrm>
              <a:off x="124" y="1293"/>
              <a:ext cx="7" cy="290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192" name="" title=""/>
            <p:cNvCxnSpPr/>
            <p:nvPr/>
          </p:nvCxnSpPr>
          <p:spPr>
            <a:xfrm>
              <a:off x="124" y="1293"/>
              <a:ext cx="1" cy="290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193" name="Rectangle 51" title=""/>
            <p:cNvSpPr/>
            <p:nvPr/>
          </p:nvSpPr>
          <p:spPr>
            <a:xfrm>
              <a:off x="1975" y="1293"/>
              <a:ext cx="7" cy="29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194" name="" title=""/>
            <p:cNvCxnSpPr/>
            <p:nvPr/>
          </p:nvCxnSpPr>
          <p:spPr>
            <a:xfrm>
              <a:off x="1975" y="1293"/>
              <a:ext cx="1" cy="290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195" name="Rectangle 53" title=""/>
            <p:cNvSpPr/>
            <p:nvPr/>
          </p:nvSpPr>
          <p:spPr>
            <a:xfrm>
              <a:off x="5498" y="1293"/>
              <a:ext cx="7" cy="29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196" name="" title=""/>
            <p:cNvCxnSpPr/>
            <p:nvPr/>
          </p:nvCxnSpPr>
          <p:spPr>
            <a:xfrm>
              <a:off x="5498" y="1293"/>
              <a:ext cx="1" cy="290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197" name="Rectangle 55" title=""/>
            <p:cNvSpPr/>
            <p:nvPr/>
          </p:nvSpPr>
          <p:spPr>
            <a:xfrm>
              <a:off x="153" y="1627"/>
              <a:ext cx="167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size_t strcspn( const char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98" name="Rectangle 56" title=""/>
            <p:cNvSpPr/>
            <p:nvPr/>
          </p:nvSpPr>
          <p:spPr>
            <a:xfrm>
              <a:off x="153" y="1744"/>
              <a:ext cx="310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*s1,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199" name="Rectangle 57" title=""/>
            <p:cNvSpPr/>
            <p:nvPr/>
          </p:nvSpPr>
          <p:spPr>
            <a:xfrm>
              <a:off x="461" y="1744"/>
              <a:ext cx="105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const char *s2 );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00" name="Rectangle 58" title=""/>
            <p:cNvSpPr/>
            <p:nvPr/>
          </p:nvSpPr>
          <p:spPr>
            <a:xfrm>
              <a:off x="1502" y="1744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01" name="Rectangle 59" title=""/>
            <p:cNvSpPr/>
            <p:nvPr/>
          </p:nvSpPr>
          <p:spPr>
            <a:xfrm>
              <a:off x="2004" y="1630"/>
              <a:ext cx="271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Determines and returns the length of the initial segment of string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02" name="" title=""/>
            <p:cNvSpPr/>
            <p:nvPr/>
          </p:nvSpPr>
          <p:spPr>
            <a:xfrm>
              <a:off x="4662" y="1638"/>
              <a:ext cx="12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s1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03" name="" title=""/>
            <p:cNvSpPr/>
            <p:nvPr/>
          </p:nvSpPr>
          <p:spPr>
            <a:xfrm>
              <a:off x="4787" y="1630"/>
              <a:ext cx="58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consisting of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04" name="" title=""/>
            <p:cNvSpPr/>
            <p:nvPr/>
          </p:nvSpPr>
          <p:spPr>
            <a:xfrm>
              <a:off x="2004" y="1758"/>
              <a:ext cx="1380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characters not contained in string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05" name="" title=""/>
            <p:cNvSpPr/>
            <p:nvPr/>
          </p:nvSpPr>
          <p:spPr>
            <a:xfrm>
              <a:off x="3357" y="1766"/>
              <a:ext cx="18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 s2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06" name="" title=""/>
            <p:cNvSpPr/>
            <p:nvPr/>
          </p:nvSpPr>
          <p:spPr>
            <a:xfrm>
              <a:off x="3544" y="1758"/>
              <a:ext cx="2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.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07" name="" title=""/>
            <p:cNvSpPr/>
            <p:nvPr/>
          </p:nvSpPr>
          <p:spPr>
            <a:xfrm>
              <a:off x="3570" y="1758"/>
              <a:ext cx="2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Times New Roman" pitchFamily="18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cxnSp>
          <p:nvCxnSpPr>
            <p:cNvPr id="90215" name="" title=""/>
            <p:cNvCxnSpPr/>
            <p:nvPr/>
          </p:nvCxnSpPr>
          <p:spPr>
            <a:xfrm>
              <a:off x="1982" y="1589"/>
              <a:ext cx="351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18" name="" title=""/>
            <p:cNvSpPr/>
            <p:nvPr/>
          </p:nvSpPr>
          <p:spPr>
            <a:xfrm>
              <a:off x="124" y="1588"/>
              <a:ext cx="7" cy="292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19" name="" title=""/>
            <p:cNvCxnSpPr/>
            <p:nvPr/>
          </p:nvCxnSpPr>
          <p:spPr>
            <a:xfrm>
              <a:off x="124" y="1588"/>
              <a:ext cx="1" cy="29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20" name="" title=""/>
            <p:cNvSpPr/>
            <p:nvPr/>
          </p:nvSpPr>
          <p:spPr>
            <a:xfrm>
              <a:off x="1975" y="1594"/>
              <a:ext cx="7" cy="29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21" name="" title=""/>
            <p:cNvCxnSpPr/>
            <p:nvPr/>
          </p:nvCxnSpPr>
          <p:spPr>
            <a:xfrm>
              <a:off x="1975" y="1594"/>
              <a:ext cx="1" cy="29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22" name="" title=""/>
            <p:cNvSpPr/>
            <p:nvPr/>
          </p:nvSpPr>
          <p:spPr>
            <a:xfrm>
              <a:off x="5498" y="1594"/>
              <a:ext cx="7" cy="292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23" name="" title=""/>
            <p:cNvCxnSpPr/>
            <p:nvPr/>
          </p:nvCxnSpPr>
          <p:spPr>
            <a:xfrm>
              <a:off x="5498" y="1594"/>
              <a:ext cx="1" cy="292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24" name="Rectangle 70" title=""/>
            <p:cNvSpPr/>
            <p:nvPr/>
          </p:nvSpPr>
          <p:spPr>
            <a:xfrm>
              <a:off x="153" y="1930"/>
              <a:ext cx="161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size_t strspn( const char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25" name="Rectangle 71" title=""/>
            <p:cNvSpPr/>
            <p:nvPr/>
          </p:nvSpPr>
          <p:spPr>
            <a:xfrm>
              <a:off x="153" y="2044"/>
              <a:ext cx="136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*s1, const char *s2 );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26" name="Rectangle 72" title=""/>
            <p:cNvSpPr/>
            <p:nvPr/>
          </p:nvSpPr>
          <p:spPr>
            <a:xfrm>
              <a:off x="1502" y="2044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27" name="Rectangle 73" title=""/>
            <p:cNvSpPr/>
            <p:nvPr/>
          </p:nvSpPr>
          <p:spPr>
            <a:xfrm>
              <a:off x="2004" y="1933"/>
              <a:ext cx="2640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Determines and returns the length of the initial segment of strin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28" name="Rectangle 74" title=""/>
            <p:cNvSpPr/>
            <p:nvPr/>
          </p:nvSpPr>
          <p:spPr>
            <a:xfrm>
              <a:off x="4589" y="1933"/>
              <a:ext cx="7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29" name="Rectangle 75" title=""/>
            <p:cNvSpPr/>
            <p:nvPr/>
          </p:nvSpPr>
          <p:spPr>
            <a:xfrm>
              <a:off x="4662" y="1941"/>
              <a:ext cx="12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s1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30" name="Rectangle 76" title=""/>
            <p:cNvSpPr/>
            <p:nvPr/>
          </p:nvSpPr>
          <p:spPr>
            <a:xfrm>
              <a:off x="4787" y="1933"/>
              <a:ext cx="68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consisting only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31" name="Rectangle 77" title=""/>
            <p:cNvSpPr/>
            <p:nvPr/>
          </p:nvSpPr>
          <p:spPr>
            <a:xfrm>
              <a:off x="2004" y="2058"/>
              <a:ext cx="1360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of characters contained in string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32" name="Rectangle 78" title=""/>
            <p:cNvSpPr/>
            <p:nvPr/>
          </p:nvSpPr>
          <p:spPr>
            <a:xfrm>
              <a:off x="3335" y="2066"/>
              <a:ext cx="12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s2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33" name="Rectangle 79" title=""/>
            <p:cNvSpPr/>
            <p:nvPr/>
          </p:nvSpPr>
          <p:spPr>
            <a:xfrm>
              <a:off x="3460" y="2058"/>
              <a:ext cx="2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.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34" name="" title=""/>
            <p:cNvSpPr/>
            <p:nvPr/>
          </p:nvSpPr>
          <p:spPr>
            <a:xfrm>
              <a:off x="3485" y="2058"/>
              <a:ext cx="2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Times New Roman" pitchFamily="18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37" name="" title=""/>
            <p:cNvSpPr/>
            <p:nvPr/>
          </p:nvSpPr>
          <p:spPr>
            <a:xfrm>
              <a:off x="125" y="1886"/>
              <a:ext cx="1844" cy="8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38" name="" title=""/>
            <p:cNvCxnSpPr/>
            <p:nvPr/>
          </p:nvCxnSpPr>
          <p:spPr>
            <a:xfrm>
              <a:off x="125" y="1886"/>
              <a:ext cx="184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41" name="Rectangle 81" title=""/>
            <p:cNvSpPr/>
            <p:nvPr/>
          </p:nvSpPr>
          <p:spPr>
            <a:xfrm>
              <a:off x="1982" y="1886"/>
              <a:ext cx="3516" cy="8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42" name="" title=""/>
            <p:cNvCxnSpPr/>
            <p:nvPr/>
          </p:nvCxnSpPr>
          <p:spPr>
            <a:xfrm>
              <a:off x="1982" y="1886"/>
              <a:ext cx="351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43" name="Rectangle 83" title=""/>
            <p:cNvSpPr/>
            <p:nvPr/>
          </p:nvSpPr>
          <p:spPr>
            <a:xfrm>
              <a:off x="5498" y="1886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44" name="" title=""/>
            <p:cNvCxnSpPr/>
            <p:nvPr/>
          </p:nvCxnSpPr>
          <p:spPr>
            <a:xfrm>
              <a:off x="5498" y="1886"/>
              <a:ext cx="1" cy="1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45" name="Rectangle 85" title=""/>
            <p:cNvSpPr/>
            <p:nvPr/>
          </p:nvSpPr>
          <p:spPr>
            <a:xfrm>
              <a:off x="124" y="1891"/>
              <a:ext cx="7" cy="289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46" name="" title=""/>
            <p:cNvCxnSpPr/>
            <p:nvPr/>
          </p:nvCxnSpPr>
          <p:spPr>
            <a:xfrm>
              <a:off x="124" y="1891"/>
              <a:ext cx="1" cy="28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47" name="Rectangle 87" title=""/>
            <p:cNvSpPr/>
            <p:nvPr/>
          </p:nvSpPr>
          <p:spPr>
            <a:xfrm>
              <a:off x="1975" y="1897"/>
              <a:ext cx="7" cy="28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48" name="" title=""/>
            <p:cNvCxnSpPr/>
            <p:nvPr/>
          </p:nvCxnSpPr>
          <p:spPr>
            <a:xfrm>
              <a:off x="1975" y="1897"/>
              <a:ext cx="1" cy="28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49" name="Rectangle 89" title=""/>
            <p:cNvSpPr/>
            <p:nvPr/>
          </p:nvSpPr>
          <p:spPr>
            <a:xfrm>
              <a:off x="5498" y="1897"/>
              <a:ext cx="7" cy="28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50" name="" title=""/>
            <p:cNvCxnSpPr/>
            <p:nvPr/>
          </p:nvCxnSpPr>
          <p:spPr>
            <a:xfrm>
              <a:off x="5498" y="1897"/>
              <a:ext cx="1" cy="28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51" name="" title=""/>
            <p:cNvSpPr/>
            <p:nvPr/>
          </p:nvSpPr>
          <p:spPr>
            <a:xfrm>
              <a:off x="153" y="2230"/>
              <a:ext cx="161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char *strpbrk( const char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52" name="" title=""/>
            <p:cNvSpPr/>
            <p:nvPr/>
          </p:nvSpPr>
          <p:spPr>
            <a:xfrm>
              <a:off x="153" y="2348"/>
              <a:ext cx="136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*s1, const char *s2 );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53" name="" title=""/>
            <p:cNvSpPr/>
            <p:nvPr/>
          </p:nvSpPr>
          <p:spPr>
            <a:xfrm>
              <a:off x="1502" y="2348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54" name="" title=""/>
            <p:cNvSpPr/>
            <p:nvPr/>
          </p:nvSpPr>
          <p:spPr>
            <a:xfrm>
              <a:off x="2004" y="2233"/>
              <a:ext cx="154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Locates the first occurrence in string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55" name="" title=""/>
            <p:cNvSpPr/>
            <p:nvPr/>
          </p:nvSpPr>
          <p:spPr>
            <a:xfrm>
              <a:off x="3518" y="2241"/>
              <a:ext cx="12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s1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56" name="Rectangle 90" title=""/>
            <p:cNvSpPr/>
            <p:nvPr/>
          </p:nvSpPr>
          <p:spPr>
            <a:xfrm>
              <a:off x="3643" y="2233"/>
              <a:ext cx="109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of any character in string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57" name="Rectangle 91" title=""/>
            <p:cNvSpPr/>
            <p:nvPr/>
          </p:nvSpPr>
          <p:spPr>
            <a:xfrm>
              <a:off x="4706" y="2241"/>
              <a:ext cx="12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s2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58" name="Rectangle 92" title=""/>
            <p:cNvSpPr/>
            <p:nvPr/>
          </p:nvSpPr>
          <p:spPr>
            <a:xfrm>
              <a:off x="4831" y="2233"/>
              <a:ext cx="627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. If a character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59" name="Rectangle 93" title=""/>
            <p:cNvSpPr/>
            <p:nvPr/>
          </p:nvSpPr>
          <p:spPr>
            <a:xfrm>
              <a:off x="2004" y="2358"/>
              <a:ext cx="49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from string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0" name="Rectangle 94" title=""/>
            <p:cNvSpPr/>
            <p:nvPr/>
          </p:nvSpPr>
          <p:spPr>
            <a:xfrm>
              <a:off x="2481" y="2366"/>
              <a:ext cx="12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s2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1" name="Rectangle 95" title=""/>
            <p:cNvSpPr/>
            <p:nvPr/>
          </p:nvSpPr>
          <p:spPr>
            <a:xfrm>
              <a:off x="2606" y="2358"/>
              <a:ext cx="171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is found, a pointer to the character in stri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2" name="Rectangle 96" title=""/>
            <p:cNvSpPr/>
            <p:nvPr/>
          </p:nvSpPr>
          <p:spPr>
            <a:xfrm>
              <a:off x="4288" y="2358"/>
              <a:ext cx="130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3" name="Rectangle 97" title=""/>
            <p:cNvSpPr/>
            <p:nvPr/>
          </p:nvSpPr>
          <p:spPr>
            <a:xfrm>
              <a:off x="4413" y="2366"/>
              <a:ext cx="12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s1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4" name="Rectangle 98" title=""/>
            <p:cNvSpPr/>
            <p:nvPr/>
          </p:nvSpPr>
          <p:spPr>
            <a:xfrm>
              <a:off x="4538" y="2358"/>
              <a:ext cx="757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is returned. Other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5" name="Rectangle 99" title=""/>
            <p:cNvSpPr/>
            <p:nvPr/>
          </p:nvSpPr>
          <p:spPr>
            <a:xfrm>
              <a:off x="5278" y="2358"/>
              <a:ext cx="35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-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6" name="" title=""/>
            <p:cNvSpPr/>
            <p:nvPr/>
          </p:nvSpPr>
          <p:spPr>
            <a:xfrm>
              <a:off x="2004" y="2486"/>
              <a:ext cx="314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wise, a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7" name="" title=""/>
            <p:cNvSpPr/>
            <p:nvPr/>
          </p:nvSpPr>
          <p:spPr>
            <a:xfrm>
              <a:off x="2309" y="2494"/>
              <a:ext cx="24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NULL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8" name="" title=""/>
            <p:cNvSpPr/>
            <p:nvPr/>
          </p:nvSpPr>
          <p:spPr>
            <a:xfrm>
              <a:off x="2558" y="2486"/>
              <a:ext cx="815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pointer is returned.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69" name="" title=""/>
            <p:cNvSpPr/>
            <p:nvPr/>
          </p:nvSpPr>
          <p:spPr>
            <a:xfrm>
              <a:off x="3357" y="2486"/>
              <a:ext cx="2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Times New Roman" pitchFamily="18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cxnSp>
          <p:nvCxnSpPr>
            <p:cNvPr id="90273" name="" title=""/>
            <p:cNvCxnSpPr/>
            <p:nvPr/>
          </p:nvCxnSpPr>
          <p:spPr>
            <a:xfrm>
              <a:off x="125" y="2186"/>
              <a:ext cx="1844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76" name="" title=""/>
            <p:cNvSpPr/>
            <p:nvPr/>
          </p:nvSpPr>
          <p:spPr>
            <a:xfrm>
              <a:off x="1982" y="2186"/>
              <a:ext cx="3516" cy="8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77" name="" title=""/>
            <p:cNvCxnSpPr/>
            <p:nvPr/>
          </p:nvCxnSpPr>
          <p:spPr>
            <a:xfrm>
              <a:off x="1982" y="2186"/>
              <a:ext cx="351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78" name="" title=""/>
            <p:cNvSpPr/>
            <p:nvPr/>
          </p:nvSpPr>
          <p:spPr>
            <a:xfrm>
              <a:off x="5498" y="2186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79" name="" title=""/>
            <p:cNvCxnSpPr/>
            <p:nvPr/>
          </p:nvCxnSpPr>
          <p:spPr>
            <a:xfrm>
              <a:off x="5498" y="2186"/>
              <a:ext cx="1" cy="1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80" name="" title=""/>
            <p:cNvSpPr/>
            <p:nvPr/>
          </p:nvSpPr>
          <p:spPr>
            <a:xfrm>
              <a:off x="124" y="2185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81" name="" title=""/>
            <p:cNvCxnSpPr/>
            <p:nvPr/>
          </p:nvCxnSpPr>
          <p:spPr>
            <a:xfrm>
              <a:off x="124" y="2185"/>
              <a:ext cx="1" cy="418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82" name="" title=""/>
            <p:cNvSpPr/>
            <p:nvPr/>
          </p:nvSpPr>
          <p:spPr>
            <a:xfrm>
              <a:off x="1975" y="2197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83" name="" title=""/>
            <p:cNvCxnSpPr/>
            <p:nvPr/>
          </p:nvCxnSpPr>
          <p:spPr>
            <a:xfrm>
              <a:off x="1975" y="2197"/>
              <a:ext cx="1" cy="418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84" name="" title=""/>
            <p:cNvSpPr/>
            <p:nvPr/>
          </p:nvSpPr>
          <p:spPr>
            <a:xfrm>
              <a:off x="5498" y="2197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285" name="" title=""/>
            <p:cNvCxnSpPr/>
            <p:nvPr/>
          </p:nvCxnSpPr>
          <p:spPr>
            <a:xfrm>
              <a:off x="5498" y="2197"/>
              <a:ext cx="1" cy="418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286" name="" title=""/>
            <p:cNvSpPr/>
            <p:nvPr/>
          </p:nvSpPr>
          <p:spPr>
            <a:xfrm>
              <a:off x="153" y="2659"/>
              <a:ext cx="1860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char *strrchr( const char *s,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87" name="" title=""/>
            <p:cNvSpPr/>
            <p:nvPr/>
          </p:nvSpPr>
          <p:spPr>
            <a:xfrm>
              <a:off x="153" y="2772"/>
              <a:ext cx="49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int c );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88" name="" title=""/>
            <p:cNvSpPr/>
            <p:nvPr/>
          </p:nvSpPr>
          <p:spPr>
            <a:xfrm>
              <a:off x="644" y="2772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89" name="" title=""/>
            <p:cNvSpPr/>
            <p:nvPr/>
          </p:nvSpPr>
          <p:spPr>
            <a:xfrm>
              <a:off x="2004" y="2662"/>
              <a:ext cx="1267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Locates the last occurrence of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0" name="" title=""/>
            <p:cNvSpPr/>
            <p:nvPr/>
          </p:nvSpPr>
          <p:spPr>
            <a:xfrm>
              <a:off x="3244" y="2670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1" name="" title=""/>
            <p:cNvSpPr/>
            <p:nvPr/>
          </p:nvSpPr>
          <p:spPr>
            <a:xfrm>
              <a:off x="3306" y="2662"/>
              <a:ext cx="39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in string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2" name="" title=""/>
            <p:cNvSpPr/>
            <p:nvPr/>
          </p:nvSpPr>
          <p:spPr>
            <a:xfrm>
              <a:off x="3694" y="2670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3" name="" title=""/>
            <p:cNvSpPr/>
            <p:nvPr/>
          </p:nvSpPr>
          <p:spPr>
            <a:xfrm>
              <a:off x="3757" y="2662"/>
              <a:ext cx="14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. If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4" name="" title=""/>
            <p:cNvSpPr/>
            <p:nvPr/>
          </p:nvSpPr>
          <p:spPr>
            <a:xfrm>
              <a:off x="3896" y="2670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5" name="" title=""/>
            <p:cNvSpPr/>
            <p:nvPr/>
          </p:nvSpPr>
          <p:spPr>
            <a:xfrm>
              <a:off x="3958" y="2662"/>
              <a:ext cx="91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is found, a pointer to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6" name="" title=""/>
            <p:cNvSpPr/>
            <p:nvPr/>
          </p:nvSpPr>
          <p:spPr>
            <a:xfrm>
              <a:off x="4860" y="2670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c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7" name="" title=""/>
            <p:cNvSpPr/>
            <p:nvPr/>
          </p:nvSpPr>
          <p:spPr>
            <a:xfrm>
              <a:off x="4922" y="2662"/>
              <a:ext cx="39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in string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8" name="" title=""/>
            <p:cNvSpPr/>
            <p:nvPr/>
          </p:nvSpPr>
          <p:spPr>
            <a:xfrm>
              <a:off x="5307" y="2670"/>
              <a:ext cx="62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s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299" name="" title=""/>
            <p:cNvSpPr/>
            <p:nvPr/>
          </p:nvSpPr>
          <p:spPr>
            <a:xfrm>
              <a:off x="5370" y="2662"/>
              <a:ext cx="121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is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300" name="" title=""/>
            <p:cNvSpPr/>
            <p:nvPr/>
          </p:nvSpPr>
          <p:spPr>
            <a:xfrm>
              <a:off x="2004" y="2786"/>
              <a:ext cx="950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returned. Otherwise, a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301" name="" title=""/>
            <p:cNvSpPr/>
            <p:nvPr/>
          </p:nvSpPr>
          <p:spPr>
            <a:xfrm>
              <a:off x="2932" y="2794"/>
              <a:ext cx="248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Courier New" pitchFamily="49" charset="0"/>
                </a:rPr>
                <a:t>NULL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302" name="" title=""/>
            <p:cNvSpPr/>
            <p:nvPr/>
          </p:nvSpPr>
          <p:spPr>
            <a:xfrm>
              <a:off x="3181" y="2786"/>
              <a:ext cx="815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>
                  <a:latin typeface="Times New Roman" pitchFamily="18" charset="0"/>
                </a:rPr>
                <a:t> pointer is returned.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303" name="" title=""/>
            <p:cNvSpPr/>
            <p:nvPr/>
          </p:nvSpPr>
          <p:spPr>
            <a:xfrm>
              <a:off x="3977" y="2786"/>
              <a:ext cx="26" cy="12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>
              <a:pPr lvl="0" eaLnBrk="0" hangingPunct="0"/>
              <a:r>
                <a:rPr sz="1300" b="1">
                  <a:latin typeface="Times New Roman" pitchFamily="18" charset="0"/>
                </a:rPr>
                <a:t> </a:t>
              </a:r>
              <a:endParaRPr>
                <a:latin typeface="Tahoma" pitchFamily="34" charset="0"/>
              </a:endParaRPr>
            </a:p>
          </p:txBody>
        </p:sp>
        <p:sp>
          <p:nvSpPr>
            <p:cNvPr id="90310" name="" title=""/>
            <p:cNvSpPr/>
            <p:nvPr/>
          </p:nvSpPr>
          <p:spPr>
            <a:xfrm>
              <a:off x="1982" y="2615"/>
              <a:ext cx="3516" cy="7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311" name="" title=""/>
            <p:cNvCxnSpPr/>
            <p:nvPr/>
          </p:nvCxnSpPr>
          <p:spPr>
            <a:xfrm>
              <a:off x="1982" y="2615"/>
              <a:ext cx="3516" cy="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312" name="" title=""/>
            <p:cNvSpPr/>
            <p:nvPr/>
          </p:nvSpPr>
          <p:spPr>
            <a:xfrm>
              <a:off x="5498" y="2615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313" name="" title=""/>
            <p:cNvCxnSpPr/>
            <p:nvPr/>
          </p:nvCxnSpPr>
          <p:spPr>
            <a:xfrm>
              <a:off x="5498" y="2615"/>
              <a:ext cx="1" cy="11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314" name="" title=""/>
            <p:cNvSpPr/>
            <p:nvPr/>
          </p:nvSpPr>
          <p:spPr>
            <a:xfrm>
              <a:off x="124" y="2602"/>
              <a:ext cx="7" cy="289"/>
            </a:xfrm>
            <a:prstGeom prst="rect">
              <a:avLst/>
            </a:prstGeom>
            <a:solidFill>
              <a:srgbClr val="000000"/>
            </a:solidFill>
            <a:ln>
              <a:noFill/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315" name="" title=""/>
            <p:cNvCxnSpPr/>
            <p:nvPr/>
          </p:nvCxnSpPr>
          <p:spPr>
            <a:xfrm>
              <a:off x="124" y="2602"/>
              <a:ext cx="1" cy="28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316" name="" title=""/>
            <p:cNvSpPr/>
            <p:nvPr/>
          </p:nvSpPr>
          <p:spPr>
            <a:xfrm>
              <a:off x="1975" y="2626"/>
              <a:ext cx="7" cy="28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cxnSp>
          <p:nvCxnSpPr>
            <p:cNvPr id="90317" name="" title=""/>
            <p:cNvCxnSpPr/>
            <p:nvPr/>
          </p:nvCxnSpPr>
          <p:spPr>
            <a:xfrm>
              <a:off x="1975" y="2626"/>
              <a:ext cx="1" cy="289"/>
            </a:xfrm>
            <a:prstGeom prst="line">
              <a:avLst/>
            </a:prstGeom>
            <a:noFill/>
            <a:ln w="0">
              <a:solidFill>
                <a:schemeClr val="tx1"/>
              </a:solidFill>
              <a:miter lim="800000"/>
            </a:ln>
          </p:spPr>
        </p:cxnSp>
        <p:sp>
          <p:nvSpPr>
            <p:cNvPr id="90318" name="" title=""/>
            <p:cNvSpPr/>
            <p:nvPr/>
          </p:nvSpPr>
          <p:spPr>
            <a:xfrm>
              <a:off x="5498" y="2626"/>
              <a:ext cx="7" cy="289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</p:grpSp>
      <p:cxnSp>
        <p:nvCxnSpPr>
          <p:cNvPr id="90320" name="" title=""/>
          <p:cNvCxnSpPr/>
          <p:nvPr/>
        </p:nvCxnSpPr>
        <p:spPr>
          <a:xfrm>
            <a:off x="8728075" y="4168775"/>
            <a:ext cx="1588" cy="458788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sp>
        <p:nvSpPr>
          <p:cNvPr id="90321" name="" title=""/>
          <p:cNvSpPr/>
          <p:nvPr/>
        </p:nvSpPr>
        <p:spPr>
          <a:xfrm>
            <a:off x="242888" y="4697413"/>
            <a:ext cx="1574800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char *strstr( co</a:t>
            </a:r>
            <a:endParaRPr>
              <a:latin typeface="Tahoma" pitchFamily="34" charset="0"/>
            </a:endParaRPr>
          </a:p>
        </p:txBody>
      </p:sp>
      <p:sp>
        <p:nvSpPr>
          <p:cNvPr id="90322" name="" title=""/>
          <p:cNvSpPr/>
          <p:nvPr/>
        </p:nvSpPr>
        <p:spPr>
          <a:xfrm>
            <a:off x="1797050" y="4697413"/>
            <a:ext cx="1377950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nst char *s1, </a:t>
            </a:r>
            <a:endParaRPr>
              <a:latin typeface="Tahoma" pitchFamily="34" charset="0"/>
            </a:endParaRPr>
          </a:p>
        </p:txBody>
      </p:sp>
      <p:sp>
        <p:nvSpPr>
          <p:cNvPr id="90323" name="" title=""/>
          <p:cNvSpPr/>
          <p:nvPr/>
        </p:nvSpPr>
        <p:spPr>
          <a:xfrm>
            <a:off x="242888" y="4883150"/>
            <a:ext cx="167322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const char *s2 );</a:t>
            </a:r>
            <a:endParaRPr>
              <a:latin typeface="Tahoma" pitchFamily="34" charset="0"/>
            </a:endParaRPr>
          </a:p>
        </p:txBody>
      </p:sp>
      <p:sp>
        <p:nvSpPr>
          <p:cNvPr id="90324" name="" title=""/>
          <p:cNvSpPr/>
          <p:nvPr/>
        </p:nvSpPr>
        <p:spPr>
          <a:xfrm>
            <a:off x="1895475" y="4883150"/>
            <a:ext cx="9842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 </a:t>
            </a:r>
            <a:endParaRPr>
              <a:latin typeface="Tahoma" pitchFamily="34" charset="0"/>
            </a:endParaRPr>
          </a:p>
        </p:txBody>
      </p:sp>
      <p:sp>
        <p:nvSpPr>
          <p:cNvPr id="90325" name="" title=""/>
          <p:cNvSpPr/>
          <p:nvPr/>
        </p:nvSpPr>
        <p:spPr>
          <a:xfrm>
            <a:off x="3181350" y="4702175"/>
            <a:ext cx="24574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Locates the first occurrence in string </a:t>
            </a:r>
            <a:endParaRPr>
              <a:latin typeface="Tahoma" pitchFamily="34" charset="0"/>
            </a:endParaRPr>
          </a:p>
        </p:txBody>
      </p:sp>
      <p:sp>
        <p:nvSpPr>
          <p:cNvPr id="90326" name="" title=""/>
          <p:cNvSpPr/>
          <p:nvPr/>
        </p:nvSpPr>
        <p:spPr>
          <a:xfrm>
            <a:off x="5584825" y="4714875"/>
            <a:ext cx="1968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s1</a:t>
            </a:r>
            <a:endParaRPr>
              <a:latin typeface="Tahoma" pitchFamily="34" charset="0"/>
            </a:endParaRPr>
          </a:p>
        </p:txBody>
      </p:sp>
      <p:sp>
        <p:nvSpPr>
          <p:cNvPr id="90327" name="" title=""/>
          <p:cNvSpPr/>
          <p:nvPr/>
        </p:nvSpPr>
        <p:spPr>
          <a:xfrm>
            <a:off x="5783263" y="4702175"/>
            <a:ext cx="63817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 of string </a:t>
            </a:r>
            <a:endParaRPr>
              <a:latin typeface="Tahoma" pitchFamily="34" charset="0"/>
            </a:endParaRPr>
          </a:p>
        </p:txBody>
      </p:sp>
      <p:sp>
        <p:nvSpPr>
          <p:cNvPr id="90328" name="" title=""/>
          <p:cNvSpPr/>
          <p:nvPr/>
        </p:nvSpPr>
        <p:spPr>
          <a:xfrm>
            <a:off x="6405563" y="4714875"/>
            <a:ext cx="1968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s2</a:t>
            </a:r>
            <a:endParaRPr>
              <a:latin typeface="Tahoma" pitchFamily="34" charset="0"/>
            </a:endParaRPr>
          </a:p>
        </p:txBody>
      </p:sp>
      <p:sp>
        <p:nvSpPr>
          <p:cNvPr id="90329" name="" title=""/>
          <p:cNvSpPr/>
          <p:nvPr/>
        </p:nvSpPr>
        <p:spPr>
          <a:xfrm>
            <a:off x="6604000" y="4702175"/>
            <a:ext cx="2138363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. If the string is found, a pointer </a:t>
            </a:r>
            <a:endParaRPr>
              <a:latin typeface="Tahoma" pitchFamily="34" charset="0"/>
            </a:endParaRPr>
          </a:p>
        </p:txBody>
      </p:sp>
      <p:sp>
        <p:nvSpPr>
          <p:cNvPr id="90330" name="" title=""/>
          <p:cNvSpPr/>
          <p:nvPr/>
        </p:nvSpPr>
        <p:spPr>
          <a:xfrm>
            <a:off x="3181350" y="4905375"/>
            <a:ext cx="100012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to the string in </a:t>
            </a:r>
            <a:endParaRPr>
              <a:latin typeface="Tahoma" pitchFamily="34" charset="0"/>
            </a:endParaRPr>
          </a:p>
        </p:txBody>
      </p:sp>
      <p:sp>
        <p:nvSpPr>
          <p:cNvPr id="90331" name="" title=""/>
          <p:cNvSpPr/>
          <p:nvPr/>
        </p:nvSpPr>
        <p:spPr>
          <a:xfrm>
            <a:off x="4165600" y="4918075"/>
            <a:ext cx="1968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s1</a:t>
            </a:r>
            <a:endParaRPr>
              <a:latin typeface="Tahoma" pitchFamily="34" charset="0"/>
            </a:endParaRPr>
          </a:p>
        </p:txBody>
      </p:sp>
      <p:sp>
        <p:nvSpPr>
          <p:cNvPr id="90332" name="" title=""/>
          <p:cNvSpPr/>
          <p:nvPr/>
        </p:nvSpPr>
        <p:spPr>
          <a:xfrm>
            <a:off x="4357688" y="4905375"/>
            <a:ext cx="32067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 is re</a:t>
            </a:r>
            <a:endParaRPr>
              <a:latin typeface="Tahoma" pitchFamily="34" charset="0"/>
            </a:endParaRPr>
          </a:p>
        </p:txBody>
      </p:sp>
      <p:sp>
        <p:nvSpPr>
          <p:cNvPr id="90333" name="" title=""/>
          <p:cNvSpPr/>
          <p:nvPr/>
        </p:nvSpPr>
        <p:spPr>
          <a:xfrm>
            <a:off x="4665663" y="4905375"/>
            <a:ext cx="1379537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turned. Otherwise, a </a:t>
            </a:r>
            <a:endParaRPr>
              <a:latin typeface="Tahoma" pitchFamily="34" charset="0"/>
            </a:endParaRPr>
          </a:p>
        </p:txBody>
      </p:sp>
      <p:sp>
        <p:nvSpPr>
          <p:cNvPr id="90334" name="" title=""/>
          <p:cNvSpPr/>
          <p:nvPr/>
        </p:nvSpPr>
        <p:spPr>
          <a:xfrm>
            <a:off x="6016625" y="4918075"/>
            <a:ext cx="39370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NULL</a:t>
            </a:r>
            <a:endParaRPr>
              <a:latin typeface="Tahoma" pitchFamily="34" charset="0"/>
            </a:endParaRPr>
          </a:p>
        </p:txBody>
      </p:sp>
      <p:sp>
        <p:nvSpPr>
          <p:cNvPr id="90335" name="" title=""/>
          <p:cNvSpPr/>
          <p:nvPr/>
        </p:nvSpPr>
        <p:spPr>
          <a:xfrm>
            <a:off x="6411913" y="4905375"/>
            <a:ext cx="1293812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 pointer is returned.</a:t>
            </a:r>
            <a:endParaRPr>
              <a:latin typeface="Tahoma" pitchFamily="34" charset="0"/>
            </a:endParaRPr>
          </a:p>
        </p:txBody>
      </p:sp>
      <p:sp>
        <p:nvSpPr>
          <p:cNvPr id="90336" name="" title=""/>
          <p:cNvSpPr/>
          <p:nvPr/>
        </p:nvSpPr>
        <p:spPr>
          <a:xfrm>
            <a:off x="7675563" y="4905375"/>
            <a:ext cx="4127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Times New Roman" pitchFamily="18" charset="0"/>
              </a:rPr>
              <a:t> </a:t>
            </a:r>
            <a:endParaRPr>
              <a:latin typeface="Tahoma" pitchFamily="34" charset="0"/>
            </a:endParaRPr>
          </a:p>
        </p:txBody>
      </p:sp>
      <p:cxnSp>
        <p:nvCxnSpPr>
          <p:cNvPr id="90344" name="" title=""/>
          <p:cNvCxnSpPr/>
          <p:nvPr/>
        </p:nvCxnSpPr>
        <p:spPr>
          <a:xfrm>
            <a:off x="3146425" y="4627563"/>
            <a:ext cx="5581650" cy="1587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sp>
        <p:nvSpPr>
          <p:cNvPr id="90347" name="" title=""/>
          <p:cNvSpPr/>
          <p:nvPr/>
        </p:nvSpPr>
        <p:spPr>
          <a:xfrm>
            <a:off x="196850" y="4616450"/>
            <a:ext cx="11113" cy="463550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cxnSp>
        <p:nvCxnSpPr>
          <p:cNvPr id="90348" name="" title=""/>
          <p:cNvCxnSpPr/>
          <p:nvPr/>
        </p:nvCxnSpPr>
        <p:spPr>
          <a:xfrm>
            <a:off x="196850" y="4606925"/>
            <a:ext cx="1588" cy="463550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sp>
        <p:nvSpPr>
          <p:cNvPr id="90349" name="" title=""/>
          <p:cNvSpPr/>
          <p:nvPr/>
        </p:nvSpPr>
        <p:spPr>
          <a:xfrm>
            <a:off x="3135313" y="4645025"/>
            <a:ext cx="11112" cy="46355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cxnSp>
        <p:nvCxnSpPr>
          <p:cNvPr id="90350" name="" title=""/>
          <p:cNvCxnSpPr/>
          <p:nvPr/>
        </p:nvCxnSpPr>
        <p:spPr>
          <a:xfrm>
            <a:off x="3135313" y="4645025"/>
            <a:ext cx="1587" cy="463550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sp>
        <p:nvSpPr>
          <p:cNvPr id="90351" name="" title=""/>
          <p:cNvSpPr/>
          <p:nvPr/>
        </p:nvSpPr>
        <p:spPr>
          <a:xfrm>
            <a:off x="8728075" y="4645025"/>
            <a:ext cx="11113" cy="46355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cxnSp>
        <p:nvCxnSpPr>
          <p:cNvPr id="90352" name="" title=""/>
          <p:cNvCxnSpPr/>
          <p:nvPr/>
        </p:nvCxnSpPr>
        <p:spPr>
          <a:xfrm>
            <a:off x="8728075" y="4645025"/>
            <a:ext cx="1588" cy="463550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sp>
        <p:nvSpPr>
          <p:cNvPr id="90353" name="" title=""/>
          <p:cNvSpPr/>
          <p:nvPr/>
        </p:nvSpPr>
        <p:spPr>
          <a:xfrm>
            <a:off x="242888" y="5178425"/>
            <a:ext cx="29527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char *strtok( char *s1, const </a:t>
            </a:r>
            <a:endParaRPr>
              <a:latin typeface="Tahoma" pitchFamily="34" charset="0"/>
            </a:endParaRPr>
          </a:p>
        </p:txBody>
      </p:sp>
      <p:sp>
        <p:nvSpPr>
          <p:cNvPr id="90354" name="" title=""/>
          <p:cNvSpPr/>
          <p:nvPr/>
        </p:nvSpPr>
        <p:spPr>
          <a:xfrm>
            <a:off x="242888" y="5359400"/>
            <a:ext cx="108267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char *s2 );</a:t>
            </a:r>
            <a:endParaRPr>
              <a:latin typeface="Tahoma" pitchFamily="34" charset="0"/>
            </a:endParaRPr>
          </a:p>
        </p:txBody>
      </p:sp>
      <p:sp>
        <p:nvSpPr>
          <p:cNvPr id="90355" name="" title=""/>
          <p:cNvSpPr/>
          <p:nvPr/>
        </p:nvSpPr>
        <p:spPr>
          <a:xfrm>
            <a:off x="1314450" y="5359400"/>
            <a:ext cx="9842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 </a:t>
            </a:r>
            <a:endParaRPr>
              <a:latin typeface="Tahoma" pitchFamily="34" charset="0"/>
            </a:endParaRPr>
          </a:p>
        </p:txBody>
      </p:sp>
      <p:sp>
        <p:nvSpPr>
          <p:cNvPr id="90356" name="" title=""/>
          <p:cNvSpPr/>
          <p:nvPr/>
        </p:nvSpPr>
        <p:spPr>
          <a:xfrm>
            <a:off x="3181350" y="5183188"/>
            <a:ext cx="1222375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A sequence of call</a:t>
            </a:r>
            <a:endParaRPr>
              <a:latin typeface="Tahoma" pitchFamily="34" charset="0"/>
            </a:endParaRPr>
          </a:p>
        </p:txBody>
      </p:sp>
      <p:sp>
        <p:nvSpPr>
          <p:cNvPr id="90357" name="" title=""/>
          <p:cNvSpPr/>
          <p:nvPr/>
        </p:nvSpPr>
        <p:spPr>
          <a:xfrm>
            <a:off x="4375150" y="5183188"/>
            <a:ext cx="274638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s to </a:t>
            </a:r>
            <a:endParaRPr>
              <a:latin typeface="Tahoma" pitchFamily="34" charset="0"/>
            </a:endParaRPr>
          </a:p>
        </p:txBody>
      </p:sp>
      <p:sp>
        <p:nvSpPr>
          <p:cNvPr id="90358" name="" title=""/>
          <p:cNvSpPr/>
          <p:nvPr/>
        </p:nvSpPr>
        <p:spPr>
          <a:xfrm>
            <a:off x="4648200" y="5195888"/>
            <a:ext cx="590550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strtok</a:t>
            </a:r>
            <a:endParaRPr>
              <a:latin typeface="Tahoma" pitchFamily="34" charset="0"/>
            </a:endParaRPr>
          </a:p>
        </p:txBody>
      </p:sp>
      <p:sp>
        <p:nvSpPr>
          <p:cNvPr id="90359" name="" title=""/>
          <p:cNvSpPr/>
          <p:nvPr/>
        </p:nvSpPr>
        <p:spPr>
          <a:xfrm>
            <a:off x="5237163" y="5183188"/>
            <a:ext cx="930275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 breaks string </a:t>
            </a:r>
            <a:endParaRPr>
              <a:latin typeface="Tahoma" pitchFamily="34" charset="0"/>
            </a:endParaRPr>
          </a:p>
        </p:txBody>
      </p:sp>
      <p:sp>
        <p:nvSpPr>
          <p:cNvPr id="90360" name="" title=""/>
          <p:cNvSpPr/>
          <p:nvPr/>
        </p:nvSpPr>
        <p:spPr>
          <a:xfrm>
            <a:off x="6143625" y="5195888"/>
            <a:ext cx="196850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s1</a:t>
            </a:r>
            <a:endParaRPr>
              <a:latin typeface="Tahoma" pitchFamily="34" charset="0"/>
            </a:endParaRPr>
          </a:p>
        </p:txBody>
      </p:sp>
      <p:sp>
        <p:nvSpPr>
          <p:cNvPr id="90361" name="" title=""/>
          <p:cNvSpPr/>
          <p:nvPr/>
        </p:nvSpPr>
        <p:spPr>
          <a:xfrm>
            <a:off x="6342063" y="5183188"/>
            <a:ext cx="915987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 into “tokens”</a:t>
            </a:r>
            <a:endParaRPr>
              <a:latin typeface="Tahoma" pitchFamily="34" charset="0"/>
            </a:endParaRPr>
          </a:p>
        </p:txBody>
      </p:sp>
      <p:sp>
        <p:nvSpPr>
          <p:cNvPr id="90362" name="" title=""/>
          <p:cNvSpPr/>
          <p:nvPr/>
        </p:nvSpPr>
        <p:spPr>
          <a:xfrm>
            <a:off x="7239000" y="5183188"/>
            <a:ext cx="165100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—</a:t>
            </a:r>
            <a:endParaRPr>
              <a:latin typeface="Tahoma" pitchFamily="34" charset="0"/>
            </a:endParaRPr>
          </a:p>
        </p:txBody>
      </p:sp>
      <p:sp>
        <p:nvSpPr>
          <p:cNvPr id="90363" name="" title=""/>
          <p:cNvSpPr/>
          <p:nvPr/>
        </p:nvSpPr>
        <p:spPr>
          <a:xfrm>
            <a:off x="7400925" y="5183188"/>
            <a:ext cx="1285875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logical pieces such </a:t>
            </a:r>
            <a:endParaRPr>
              <a:latin typeface="Tahoma" pitchFamily="34" charset="0"/>
            </a:endParaRPr>
          </a:p>
        </p:txBody>
      </p:sp>
      <p:sp>
        <p:nvSpPr>
          <p:cNvPr id="90364" name="" title=""/>
          <p:cNvSpPr/>
          <p:nvPr/>
        </p:nvSpPr>
        <p:spPr>
          <a:xfrm>
            <a:off x="3181350" y="5381625"/>
            <a:ext cx="162242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as words in a line of text</a:t>
            </a:r>
            <a:endParaRPr>
              <a:latin typeface="Tahoma" pitchFamily="34" charset="0"/>
            </a:endParaRPr>
          </a:p>
        </p:txBody>
      </p:sp>
      <p:sp>
        <p:nvSpPr>
          <p:cNvPr id="90365" name="" title=""/>
          <p:cNvSpPr/>
          <p:nvPr/>
        </p:nvSpPr>
        <p:spPr>
          <a:xfrm>
            <a:off x="4770438" y="5381625"/>
            <a:ext cx="16510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—</a:t>
            </a:r>
            <a:endParaRPr>
              <a:latin typeface="Tahoma" pitchFamily="34" charset="0"/>
            </a:endParaRPr>
          </a:p>
        </p:txBody>
      </p:sp>
      <p:sp>
        <p:nvSpPr>
          <p:cNvPr id="90366" name="" title=""/>
          <p:cNvSpPr/>
          <p:nvPr/>
        </p:nvSpPr>
        <p:spPr>
          <a:xfrm>
            <a:off x="4933950" y="5381625"/>
            <a:ext cx="2849563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separated by characters contained in string </a:t>
            </a:r>
            <a:endParaRPr>
              <a:latin typeface="Tahoma" pitchFamily="34" charset="0"/>
            </a:endParaRPr>
          </a:p>
        </p:txBody>
      </p:sp>
      <p:sp>
        <p:nvSpPr>
          <p:cNvPr id="90367" name="" title=""/>
          <p:cNvSpPr/>
          <p:nvPr/>
        </p:nvSpPr>
        <p:spPr>
          <a:xfrm>
            <a:off x="7721600" y="5394325"/>
            <a:ext cx="1968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s2</a:t>
            </a:r>
            <a:endParaRPr>
              <a:latin typeface="Tahoma" pitchFamily="34" charset="0"/>
            </a:endParaRPr>
          </a:p>
        </p:txBody>
      </p:sp>
      <p:sp>
        <p:nvSpPr>
          <p:cNvPr id="90368" name="Rectangle 0" title=""/>
          <p:cNvSpPr/>
          <p:nvPr/>
        </p:nvSpPr>
        <p:spPr>
          <a:xfrm>
            <a:off x="7918450" y="5381625"/>
            <a:ext cx="68897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. The first </a:t>
            </a:r>
            <a:endParaRPr>
              <a:latin typeface="Tahoma" pitchFamily="34" charset="0"/>
            </a:endParaRPr>
          </a:p>
        </p:txBody>
      </p:sp>
      <p:sp>
        <p:nvSpPr>
          <p:cNvPr id="90369" name="Rectangle 1" title=""/>
          <p:cNvSpPr/>
          <p:nvPr/>
        </p:nvSpPr>
        <p:spPr>
          <a:xfrm>
            <a:off x="3181350" y="5578475"/>
            <a:ext cx="8699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call contains </a:t>
            </a:r>
            <a:endParaRPr>
              <a:latin typeface="Tahoma" pitchFamily="34" charset="0"/>
            </a:endParaRPr>
          </a:p>
        </p:txBody>
      </p:sp>
      <p:sp>
        <p:nvSpPr>
          <p:cNvPr id="90370" name="Rectangle 2" title=""/>
          <p:cNvSpPr/>
          <p:nvPr/>
        </p:nvSpPr>
        <p:spPr>
          <a:xfrm>
            <a:off x="4037013" y="5591175"/>
            <a:ext cx="1968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s1</a:t>
            </a:r>
            <a:endParaRPr>
              <a:latin typeface="Tahoma" pitchFamily="34" charset="0"/>
            </a:endParaRPr>
          </a:p>
        </p:txBody>
      </p:sp>
      <p:sp>
        <p:nvSpPr>
          <p:cNvPr id="90371" name="Rectangle 3" title=""/>
          <p:cNvSpPr/>
          <p:nvPr/>
        </p:nvSpPr>
        <p:spPr>
          <a:xfrm>
            <a:off x="4235450" y="5578475"/>
            <a:ext cx="4389438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 as the first argument, and subsequent calls to continue tokenizing </a:t>
            </a:r>
            <a:endParaRPr>
              <a:latin typeface="Tahoma" pitchFamily="34" charset="0"/>
            </a:endParaRPr>
          </a:p>
        </p:txBody>
      </p:sp>
      <p:sp>
        <p:nvSpPr>
          <p:cNvPr id="90372" name="Rectangle 4" title=""/>
          <p:cNvSpPr/>
          <p:nvPr/>
        </p:nvSpPr>
        <p:spPr>
          <a:xfrm>
            <a:off x="3181350" y="5781675"/>
            <a:ext cx="1566863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the same string contain </a:t>
            </a:r>
            <a:endParaRPr>
              <a:latin typeface="Tahoma" pitchFamily="34" charset="0"/>
            </a:endParaRPr>
          </a:p>
        </p:txBody>
      </p:sp>
      <p:sp>
        <p:nvSpPr>
          <p:cNvPr id="90373" name="Rectangle 5" title=""/>
          <p:cNvSpPr/>
          <p:nvPr/>
        </p:nvSpPr>
        <p:spPr>
          <a:xfrm>
            <a:off x="4713288" y="5794375"/>
            <a:ext cx="39370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NULL</a:t>
            </a:r>
            <a:endParaRPr>
              <a:latin typeface="Tahoma" pitchFamily="34" charset="0"/>
            </a:endParaRPr>
          </a:p>
        </p:txBody>
      </p:sp>
      <p:sp>
        <p:nvSpPr>
          <p:cNvPr id="90374" name="Rectangle 6" title=""/>
          <p:cNvSpPr/>
          <p:nvPr/>
        </p:nvSpPr>
        <p:spPr>
          <a:xfrm>
            <a:off x="5108575" y="5781675"/>
            <a:ext cx="3627438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 as the first argument. A pointer to the current token is </a:t>
            </a:r>
            <a:endParaRPr>
              <a:latin typeface="Tahoma" pitchFamily="34" charset="0"/>
            </a:endParaRPr>
          </a:p>
        </p:txBody>
      </p:sp>
      <p:sp>
        <p:nvSpPr>
          <p:cNvPr id="90375" name="Rectangle 7" title=""/>
          <p:cNvSpPr/>
          <p:nvPr/>
        </p:nvSpPr>
        <p:spPr>
          <a:xfrm>
            <a:off x="3181350" y="5980113"/>
            <a:ext cx="5148263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returned by each call. If there are no more tokens when the function is called, </a:t>
            </a:r>
            <a:endParaRPr>
              <a:latin typeface="Tahoma" pitchFamily="34" charset="0"/>
            </a:endParaRPr>
          </a:p>
        </p:txBody>
      </p:sp>
      <p:sp>
        <p:nvSpPr>
          <p:cNvPr id="90376" name="Rectangle 8" title=""/>
          <p:cNvSpPr/>
          <p:nvPr/>
        </p:nvSpPr>
        <p:spPr>
          <a:xfrm>
            <a:off x="8221663" y="5992813"/>
            <a:ext cx="393700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Courier New" pitchFamily="49" charset="0"/>
              </a:rPr>
              <a:t>NULL</a:t>
            </a:r>
            <a:endParaRPr>
              <a:latin typeface="Tahoma" pitchFamily="34" charset="0"/>
            </a:endParaRPr>
          </a:p>
        </p:txBody>
      </p:sp>
      <p:sp>
        <p:nvSpPr>
          <p:cNvPr id="90377" name="Rectangle 9" title=""/>
          <p:cNvSpPr/>
          <p:nvPr/>
        </p:nvSpPr>
        <p:spPr>
          <a:xfrm>
            <a:off x="8616950" y="5980113"/>
            <a:ext cx="41275" cy="198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 </a:t>
            </a:r>
            <a:endParaRPr>
              <a:latin typeface="Tahoma" pitchFamily="34" charset="0"/>
            </a:endParaRPr>
          </a:p>
        </p:txBody>
      </p:sp>
      <p:sp>
        <p:nvSpPr>
          <p:cNvPr id="90378" name="" title=""/>
          <p:cNvSpPr/>
          <p:nvPr/>
        </p:nvSpPr>
        <p:spPr>
          <a:xfrm>
            <a:off x="3181350" y="6172200"/>
            <a:ext cx="742950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>
                <a:latin typeface="Times New Roman" pitchFamily="18" charset="0"/>
              </a:rPr>
              <a:t>is returned.</a:t>
            </a:r>
            <a:endParaRPr>
              <a:latin typeface="Tahoma" pitchFamily="34" charset="0"/>
            </a:endParaRPr>
          </a:p>
        </p:txBody>
      </p:sp>
      <p:sp>
        <p:nvSpPr>
          <p:cNvPr id="90379" name="" title=""/>
          <p:cNvSpPr/>
          <p:nvPr/>
        </p:nvSpPr>
        <p:spPr>
          <a:xfrm>
            <a:off x="3910013" y="6172200"/>
            <a:ext cx="41275" cy="198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300" b="1">
                <a:latin typeface="Times New Roman" pitchFamily="18" charset="0"/>
              </a:rPr>
              <a:t> </a:t>
            </a:r>
            <a:endParaRPr>
              <a:latin typeface="Tahoma" pitchFamily="34" charset="0"/>
            </a:endParaRPr>
          </a:p>
        </p:txBody>
      </p:sp>
      <p:cxnSp>
        <p:nvCxnSpPr>
          <p:cNvPr id="90391" name="" title=""/>
          <p:cNvCxnSpPr/>
          <p:nvPr/>
        </p:nvCxnSpPr>
        <p:spPr>
          <a:xfrm>
            <a:off x="196850" y="5030788"/>
            <a:ext cx="1588" cy="1331912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cxnSp>
        <p:nvCxnSpPr>
          <p:cNvPr id="90399" name="" title=""/>
          <p:cNvCxnSpPr/>
          <p:nvPr/>
        </p:nvCxnSpPr>
        <p:spPr>
          <a:xfrm>
            <a:off x="200025" y="6362700"/>
            <a:ext cx="2925763" cy="0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sp>
        <p:nvSpPr>
          <p:cNvPr id="90400" name="Rectangle 20" title=""/>
          <p:cNvSpPr/>
          <p:nvPr/>
        </p:nvSpPr>
        <p:spPr>
          <a:xfrm>
            <a:off x="3135313" y="5126038"/>
            <a:ext cx="11112" cy="12446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cxnSp>
        <p:nvCxnSpPr>
          <p:cNvPr id="90401" name="" title=""/>
          <p:cNvCxnSpPr/>
          <p:nvPr/>
        </p:nvCxnSpPr>
        <p:spPr>
          <a:xfrm>
            <a:off x="3135313" y="5116513"/>
            <a:ext cx="1587" cy="1244600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cxnSp>
        <p:nvCxnSpPr>
          <p:cNvPr id="90406" name="" title=""/>
          <p:cNvCxnSpPr/>
          <p:nvPr/>
        </p:nvCxnSpPr>
        <p:spPr>
          <a:xfrm>
            <a:off x="3146425" y="6361113"/>
            <a:ext cx="5581650" cy="1587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sp>
        <p:nvSpPr>
          <p:cNvPr id="90407" name="Rectangle 27" title=""/>
          <p:cNvSpPr/>
          <p:nvPr/>
        </p:nvSpPr>
        <p:spPr>
          <a:xfrm>
            <a:off x="8728075" y="5126038"/>
            <a:ext cx="11113" cy="1244600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cxnSp>
        <p:nvCxnSpPr>
          <p:cNvPr id="90408" name="" title=""/>
          <p:cNvCxnSpPr/>
          <p:nvPr/>
        </p:nvCxnSpPr>
        <p:spPr>
          <a:xfrm>
            <a:off x="8728075" y="5126038"/>
            <a:ext cx="1588" cy="1244600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sp>
        <p:nvSpPr>
          <p:cNvPr id="90415" name="" title=""/>
          <p:cNvSpPr/>
          <p:nvPr/>
        </p:nvSpPr>
        <p:spPr>
          <a:xfrm>
            <a:off x="-501650" y="6386513"/>
            <a:ext cx="47625" cy="22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eaLnBrk="0" hangingPunct="0"/>
            <a:r>
              <a:rPr sz="1500">
                <a:latin typeface="Times New Roman" pitchFamily="18" charset="0"/>
              </a:rPr>
              <a:t> </a:t>
            </a:r>
            <a:endParaRPr>
              <a:latin typeface="Tahoma" pitchFamily="34" charset="0"/>
            </a:endParaRPr>
          </a:p>
        </p:txBody>
      </p:sp>
      <p:cxnSp>
        <p:nvCxnSpPr>
          <p:cNvPr id="90419" name="" title=""/>
          <p:cNvCxnSpPr/>
          <p:nvPr/>
        </p:nvCxnSpPr>
        <p:spPr>
          <a:xfrm>
            <a:off x="204788" y="4143375"/>
            <a:ext cx="2927350" cy="1588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cxnSp>
        <p:nvCxnSpPr>
          <p:cNvPr id="90423" name="" title=""/>
          <p:cNvCxnSpPr/>
          <p:nvPr/>
        </p:nvCxnSpPr>
        <p:spPr>
          <a:xfrm>
            <a:off x="201613" y="4630738"/>
            <a:ext cx="2927350" cy="1587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cxnSp>
        <p:nvCxnSpPr>
          <p:cNvPr id="90425" name="" title=""/>
          <p:cNvCxnSpPr/>
          <p:nvPr/>
        </p:nvCxnSpPr>
        <p:spPr>
          <a:xfrm>
            <a:off x="196850" y="2514600"/>
            <a:ext cx="2927350" cy="1588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cxnSp>
        <p:nvCxnSpPr>
          <p:cNvPr id="90426" name="" title=""/>
          <p:cNvCxnSpPr/>
          <p:nvPr/>
        </p:nvCxnSpPr>
        <p:spPr>
          <a:xfrm>
            <a:off x="196850" y="5097463"/>
            <a:ext cx="2927350" cy="1587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cxnSp>
        <p:nvCxnSpPr>
          <p:cNvPr id="90427" name="" title=""/>
          <p:cNvCxnSpPr/>
          <p:nvPr/>
        </p:nvCxnSpPr>
        <p:spPr>
          <a:xfrm>
            <a:off x="3143250" y="5097463"/>
            <a:ext cx="5581650" cy="1587"/>
          </a:xfrm>
          <a:prstGeom prst="line">
            <a:avLst/>
          </a:prstGeom>
          <a:noFill/>
          <a:ln w="0">
            <a:solidFill>
              <a:schemeClr val="tx1"/>
            </a:solidFill>
            <a:miter lim="800000"/>
          </a:ln>
        </p:spPr>
      </p:cxnSp>
      <p:cxnSp>
        <p:nvCxnSpPr>
          <p:cNvPr id="90431" name="" title=""/>
          <p:cNvCxnSpPr/>
          <p:nvPr/>
        </p:nvCxnSpPr>
        <p:spPr>
          <a:xfrm>
            <a:off x="3143250" y="1644650"/>
            <a:ext cx="1588" cy="411163"/>
          </a:xfrm>
          <a:prstGeom prst="line">
            <a:avLst/>
          </a:prstGeom>
          <a:noFill/>
          <a:ln w="28575">
            <a:solidFill>
              <a:prstClr val="black"/>
            </a:solidFill>
            <a:miter lim="800000"/>
          </a:ln>
        </p:spPr>
      </p:cxnSp>
      <p:sp>
        <p:nvSpPr>
          <p:cNvPr id="90433" name="Rectangle 41" title=""/>
          <p:cNvSpPr/>
          <p:nvPr/>
        </p:nvSpPr>
        <p:spPr>
          <a:xfrm>
            <a:off x="1419225" y="280988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t>	Search Functions</a:t>
            </a:r>
          </a:p>
        </p:txBody>
      </p:sp>
    </p:spTree>
  </p:cSld>
  <p:clrMapOvr>
    <a:masterClrMapping/>
  </p:clrMapOvr>
  <p:transition/>
  <p:timing/>
</p:sld>
</file>

<file path=ppt/slides/slide4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427" name="NotDefined 3" title=""/>
          <p:cNvSpPr/>
          <p:nvPr>
            <p:ph type="body" idx="4294967295"/>
          </p:nvPr>
        </p:nvSpPr>
        <p:spPr>
          <a:xfrm>
            <a:off x="762000" y="2057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/>
              <a:t>This is a test </a:t>
            </a:r>
            <a:endParaRPr sz="4800"/>
          </a:p>
          <a:p>
            <a:pPr lvl="0" algn="ctr">
              <a:buNone/>
            </a:pPr>
            <a:endParaRPr sz="4800"/>
          </a:p>
          <a:p>
            <a:pPr lvl="0" algn="ctr">
              <a:buNone/>
            </a:pPr>
            <a:r>
              <a:rPr sz="4800"/>
              <a:t>“ “    wrong</a:t>
            </a:r>
            <a:endParaRPr sz="4800"/>
          </a:p>
          <a:p>
            <a:pPr lvl="0" algn="ctr">
              <a:buNone/>
            </a:pPr>
            <a:r>
              <a:rPr sz="4800"/>
              <a:t>‘ ‘    right</a:t>
            </a:r>
            <a:endParaRPr sz="4800"/>
          </a:p>
          <a:p>
            <a:pPr lvl="0" algn="ctr">
              <a:buNone/>
            </a:pPr>
            <a:r>
              <a:rPr sz="4800"/>
              <a:t>NULL</a:t>
            </a:r>
            <a:endParaRPr sz="4800"/>
          </a:p>
        </p:txBody>
      </p:sp>
    </p:spTree>
  </p:cSld>
  <p:clrMapOvr>
    <a:masterClrMapping/>
  </p:clrMapOvr>
  <p:transition/>
  <p:timing/>
</p:sld>
</file>

<file path=ppt/slides/slide4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800100" y="1997075"/>
            <a:ext cx="97536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447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Lecture 18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4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533400" y="1752600"/>
            <a:ext cx="8229600" cy="3048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1700"/>
              <a:t>File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4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2438400" y="2743200"/>
            <a:ext cx="54102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b="1"/>
              <a:t>Text Files </a:t>
            </a:r>
            <a:br>
              <a:rPr b="1"/>
            </a:br>
            <a:endParaRPr b="1"/>
          </a:p>
          <a:p>
            <a:pPr lvl="0"/>
            <a:r>
              <a:rPr b="1"/>
              <a:t>Executable Programs</a:t>
            </a:r>
            <a:endParaRPr b="1"/>
          </a:p>
        </p:txBody>
      </p:sp>
      <p:sp>
        <p:nvSpPr>
          <p:cNvPr id="3076" name="Text Box 4" title=""/>
          <p:cNvSpPr txBox="1"/>
          <p:nvPr/>
        </p:nvSpPr>
        <p:spPr>
          <a:xfrm>
            <a:off x="1905000" y="730250"/>
            <a:ext cx="63246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/>
              <a:t>Types of Files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4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/>
            <a:r>
              <a:t>Memory is volatile</a:t>
            </a:r>
          </a:p>
          <a:p>
            <a:pPr lvl="0" algn="just"/>
          </a:p>
          <a:p>
            <a:pPr lvl="0" algn="just"/>
            <a:r>
              <a:t>Any data that you key in by keyboard while a program is running is also volatile</a:t>
            </a:r>
          </a:p>
        </p:txBody>
      </p:sp>
    </p:spTree>
  </p:cSld>
  <p:clrMapOvr>
    <a:masterClrMapping/>
  </p:clrMapOvr>
  <p:transition/>
  <p:timing/>
</p:sld>
</file>

<file path=ppt/slides/slide4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File Handling</a:t>
            </a:r>
            <a:endParaRPr sz="5400"/>
          </a:p>
        </p:txBody>
      </p:sp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1752600" y="2743200"/>
            <a:ext cx="6845300" cy="314483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/>
            <a:r>
              <a:rPr sz="4000" b="1"/>
              <a:t>Text files handling</a:t>
            </a:r>
            <a:endParaRPr sz="4000" b="1"/>
          </a:p>
          <a:p>
            <a:pPr lvl="0" algn="ctr"/>
            <a:endParaRPr sz="4000" b="1"/>
          </a:p>
          <a:p>
            <a:pPr lvl="0" algn="ctr"/>
            <a:r>
              <a:rPr sz="4000" b="1"/>
              <a:t>Binary files handling 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Arithmetic operators</a:t>
            </a:r>
            <a:endParaRPr sz="5400"/>
          </a:p>
        </p:txBody>
      </p:sp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676400" y="2362200"/>
            <a:ext cx="5715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2">
              <a:lnSpc>
                <a:spcPct val="90000"/>
              </a:lnSpc>
              <a:buNone/>
            </a:pPr>
            <a:r>
              <a:rPr sz="2800" b="1"/>
              <a:t>Plus				+		</a:t>
            </a:r>
            <a:endParaRPr sz="2800" b="1"/>
          </a:p>
          <a:p>
            <a:pPr lvl="2">
              <a:lnSpc>
                <a:spcPct val="90000"/>
              </a:lnSpc>
              <a:buNone/>
            </a:pPr>
            <a:r>
              <a:rPr sz="2800" b="1"/>
              <a:t>Minus			-		</a:t>
            </a:r>
            <a:endParaRPr sz="2800" b="1"/>
          </a:p>
          <a:p>
            <a:pPr lvl="2">
              <a:lnSpc>
                <a:spcPct val="90000"/>
              </a:lnSpc>
              <a:buNone/>
            </a:pPr>
            <a:r>
              <a:rPr sz="2800" b="1"/>
              <a:t>Multiply			*	</a:t>
            </a:r>
            <a:endParaRPr sz="2800" b="1"/>
          </a:p>
          <a:p>
            <a:pPr lvl="2">
              <a:lnSpc>
                <a:spcPct val="90000"/>
              </a:lnSpc>
              <a:buNone/>
            </a:pPr>
            <a:endParaRPr sz="2800" b="1"/>
          </a:p>
          <a:p>
            <a:pPr lvl="2">
              <a:lnSpc>
                <a:spcPct val="90000"/>
              </a:lnSpc>
              <a:buNone/>
            </a:pPr>
            <a:r>
              <a:rPr sz="2800" b="1"/>
              <a:t>Divide			/ 		</a:t>
            </a:r>
            <a:endParaRPr sz="2800" b="1"/>
          </a:p>
          <a:p>
            <a:pPr lvl="2">
              <a:lnSpc>
                <a:spcPct val="90000"/>
              </a:lnSpc>
              <a:buNone/>
            </a:pPr>
            <a:r>
              <a:rPr sz="2800" b="1"/>
              <a:t>Modulus			%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4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Steps to handle file</a:t>
            </a:r>
            <a:endParaRPr sz="54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2438400" y="2057400"/>
            <a:ext cx="5410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b="1"/>
              <a:t>Open the File</a:t>
            </a:r>
            <a:endParaRPr b="1"/>
          </a:p>
          <a:p>
            <a:pPr lvl="0"/>
            <a:endParaRPr b="1"/>
          </a:p>
          <a:p>
            <a:pPr lvl="0"/>
            <a:r>
              <a:rPr b="1"/>
              <a:t>Read / Write the File </a:t>
            </a:r>
            <a:endParaRPr b="1"/>
          </a:p>
          <a:p>
            <a:pPr lvl="0"/>
            <a:endParaRPr b="1"/>
          </a:p>
          <a:p>
            <a:pPr lvl="0"/>
            <a:r>
              <a:rPr b="1"/>
              <a:t>Close the File</a:t>
            </a:r>
            <a:endParaRPr b="1"/>
          </a:p>
        </p:txBody>
      </p:sp>
    </p:spTree>
  </p:cSld>
  <p:clrMapOvr>
    <a:masterClrMapping/>
  </p:clrMapOvr>
  <p:transition/>
  <p:timing/>
</p:sld>
</file>

<file path=ppt/slides/slide4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1066800" y="2667000"/>
            <a:ext cx="75438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0600" b="1"/>
              <a:t>Streams</a:t>
            </a:r>
            <a:endParaRPr sz="10600" b="1"/>
          </a:p>
        </p:txBody>
      </p:sp>
    </p:spTree>
  </p:cSld>
  <p:clrMapOvr>
    <a:masterClrMapping/>
  </p:clrMapOvr>
  <p:transition/>
  <p:timing/>
</p:sld>
</file>

<file path=ppt/slides/slide4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1066800" y="320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Header File for File Handling</a:t>
            </a:r>
            <a:endParaRPr sz="4800"/>
          </a:p>
        </p:txBody>
      </p:sp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1057275" y="2133600"/>
            <a:ext cx="861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4200"/>
              <a:t>fstream.h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4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Header File for File Handling</a:t>
            </a:r>
          </a:p>
        </p:txBody>
      </p:sp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074738" y="2743200"/>
            <a:ext cx="7797800" cy="91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</a:t>
            </a:r>
            <a:r>
              <a:rPr sz="5400"/>
              <a:t>#include &lt;fstream.h&gt;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4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Input File Stream</a:t>
            </a:r>
            <a:endParaRPr sz="6000"/>
          </a:p>
        </p:txBody>
      </p:sp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2603500" y="2813050"/>
            <a:ext cx="5588000" cy="32829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</a:t>
            </a:r>
            <a:r>
              <a:rPr sz="8000"/>
              <a:t>ifstream</a:t>
            </a:r>
            <a:endParaRPr sz="8000"/>
          </a:p>
          <a:p>
            <a:pPr lvl="0">
              <a:buNone/>
            </a:pPr>
            <a:endParaRPr sz="5400"/>
          </a:p>
        </p:txBody>
      </p:sp>
    </p:spTree>
  </p:cSld>
  <p:clrMapOvr>
    <a:masterClrMapping/>
  </p:clrMapOvr>
  <p:transition/>
  <p:timing/>
</p:sld>
</file>

<file path=ppt/slides/slide4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Output file stream</a:t>
            </a:r>
            <a:endParaRPr sz="6000"/>
          </a:p>
        </p:txBody>
      </p:sp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2057400" y="2941638"/>
            <a:ext cx="5715000" cy="16303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/>
              <a:t>	</a:t>
            </a:r>
            <a:r>
              <a:rPr sz="8000"/>
              <a:t>ofstream</a:t>
            </a:r>
            <a:endParaRPr sz="8000"/>
          </a:p>
        </p:txBody>
      </p:sp>
    </p:spTree>
  </p:cSld>
  <p:clrMapOvr>
    <a:masterClrMapping/>
  </p:clrMapOvr>
  <p:transition/>
  <p:timing/>
</p:sld>
</file>

<file path=ppt/slides/slide4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0668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	#include &lt;fstream.h&gt;</a:t>
            </a:r>
          </a:p>
          <a:p>
            <a:pPr lvl="0" algn="ctr">
              <a:buNone/>
            </a:pPr>
          </a:p>
          <a:p>
            <a:pPr lvl="0" algn="ctr">
              <a:buNone/>
            </a:pPr>
            <a:r>
              <a:t>	ifstream myFile ; </a:t>
            </a:r>
          </a:p>
          <a:p>
            <a:pPr lvl="0" algn="ctr">
              <a:buNone/>
            </a:pPr>
          </a:p>
          <a:p>
            <a:pPr lvl="0" algn="ctr">
              <a:buNone/>
            </a:pPr>
            <a:r>
              <a:t>	myFile.open ( “payRoll.txt” ) ; </a:t>
            </a:r>
          </a:p>
          <a:p>
            <a:pPr lvl="0" algn="ctr">
              <a:buNone/>
            </a:pPr>
          </a:p>
          <a:p>
            <a:pPr lvl="0" algn="ctr">
              <a:buNone/>
            </a:pPr>
            <a:r>
              <a:t>  </a:t>
            </a:r>
          </a:p>
        </p:txBody>
      </p:sp>
    </p:spTree>
  </p:cSld>
  <p:clrMapOvr>
    <a:masterClrMapping/>
  </p:clrMapOvr>
  <p:transition/>
  <p:timing/>
</p:sld>
</file>

<file path=ppt/slides/slide4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title"/>
          </p:nvPr>
        </p:nvSpPr>
        <p:spPr>
          <a:xfrm>
            <a:off x="1676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Fully Qualified Path Name</a:t>
            </a:r>
          </a:p>
        </p:txBody>
      </p:sp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990600" y="1981200"/>
            <a:ext cx="8153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4400"/>
          </a:p>
          <a:p>
            <a:pPr lvl="0">
              <a:buNone/>
            </a:pPr>
            <a:endParaRPr sz="4400"/>
          </a:p>
          <a:p>
            <a:pPr lvl="0">
              <a:buNone/>
            </a:pPr>
            <a:r>
              <a:rPr sz="6000"/>
              <a:t>C:\myProg\payRoll.txt</a:t>
            </a:r>
            <a:endParaRPr sz="6000"/>
          </a:p>
          <a:p>
            <a:pPr lvl="0">
              <a:buNone/>
            </a:pPr>
            <a:endParaRPr sz="4400"/>
          </a:p>
          <a:p>
            <a:pPr lvl="0">
              <a:buNone/>
            </a:pPr>
            <a:endParaRPr sz="4400"/>
          </a:p>
        </p:txBody>
      </p:sp>
    </p:spTree>
  </p:cSld>
  <p:clrMapOvr>
    <a:masterClrMapping/>
  </p:clrMapOvr>
  <p:transition/>
  <p:timing/>
</p:sld>
</file>

<file path=ppt/slides/slide4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Access file data</a:t>
            </a:r>
            <a:endParaRPr sz="6000"/>
          </a:p>
        </p:txBody>
      </p:sp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	myfile &gt;&gt; var1;</a:t>
            </a:r>
          </a:p>
          <a:p>
            <a:pPr lvl="0" algn="ctr">
              <a:buNone/>
            </a:pPr>
          </a:p>
          <a:p>
            <a:pPr lvl="0" algn="ctr">
              <a:buNone/>
            </a:pPr>
            <a:r>
              <a:t>We can also write:</a:t>
            </a:r>
          </a:p>
          <a:p>
            <a:pPr lvl="0" algn="ctr">
              <a:buNone/>
            </a:pPr>
            <a:r>
              <a:t> myfile &gt;&gt; var1 &gt;&gt; var2 ;</a:t>
            </a:r>
          </a:p>
        </p:txBody>
      </p:sp>
    </p:spTree>
  </p:cSld>
  <p:clrMapOvr>
    <a:masterClrMapping/>
  </p:clrMapOvr>
  <p:transition/>
  <p:timing/>
</p:sld>
</file>

<file path=ppt/slides/slide4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Close the File</a:t>
            </a:r>
            <a:endParaRPr sz="6000"/>
          </a:p>
        </p:txBody>
      </p:sp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1912938" y="2605088"/>
            <a:ext cx="6426200" cy="34909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/>
              <a:t>	myFile.close ( ) ;</a:t>
            </a:r>
            <a:endParaRPr sz="4800"/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3716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Arithmetic operators</a:t>
            </a:r>
            <a:endParaRPr sz="5400"/>
          </a:p>
        </p:txBody>
      </p:sp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2286000" y="2438400"/>
            <a:ext cx="5029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buNone/>
            </a:pPr>
            <a:r>
              <a:rPr sz="4800" b="1"/>
              <a:t>i + j</a:t>
            </a:r>
            <a:endParaRPr sz="4800" b="1"/>
          </a:p>
          <a:p>
            <a:pPr lvl="4">
              <a:buNone/>
            </a:pPr>
            <a:r>
              <a:rPr sz="4800" b="1"/>
              <a:t>x * y</a:t>
            </a:r>
            <a:endParaRPr sz="4800" b="1"/>
          </a:p>
          <a:p>
            <a:pPr lvl="4">
              <a:buNone/>
            </a:pPr>
            <a:r>
              <a:rPr sz="4800" b="1"/>
              <a:t>a / b</a:t>
            </a:r>
            <a:endParaRPr sz="4800" b="1"/>
          </a:p>
          <a:p>
            <a:pPr lvl="4">
              <a:buNone/>
            </a:pPr>
            <a:r>
              <a:rPr sz="4800" b="1"/>
              <a:t>a % b</a:t>
            </a:r>
            <a:endParaRPr sz="4800" b="1"/>
          </a:p>
          <a:p>
            <a:pPr lvl="0"/>
            <a:endParaRPr sz="6600" b="1"/>
          </a:p>
        </p:txBody>
      </p:sp>
    </p:spTree>
  </p:cSld>
  <p:clrMapOvr>
    <a:masterClrMapping/>
  </p:clrMapOvr>
  <p:transition/>
  <p:timing/>
</p:sld>
</file>

<file path=ppt/slides/slide4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Process : Open </a:t>
            </a:r>
            <a:endParaRPr sz="6000"/>
          </a:p>
        </p:txBody>
      </p:sp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666750" y="2728913"/>
            <a:ext cx="7543800" cy="62388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			myfile.open ( “payRoll.txt” ) ;</a:t>
            </a:r>
            <a:endParaRPr sz="2800" b="1"/>
          </a:p>
        </p:txBody>
      </p:sp>
      <p:sp>
        <p:nvSpPr>
          <p:cNvPr id="33796" name="DownArrow 4" title=""/>
          <p:cNvSpPr/>
          <p:nvPr/>
        </p:nvSpPr>
        <p:spPr>
          <a:xfrm>
            <a:off x="4695825" y="375285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33797" name="LeftRightArrow 5" title=""/>
          <p:cNvSpPr/>
          <p:nvPr/>
        </p:nvSpPr>
        <p:spPr>
          <a:xfrm>
            <a:off x="3581400" y="4591050"/>
            <a:ext cx="2590800" cy="485775"/>
          </a:xfrm>
          <a:prstGeom prst="leftRightArrow">
            <a:avLst>
              <a:gd name="adj1" fmla="val 50000"/>
              <a:gd name="adj2" fmla="val 106173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33799" name="ProcessFlow 7" title=""/>
          <p:cNvSpPr/>
          <p:nvPr/>
        </p:nvSpPr>
        <p:spPr>
          <a:xfrm>
            <a:off x="2057400" y="4210050"/>
            <a:ext cx="1447800" cy="914400"/>
          </a:xfrm>
          <a:prstGeom prst="flowChartProcess">
            <a:avLst/>
          </a:prstGeom>
          <a:solidFill>
            <a:srgbClr val="EBB4F2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myFile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3800" name="Document" title=""/>
          <p:cNvSpPr>
            <a:spLocks noEditPoints="1"/>
          </p:cNvSpPr>
          <p:nvPr/>
        </p:nvSpPr>
        <p:spPr>
          <a:xfrm>
            <a:off x="6248400" y="4057650"/>
            <a:ext cx="1828800" cy="1809750"/>
          </a:xfrm>
          <a:custGeom>
            <a:gdLst>
              <a:gd name="GT0" fmla="*/ 977 w 21600"/>
              <a:gd name="GT1" fmla="+- l GT0 0"/>
              <a:gd name="GT2" fmla="*/ 818 h 21600"/>
              <a:gd name="GT3" fmla="+- t GT2 0"/>
              <a:gd name="GT4" fmla="*/ 20622 w 21600"/>
              <a:gd name="GT5" fmla="+- l GT4 0"/>
              <a:gd name="GT6" fmla="*/ 16429 h 21600"/>
              <a:gd name="GT7" fmla="+- t GT6 0"/>
            </a:gdLst>
            <a:cxnLst>
              <a:cxn ang="0">
                <a:pos x="10757" y="21632"/>
              </a:cxn>
              <a:cxn ang="0">
                <a:pos x="85" y="10849"/>
              </a:cxn>
              <a:cxn ang="0">
                <a:pos x="10757" y="81"/>
              </a:cxn>
              <a:cxn ang="0">
                <a:pos x="21706" y="10652"/>
              </a:cxn>
              <a:cxn ang="0">
                <a:pos x="10757" y="21632"/>
              </a:cxn>
              <a:cxn ang="0">
                <a:pos x="0" y="0"/>
              </a:cxn>
              <a:cxn ang="0">
                <a:pos x="21600" y="0"/>
              </a:cxn>
              <a:cxn ang="0">
                <a:pos x="21600" y="21600"/>
              </a:cxn>
            </a:cxnLst>
            <a:rect l="GT1" t="GT3" r="GT5" b="GT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>
            <a:solidFill>
              <a:prstClr val="black"/>
            </a:solidFill>
            <a:round/>
          </a:ln>
          <a:effectLst>
            <a:outerShdw dist="107763" dir="2700000" algn="ctr">
              <a:srgbClr val="808080"/>
            </a:outerShdw>
          </a:effectLst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>
              <a:solidFill>
                <a:srgbClr val="000000"/>
              </a:solidFill>
            </a:endParaRPr>
          </a:p>
          <a:p>
            <a:pPr lvl="0"/>
            <a:r>
              <a:rPr sz="2400">
                <a:solidFill>
                  <a:srgbClr val="000000"/>
                </a:solidFill>
              </a:rPr>
              <a:t>payRoll.txt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4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>
                <a:solidFill>
                  <a:schemeClr val="tx1"/>
                </a:solidFill>
              </a:rPr>
              <a:t>Process: Close 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228600" y="1981200"/>
            <a:ext cx="7543800" cy="62388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			myfile.close ( “payRoll.txt” ) ;</a:t>
            </a:r>
          </a:p>
        </p:txBody>
      </p:sp>
      <p:sp>
        <p:nvSpPr>
          <p:cNvPr id="34820" name="DownArrow 4" title=""/>
          <p:cNvSpPr/>
          <p:nvPr/>
        </p:nvSpPr>
        <p:spPr>
          <a:xfrm>
            <a:off x="4133850" y="299085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34822" name="ProcessFlow 6" title=""/>
          <p:cNvSpPr/>
          <p:nvPr/>
        </p:nvSpPr>
        <p:spPr>
          <a:xfrm>
            <a:off x="1495425" y="3676650"/>
            <a:ext cx="1447800" cy="914400"/>
          </a:xfrm>
          <a:prstGeom prst="flowChartProcess">
            <a:avLst/>
          </a:prstGeom>
          <a:solidFill>
            <a:srgbClr val="EBB4F2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>
                <a:solidFill>
                  <a:srgbClr val="000000"/>
                </a:solidFill>
              </a:rPr>
              <a:t>myFile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823" name="Document" title=""/>
          <p:cNvSpPr>
            <a:spLocks noEditPoints="1"/>
          </p:cNvSpPr>
          <p:nvPr/>
        </p:nvSpPr>
        <p:spPr>
          <a:xfrm>
            <a:off x="6372225" y="3295650"/>
            <a:ext cx="1828800" cy="1809750"/>
          </a:xfrm>
          <a:custGeom>
            <a:gdLst>
              <a:gd name="GT0" fmla="*/ 977 w 21600"/>
              <a:gd name="GT1" fmla="+- l GT0 0"/>
              <a:gd name="GT2" fmla="*/ 818 h 21600"/>
              <a:gd name="GT3" fmla="+- t GT2 0"/>
              <a:gd name="GT4" fmla="*/ 20622 w 21600"/>
              <a:gd name="GT5" fmla="+- l GT4 0"/>
              <a:gd name="GT6" fmla="*/ 16429 h 21600"/>
              <a:gd name="GT7" fmla="+- t GT6 0"/>
            </a:gdLst>
            <a:cxnLst>
              <a:cxn ang="0">
                <a:pos x="10757" y="21632"/>
              </a:cxn>
              <a:cxn ang="0">
                <a:pos x="85" y="10849"/>
              </a:cxn>
              <a:cxn ang="0">
                <a:pos x="10757" y="81"/>
              </a:cxn>
              <a:cxn ang="0">
                <a:pos x="21706" y="10652"/>
              </a:cxn>
              <a:cxn ang="0">
                <a:pos x="10757" y="21632"/>
              </a:cxn>
              <a:cxn ang="0">
                <a:pos x="0" y="0"/>
              </a:cxn>
              <a:cxn ang="0">
                <a:pos x="21600" y="0"/>
              </a:cxn>
              <a:cxn ang="0">
                <a:pos x="21600" y="21600"/>
              </a:cxn>
            </a:cxnLst>
            <a:rect l="GT1" t="GT3" r="GT5" b="GT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>
            <a:solidFill>
              <a:prstClr val="black"/>
            </a:solidFill>
            <a:round/>
          </a:ln>
          <a:effectLst>
            <a:outerShdw dist="107763" dir="2700000" algn="ctr">
              <a:srgbClr val="808080"/>
            </a:outerShdw>
          </a:effectLst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>
              <a:solidFill>
                <a:srgbClr val="000000"/>
              </a:solidFill>
            </a:endParaRPr>
          </a:p>
          <a:p>
            <a:pPr lvl="0"/>
            <a:r>
              <a:rPr sz="2400">
                <a:solidFill>
                  <a:srgbClr val="000000"/>
                </a:solidFill>
              </a:rPr>
              <a:t>payRoll.txt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824" name="LeftArrow 8" title=""/>
          <p:cNvSpPr/>
          <p:nvPr/>
        </p:nvSpPr>
        <p:spPr>
          <a:xfrm>
            <a:off x="2943225" y="390525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34825" name="Text Box 9" title=""/>
          <p:cNvSpPr txBox="1"/>
          <p:nvPr/>
        </p:nvSpPr>
        <p:spPr>
          <a:xfrm>
            <a:off x="4086225" y="3829050"/>
            <a:ext cx="549275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400" b="1">
                <a:solidFill>
                  <a:schemeClr val="hlink"/>
                </a:solidFill>
              </a:rPr>
              <a:t>X</a:t>
            </a:r>
            <a:endParaRPr sz="4400" b="1">
              <a:solidFill>
                <a:schemeClr val="hlink"/>
              </a:solidFill>
            </a:endParaRPr>
          </a:p>
        </p:txBody>
      </p:sp>
      <p:sp>
        <p:nvSpPr>
          <p:cNvPr id="34826" name="" title=""/>
          <p:cNvSpPr/>
          <p:nvPr/>
        </p:nvSpPr>
        <p:spPr>
          <a:xfrm>
            <a:off x="4695825" y="3905250"/>
            <a:ext cx="1662113" cy="485775"/>
          </a:xfrm>
          <a:prstGeom prst="rightArrow">
            <a:avLst>
              <a:gd name="adj1" fmla="val 50000"/>
              <a:gd name="adj2" fmla="val 85539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4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/>
              <a:t>	ifstream myFile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myFile.open ( “myFile.txt” )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if ( !myFile )  // Error check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cout &lt;&lt; “Your file could not be 	opened”;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}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------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myFile.close ( ) ;</a:t>
            </a:r>
            <a:endParaRPr sz="2800"/>
          </a:p>
        </p:txBody>
      </p:sp>
    </p:spTree>
  </p:cSld>
  <p:clrMapOvr>
    <a:masterClrMapping/>
  </p:clrMapOvr>
  <p:transition/>
  <p:timing/>
</p:sld>
</file>

<file path=ppt/slides/slide4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Output File Modes</a:t>
            </a:r>
            <a:endParaRPr sz="54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2362200" y="2286000"/>
            <a:ext cx="5791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Create a new file</a:t>
            </a:r>
          </a:p>
          <a:p>
            <a:pPr lvl="0"/>
            <a:r>
              <a:t>Overwrite an existing file</a:t>
            </a:r>
          </a:p>
          <a:p>
            <a:pPr lvl="0"/>
            <a:r>
              <a:t>Append some text</a:t>
            </a:r>
          </a:p>
          <a:p>
            <a:pPr lvl="0"/>
            <a:r>
              <a:t>Randomly accessing a file</a:t>
            </a:r>
          </a:p>
        </p:txBody>
      </p:sp>
    </p:spTree>
  </p:cSld>
  <p:clrMapOvr>
    <a:masterClrMapping/>
  </p:clrMapOvr>
  <p:transition/>
  <p:timing/>
</p:sld>
</file>

<file path=ppt/slides/slide4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Syntax</a:t>
            </a:r>
            <a:endParaRPr sz="6600"/>
          </a:p>
        </p:txBody>
      </p:sp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219200" y="1600200"/>
            <a:ext cx="8229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1600"/>
          </a:p>
          <a:p>
            <a:pPr lvl="0">
              <a:lnSpc>
                <a:spcPct val="80000"/>
              </a:lnSpc>
              <a:buNone/>
            </a:pPr>
            <a:endParaRPr sz="1600"/>
          </a:p>
          <a:p>
            <a:pPr lvl="0">
              <a:lnSpc>
                <a:spcPct val="80000"/>
              </a:lnSpc>
              <a:buNone/>
            </a:pP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2400"/>
              <a:t>fStream fileVar ( “fileName” , mode ) ; // </a:t>
            </a:r>
            <a:r>
              <a:rPr sz="1600"/>
              <a:t>Generic syntax</a:t>
            </a: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ifstream myfile ( “myfile.txt” , ios :: in ) ;</a:t>
            </a:r>
            <a:endParaRPr sz="2400"/>
          </a:p>
          <a:p>
            <a:pPr lvl="0">
              <a:lnSpc>
                <a:spcPct val="80000"/>
              </a:lnSpc>
              <a:buNone/>
            </a:pPr>
            <a:endParaRPr sz="1600"/>
          </a:p>
          <a:p>
            <a:pPr lvl="0">
              <a:lnSpc>
                <a:spcPct val="80000"/>
              </a:lnSpc>
              <a:buNone/>
            </a:pPr>
            <a:endParaRPr sz="16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ofstream myfile ( “myfile.txt” , ios :: out ) ;</a:t>
            </a: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</a:t>
            </a:r>
            <a:endParaRPr sz="1600"/>
          </a:p>
        </p:txBody>
      </p:sp>
      <p:sp>
        <p:nvSpPr>
          <p:cNvPr id="18437" name="CalloutWedgeRoundRectangle 5" title=""/>
          <p:cNvSpPr/>
          <p:nvPr/>
        </p:nvSpPr>
        <p:spPr>
          <a:xfrm>
            <a:off x="5791200" y="2895600"/>
            <a:ext cx="1676400" cy="685800"/>
          </a:xfrm>
          <a:prstGeom prst="wedgeRoundRectCallout">
            <a:avLst>
              <a:gd name="adj1" fmla="val -48106"/>
              <a:gd name="adj2" fmla="val 949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Opening Mode</a:t>
            </a:r>
          </a:p>
        </p:txBody>
      </p:sp>
      <p:sp>
        <p:nvSpPr>
          <p:cNvPr id="18438" name="CalloutWedgeRoundRectangle 6" title=""/>
          <p:cNvSpPr/>
          <p:nvPr/>
        </p:nvSpPr>
        <p:spPr>
          <a:xfrm>
            <a:off x="5638800" y="4191000"/>
            <a:ext cx="1676400" cy="609600"/>
          </a:xfrm>
          <a:prstGeom prst="wedgeRoundRectCallout">
            <a:avLst>
              <a:gd name="adj1" fmla="val -48106"/>
              <a:gd name="adj2" fmla="val 1005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Opening Mode</a:t>
            </a:r>
          </a:p>
        </p:txBody>
      </p:sp>
    </p:spTree>
  </p:cSld>
  <p:clrMapOvr>
    <a:masterClrMapping/>
  </p:clrMapOvr>
  <p:transition/>
  <p:timing/>
</p:sld>
</file>

<file path=ppt/slides/slide4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0" y="1795463"/>
            <a:ext cx="10077450" cy="541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/>
              <a:t>ios :: in 	   open for reading (default for ifstream)</a:t>
            </a:r>
            <a:endParaRPr sz="2400"/>
          </a:p>
          <a:p>
            <a:pPr lvl="0">
              <a:buNone/>
            </a:pPr>
            <a:r>
              <a:rPr sz="2400"/>
              <a:t>ios :: out	   open for writing (default for ofstream)</a:t>
            </a:r>
            <a:endParaRPr sz="2400"/>
          </a:p>
          <a:p>
            <a:pPr lvl="0">
              <a:buNone/>
            </a:pPr>
            <a:r>
              <a:rPr sz="2400"/>
              <a:t>ios :: app	   start writing at end of file (APPend)</a:t>
            </a:r>
            <a:endParaRPr sz="2400"/>
          </a:p>
          <a:p>
            <a:pPr lvl="0">
              <a:buNone/>
            </a:pPr>
            <a:r>
              <a:rPr sz="2400"/>
              <a:t>ios :: ate	   start reading or writing at EOF of file (ATEnd)</a:t>
            </a:r>
            <a:endParaRPr sz="2400"/>
          </a:p>
          <a:p>
            <a:pPr lvl="0">
              <a:buNone/>
            </a:pPr>
            <a:r>
              <a:rPr sz="2400"/>
              <a:t>ios :: trunc	   truncate file to zero length if it exists (TRUNCate)</a:t>
            </a:r>
            <a:endParaRPr sz="2400"/>
          </a:p>
          <a:p>
            <a:pPr lvl="0">
              <a:buNone/>
            </a:pPr>
            <a:r>
              <a:rPr sz="2400"/>
              <a:t>ios :: nocreate  error when opening if file does not already exist</a:t>
            </a:r>
            <a:endParaRPr sz="2400"/>
          </a:p>
          <a:p>
            <a:pPr lvl="0">
              <a:buNone/>
            </a:pPr>
            <a:r>
              <a:rPr sz="2400"/>
              <a:t>ios :: noreplace error when opening for output if file already exists</a:t>
            </a:r>
            <a:endParaRPr sz="2400"/>
          </a:p>
          <a:p>
            <a:pPr lvl="0">
              <a:buNone/>
            </a:pPr>
            <a:r>
              <a:rPr sz="2400"/>
              <a:t>ios :: binary	    open file in binary (not text) mode</a:t>
            </a:r>
            <a:endParaRPr sz="2400"/>
          </a:p>
        </p:txBody>
      </p:sp>
      <p:sp>
        <p:nvSpPr>
          <p:cNvPr id="29700" name="Rectangle 4" title=""/>
          <p:cNvSpPr>
            <a:spLocks noGrp="1"/>
          </p:cNvSpPr>
          <p:nvPr>
            <p:ph type="title"/>
          </p:nvPr>
        </p:nvSpPr>
        <p:spPr>
          <a:xfrm>
            <a:off x="685800" y="-2286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List of File Handling Modes</a:t>
            </a:r>
            <a:endParaRPr sz="4000"/>
          </a:p>
        </p:txBody>
      </p:sp>
    </p:spTree>
  </p:cSld>
  <p:clrMapOvr>
    <a:masterClrMapping/>
  </p:clrMapOvr>
  <p:transition/>
  <p:timing/>
</p:sld>
</file>

<file path=ppt/slides/slide4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752475" y="1951038"/>
            <a:ext cx="87630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>
                <a:solidFill>
                  <a:schemeClr val="hlink"/>
                </a:solidFill>
              </a:rPr>
              <a:t>Append</a:t>
            </a:r>
            <a:br>
              <a:rPr>
                <a:solidFill>
                  <a:schemeClr val="hlink"/>
                </a:solidFill>
              </a:rPr>
            </a:br>
            <a:r>
              <a:t>ofstream myfile (“myfile.txt” , ios :: app ) ;</a:t>
            </a:r>
          </a:p>
          <a:p>
            <a:pPr lvl="0"/>
            <a:r>
              <a:rPr>
                <a:solidFill>
                  <a:schemeClr val="hlink"/>
                </a:solidFill>
              </a:rPr>
              <a:t>Random Access</a:t>
            </a:r>
            <a:br>
              <a:rPr>
                <a:solidFill>
                  <a:schemeClr val="hlink"/>
                </a:solidFill>
              </a:rPr>
            </a:br>
            <a:r>
              <a:t> ofstream myfile ( “myfile.txt” , ios :: ate ) ;</a:t>
            </a:r>
          </a:p>
          <a:p>
            <a:pPr lvl="0"/>
            <a:r>
              <a:rPr>
                <a:solidFill>
                  <a:schemeClr val="hlink"/>
                </a:solidFill>
              </a:rPr>
              <a:t>Truncate</a:t>
            </a:r>
            <a:br>
              <a:rPr>
                <a:solidFill>
                  <a:schemeClr val="hlink"/>
                </a:solidFill>
              </a:rPr>
            </a:br>
            <a:r>
              <a:t> ofstream myfile ( “myfile.txt” , ios::trunc ) ;</a:t>
            </a:r>
          </a:p>
          <a:p>
            <a:pPr lvl="0"/>
          </a:p>
        </p:txBody>
      </p:sp>
    </p:spTree>
  </p:cSld>
  <p:clrMapOvr>
    <a:masterClrMapping/>
  </p:clrMapOvr>
  <p:transition/>
  <p:timing/>
</p:sld>
</file>

<file path=ppt/slides/slide4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myfile.eof ( )</a:t>
            </a:r>
          </a:p>
        </p:txBody>
      </p:sp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11430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/>
              <a:t>	while ( !myfile.eof ( ) )</a:t>
            </a:r>
            <a:endParaRPr sz="4800"/>
          </a:p>
          <a:p>
            <a:pPr lvl="0">
              <a:buNone/>
            </a:pPr>
            <a:r>
              <a:rPr sz="4800"/>
              <a:t>	{</a:t>
            </a:r>
            <a:endParaRPr sz="4800"/>
          </a:p>
          <a:p>
            <a:pPr lvl="0">
              <a:buNone/>
            </a:pPr>
            <a:r>
              <a:rPr sz="4800"/>
              <a:t>		myfile &gt;&gt; varName ;</a:t>
            </a:r>
            <a:endParaRPr sz="4800"/>
          </a:p>
          <a:p>
            <a:pPr lvl="0">
              <a:buNone/>
            </a:pPr>
            <a:r>
              <a:rPr sz="4800"/>
              <a:t>	}</a:t>
            </a:r>
            <a:endParaRPr sz="4800"/>
          </a:p>
        </p:txBody>
      </p:sp>
    </p:spTree>
  </p:cSld>
  <p:clrMapOvr>
    <a:masterClrMapping/>
  </p:clrMapOvr>
  <p:transition/>
  <p:timing/>
</p:sld>
</file>

<file path=ppt/slides/slide4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get ( )</a:t>
            </a:r>
            <a:endParaRPr sz="6600"/>
          </a:p>
        </p:txBody>
      </p:sp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1066800" y="2743200"/>
            <a:ext cx="7543800" cy="2590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/>
              <a:t>	char ch ; </a:t>
            </a:r>
            <a:endParaRPr sz="6600"/>
          </a:p>
          <a:p>
            <a:pPr lvl="0" algn="ctr">
              <a:buNone/>
            </a:pPr>
            <a:r>
              <a:rPr sz="6600"/>
              <a:t>	myFile.get ( ch ) ;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/>
              <a:t>	while ( !myFile.eof ( ) )</a:t>
            </a:r>
            <a:endParaRPr sz="3600"/>
          </a:p>
          <a:p>
            <a:pPr lvl="0">
              <a:buNone/>
            </a:pPr>
            <a:r>
              <a:rPr sz="3600"/>
              <a:t>	{</a:t>
            </a:r>
            <a:endParaRPr sz="3600"/>
          </a:p>
          <a:p>
            <a:pPr lvl="0">
              <a:buNone/>
            </a:pPr>
            <a:r>
              <a:rPr sz="3600"/>
              <a:t>		myFile.get ( ch ) ;</a:t>
            </a:r>
            <a:endParaRPr sz="3600"/>
          </a:p>
          <a:p>
            <a:pPr lvl="0">
              <a:buNone/>
            </a:pPr>
            <a:r>
              <a:rPr sz="3600"/>
              <a:t>		cout &lt;&lt; ch ;</a:t>
            </a:r>
            <a:endParaRPr sz="3600"/>
          </a:p>
          <a:p>
            <a:pPr lvl="0">
              <a:buNone/>
            </a:pPr>
            <a:r>
              <a:rPr sz="3600"/>
              <a:t>	}</a:t>
            </a:r>
            <a:endParaRPr sz="3600"/>
          </a:p>
        </p:txBody>
      </p:sp>
    </p:spTree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% = Remainder</a:t>
            </a:r>
            <a:endParaRPr sz="5400"/>
          </a:p>
        </p:txBody>
      </p:sp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1066800" y="2667000"/>
            <a:ext cx="7543800" cy="2438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200" b="1"/>
              <a:t>5 % 2 = 1</a:t>
            </a:r>
            <a:endParaRPr sz="5200" b="1"/>
          </a:p>
          <a:p>
            <a:pPr lvl="0" algn="ctr">
              <a:buNone/>
            </a:pPr>
            <a:r>
              <a:rPr sz="5200" b="1"/>
              <a:t>2 % 2 = 0</a:t>
            </a:r>
            <a:endParaRPr sz="5200" b="1"/>
          </a:p>
        </p:txBody>
      </p:sp>
    </p:spTree>
  </p:cSld>
  <p:clrMapOvr>
    <a:masterClrMapping/>
  </p:clrMapOvr>
  <p:transition/>
  <p:timing/>
</p:sld>
</file>

<file path=ppt/slides/slide4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put ( )</a:t>
            </a:r>
            <a:endParaRPr sz="6600"/>
          </a:p>
        </p:txBody>
      </p:sp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</a:t>
            </a:r>
          </a:p>
        </p:txBody>
      </p:sp>
      <p:sp>
        <p:nvSpPr>
          <p:cNvPr id="35844" name="Text Box 4" title=""/>
          <p:cNvSpPr txBox="1"/>
          <p:nvPr/>
        </p:nvSpPr>
        <p:spPr>
          <a:xfrm>
            <a:off x="1290638" y="3106738"/>
            <a:ext cx="7561262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400" b="1">
                <a:latin typeface="Tahoma" pitchFamily="34" charset="0"/>
              </a:rPr>
              <a:t>outputFile.put ( ch ) ;</a:t>
            </a:r>
            <a:endParaRPr sz="54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4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628650" y="2636838"/>
            <a:ext cx="9067800" cy="17827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 b="1"/>
              <a:t>	ifstream myInputFile ( “myfile.txt” , ios :: in ) ;</a:t>
            </a:r>
            <a:endParaRPr sz="2400" b="1"/>
          </a:p>
          <a:p>
            <a:pPr lvl="0">
              <a:buNone/>
            </a:pPr>
            <a:endParaRPr sz="2400" b="1"/>
          </a:p>
          <a:p>
            <a:pPr lvl="0">
              <a:buNone/>
            </a:pPr>
            <a:r>
              <a:rPr sz="2400" b="1"/>
              <a:t>	ofstream myOnputFile ( “myfile.txt” , ios :: out ) ;</a:t>
            </a:r>
            <a:endParaRPr sz="2400" b="1"/>
          </a:p>
          <a:p>
            <a:pPr lvl="0">
              <a:buNone/>
            </a:pPr>
            <a:endParaRPr sz="2400" b="1"/>
          </a:p>
          <a:p>
            <a:pPr lvl="0">
              <a:buNone/>
            </a:pPr>
            <a:endParaRPr sz="2400" b="1"/>
          </a:p>
        </p:txBody>
      </p:sp>
    </p:spTree>
  </p:cSld>
  <p:clrMapOvr>
    <a:masterClrMapping/>
  </p:clrMapOvr>
  <p:transition/>
  <p:timing/>
</p:sld>
</file>

<file path=ppt/slides/slide4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400" b="1"/>
              <a:t>int i ;</a:t>
            </a:r>
            <a:endParaRPr sz="4400" b="1"/>
          </a:p>
          <a:p>
            <a:pPr lvl="0" algn="ctr">
              <a:buNone/>
            </a:pPr>
            <a:r>
              <a:rPr sz="4400" b="1"/>
              <a:t>i = 0 ;</a:t>
            </a:r>
            <a:endParaRPr sz="4400" b="1"/>
          </a:p>
          <a:p>
            <a:pPr lvl="0" algn="ctr">
              <a:buNone/>
            </a:pPr>
            <a:endParaRPr sz="4400" b="1"/>
          </a:p>
          <a:p>
            <a:pPr lvl="0" algn="ctr">
              <a:buNone/>
            </a:pPr>
            <a:r>
              <a:rPr sz="4400" b="1"/>
              <a:t>int i = 0 ;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4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Open file</a:t>
            </a:r>
            <a:endParaRPr sz="6600"/>
          </a:p>
        </p:txBody>
      </p:sp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538163" y="2971800"/>
            <a:ext cx="8839200" cy="137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/>
              <a:t>ifstream myInputFile ( “myfile.txt” ) ;</a:t>
            </a:r>
            <a:endParaRPr sz="4000"/>
          </a:p>
        </p:txBody>
      </p:sp>
    </p:spTree>
  </p:cSld>
  <p:clrMapOvr>
    <a:masterClrMapping/>
  </p:clrMapOvr>
  <p:transition/>
  <p:timing/>
</p:sld>
</file>

<file path=ppt/slides/slide4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/>
          </p:nvPr>
        </p:nvSpPr>
        <p:spPr>
          <a:xfrm>
            <a:off x="1066800" y="4857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Open file</a:t>
            </a:r>
            <a:endParaRPr sz="6600"/>
          </a:p>
        </p:txBody>
      </p:sp>
      <p:sp>
        <p:nvSpPr>
          <p:cNvPr id="39939" name="NotDefined 3" title=""/>
          <p:cNvSpPr/>
          <p:nvPr>
            <p:ph type="body" idx="4294967295"/>
          </p:nvPr>
        </p:nvSpPr>
        <p:spPr>
          <a:xfrm>
            <a:off x="342900" y="3048000"/>
            <a:ext cx="8839200" cy="76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/>
              <a:t>ofstream myOnputFile ( “myfile.txt” ) ;</a:t>
            </a:r>
            <a:endParaRPr sz="4000"/>
          </a:p>
        </p:txBody>
      </p:sp>
    </p:spTree>
  </p:cSld>
  <p:clrMapOvr>
    <a:masterClrMapping/>
  </p:clrMapOvr>
  <p:transition/>
  <p:timing/>
</p:sld>
</file>

<file path=ppt/slides/slide4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175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9600" b="1"/>
              <a:t>strtok ( )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4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838200" y="2362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>
                <a:solidFill>
                  <a:schemeClr val="tx1"/>
                </a:solidFill>
              </a:rPr>
              <a:t>getline ( ) function</a:t>
            </a:r>
            <a:endParaRPr sz="6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/>
</p:sld>
</file>

<file path=ppt/slides/slide4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Syntax of getline function</a:t>
            </a:r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914400" y="1981200"/>
            <a:ext cx="8382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</a:t>
            </a:r>
          </a:p>
          <a:p>
            <a:pPr lvl="0">
              <a:buNone/>
            </a:pPr>
            <a:endParaRPr sz="2800" b="1"/>
          </a:p>
          <a:p>
            <a:pPr lvl="0">
              <a:buNone/>
            </a:pPr>
            <a:endParaRPr sz="2800" b="1"/>
          </a:p>
          <a:p>
            <a:pPr lvl="0">
              <a:buNone/>
            </a:pPr>
            <a:r>
              <a:t>myfile</a:t>
            </a:r>
            <a:r>
              <a:rPr sz="2800" b="1"/>
              <a:t>.getline (char *s, int n, char delim);</a:t>
            </a:r>
            <a:br>
              <a:rPr sz="2800"/>
            </a:br>
            <a:endParaRPr sz="1800"/>
          </a:p>
          <a:p>
            <a:pPr lvl="0">
              <a:buNone/>
            </a:pPr>
            <a:endParaRPr sz="2800"/>
          </a:p>
          <a:p>
            <a:pPr lvl="0">
              <a:buNone/>
            </a:pPr>
            <a:r>
              <a:rPr sz="2000"/>
              <a:t>	</a:t>
            </a:r>
          </a:p>
          <a:p>
            <a:pPr lvl="0">
              <a:buNone/>
            </a:pPr>
            <a:endParaRPr sz="2000"/>
          </a:p>
        </p:txBody>
      </p:sp>
      <p:sp>
        <p:nvSpPr>
          <p:cNvPr id="25604" name="CalloutWedgeRoundRectangle 4" title=""/>
          <p:cNvSpPr/>
          <p:nvPr/>
        </p:nvSpPr>
        <p:spPr>
          <a:xfrm>
            <a:off x="4267200" y="2667000"/>
            <a:ext cx="1676400" cy="685800"/>
          </a:xfrm>
          <a:prstGeom prst="wedgeRoundRectCallout">
            <a:avLst>
              <a:gd name="adj1" fmla="val -48106"/>
              <a:gd name="adj2" fmla="val 949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Character array</a:t>
            </a:r>
          </a:p>
        </p:txBody>
      </p:sp>
      <p:sp>
        <p:nvSpPr>
          <p:cNvPr id="25606" name="CalloutWedgeRoundRectangle 6" title=""/>
          <p:cNvSpPr/>
          <p:nvPr/>
        </p:nvSpPr>
        <p:spPr>
          <a:xfrm>
            <a:off x="6019800" y="2286000"/>
            <a:ext cx="1676400" cy="1066800"/>
          </a:xfrm>
          <a:prstGeom prst="wedgeRoundRectCallout">
            <a:avLst>
              <a:gd name="adj1" fmla="val -57861"/>
              <a:gd name="adj2" fmla="val 882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Numbers of characters to be read</a:t>
            </a:r>
          </a:p>
        </p:txBody>
      </p:sp>
      <p:sp>
        <p:nvSpPr>
          <p:cNvPr id="25607" name="CalloutWedgeRoundRectangle 7" title=""/>
          <p:cNvSpPr/>
          <p:nvPr/>
        </p:nvSpPr>
        <p:spPr>
          <a:xfrm>
            <a:off x="6629400" y="4419600"/>
            <a:ext cx="1676400" cy="685800"/>
          </a:xfrm>
          <a:prstGeom prst="wedgeRoundRectCallout">
            <a:avLst>
              <a:gd name="adj1" fmla="val 3407"/>
              <a:gd name="adj2" fmla="val -986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delimiter</a:t>
            </a:r>
          </a:p>
        </p:txBody>
      </p:sp>
    </p:spTree>
  </p:cSld>
  <p:clrMapOvr>
    <a:masterClrMapping/>
  </p:clrMapOvr>
  <p:transition/>
  <p:timing/>
</p:sld>
</file>

<file path=ppt/slides/slide4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NotDefined 2" title=""/>
          <p:cNvSpPr/>
          <p:nvPr>
            <p:ph type="title"/>
          </p:nvPr>
        </p:nvSpPr>
        <p:spPr>
          <a:xfrm>
            <a:off x="135255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Syntax of getline function</a:t>
            </a:r>
          </a:p>
        </p:txBody>
      </p:sp>
      <p:sp>
        <p:nvSpPr>
          <p:cNvPr id="4198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u="sng"/>
              <a:t>Input</a:t>
            </a:r>
            <a:endParaRPr u="sng"/>
          </a:p>
          <a:p>
            <a:pPr lvl="0">
              <a:buNone/>
            </a:pPr>
            <a:r>
              <a:rPr b="1"/>
              <a:t>Hello World</a:t>
            </a:r>
            <a:endParaRPr b="1"/>
          </a:p>
          <a:p>
            <a:pPr lvl="0">
              <a:buNone/>
            </a:pPr>
            <a:endParaRPr b="1"/>
          </a:p>
          <a:p>
            <a:pPr lvl="0">
              <a:buNone/>
            </a:pPr>
            <a:r>
              <a:t>myfile.getline ( arrayString , 20 , ’W’ ) ;</a:t>
            </a:r>
          </a:p>
          <a:p>
            <a:pPr lvl="0">
              <a:buNone/>
            </a:pPr>
          </a:p>
          <a:p>
            <a:pPr lvl="0">
              <a:buNone/>
            </a:pPr>
            <a:r>
              <a:rPr u="sng"/>
              <a:t>Output</a:t>
            </a:r>
            <a:endParaRPr u="sng"/>
          </a:p>
          <a:p>
            <a:pPr lvl="0">
              <a:buNone/>
            </a:pPr>
            <a:r>
              <a:rPr b="1"/>
              <a:t>Hello</a:t>
            </a:r>
            <a:endParaRPr b="1"/>
          </a:p>
          <a:p>
            <a:pPr lvl="0">
              <a:buNone/>
            </a:pPr>
            <a:endParaRPr b="1"/>
          </a:p>
        </p:txBody>
      </p:sp>
    </p:spTree>
  </p:cSld>
  <p:clrMapOvr>
    <a:masterClrMapping/>
  </p:clrMapOvr>
  <p:transition/>
  <p:timing/>
</p:sld>
</file>

<file path=ppt/slides/slide4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File</a:t>
            </a:r>
            <a:endParaRPr sz="6600"/>
          </a:p>
        </p:txBody>
      </p:sp>
      <p:sp>
        <p:nvSpPr>
          <p:cNvPr id="45059" name="NotDefined 3" title=""/>
          <p:cNvSpPr/>
          <p:nvPr>
            <p:ph type="body" idx="4294967295"/>
          </p:nvPr>
        </p:nvSpPr>
        <p:spPr>
          <a:xfrm>
            <a:off x="1066800" y="3124200"/>
            <a:ext cx="75438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Amir	1000</a:t>
            </a:r>
            <a:endParaRPr sz="4800" b="1"/>
          </a:p>
          <a:p>
            <a:pPr lvl="0">
              <a:buNone/>
            </a:pPr>
            <a:r>
              <a:rPr sz="4800" b="1"/>
              <a:t>Amara 1002</a:t>
            </a:r>
            <a:endParaRPr sz="4800" b="1"/>
          </a:p>
          <a:p>
            <a:pPr lvl="0" algn="ctr">
              <a:buNone/>
            </a:pPr>
            <a:endParaRPr sz="4800" b="1"/>
          </a:p>
        </p:txBody>
      </p:sp>
    </p:spTree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 </a:t>
            </a:r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1066800" y="2057400"/>
            <a:ext cx="75438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4 / 2 = 2</a:t>
            </a:r>
            <a:endParaRPr sz="6600" b="1"/>
          </a:p>
          <a:p>
            <a:pPr lvl="0" algn="ctr">
              <a:buNone/>
            </a:pPr>
            <a:r>
              <a:rPr sz="6600" b="1"/>
              <a:t>5 / 2 = ?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4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title"/>
          </p:nvPr>
        </p:nvSpPr>
        <p:spPr>
          <a:xfrm>
            <a:off x="285750" y="3124200"/>
            <a:ext cx="99822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5100"/>
              <a:t>strtok ( string , delimiter )</a:t>
            </a:r>
            <a:endParaRPr sz="5100"/>
          </a:p>
        </p:txBody>
      </p:sp>
    </p:spTree>
  </p:cSld>
  <p:clrMapOvr>
    <a:masterClrMapping/>
  </p:clrMapOvr>
  <p:transition/>
  <p:timing/>
</p:sld>
</file>

<file path=ppt/slides/slide4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char * namePtr , *salaryPtr , arr [ 30 ] ;</a:t>
            </a:r>
          </a:p>
          <a:p>
            <a:pPr lvl="0">
              <a:buNone/>
            </a:pPr>
            <a:r>
              <a:t>double fSalary = 0.0 ;</a:t>
            </a:r>
          </a:p>
          <a:p>
            <a:pPr lvl="0">
              <a:buNone/>
            </a:pPr>
            <a:r>
              <a:t>inFile.getline ( arr , 30 , ‘\n’ ) ;</a:t>
            </a:r>
          </a:p>
          <a:p>
            <a:pPr lvl="0">
              <a:buNone/>
            </a:pPr>
            <a:r>
              <a:t>namePtr = strtok ( arr , " " ) ;</a:t>
            </a:r>
          </a:p>
          <a:p>
            <a:pPr lvl="0">
              <a:buNone/>
            </a:pPr>
            <a:r>
              <a:t>salaryPtr = strtok ( NULL , " " ) ;</a:t>
            </a:r>
          </a:p>
          <a:p>
            <a:pPr lvl="0">
              <a:buNone/>
            </a:pPr>
            <a:r>
              <a:t>fSalary = atof ( salaryPtr ) ;</a:t>
            </a:r>
          </a:p>
          <a:p>
            <a:pPr lvl="0">
              <a:buNone/>
            </a:pPr>
            <a:r>
              <a:t>		:</a:t>
            </a:r>
          </a:p>
        </p:txBody>
      </p:sp>
    </p:spTree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Precedence</a:t>
            </a:r>
            <a:endParaRPr sz="7200"/>
          </a:p>
        </p:txBody>
      </p:sp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2209800" y="2895600"/>
            <a:ext cx="54102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 b="1"/>
              <a:t>Highest:		( )</a:t>
            </a:r>
            <a:endParaRPr sz="2800" b="1"/>
          </a:p>
          <a:p>
            <a:pPr lvl="0"/>
            <a:r>
              <a:rPr sz="2800" b="1"/>
              <a:t>Next:			* , / , %</a:t>
            </a:r>
            <a:endParaRPr sz="2800" b="1"/>
          </a:p>
          <a:p>
            <a:pPr lvl="0"/>
            <a:r>
              <a:rPr sz="2800" b="1"/>
              <a:t>Lowest:			+ , -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1143000" y="1981200"/>
            <a:ext cx="83058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4000"/>
              <a:t>Introduction to Programming</a:t>
            </a:r>
            <a:endParaRPr sz="40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524000" y="38100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Lecture 4</a:t>
            </a:r>
            <a:endParaRPr sz="3600" b="1"/>
          </a:p>
        </p:txBody>
      </p:sp>
    </p:spTree>
  </p:cSld>
  <p:clrMapOvr>
    <a:masterClrMapping/>
  </p:clrMapOvr>
  <p:transition advTm="953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12192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Design Recipe</a:t>
            </a:r>
            <a:endParaRPr sz="6000"/>
          </a:p>
        </p:txBody>
      </p:sp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12192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2800" b="1"/>
              <a:t>To design a program properly, we must:</a:t>
            </a:r>
            <a:endParaRPr sz="2800" b="1"/>
          </a:p>
          <a:p>
            <a:pPr lvl="1"/>
            <a:r>
              <a:rPr sz="2400" b="1"/>
              <a:t> Analyze a problem statement, typically</a:t>
            </a:r>
            <a:endParaRPr sz="2400" b="1"/>
          </a:p>
          <a:p>
            <a:pPr lvl="1">
              <a:buNone/>
            </a:pPr>
            <a:r>
              <a:rPr sz="2400" b="1"/>
              <a:t>    expressed as a word problem</a:t>
            </a:r>
            <a:endParaRPr sz="2400" b="1"/>
          </a:p>
          <a:p>
            <a:pPr lvl="1"/>
            <a:r>
              <a:rPr sz="2400" b="1"/>
              <a:t> Express its essence, abstractly and with</a:t>
            </a:r>
            <a:endParaRPr sz="2400" b="1"/>
          </a:p>
          <a:p>
            <a:pPr lvl="1">
              <a:buNone/>
            </a:pPr>
            <a:r>
              <a:rPr sz="2400" b="1"/>
              <a:t>    examples</a:t>
            </a:r>
            <a:endParaRPr sz="2400" b="1"/>
          </a:p>
          <a:p>
            <a:pPr lvl="1"/>
            <a:r>
              <a:rPr sz="2400" b="1"/>
              <a:t>Formulate statements and comments in a</a:t>
            </a:r>
            <a:endParaRPr sz="2400" b="1"/>
          </a:p>
          <a:p>
            <a:pPr lvl="1">
              <a:buNone/>
            </a:pPr>
            <a:r>
              <a:rPr sz="2400" b="1"/>
              <a:t>   precise language</a:t>
            </a:r>
            <a:endParaRPr sz="2400" b="1"/>
          </a:p>
          <a:p>
            <a:pPr lvl="1"/>
            <a:r>
              <a:rPr sz="2400" b="1"/>
              <a:t>Evaluate and revise the activities in light of</a:t>
            </a:r>
            <a:endParaRPr sz="2400" b="1"/>
          </a:p>
          <a:p>
            <a:pPr lvl="1">
              <a:buNone/>
            </a:pPr>
            <a:r>
              <a:rPr sz="2400" b="1"/>
              <a:t>   checks and tests</a:t>
            </a:r>
            <a:endParaRPr sz="2400" b="1"/>
          </a:p>
          <a:p>
            <a:pPr lvl="1"/>
            <a:endParaRPr sz="2400" b="1"/>
          </a:p>
          <a:p>
            <a:pPr lvl="0"/>
            <a:endParaRPr sz="2800" b="1"/>
          </a:p>
        </p:txBody>
      </p:sp>
    </p:spTree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3716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Key Words of C</a:t>
            </a:r>
            <a:endParaRPr sz="60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2362200" y="2209800"/>
            <a:ext cx="480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b="1"/>
              <a:t> main</a:t>
            </a:r>
            <a:endParaRPr b="1"/>
          </a:p>
          <a:p>
            <a:pPr lvl="0"/>
            <a:r>
              <a:rPr b="1"/>
              <a:t> if</a:t>
            </a:r>
            <a:endParaRPr b="1"/>
          </a:p>
          <a:p>
            <a:pPr lvl="0"/>
            <a:r>
              <a:rPr b="1"/>
              <a:t> else</a:t>
            </a:r>
            <a:endParaRPr b="1"/>
          </a:p>
          <a:p>
            <a:pPr lvl="0"/>
            <a:r>
              <a:rPr b="1"/>
              <a:t> while</a:t>
            </a:r>
            <a:endParaRPr b="1"/>
          </a:p>
          <a:p>
            <a:pPr lvl="0"/>
            <a:r>
              <a:rPr b="1"/>
              <a:t> do </a:t>
            </a:r>
            <a:endParaRPr b="1"/>
          </a:p>
          <a:p>
            <a:pPr lvl="0"/>
            <a:r>
              <a:rPr b="1"/>
              <a:t> for</a:t>
            </a:r>
            <a:endParaRPr b="1"/>
          </a:p>
        </p:txBody>
      </p:sp>
    </p:spTree>
  </p:cSld>
  <p:clrMapOvr>
    <a:masterClrMapping/>
  </p:clrMapOvr>
  <p:transition advTm="500"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9" name="NotDefined 3" title=""/>
          <p:cNvSpPr/>
          <p:nvPr>
            <p:ph type="body" sz="half" idx="4294967295"/>
          </p:nvPr>
        </p:nvSpPr>
        <p:spPr>
          <a:xfrm>
            <a:off x="1066800" y="1981200"/>
            <a:ext cx="3702050" cy="138588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400"/>
              <a:t>x = 2 + 4 ;</a:t>
            </a:r>
            <a:endParaRPr sz="4400"/>
          </a:p>
          <a:p>
            <a:pPr lvl="0">
              <a:lnSpc>
                <a:spcPct val="90000"/>
              </a:lnSpc>
              <a:buNone/>
            </a:pPr>
            <a:r>
              <a:rPr sz="4400"/>
              <a:t>   = 6 ;</a:t>
            </a:r>
            <a:endParaRPr sz="4400"/>
          </a:p>
        </p:txBody>
      </p:sp>
      <p:graphicFrame>
        <p:nvGraphicFramePr>
          <p:cNvPr id="4157" name="" title=""/>
          <p:cNvGraphicFramePr>
            <a:graphicFrameLocks noGrp="1"/>
          </p:cNvGraphicFramePr>
          <p:nvPr>
            <p:ph sz="half" idx="2"/>
          </p:nvPr>
        </p:nvGraphicFramePr>
        <p:xfrm>
          <a:off x="4343400" y="1981200"/>
          <a:ext cx="3556000" cy="4178300"/>
        </p:xfrm>
        <a:graphic>
          <a:graphicData uri="http://schemas.openxmlformats.org/drawingml/2006/table">
            <a:tbl>
              <a:tblPr/>
              <a:tblGrid>
                <a:gridCol w="711200"/>
                <a:gridCol w="711200"/>
                <a:gridCol w="711200"/>
                <a:gridCol w="711200"/>
                <a:gridCol w="711200"/>
              </a:tblGrid>
              <a:tr h="8159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8159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82391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54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8159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8159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49" name="Rectangle 35" title=""/>
          <p:cNvSpPr>
            <a:spLocks noGrp="1"/>
          </p:cNvSpPr>
          <p:nvPr>
            <p:ph type="title"/>
          </p:nvPr>
        </p:nvSpPr>
        <p:spPr>
          <a:xfrm>
            <a:off x="2286000" y="762000"/>
            <a:ext cx="49530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Memory</a:t>
            </a:r>
            <a:endParaRPr sz="6600"/>
          </a:p>
        </p:txBody>
      </p:sp>
      <p:sp>
        <p:nvSpPr>
          <p:cNvPr id="4155" name="" title=""/>
          <p:cNvSpPr txBox="1"/>
          <p:nvPr/>
        </p:nvSpPr>
        <p:spPr>
          <a:xfrm>
            <a:off x="1066800" y="1928813"/>
            <a:ext cx="460375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44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x</a:t>
            </a:r>
            <a:endParaRPr sz="44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156" name="" title=""/>
          <p:cNvSpPr/>
          <p:nvPr/>
        </p:nvSpPr>
        <p:spPr>
          <a:xfrm>
            <a:off x="2166938" y="2667000"/>
            <a:ext cx="48895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44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6</a:t>
            </a:r>
            <a:endParaRPr sz="44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856 C 0.02205 -0.0222 0.04531 -0.03584 0.08125 -0.03931 C 0.11719 -0.04255 0.17569 -0.037 0.21493 -0.02891 C 0.25417 -0.02104 0.29792 -0.01758 0.31667 0.00855 C 0.33524 0.03468 0.30087 0.11398 0.32604 0.12809 C 0.35122 0.14219 0.43819 0.10011 0.46771 0.09271" ptsTypes="">
                                      <p:cBhvr>
                                        <p:cTn id="36" dur="20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43 -0.03884 C 0.06319 -0.06358 0.10312 -0.08809 0.121 -0.07121 C 0.13906 -0.05433 0.08802 0.04301 0.13055 0.06266 C 0.17309 0.08231 0.33524 0.04902 0.37638 0.04647" ptsTypes="">
                                      <p:cBhvr>
                                        <p:cTn id="40" dur="20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9" grpId="0"/>
      <p:bldP spid="4155" grpId="0"/>
      <p:bldP spid="4155" grpId="1"/>
      <p:bldP spid="4156" grpId="0"/>
      <p:bldP spid="415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4" name="Rectangle 4" title=""/>
          <p:cNvSpPr>
            <a:spLocks noGrp="1"/>
          </p:cNvSpPr>
          <p:nvPr>
            <p:ph type="title"/>
          </p:nvPr>
        </p:nvSpPr>
        <p:spPr>
          <a:xfrm>
            <a:off x="2133600" y="762000"/>
            <a:ext cx="49530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Memory</a:t>
            </a:r>
            <a:endParaRPr sz="6600"/>
          </a:p>
        </p:txBody>
      </p:sp>
      <p:sp>
        <p:nvSpPr>
          <p:cNvPr id="5125" name="Rectangle 5" title=""/>
          <p:cNvSpPr>
            <a:spLocks noGrp="1"/>
          </p:cNvSpPr>
          <p:nvPr>
            <p:ph type="body" sz="half" idx="4294967295"/>
          </p:nvPr>
        </p:nvSpPr>
        <p:spPr>
          <a:xfrm>
            <a:off x="1403350" y="2417763"/>
            <a:ext cx="3702050" cy="28400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/>
              <a:t>x = a + b ;</a:t>
            </a:r>
            <a:endParaRPr sz="4400"/>
          </a:p>
        </p:txBody>
      </p:sp>
      <p:graphicFrame>
        <p:nvGraphicFramePr>
          <p:cNvPr id="5224" name="Table 68" title=""/>
          <p:cNvGraphicFramePr>
            <a:graphicFrameLocks noGrp="1"/>
          </p:cNvGraphicFramePr>
          <p:nvPr/>
        </p:nvGraphicFramePr>
        <p:xfrm>
          <a:off x="4648200" y="2081212"/>
          <a:ext cx="4038600" cy="4625340"/>
        </p:xfrm>
        <a:graphic>
          <a:graphicData uri="http://schemas.openxmlformats.org/drawingml/2006/table">
            <a:tbl>
              <a:tblPr/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90487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90487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4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4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90646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6000" b="1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90487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904875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19" name="Text Box 63" title=""/>
          <p:cNvSpPr txBox="1"/>
          <p:nvPr/>
        </p:nvSpPr>
        <p:spPr>
          <a:xfrm>
            <a:off x="5334000" y="2081213"/>
            <a:ext cx="311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a</a:t>
            </a:r>
          </a:p>
        </p:txBody>
      </p:sp>
      <p:sp>
        <p:nvSpPr>
          <p:cNvPr id="5220" name="Text Box 64" title=""/>
          <p:cNvSpPr txBox="1"/>
          <p:nvPr/>
        </p:nvSpPr>
        <p:spPr>
          <a:xfrm>
            <a:off x="7315200" y="2081213"/>
            <a:ext cx="311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b</a:t>
            </a:r>
          </a:p>
        </p:txBody>
      </p:sp>
      <p:sp>
        <p:nvSpPr>
          <p:cNvPr id="5221" name="Text Box 65" title=""/>
          <p:cNvSpPr txBox="1"/>
          <p:nvPr/>
        </p:nvSpPr>
        <p:spPr>
          <a:xfrm>
            <a:off x="6165850" y="3810000"/>
            <a:ext cx="311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b="1"/>
              <a:t>x</a:t>
            </a:r>
            <a:endParaRPr b="1"/>
          </a:p>
        </p:txBody>
      </p:sp>
      <p:sp>
        <p:nvSpPr>
          <p:cNvPr id="5225" name="SmileyFace 69" title=""/>
          <p:cNvSpPr/>
          <p:nvPr/>
        </p:nvSpPr>
        <p:spPr>
          <a:xfrm>
            <a:off x="5486400" y="2538413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226" name="" title=""/>
          <p:cNvSpPr/>
          <p:nvPr/>
        </p:nvSpPr>
        <p:spPr>
          <a:xfrm>
            <a:off x="7543800" y="2538413"/>
            <a:ext cx="304800" cy="304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231" name="" title=""/>
          <p:cNvSpPr/>
          <p:nvPr/>
        </p:nvSpPr>
        <p:spPr>
          <a:xfrm>
            <a:off x="5495925" y="253365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232" name="Sun 70" title=""/>
          <p:cNvSpPr/>
          <p:nvPr/>
        </p:nvSpPr>
        <p:spPr>
          <a:xfrm>
            <a:off x="7553325" y="2533650"/>
            <a:ext cx="304800" cy="3048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8 -0.03098 C 0.03941 -0.06982 0.07223 -0.10867 0.06702 -0.08185 C 0.06181 -0.05503 -0.02448 0.07677 -0.025 0.12971 C -0.02553 0.18266 0.04532 0.21341 0.06389 0.23538" ptsTypes="">
                                      <p:cBhvr>
                                        <p:cTn id="44" dur="2000" fill="hold"/>
                                        <p:tgtEl>
                                          <p:spTgt spid="5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6 -3.87283E-06 C -0.0066 0.00532 -0.0132 0.01064 -0.00955 -3.87283E-06 C -0.0059 -0.01063 0.01059 -0.05503 0.02222 -0.06335 C 0.03385 -0.07167 0.06128 -0.07468 0.06024 -0.05063 C 0.0592 -0.02659 0.03542 0.04024 0.0158 0.08047 C -0.00382 0.1207 -0.02882 0.15445 -0.05712 0.19029 C -0.08542 0.22613 -0.13368 0.27376 -0.15382 0.29573" ptsTypes="">
                                      <p:cBhvr>
                                        <p:cTn id="48" dur="2000" fill="hold"/>
                                        <p:tgtEl>
                                          <p:spTgt spid="5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5" grpId="0" build="p"/>
      <p:bldP spid="5219" grpId="0"/>
      <p:bldP spid="5220" grpId="0"/>
      <p:bldP spid="52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219200" y="914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600"/>
              <a:t>#include &lt;iostream.h&gt;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main ( )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{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int age1, age2, age3, age4, age5, age6, age7, age8, age9, age10 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int TotalAge 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      int AverageAge ; 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cout &lt;&lt; “ Please enter the age of student 1: “ 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cin &gt;&gt; age1 ;</a:t>
            </a:r>
            <a:endParaRPr sz="1600"/>
          </a:p>
          <a:p>
            <a:pPr lvl="0">
              <a:lnSpc>
                <a:spcPct val="80000"/>
              </a:lnSpc>
              <a:buNone/>
            </a:pP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cout &lt;&lt; “ Please enter the age of student 2: “ 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cin &gt;&gt; age2 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: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: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TotalAge = age1+ age2 + age3+ age4+ age5+age6+ age7+ age8+age9 + age10 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AverageAge = TotalAge  / 10 ; </a:t>
            </a:r>
            <a:endParaRPr sz="1600"/>
          </a:p>
          <a:p>
            <a:pPr lvl="0">
              <a:lnSpc>
                <a:spcPct val="80000"/>
              </a:lnSpc>
              <a:buNone/>
            </a:pP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	cout&lt;&lt; “The average age of the class is :” &lt;&lt; AverageAge 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}	</a:t>
            </a:r>
            <a:endParaRPr sz="1600"/>
          </a:p>
          <a:p>
            <a:pPr lvl="0">
              <a:lnSpc>
                <a:spcPct val="80000"/>
              </a:lnSpc>
              <a:buNone/>
            </a:pPr>
            <a:endParaRPr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Quadratic Equation</a:t>
            </a:r>
            <a:endParaRPr sz="5400"/>
          </a:p>
        </p:txBody>
      </p:sp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207803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 In algebra</a:t>
            </a:r>
          </a:p>
          <a:p>
            <a:pPr lvl="1">
              <a:buNone/>
            </a:pPr>
            <a:r>
              <a:t>			y = ax</a:t>
            </a:r>
            <a:r>
              <a:rPr baseline="30000"/>
              <a:t>2</a:t>
            </a:r>
            <a:r>
              <a:t> + bx + c</a:t>
            </a:r>
          </a:p>
          <a:p>
            <a:pPr lvl="1">
              <a:buNone/>
            </a:pPr>
          </a:p>
          <a:p>
            <a:pPr lvl="0"/>
            <a:r>
              <a:t> In C </a:t>
            </a:r>
          </a:p>
        </p:txBody>
      </p:sp>
      <p:sp>
        <p:nvSpPr>
          <p:cNvPr id="6153" name="Rectangle 9" title=""/>
          <p:cNvSpPr/>
          <p:nvPr/>
        </p:nvSpPr>
        <p:spPr>
          <a:xfrm>
            <a:off x="990600" y="3200400"/>
            <a:ext cx="8229600" cy="3657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4">
              <a:buNone/>
            </a:pPr>
            <a:endParaRPr sz="2800"/>
          </a:p>
          <a:p>
            <a:pPr lvl="4">
              <a:buNone/>
            </a:pPr>
            <a:endParaRPr sz="2800"/>
          </a:p>
          <a:p>
            <a:pPr lvl="4">
              <a:buNone/>
            </a:pPr>
            <a:r>
              <a:rPr sz="2800"/>
              <a:t>y = a</a:t>
            </a:r>
            <a:r>
              <a:rPr sz="3200" baseline="-10000"/>
              <a:t>*</a:t>
            </a:r>
            <a:r>
              <a:rPr sz="2800"/>
              <a:t>x</a:t>
            </a:r>
            <a:r>
              <a:rPr sz="3200" baseline="-10000"/>
              <a:t>*</a:t>
            </a:r>
            <a:r>
              <a:rPr sz="2800"/>
              <a:t>x + b</a:t>
            </a:r>
            <a:r>
              <a:rPr sz="3200" baseline="-10000"/>
              <a:t>*</a:t>
            </a:r>
            <a:r>
              <a:rPr sz="2800"/>
              <a:t>x + c</a:t>
            </a:r>
            <a:endParaRPr sz="2800"/>
          </a:p>
          <a:p>
            <a:pPr lvl="0">
              <a:buNone/>
            </a:pPr>
            <a:endParaRPr sz="2800"/>
          </a:p>
        </p:txBody>
      </p:sp>
      <p:sp>
        <p:nvSpPr>
          <p:cNvPr id="6154" name="" title=""/>
          <p:cNvSpPr/>
          <p:nvPr/>
        </p:nvSpPr>
        <p:spPr>
          <a:xfrm rot="16200000">
            <a:off x="3831431" y="4321969"/>
            <a:ext cx="185738" cy="838200"/>
          </a:xfrm>
          <a:prstGeom prst="leftBrace">
            <a:avLst>
              <a:gd name="adj1" fmla="val 37607"/>
              <a:gd name="adj2" fmla="val 50000"/>
            </a:avLst>
          </a:prstGeom>
          <a:noFill/>
          <a:ln w="57150">
            <a:solidFill>
              <a:schemeClr val="tx2"/>
            </a:solidFill>
            <a:round/>
          </a:ln>
        </p:spPr>
        <p:txBody>
          <a:bodyPr rot="5400000"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0" hangingPunct="0"/>
            <a:endParaRPr sz="2400">
              <a:solidFill>
                <a:schemeClr val="tx2"/>
              </a:solidFill>
            </a:endParaRPr>
          </a:p>
        </p:txBody>
      </p:sp>
      <p:sp>
        <p:nvSpPr>
          <p:cNvPr id="6155" name="" title=""/>
          <p:cNvSpPr/>
          <p:nvPr/>
        </p:nvSpPr>
        <p:spPr>
          <a:xfrm rot="16200000" flipV="1">
            <a:off x="5052218" y="4472782"/>
            <a:ext cx="182563" cy="533400"/>
          </a:xfrm>
          <a:prstGeom prst="leftBrace">
            <a:avLst>
              <a:gd name="adj1" fmla="val 24348"/>
              <a:gd name="adj2" fmla="val 49699"/>
            </a:avLst>
          </a:prstGeom>
          <a:noFill/>
          <a:ln w="57150">
            <a:solidFill>
              <a:schemeClr val="tx2"/>
            </a:solidFill>
            <a:round/>
          </a:ln>
        </p:spPr>
        <p:txBody>
          <a:bodyPr rot="16200000"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0" hangingPunct="0"/>
            <a:endParaRPr sz="2400">
              <a:solidFill>
                <a:schemeClr val="tx2"/>
              </a:solidFill>
            </a:endParaRPr>
          </a:p>
        </p:txBody>
      </p:sp>
      <p:sp>
        <p:nvSpPr>
          <p:cNvPr id="6156" name="" title=""/>
          <p:cNvSpPr/>
          <p:nvPr/>
        </p:nvSpPr>
        <p:spPr>
          <a:xfrm rot="16200000" flipV="1">
            <a:off x="4391818" y="4085432"/>
            <a:ext cx="169863" cy="1981200"/>
          </a:xfrm>
          <a:prstGeom prst="leftBrace">
            <a:avLst>
              <a:gd name="adj1" fmla="val 97196"/>
              <a:gd name="adj2" fmla="val 50000"/>
            </a:avLst>
          </a:prstGeom>
          <a:noFill/>
          <a:ln w="57150">
            <a:solidFill>
              <a:schemeClr val="tx2"/>
            </a:solidFill>
            <a:round/>
          </a:ln>
        </p:spPr>
        <p:txBody>
          <a:bodyPr rot="16200000"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0" hangingPunct="0"/>
            <a:endParaRPr sz="2400">
              <a:solidFill>
                <a:schemeClr val="tx2"/>
              </a:solidFill>
            </a:endParaRPr>
          </a:p>
        </p:txBody>
      </p:sp>
      <p:sp>
        <p:nvSpPr>
          <p:cNvPr id="6157" name="" title=""/>
          <p:cNvSpPr/>
          <p:nvPr/>
        </p:nvSpPr>
        <p:spPr>
          <a:xfrm rot="16200000" flipV="1">
            <a:off x="5205413" y="4610100"/>
            <a:ext cx="166688" cy="1614487"/>
          </a:xfrm>
          <a:prstGeom prst="leftBrace">
            <a:avLst>
              <a:gd name="adj1" fmla="val 80714"/>
              <a:gd name="adj2" fmla="val 50000"/>
            </a:avLst>
          </a:prstGeom>
          <a:noFill/>
          <a:ln w="57150">
            <a:solidFill>
              <a:schemeClr val="tx2"/>
            </a:solidFill>
            <a:round/>
          </a:ln>
        </p:spPr>
        <p:txBody>
          <a:bodyPr rot="16200000"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0" hangingPunct="0"/>
            <a:endParaRPr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  <p:bldP spid="6155" grpId="0" animBg="1"/>
      <p:bldP spid="6156" grpId="0" animBg="1"/>
      <p:bldP spid="61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1066800" y="1676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sz="8000"/>
          </a:p>
          <a:p>
            <a:pPr lvl="0" algn="ctr">
              <a:buNone/>
            </a:pPr>
            <a:r>
              <a:rPr sz="8000"/>
              <a:t>a*b%c +d </a:t>
            </a:r>
            <a:endParaRPr sz="8000"/>
          </a:p>
          <a:p>
            <a:pPr lvl="0"/>
            <a:endParaRPr sz="8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228600" y="609600"/>
            <a:ext cx="891540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endParaRPr sz="4000"/>
          </a:p>
          <a:p>
            <a:pPr lvl="0"/>
            <a:endParaRPr sz="4000"/>
          </a:p>
          <a:p>
            <a:pPr lvl="2">
              <a:buNone/>
            </a:pPr>
            <a:r>
              <a:rPr sz="6600"/>
              <a:t>a*(b%c)  = a*b%c</a:t>
            </a:r>
            <a:endParaRPr sz="6600"/>
          </a:p>
          <a:p>
            <a:pPr lvl="0"/>
            <a:endParaRPr sz="4000"/>
          </a:p>
          <a:p>
            <a:pPr lvl="0">
              <a:buNone/>
            </a:pPr>
            <a:endParaRPr sz="4000"/>
          </a:p>
        </p:txBody>
      </p:sp>
      <p:sp>
        <p:nvSpPr>
          <p:cNvPr id="17412" name="Text Box 4" title=""/>
          <p:cNvSpPr txBox="1"/>
          <p:nvPr/>
        </p:nvSpPr>
        <p:spPr>
          <a:xfrm>
            <a:off x="3581400" y="3276600"/>
            <a:ext cx="1801813" cy="3581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2900"/>
              <a:t>?</a:t>
            </a:r>
            <a:endParaRPr sz="229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9433 C 0.13664 -0.08878 0.20834 -0.08346 0.26563 -0.12046 C 0.32275 -0.15699 0.39046 -0.24763 0.40903 -0.31421 C 0.42813 -0.38335 0.425 -0.48809 0.37796 -0.53618 C 0.33125 -0.58404 0.18507 -0.60485 0.12726 -0.60185 C 0.06928 -0.59861 0.0507 -0.55861 0.03091 -0.51583 C 0.01129 -0.47375 0.0132 -0.37572 0.0099 -0.3482" ptsTypes="">
                                      <p:cBhvr>
                                        <p:cTn id="11" dur="2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Discriminant</a:t>
            </a:r>
            <a:endParaRPr sz="6000"/>
          </a:p>
        </p:txBody>
      </p:sp>
      <p:sp>
        <p:nvSpPr>
          <p:cNvPr id="8196" name="Text Box 4" title=""/>
          <p:cNvSpPr txBox="1"/>
          <p:nvPr/>
        </p:nvSpPr>
        <p:spPr>
          <a:xfrm>
            <a:off x="3048000" y="1905000"/>
            <a:ext cx="2286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 u="sng"/>
              <a:t>b2 - 2a</a:t>
            </a:r>
            <a:endParaRPr sz="3600" u="sng"/>
          </a:p>
        </p:txBody>
      </p:sp>
      <p:sp>
        <p:nvSpPr>
          <p:cNvPr id="8197" name="Text Box 5" title=""/>
          <p:cNvSpPr txBox="1"/>
          <p:nvPr/>
        </p:nvSpPr>
        <p:spPr>
          <a:xfrm>
            <a:off x="2441575" y="3048000"/>
            <a:ext cx="57118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/>
              <a:t>= b*b - 4*a*c /2 *a          Incorrect answer</a:t>
            </a:r>
            <a:endParaRPr sz="2400"/>
          </a:p>
        </p:txBody>
      </p:sp>
      <p:sp>
        <p:nvSpPr>
          <p:cNvPr id="8198" name="Text Box 6" title=""/>
          <p:cNvSpPr txBox="1"/>
          <p:nvPr/>
        </p:nvSpPr>
        <p:spPr>
          <a:xfrm>
            <a:off x="2449513" y="3962400"/>
            <a:ext cx="5932487" cy="11874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 i="1" u="sng"/>
              <a:t>Solution</a:t>
            </a:r>
            <a:endParaRPr sz="2400" i="1" u="sng"/>
          </a:p>
          <a:p>
            <a:pPr lvl="0"/>
            <a:endParaRPr sz="2400"/>
          </a:p>
          <a:p>
            <a:pPr lvl="0"/>
            <a:r>
              <a:rPr sz="2400"/>
              <a:t>= (b*b - 4*a*c) /(2 *a)          Correct answer</a:t>
            </a:r>
            <a:endParaRPr sz="2400"/>
          </a:p>
        </p:txBody>
      </p:sp>
      <p:sp>
        <p:nvSpPr>
          <p:cNvPr id="8199" name="Text Box 7" title=""/>
          <p:cNvSpPr txBox="1"/>
          <p:nvPr/>
        </p:nvSpPr>
        <p:spPr>
          <a:xfrm>
            <a:off x="2743200" y="2362200"/>
            <a:ext cx="2286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600"/>
              <a:t>4c</a:t>
            </a:r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  <p:cond evt="onBegin" delay="0">
                          <p:tn val="10"/>
                        </p:cond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371600" y="2057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3600"/>
              <a:t>No expression on the left hand side of the assignment</a:t>
            </a:r>
            <a:endParaRPr sz="3600"/>
          </a:p>
          <a:p>
            <a:pPr lvl="0"/>
            <a:r>
              <a:rPr sz="3600"/>
              <a:t>Integer division truncates fractional part</a:t>
            </a:r>
            <a:endParaRPr sz="3600"/>
          </a:p>
          <a:p>
            <a:pPr lvl="0"/>
            <a:r>
              <a:rPr sz="3600"/>
              <a:t>Liberal use of brackets/parenthesis</a:t>
            </a:r>
            <a:endParaRPr sz="3600"/>
          </a:p>
          <a:p>
            <a:pPr lvl="0"/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Interesting Problem</a:t>
            </a:r>
            <a:endParaRPr sz="5400"/>
          </a:p>
        </p:txBody>
      </p:sp>
      <p:sp>
        <p:nvSpPr>
          <p:cNvPr id="921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4400"/>
          </a:p>
          <a:p>
            <a:pPr lvl="0">
              <a:buNone/>
            </a:pPr>
            <a:r>
              <a:rPr sz="4400"/>
              <a:t>  Given a four-digit integer, separate and print the digits on the screen</a:t>
            </a:r>
            <a:endParaRPr sz="4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1"/>
            <a:r>
              <a:rPr sz="3200" b="1"/>
              <a:t> PAY ATTENTION TO DETAIL</a:t>
            </a:r>
            <a:endParaRPr sz="3200" b="1"/>
          </a:p>
          <a:p>
            <a:pPr lvl="1"/>
            <a:r>
              <a:rPr sz="3200" b="1"/>
              <a:t> These skills are useful for</a:t>
            </a:r>
            <a:endParaRPr sz="3200" b="1"/>
          </a:p>
          <a:p>
            <a:pPr lvl="1">
              <a:buNone/>
            </a:pPr>
            <a:r>
              <a:rPr sz="3200" b="1"/>
              <a:t>   anybody</a:t>
            </a:r>
            <a:endParaRPr sz="3200" b="1"/>
          </a:p>
          <a:p>
            <a:pPr lvl="1"/>
            <a:r>
              <a:rPr sz="3200" b="1"/>
              <a:t> All assignments in this course</a:t>
            </a:r>
            <a:endParaRPr sz="3200" b="1"/>
          </a:p>
          <a:p>
            <a:pPr lvl="1">
              <a:buNone/>
            </a:pPr>
            <a:r>
              <a:rPr sz="3200" b="1"/>
              <a:t>   should follow the these</a:t>
            </a:r>
            <a:endParaRPr sz="3200" b="1"/>
          </a:p>
          <a:p>
            <a:pPr lvl="1">
              <a:buNone/>
            </a:pPr>
            <a:r>
              <a:rPr sz="3200" b="1"/>
              <a:t>   guidelines</a:t>
            </a:r>
            <a:endParaRPr sz="3200" b="1"/>
          </a:p>
          <a:p>
            <a:pPr lvl="0"/>
            <a:endParaRPr sz="3600" b="1"/>
          </a:p>
        </p:txBody>
      </p:sp>
    </p:spTree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Analysis</a:t>
            </a:r>
            <a:endParaRPr sz="7200"/>
          </a:p>
        </p:txBody>
      </p:sp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16002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1800"/>
              <a:t>Number = 1234</a:t>
            </a:r>
            <a:endParaRPr sz="1800"/>
          </a:p>
          <a:p>
            <a:pPr lvl="0">
              <a:lnSpc>
                <a:spcPct val="80000"/>
              </a:lnSpc>
            </a:pPr>
            <a:endParaRPr sz="1800"/>
          </a:p>
          <a:p>
            <a:pPr lvl="0">
              <a:lnSpc>
                <a:spcPct val="80000"/>
              </a:lnSpc>
            </a:pPr>
            <a:r>
              <a:rPr sz="1800"/>
              <a:t>Take the remainder of the above number after dividing by 10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Eg 1234 / 10 gives remainder 4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1234 % 10 = 4</a:t>
            </a:r>
            <a:endParaRPr sz="1800"/>
          </a:p>
          <a:p>
            <a:pPr lvl="0">
              <a:lnSpc>
                <a:spcPct val="80000"/>
              </a:lnSpc>
            </a:pPr>
            <a:r>
              <a:rPr sz="1800"/>
              <a:t>Remove last digit</a:t>
            </a:r>
            <a:endParaRPr sz="1800"/>
          </a:p>
          <a:p>
            <a:pPr lvl="1">
              <a:lnSpc>
                <a:spcPct val="80000"/>
              </a:lnSpc>
            </a:pPr>
            <a:r>
              <a:rPr sz="1800"/>
              <a:t>1234/10 = 123.4</a:t>
            </a:r>
            <a:endParaRPr sz="1800"/>
          </a:p>
          <a:p>
            <a:pPr lvl="1">
              <a:lnSpc>
                <a:spcPct val="80000"/>
              </a:lnSpc>
            </a:pPr>
            <a:r>
              <a:rPr sz="1800"/>
              <a:t>123	(Truncation due to Integer Division)</a:t>
            </a:r>
            <a:endParaRPr sz="1800"/>
          </a:p>
          <a:p>
            <a:pPr lvl="0">
              <a:lnSpc>
                <a:spcPct val="80000"/>
              </a:lnSpc>
            </a:pPr>
            <a:r>
              <a:rPr sz="1800"/>
              <a:t>123 %10 gives 3</a:t>
            </a:r>
            <a:endParaRPr sz="1800"/>
          </a:p>
          <a:p>
            <a:pPr lvl="0">
              <a:lnSpc>
                <a:spcPct val="80000"/>
              </a:lnSpc>
            </a:pPr>
            <a:r>
              <a:rPr sz="1800"/>
              <a:t>Remove last digit</a:t>
            </a:r>
            <a:endParaRPr sz="1800"/>
          </a:p>
          <a:p>
            <a:pPr lvl="1">
              <a:lnSpc>
                <a:spcPct val="80000"/>
              </a:lnSpc>
            </a:pPr>
            <a:r>
              <a:rPr sz="1800"/>
              <a:t>123/10 = 12.3</a:t>
            </a:r>
            <a:endParaRPr sz="1800"/>
          </a:p>
          <a:p>
            <a:pPr lvl="1">
              <a:lnSpc>
                <a:spcPct val="80000"/>
              </a:lnSpc>
            </a:pPr>
            <a:r>
              <a:rPr sz="1800"/>
              <a:t>12	 (Truncation due to Integer Division)</a:t>
            </a:r>
            <a:endParaRPr sz="1800"/>
          </a:p>
          <a:p>
            <a:pPr lvl="0">
              <a:lnSpc>
                <a:spcPct val="80000"/>
              </a:lnSpc>
            </a:pPr>
            <a:r>
              <a:rPr sz="1800"/>
              <a:t>12 % 10 gives remainder 2</a:t>
            </a:r>
            <a:endParaRPr sz="1800"/>
          </a:p>
          <a:p>
            <a:pPr lvl="0">
              <a:lnSpc>
                <a:spcPct val="80000"/>
              </a:lnSpc>
            </a:pPr>
            <a:r>
              <a:rPr sz="1800"/>
              <a:t>Remove last digit</a:t>
            </a:r>
            <a:endParaRPr sz="1800"/>
          </a:p>
          <a:p>
            <a:pPr lvl="1">
              <a:lnSpc>
                <a:spcPct val="80000"/>
              </a:lnSpc>
            </a:pPr>
            <a:r>
              <a:rPr sz="1800"/>
              <a:t>12/10 = 1.2</a:t>
            </a:r>
            <a:endParaRPr sz="1800"/>
          </a:p>
          <a:p>
            <a:pPr lvl="1">
              <a:lnSpc>
                <a:spcPct val="80000"/>
              </a:lnSpc>
            </a:pPr>
            <a:r>
              <a:rPr sz="1800"/>
              <a:t>1		 (Truncation due to Integer Division)</a:t>
            </a:r>
            <a:endParaRPr sz="1800"/>
          </a:p>
          <a:p>
            <a:pPr lvl="0">
              <a:lnSpc>
                <a:spcPct val="80000"/>
              </a:lnSpc>
            </a:pPr>
            <a:r>
              <a:rPr sz="1800"/>
              <a:t>Final digit remains</a:t>
            </a:r>
            <a:endParaRPr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9906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Code</a:t>
            </a:r>
            <a:endParaRPr sz="7200"/>
          </a:p>
        </p:txBody>
      </p:sp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1066800" y="1828800"/>
            <a:ext cx="75438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600"/>
              <a:t>#include &lt;iostream.h&gt;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main ( )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{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int number;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int digit;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cout &lt;&lt; “Please enter a 4 digit integer : ”;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cin &gt;&gt; number;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digit = number %10;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cout &lt;&lt;“The digit is: “ &lt;&lt; digit &lt;&lt; ‘\n’;          // first digit; and then &lt;&lt; ‘\n’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number = number / 10;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digit = number % 10;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cout &lt;&lt;“The digit is: “ &lt;&lt; digit &lt;&lt; ‘\n’;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number = number / 10;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digit = number % 10;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cout &lt;&lt;“The digit is: “ &lt;&lt; digit &lt;&lt; ‘\n’;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number = number / 10;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digit = number % 10;</a:t>
            </a: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/>
              <a:t>cout &lt;&lt;“The digit is: “ &lt;&lt; digit;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 </a:t>
            </a:r>
            <a:endParaRPr sz="1600"/>
          </a:p>
          <a:p>
            <a:pPr lvl="0">
              <a:lnSpc>
                <a:spcPct val="80000"/>
              </a:lnSpc>
              <a:buNone/>
            </a:pPr>
            <a:r>
              <a:rPr sz="1600"/>
              <a:t>}</a:t>
            </a:r>
            <a:endParaRPr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914400" y="381000"/>
            <a:ext cx="8382000" cy="1447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800"/>
              <a:t>Special Character Newline</a:t>
            </a:r>
            <a:endParaRPr sz="4800"/>
          </a:p>
        </p:txBody>
      </p:sp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1066800" y="2667000"/>
            <a:ext cx="75438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0600" b="1">
                <a:latin typeface="Lucida Console" pitchFamily="49" charset="0"/>
              </a:rPr>
              <a:t>\n</a:t>
            </a:r>
            <a:endParaRPr sz="10600" b="1"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990600" y="1997075"/>
            <a:ext cx="84582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rPr sz="4000"/>
              <a:t>Introduction to Programming</a:t>
            </a:r>
            <a:endParaRPr sz="40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066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800" b="1"/>
              <a:t>Lecture 5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In the Previous Lecture</a:t>
            </a:r>
            <a:endParaRPr sz="4800"/>
          </a:p>
        </p:txBody>
      </p:sp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1219200" y="2362200"/>
            <a:ext cx="75438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 Basic structure of C program</a:t>
            </a:r>
          </a:p>
          <a:p>
            <a:pPr lvl="0"/>
            <a:r>
              <a:t> Variables and Data types</a:t>
            </a:r>
          </a:p>
          <a:p>
            <a:pPr lvl="0"/>
            <a:r>
              <a:t> Operators</a:t>
            </a:r>
          </a:p>
          <a:p>
            <a:pPr lvl="0"/>
            <a:r>
              <a:t> ‘cout’ and ‘cin’ for output and input</a:t>
            </a:r>
          </a:p>
          <a:p>
            <a:pPr lvl="0"/>
            <a:r>
              <a:t> Braces</a:t>
            </a:r>
          </a:p>
        </p:txBody>
      </p:sp>
    </p:spTree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1066800" y="2362200"/>
            <a:ext cx="75438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1700" b="1"/>
              <a:t>Decision</a:t>
            </a:r>
            <a:endParaRPr sz="11700" b="1"/>
          </a:p>
        </p:txBody>
      </p:sp>
    </p:spTree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If Statement</a:t>
            </a:r>
            <a:endParaRPr sz="7200"/>
          </a:p>
        </p:txBody>
      </p:sp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12954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If condition is true</a:t>
            </a:r>
            <a:endParaRPr b="1"/>
          </a:p>
          <a:p>
            <a:pPr lvl="0">
              <a:buNone/>
            </a:pPr>
            <a:r>
              <a:rPr b="1"/>
              <a:t>	statements</a:t>
            </a:r>
            <a:endParaRPr b="1"/>
          </a:p>
          <a:p>
            <a:pPr lvl="0">
              <a:buNone/>
            </a:pPr>
            <a:endParaRPr b="1"/>
          </a:p>
          <a:p>
            <a:pPr lvl="0">
              <a:buNone/>
            </a:pPr>
            <a:r>
              <a:rPr b="1"/>
              <a:t>If  Ali’s height is greater then 6 feet</a:t>
            </a:r>
            <a:endParaRPr b="1"/>
          </a:p>
          <a:p>
            <a:pPr lvl="0">
              <a:buNone/>
            </a:pPr>
            <a:r>
              <a:rPr b="1"/>
              <a:t>Then </a:t>
            </a:r>
            <a:endParaRPr b="1"/>
          </a:p>
          <a:p>
            <a:pPr lvl="0">
              <a:buNone/>
            </a:pPr>
            <a:r>
              <a:rPr b="1"/>
              <a:t>	Ali can become a member of the Basket Ball team</a:t>
            </a:r>
            <a:endParaRPr b="1"/>
          </a:p>
        </p:txBody>
      </p:sp>
    </p:spTree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If Statement in C</a:t>
            </a:r>
            <a:endParaRPr sz="6600"/>
          </a:p>
        </p:txBody>
      </p:sp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990600" y="2819400"/>
            <a:ext cx="75438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If (condition)</a:t>
            </a:r>
            <a:endParaRPr sz="5400" b="1"/>
          </a:p>
          <a:p>
            <a:pPr lvl="0" algn="ctr">
              <a:buNone/>
            </a:pPr>
            <a:r>
              <a:rPr sz="5400" b="1"/>
              <a:t>	statement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If Statement in C</a:t>
            </a:r>
            <a:endParaRPr sz="6600"/>
          </a:p>
        </p:txBody>
      </p:sp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12192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 b="1"/>
              <a:t>If ( condition )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{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	statement1 ;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	statement2 ;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		: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} 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If statement in C</a:t>
            </a:r>
            <a:endParaRPr sz="66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1295400" y="2667000"/>
            <a:ext cx="75438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if (age1 &gt; age2)</a:t>
            </a:r>
            <a:endParaRPr sz="4000" b="1"/>
          </a:p>
          <a:p>
            <a:pPr lvl="0">
              <a:buNone/>
            </a:pPr>
            <a:r>
              <a:rPr sz="4000" b="1"/>
              <a:t>	cout&lt;&lt;“Student 1 is older than student 2” ;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/>
            <a:endParaRPr sz="4800" b="1"/>
          </a:p>
          <a:p>
            <a:pPr lvl="0" algn="ctr">
              <a:buNone/>
            </a:pPr>
            <a:r>
              <a:rPr sz="4800" b="1"/>
              <a:t>Computers are </a:t>
            </a:r>
            <a:r>
              <a:rPr sz="9600" b="1"/>
              <a:t>STUPID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Relational Operators</a:t>
            </a:r>
            <a:endParaRPr sz="5400"/>
          </a:p>
        </p:txBody>
      </p:sp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&lt;  	less than</a:t>
            </a:r>
            <a:endParaRPr sz="3600" b="1"/>
          </a:p>
          <a:p>
            <a:pPr lvl="0">
              <a:buNone/>
            </a:pPr>
            <a:r>
              <a:rPr sz="3600" b="1"/>
              <a:t>&lt;= 	less than or equal to</a:t>
            </a:r>
            <a:endParaRPr sz="3600" b="1"/>
          </a:p>
          <a:p>
            <a:pPr lvl="0">
              <a:buNone/>
            </a:pPr>
            <a:r>
              <a:rPr sz="3600" b="1"/>
              <a:t>== equal to</a:t>
            </a:r>
            <a:endParaRPr sz="3600" b="1"/>
          </a:p>
          <a:p>
            <a:pPr lvl="0">
              <a:buNone/>
            </a:pPr>
            <a:r>
              <a:rPr sz="3600" b="1"/>
              <a:t>&gt;= greater than or equal to</a:t>
            </a:r>
            <a:endParaRPr sz="3600" b="1"/>
          </a:p>
          <a:p>
            <a:pPr lvl="0">
              <a:buFont typeface="Wingdings" pitchFamily="2" charset="2"/>
              <a:buNone/>
            </a:pPr>
            <a:r>
              <a:rPr sz="3600" b="1"/>
              <a:t>&gt;    greater than</a:t>
            </a:r>
            <a:endParaRPr sz="3600" b="1"/>
          </a:p>
          <a:p>
            <a:pPr lvl="0">
              <a:buFont typeface="Wingdings" pitchFamily="2" charset="2"/>
              <a:buNone/>
            </a:pPr>
            <a:r>
              <a:rPr sz="3600" b="1"/>
              <a:t>!=   not equal to</a:t>
            </a:r>
            <a:endParaRPr sz="3600" b="1"/>
          </a:p>
          <a:p>
            <a:pPr lvl="0">
              <a:buFont typeface="Wingdings" pitchFamily="2" charset="2"/>
            </a:pPr>
            <a:endParaRPr sz="3600" b="1"/>
          </a:p>
        </p:txBody>
      </p:sp>
    </p:spTree>
  </p:cSld>
  <p:clrMapOvr>
    <a:masterClrMapping/>
  </p:clrMapOvr>
  <p:transition/>
  <p:timing/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Relational Operators</a:t>
            </a:r>
            <a:endParaRPr sz="5400"/>
          </a:p>
        </p:txBody>
      </p:sp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10668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a != b;</a:t>
            </a:r>
            <a:endParaRPr sz="5400" b="1"/>
          </a:p>
          <a:p>
            <a:pPr lvl="0" algn="ctr">
              <a:buNone/>
            </a:pPr>
            <a:endParaRPr sz="5400" b="1"/>
          </a:p>
          <a:p>
            <a:pPr lvl="0" algn="ctr">
              <a:buNone/>
            </a:pPr>
            <a:r>
              <a:rPr sz="5400" b="1"/>
              <a:t>X = 0;</a:t>
            </a:r>
            <a:endParaRPr sz="5400" b="1"/>
          </a:p>
          <a:p>
            <a:pPr lvl="0" algn="ctr">
              <a:buNone/>
            </a:pPr>
            <a:r>
              <a:rPr sz="5400" b="1"/>
              <a:t>X == 0;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0668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066800" y="1981200"/>
            <a:ext cx="7848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 b="1"/>
              <a:t>#include &lt;iostream.h&gt;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main ( )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{</a:t>
            </a:r>
            <a:endParaRPr sz="20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int AmirAge, AmaraAge;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AmirAge = 0;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AmaraAge = 0;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cout&lt;&lt;“Please enter Amir’s age”;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cin &gt;&gt; AmirAge;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cout&lt;&lt;“Please enter Amara’s age”;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cin &gt;&gt; AmaraAge;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if AmirAge &gt; AmaraAge) 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{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	cout &lt;&lt; “\n”&lt;&lt; “Amir’s age is greater then Amara’s age” 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800" b="1"/>
              <a:t>}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}</a:t>
            </a:r>
            <a:endParaRPr sz="2000" b="1"/>
          </a:p>
          <a:p>
            <a:pPr lvl="0">
              <a:lnSpc>
                <a:spcPct val="80000"/>
              </a:lnSpc>
            </a:pPr>
            <a:endParaRPr sz="2000" b="1"/>
          </a:p>
        </p:txBody>
      </p:sp>
    </p:spTree>
  </p:cSld>
  <p:clrMapOvr>
    <a:masterClrMapping/>
  </p:clrMapOvr>
  <p:transition/>
  <p:timing/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Flow Chart Symbols</a:t>
            </a:r>
            <a:endParaRPr sz="5400"/>
          </a:p>
        </p:txBody>
      </p:sp>
      <p:sp>
        <p:nvSpPr>
          <p:cNvPr id="9220" name="TerminatorFlow 4" title=""/>
          <p:cNvSpPr/>
          <p:nvPr/>
        </p:nvSpPr>
        <p:spPr>
          <a:xfrm>
            <a:off x="5176838" y="2133600"/>
            <a:ext cx="914400" cy="304800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9221" name="ProcessFlow 5" title=""/>
          <p:cNvSpPr/>
          <p:nvPr/>
        </p:nvSpPr>
        <p:spPr>
          <a:xfrm>
            <a:off x="4976813" y="2836863"/>
            <a:ext cx="1314450" cy="87630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9222" name="DecisionFlow 6" title=""/>
          <p:cNvSpPr/>
          <p:nvPr/>
        </p:nvSpPr>
        <p:spPr>
          <a:xfrm>
            <a:off x="4943475" y="5632450"/>
            <a:ext cx="1381125" cy="920750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9223" name="ConnectorFlow 7" title=""/>
          <p:cNvSpPr/>
          <p:nvPr/>
        </p:nvSpPr>
        <p:spPr>
          <a:xfrm>
            <a:off x="5405438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cxnSp>
        <p:nvCxnSpPr>
          <p:cNvPr id="9224" name="" title=""/>
          <p:cNvCxnSpPr/>
          <p:nvPr/>
        </p:nvCxnSpPr>
        <p:spPr>
          <a:xfrm>
            <a:off x="5214938" y="4383088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9225" name="Text Box 9" title=""/>
          <p:cNvSpPr txBox="1"/>
          <p:nvPr/>
        </p:nvSpPr>
        <p:spPr>
          <a:xfrm>
            <a:off x="2670175" y="2057400"/>
            <a:ext cx="1843088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400"/>
              <a:t>Start or stop</a:t>
            </a:r>
            <a:endParaRPr sz="2400"/>
          </a:p>
        </p:txBody>
      </p:sp>
      <p:sp>
        <p:nvSpPr>
          <p:cNvPr id="9226" name="" title=""/>
          <p:cNvSpPr txBox="1"/>
          <p:nvPr/>
        </p:nvSpPr>
        <p:spPr>
          <a:xfrm>
            <a:off x="3227388" y="3109913"/>
            <a:ext cx="12858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400"/>
              <a:t>Process</a:t>
            </a:r>
            <a:endParaRPr sz="2400"/>
          </a:p>
        </p:txBody>
      </p:sp>
      <p:sp>
        <p:nvSpPr>
          <p:cNvPr id="9227" name="" title=""/>
          <p:cNvSpPr txBox="1"/>
          <p:nvPr/>
        </p:nvSpPr>
        <p:spPr>
          <a:xfrm>
            <a:off x="1911350" y="4876800"/>
            <a:ext cx="26606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400"/>
              <a:t>Continuation mark</a:t>
            </a:r>
            <a:endParaRPr sz="2400"/>
          </a:p>
        </p:txBody>
      </p:sp>
      <p:sp>
        <p:nvSpPr>
          <p:cNvPr id="9228" name="" title=""/>
          <p:cNvSpPr txBox="1"/>
          <p:nvPr/>
        </p:nvSpPr>
        <p:spPr>
          <a:xfrm>
            <a:off x="3167063" y="5902325"/>
            <a:ext cx="135572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400"/>
              <a:t>Decision</a:t>
            </a:r>
            <a:endParaRPr sz="2400"/>
          </a:p>
        </p:txBody>
      </p:sp>
      <p:sp>
        <p:nvSpPr>
          <p:cNvPr id="9229" name="" title=""/>
          <p:cNvSpPr txBox="1"/>
          <p:nvPr/>
        </p:nvSpPr>
        <p:spPr>
          <a:xfrm>
            <a:off x="3149600" y="4191000"/>
            <a:ext cx="138906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400"/>
              <a:t>Flow line</a:t>
            </a:r>
            <a:endParaRPr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7" grpId="0"/>
      <p:bldP spid="9228" grpId="0"/>
      <p:bldP spid="922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838200" y="701675"/>
            <a:ext cx="80772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Flow Chart for if statement</a:t>
            </a:r>
          </a:p>
        </p:txBody>
      </p:sp>
      <p:sp>
        <p:nvSpPr>
          <p:cNvPr id="10246" name="NotDefined 6" title=""/>
          <p:cNvSpPr>
            <a:spLocks noTextEdit="1"/>
          </p:cNvSpPr>
          <p:nvPr/>
        </p:nvSpPr>
        <p:spPr>
          <a:xfrm>
            <a:off x="3124200" y="1874838"/>
            <a:ext cx="4800600" cy="5059362"/>
          </a:xfr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48" name="Custom 8" title=""/>
          <p:cNvSpPr/>
          <p:nvPr/>
        </p:nvSpPr>
        <p:spPr>
          <a:xfrm>
            <a:off x="3195638" y="2819400"/>
            <a:ext cx="817562" cy="500063"/>
          </a:xfrm>
          <a:custGeom>
            <a:rect l="l" t="t" r="r" b="b"/>
            <a:pathLst>
              <a:path w="515" h="315">
                <a:moveTo>
                  <a:pt x="0" y="157"/>
                </a:moveTo>
                <a:lnTo>
                  <a:pt x="258" y="0"/>
                </a:lnTo>
                <a:lnTo>
                  <a:pt x="515" y="157"/>
                </a:lnTo>
                <a:lnTo>
                  <a:pt x="258" y="315"/>
                </a:lnTo>
                <a:lnTo>
                  <a:pt x="0" y="157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49" name="Rectangle 9" title=""/>
          <p:cNvSpPr/>
          <p:nvPr/>
        </p:nvSpPr>
        <p:spPr>
          <a:xfrm>
            <a:off x="3413125" y="3022600"/>
            <a:ext cx="325438" cy="92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600">
                <a:solidFill>
                  <a:srgbClr val="000000"/>
                </a:solidFill>
              </a:rPr>
              <a:t>Condition</a:t>
            </a:r>
            <a:endParaRPr>
              <a:latin typeface="Tahoma" pitchFamily="34" charset="0"/>
            </a:endParaRPr>
          </a:p>
        </p:txBody>
      </p:sp>
      <p:sp>
        <p:nvSpPr>
          <p:cNvPr id="10250" name="" title=""/>
          <p:cNvSpPr/>
          <p:nvPr/>
        </p:nvSpPr>
        <p:spPr>
          <a:xfrm>
            <a:off x="4421188" y="3651250"/>
            <a:ext cx="817562" cy="500063"/>
          </a:xfrm>
          <a:prstGeom prst="rect">
            <a:avLst/>
          </a:prstGeom>
          <a:solidFill>
            <a:srgbClr val="FFFFFF"/>
          </a:solidFill>
          <a:ln w="3175">
            <a:solidFill>
              <a:prstClr val="black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51" name="" title=""/>
          <p:cNvSpPr/>
          <p:nvPr/>
        </p:nvSpPr>
        <p:spPr>
          <a:xfrm>
            <a:off x="4664075" y="3854450"/>
            <a:ext cx="276225" cy="92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600">
                <a:solidFill>
                  <a:srgbClr val="000000"/>
                </a:solidFill>
              </a:rPr>
              <a:t>Process</a:t>
            </a:r>
            <a:endParaRPr>
              <a:latin typeface="Tahoma" pitchFamily="34" charset="0"/>
            </a:endParaRPr>
          </a:p>
        </p:txBody>
      </p:sp>
      <p:sp>
        <p:nvSpPr>
          <p:cNvPr id="10252" name="" title=""/>
          <p:cNvSpPr/>
          <p:nvPr/>
        </p:nvSpPr>
        <p:spPr>
          <a:xfrm>
            <a:off x="3605213" y="2124075"/>
            <a:ext cx="1587" cy="650875"/>
          </a:xfrm>
          <a:custGeom>
            <a:rect l="l" t="t" r="r" b="b"/>
            <a:pathLst>
              <a:path h="410">
                <a:moveTo>
                  <a:pt x="0" y="0"/>
                </a:moveTo>
                <a:lnTo>
                  <a:pt x="0" y="410"/>
                </a:lnTo>
                <a:lnTo>
                  <a:pt x="0" y="410"/>
                </a:lnTo>
              </a:path>
            </a:pathLst>
          </a:custGeom>
          <a:noFill/>
          <a:ln w="3175">
            <a:solidFill>
              <a:schemeClr val="hlink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53" name="" title=""/>
          <p:cNvSpPr/>
          <p:nvPr/>
        </p:nvSpPr>
        <p:spPr>
          <a:xfrm>
            <a:off x="3573463" y="2768600"/>
            <a:ext cx="61912" cy="50800"/>
          </a:xfrm>
          <a:custGeom>
            <a:rect l="l" t="t" r="r" b="b"/>
            <a:pathLst>
              <a:path w="39" h="32">
                <a:moveTo>
                  <a:pt x="0" y="0"/>
                </a:moveTo>
                <a:lnTo>
                  <a:pt x="20" y="32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54" name="" title=""/>
          <p:cNvSpPr/>
          <p:nvPr/>
        </p:nvSpPr>
        <p:spPr>
          <a:xfrm>
            <a:off x="3605213" y="3319463"/>
            <a:ext cx="1587" cy="2206625"/>
          </a:xfrm>
          <a:custGeom>
            <a:rect l="l" t="t" r="r" b="b"/>
            <a:pathLst>
              <a:path h="1390">
                <a:moveTo>
                  <a:pt x="0" y="0"/>
                </a:moveTo>
                <a:lnTo>
                  <a:pt x="0" y="1390"/>
                </a:lnTo>
                <a:lnTo>
                  <a:pt x="0" y="1390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55" name="" title=""/>
          <p:cNvSpPr/>
          <p:nvPr/>
        </p:nvSpPr>
        <p:spPr>
          <a:xfrm>
            <a:off x="3573463" y="5519738"/>
            <a:ext cx="61912" cy="50800"/>
          </a:xfrm>
          <a:custGeom>
            <a:rect l="l" t="t" r="r" b="b"/>
            <a:pathLst>
              <a:path w="39" h="32">
                <a:moveTo>
                  <a:pt x="0" y="0"/>
                </a:moveTo>
                <a:lnTo>
                  <a:pt x="20" y="32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56" name="Custom 10" title=""/>
          <p:cNvSpPr/>
          <p:nvPr/>
        </p:nvSpPr>
        <p:spPr>
          <a:xfrm>
            <a:off x="3605213" y="3484563"/>
            <a:ext cx="1223962" cy="122237"/>
          </a:xfrm>
          <a:custGeom>
            <a:rect l="l" t="t" r="r" b="b"/>
            <a:pathLst>
              <a:path w="771" h="77">
                <a:moveTo>
                  <a:pt x="0" y="0"/>
                </a:moveTo>
                <a:lnTo>
                  <a:pt x="771" y="0"/>
                </a:lnTo>
                <a:lnTo>
                  <a:pt x="771" y="77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57" name="Custom 11" title=""/>
          <p:cNvSpPr/>
          <p:nvPr/>
        </p:nvSpPr>
        <p:spPr>
          <a:xfrm>
            <a:off x="4799013" y="3600450"/>
            <a:ext cx="61912" cy="50800"/>
          </a:xfrm>
          <a:custGeom>
            <a:rect l="l" t="t" r="r" b="b"/>
            <a:pathLst>
              <a:path w="39" h="32">
                <a:moveTo>
                  <a:pt x="39" y="0"/>
                </a:moveTo>
                <a:lnTo>
                  <a:pt x="19" y="32"/>
                </a:lnTo>
                <a:lnTo>
                  <a:pt x="0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58" name="Custom 12" title=""/>
          <p:cNvSpPr/>
          <p:nvPr/>
        </p:nvSpPr>
        <p:spPr>
          <a:xfrm>
            <a:off x="3659188" y="4151313"/>
            <a:ext cx="1169987" cy="165100"/>
          </a:xfrm>
          <a:custGeom>
            <a:rect l="l" t="t" r="r" b="b"/>
            <a:pathLst>
              <a:path w="737" h="104">
                <a:moveTo>
                  <a:pt x="737" y="0"/>
                </a:moveTo>
                <a:lnTo>
                  <a:pt x="737" y="104"/>
                </a:lnTo>
                <a:lnTo>
                  <a:pt x="0" y="104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59" name="Custom 13" title=""/>
          <p:cNvSpPr/>
          <p:nvPr/>
        </p:nvSpPr>
        <p:spPr>
          <a:xfrm>
            <a:off x="3605213" y="4291013"/>
            <a:ext cx="61912" cy="52387"/>
          </a:xfrm>
          <a:custGeom>
            <a:rect l="l" t="t" r="r" b="b"/>
            <a:pathLst>
              <a:path w="39" h="33">
                <a:moveTo>
                  <a:pt x="39" y="33"/>
                </a:moveTo>
                <a:lnTo>
                  <a:pt x="0" y="16"/>
                </a:lnTo>
                <a:lnTo>
                  <a:pt x="39" y="0"/>
                </a:lnTo>
                <a:lnTo>
                  <a:pt x="39" y="33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60" name="Custom 14" title=""/>
          <p:cNvSpPr/>
          <p:nvPr/>
        </p:nvSpPr>
        <p:spPr>
          <a:xfrm>
            <a:off x="3521075" y="1987550"/>
            <a:ext cx="166688" cy="134938"/>
          </a:xfrm>
          <a:custGeom>
            <a:rect l="l" t="t" r="r" b="b"/>
            <a:pathLst>
              <a:path w="105" h="85">
                <a:moveTo>
                  <a:pt x="0" y="43"/>
                </a:moveTo>
                <a:lnTo>
                  <a:pt x="1" y="32"/>
                </a:lnTo>
                <a:lnTo>
                  <a:pt x="6" y="23"/>
                </a:lnTo>
                <a:lnTo>
                  <a:pt x="13" y="14"/>
                </a:lnTo>
                <a:lnTo>
                  <a:pt x="23" y="7"/>
                </a:lnTo>
                <a:lnTo>
                  <a:pt x="34" y="3"/>
                </a:lnTo>
                <a:lnTo>
                  <a:pt x="46" y="0"/>
                </a:lnTo>
                <a:lnTo>
                  <a:pt x="59" y="0"/>
                </a:lnTo>
                <a:lnTo>
                  <a:pt x="71" y="3"/>
                </a:lnTo>
                <a:lnTo>
                  <a:pt x="82" y="7"/>
                </a:lnTo>
                <a:lnTo>
                  <a:pt x="91" y="14"/>
                </a:lnTo>
                <a:lnTo>
                  <a:pt x="99" y="23"/>
                </a:lnTo>
                <a:lnTo>
                  <a:pt x="103" y="32"/>
                </a:lnTo>
                <a:lnTo>
                  <a:pt x="105" y="43"/>
                </a:lnTo>
                <a:lnTo>
                  <a:pt x="103" y="53"/>
                </a:lnTo>
                <a:lnTo>
                  <a:pt x="99" y="62"/>
                </a:lnTo>
                <a:lnTo>
                  <a:pt x="91" y="71"/>
                </a:lnTo>
                <a:lnTo>
                  <a:pt x="82" y="78"/>
                </a:lnTo>
                <a:lnTo>
                  <a:pt x="71" y="83"/>
                </a:lnTo>
                <a:lnTo>
                  <a:pt x="59" y="85"/>
                </a:lnTo>
                <a:lnTo>
                  <a:pt x="46" y="85"/>
                </a:lnTo>
                <a:lnTo>
                  <a:pt x="34" y="83"/>
                </a:lnTo>
                <a:lnTo>
                  <a:pt x="23" y="78"/>
                </a:lnTo>
                <a:lnTo>
                  <a:pt x="13" y="71"/>
                </a:lnTo>
                <a:lnTo>
                  <a:pt x="6" y="62"/>
                </a:lnTo>
                <a:lnTo>
                  <a:pt x="1" y="53"/>
                </a:lnTo>
                <a:lnTo>
                  <a:pt x="0" y="43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61" name="Custom 15" title=""/>
          <p:cNvSpPr/>
          <p:nvPr/>
        </p:nvSpPr>
        <p:spPr>
          <a:xfrm>
            <a:off x="3521075" y="5570538"/>
            <a:ext cx="166688" cy="133350"/>
          </a:xfrm>
          <a:custGeom>
            <a:rect l="l" t="t" r="r" b="b"/>
            <a:pathLst>
              <a:path w="105" h="84">
                <a:moveTo>
                  <a:pt x="0" y="43"/>
                </a:moveTo>
                <a:lnTo>
                  <a:pt x="1" y="32"/>
                </a:lnTo>
                <a:lnTo>
                  <a:pt x="6" y="22"/>
                </a:lnTo>
                <a:lnTo>
                  <a:pt x="13" y="14"/>
                </a:lnTo>
                <a:lnTo>
                  <a:pt x="23" y="8"/>
                </a:lnTo>
                <a:lnTo>
                  <a:pt x="34" y="3"/>
                </a:lnTo>
                <a:lnTo>
                  <a:pt x="46" y="0"/>
                </a:lnTo>
                <a:lnTo>
                  <a:pt x="59" y="0"/>
                </a:lnTo>
                <a:lnTo>
                  <a:pt x="71" y="3"/>
                </a:lnTo>
                <a:lnTo>
                  <a:pt x="82" y="8"/>
                </a:lnTo>
                <a:lnTo>
                  <a:pt x="91" y="14"/>
                </a:lnTo>
                <a:lnTo>
                  <a:pt x="99" y="22"/>
                </a:lnTo>
                <a:lnTo>
                  <a:pt x="103" y="32"/>
                </a:lnTo>
                <a:lnTo>
                  <a:pt x="105" y="43"/>
                </a:lnTo>
                <a:lnTo>
                  <a:pt x="103" y="52"/>
                </a:lnTo>
                <a:lnTo>
                  <a:pt x="99" y="62"/>
                </a:lnTo>
                <a:lnTo>
                  <a:pt x="91" y="70"/>
                </a:lnTo>
                <a:lnTo>
                  <a:pt x="82" y="77"/>
                </a:lnTo>
                <a:lnTo>
                  <a:pt x="71" y="82"/>
                </a:lnTo>
                <a:lnTo>
                  <a:pt x="59" y="84"/>
                </a:lnTo>
                <a:lnTo>
                  <a:pt x="46" y="84"/>
                </a:lnTo>
                <a:lnTo>
                  <a:pt x="34" y="82"/>
                </a:lnTo>
                <a:lnTo>
                  <a:pt x="23" y="77"/>
                </a:lnTo>
                <a:lnTo>
                  <a:pt x="13" y="70"/>
                </a:lnTo>
                <a:lnTo>
                  <a:pt x="6" y="62"/>
                </a:lnTo>
                <a:lnTo>
                  <a:pt x="1" y="52"/>
                </a:lnTo>
                <a:lnTo>
                  <a:pt x="0" y="43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62" name="Rectangle 16" title=""/>
          <p:cNvSpPr/>
          <p:nvPr/>
        </p:nvSpPr>
        <p:spPr>
          <a:xfrm>
            <a:off x="3697288" y="2614613"/>
            <a:ext cx="101600" cy="13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900" b="1"/>
              <a:t>IF</a:t>
            </a:r>
            <a:endParaRPr b="1">
              <a:latin typeface="Tahoma" pitchFamily="34" charset="0"/>
            </a:endParaRPr>
          </a:p>
        </p:txBody>
      </p:sp>
      <p:sp>
        <p:nvSpPr>
          <p:cNvPr id="10263" name="Rectangle 17" title=""/>
          <p:cNvSpPr/>
          <p:nvPr/>
        </p:nvSpPr>
        <p:spPr>
          <a:xfrm>
            <a:off x="4060825" y="3363913"/>
            <a:ext cx="273050" cy="13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900" b="1"/>
              <a:t>Then</a:t>
            </a:r>
            <a:endParaRPr b="1">
              <a:latin typeface="Tahoma" pitchFamily="34" charset="0"/>
            </a:endParaRPr>
          </a:p>
        </p:txBody>
      </p:sp>
      <p:sp>
        <p:nvSpPr>
          <p:cNvPr id="10264" name="Rectangle 18" title=""/>
          <p:cNvSpPr/>
          <p:nvPr/>
        </p:nvSpPr>
        <p:spPr>
          <a:xfrm>
            <a:off x="3856038" y="2001838"/>
            <a:ext cx="1250950" cy="13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900" b="1"/>
              <a:t>Entry point for IF block</a:t>
            </a:r>
            <a:endParaRPr sz="900" b="1">
              <a:latin typeface="Tahoma" pitchFamily="34" charset="0"/>
            </a:endParaRPr>
          </a:p>
        </p:txBody>
      </p:sp>
      <p:sp>
        <p:nvSpPr>
          <p:cNvPr id="10265" name="Rectangle 19" title=""/>
          <p:cNvSpPr/>
          <p:nvPr/>
        </p:nvSpPr>
        <p:spPr>
          <a:xfrm>
            <a:off x="3894138" y="5578475"/>
            <a:ext cx="1168400" cy="13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900" b="1"/>
              <a:t>Exit point for IF block</a:t>
            </a:r>
            <a:endParaRPr sz="900" b="1">
              <a:latin typeface="Tahoma" pitchFamily="34" charset="0"/>
            </a:endParaRPr>
          </a:p>
        </p:txBody>
      </p:sp>
      <p:sp>
        <p:nvSpPr>
          <p:cNvPr id="10266" name="" title=""/>
          <p:cNvSpPr/>
          <p:nvPr/>
        </p:nvSpPr>
        <p:spPr>
          <a:xfrm>
            <a:off x="3530600" y="6691313"/>
            <a:ext cx="1816100" cy="13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900" b="1"/>
              <a:t>Note indentation from left to right</a:t>
            </a:r>
            <a:endParaRPr b="1">
              <a:latin typeface="Tahoma" pitchFamily="34" charset="0"/>
            </a:endParaRPr>
          </a:p>
        </p:txBody>
      </p:sp>
      <p:sp>
        <p:nvSpPr>
          <p:cNvPr id="10267" name="" title=""/>
          <p:cNvSpPr/>
          <p:nvPr/>
        </p:nvSpPr>
        <p:spPr>
          <a:xfrm>
            <a:off x="3400425" y="6010275"/>
            <a:ext cx="407988" cy="581025"/>
          </a:xfrm>
          <a:custGeom>
            <a:rect l="l" t="t" r="r" b="b"/>
            <a:pathLst>
              <a:path w="257" h="366">
                <a:moveTo>
                  <a:pt x="129" y="0"/>
                </a:moveTo>
                <a:lnTo>
                  <a:pt x="0" y="104"/>
                </a:lnTo>
                <a:lnTo>
                  <a:pt x="85" y="104"/>
                </a:lnTo>
                <a:lnTo>
                  <a:pt x="85" y="366"/>
                </a:lnTo>
                <a:lnTo>
                  <a:pt x="172" y="366"/>
                </a:lnTo>
                <a:lnTo>
                  <a:pt x="172" y="104"/>
                </a:lnTo>
                <a:lnTo>
                  <a:pt x="257" y="104"/>
                </a:lnTo>
                <a:lnTo>
                  <a:pt x="129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268" name="" title=""/>
          <p:cNvSpPr/>
          <p:nvPr/>
        </p:nvSpPr>
        <p:spPr>
          <a:xfrm>
            <a:off x="4625975" y="6010275"/>
            <a:ext cx="407988" cy="581025"/>
          </a:xfrm>
          <a:custGeom>
            <a:rect l="l" t="t" r="r" b="b"/>
            <a:pathLst>
              <a:path w="257" h="366">
                <a:moveTo>
                  <a:pt x="128" y="0"/>
                </a:moveTo>
                <a:lnTo>
                  <a:pt x="0" y="104"/>
                </a:lnTo>
                <a:lnTo>
                  <a:pt x="85" y="104"/>
                </a:lnTo>
                <a:lnTo>
                  <a:pt x="85" y="366"/>
                </a:lnTo>
                <a:lnTo>
                  <a:pt x="172" y="366"/>
                </a:lnTo>
                <a:lnTo>
                  <a:pt x="172" y="104"/>
                </a:lnTo>
                <a:lnTo>
                  <a:pt x="257" y="104"/>
                </a:lnTo>
                <a:lnTo>
                  <a:pt x="128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12192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/>
              <a:t>If the student age is greater than 18 or his height is greater than five feet then put him on the foot balll team</a:t>
            </a:r>
            <a:endParaRPr sz="3600"/>
          </a:p>
          <a:p>
            <a:pPr lvl="0">
              <a:buNone/>
            </a:pPr>
            <a:r>
              <a:rPr sz="3600"/>
              <a:t>Else</a:t>
            </a:r>
            <a:endParaRPr sz="3600"/>
          </a:p>
          <a:p>
            <a:pPr lvl="0">
              <a:buNone/>
            </a:pPr>
            <a:r>
              <a:rPr sz="3600"/>
              <a:t>	Put him on the chess team</a:t>
            </a:r>
            <a:endParaRPr sz="3600"/>
          </a:p>
        </p:txBody>
      </p:sp>
    </p:spTree>
  </p:cSld>
  <p:clrMapOvr>
    <a:masterClrMapping/>
  </p:clrMapOvr>
  <p:transition/>
  <p:timing/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12954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Logical Operators</a:t>
            </a:r>
            <a:endParaRPr sz="6000"/>
          </a:p>
        </p:txBody>
      </p:sp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sz="3600"/>
          </a:p>
          <a:p>
            <a:pPr lvl="0" algn="ctr">
              <a:buNone/>
            </a:pPr>
            <a:endParaRPr sz="3600"/>
          </a:p>
          <a:p>
            <a:pPr lvl="0" algn="ctr">
              <a:buNone/>
            </a:pPr>
            <a:r>
              <a:rPr sz="3600"/>
              <a:t>AND			&amp;&amp;</a:t>
            </a:r>
            <a:endParaRPr sz="3600"/>
          </a:p>
          <a:p>
            <a:pPr lvl="0" algn="ctr">
              <a:buNone/>
            </a:pPr>
            <a:r>
              <a:rPr sz="3600"/>
              <a:t>OR			||</a:t>
            </a:r>
            <a:endParaRPr sz="3600"/>
          </a:p>
        </p:txBody>
      </p:sp>
    </p:spTree>
  </p:cSld>
  <p:clrMapOvr>
    <a:masterClrMapping/>
  </p:clrMapOvr>
  <p:transition/>
  <p:timing/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2192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Logical Operators</a:t>
            </a:r>
            <a:endParaRPr sz="6000"/>
          </a:p>
        </p:txBody>
      </p:sp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11080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400"/>
              <a:t>If a is greater than b </a:t>
            </a:r>
            <a:endParaRPr sz="4400"/>
          </a:p>
          <a:p>
            <a:pPr lvl="0">
              <a:lnSpc>
                <a:spcPct val="80000"/>
              </a:lnSpc>
              <a:buNone/>
            </a:pPr>
            <a:r>
              <a:rPr sz="4400"/>
              <a:t>	AND c is greater than d</a:t>
            </a:r>
            <a:endParaRPr sz="4400"/>
          </a:p>
          <a:p>
            <a:pPr lvl="0">
              <a:lnSpc>
                <a:spcPct val="80000"/>
              </a:lnSpc>
              <a:buNone/>
            </a:pPr>
            <a:endParaRPr sz="3600"/>
          </a:p>
        </p:txBody>
      </p:sp>
      <p:sp>
        <p:nvSpPr>
          <p:cNvPr id="12292" name="Rectangle 4" title=""/>
          <p:cNvSpPr/>
          <p:nvPr/>
        </p:nvSpPr>
        <p:spPr>
          <a:xfrm>
            <a:off x="2438400" y="4038600"/>
            <a:ext cx="4876800" cy="1981200"/>
          </a:xfrm>
          <a:prstGeom prst="rect">
            <a:avLst/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>
                <a:solidFill>
                  <a:schemeClr val="bg1"/>
                </a:solidFill>
              </a:rPr>
              <a:t>In C</a:t>
            </a:r>
            <a:endParaRPr sz="3200">
              <a:solidFill>
                <a:schemeClr val="bg1"/>
              </a:solidFill>
            </a:endParaRPr>
          </a:p>
          <a:p>
            <a:pPr lvl="0"/>
            <a:r>
              <a:rPr sz="3200">
                <a:solidFill>
                  <a:schemeClr val="bg1"/>
                </a:solidFill>
              </a:rPr>
              <a:t>if(a &gt; b &amp;&amp; c&gt; d)</a:t>
            </a:r>
            <a:endParaRPr sz="3200">
              <a:solidFill>
                <a:schemeClr val="bg1"/>
              </a:solidFill>
            </a:endParaRPr>
          </a:p>
          <a:p>
            <a:pPr lvl="0"/>
            <a:r>
              <a:rPr sz="3200">
                <a:solidFill>
                  <a:schemeClr val="bg1"/>
                </a:solidFill>
              </a:rPr>
              <a:t>if(age &gt; 18 || height &gt; 5)</a:t>
            </a:r>
            <a:endParaRPr sz="3200">
              <a:solidFill>
                <a:schemeClr val="bg1"/>
              </a:solidFill>
            </a:endParaRPr>
          </a:p>
          <a:p>
            <a:pPr lvl="0"/>
            <a:endParaRPr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if-else</a:t>
            </a:r>
            <a:endParaRPr sz="7200"/>
          </a:p>
        </p:txBody>
      </p:sp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32766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/>
              <a:t>if (condition)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statement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-	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-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else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statement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-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-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</a:t>
            </a:r>
            <a:endParaRPr sz="2400"/>
          </a:p>
        </p:txBody>
      </p:sp>
    </p:spTree>
  </p:cSld>
  <p:clrMapOvr>
    <a:masterClrMapping/>
  </p:clrMapOvr>
  <p:transition/>
  <p:timing/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9" name="NotDefined 5" title=""/>
          <p:cNvSpPr/>
          <p:nvPr>
            <p:ph type="title"/>
          </p:nvPr>
        </p:nvSpPr>
        <p:spPr>
          <a:xfrm>
            <a:off x="1066800" y="914400"/>
            <a:ext cx="7543800" cy="706438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if-else</a:t>
            </a:r>
            <a:endParaRPr sz="7200"/>
          </a:p>
        </p:txBody>
      </p:sp>
      <p:sp>
        <p:nvSpPr>
          <p:cNvPr id="16391" name="NotDefined 7" title=""/>
          <p:cNvSpPr>
            <a:spLocks noTextEdit="1"/>
          </p:cNvSpPr>
          <p:nvPr/>
        </p:nvSpPr>
        <p:spPr>
          <a:xfrm>
            <a:off x="3429000" y="1828800"/>
            <a:ext cx="4800600" cy="5029200"/>
          </a:xfr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393" name="Custom 9" title=""/>
          <p:cNvSpPr/>
          <p:nvPr/>
        </p:nvSpPr>
        <p:spPr>
          <a:xfrm>
            <a:off x="3498850" y="2684463"/>
            <a:ext cx="808038" cy="450850"/>
          </a:xfrm>
          <a:custGeom>
            <a:rect l="l" t="t" r="r" b="b"/>
            <a:pathLst>
              <a:path w="509" h="284">
                <a:moveTo>
                  <a:pt x="0" y="142"/>
                </a:moveTo>
                <a:lnTo>
                  <a:pt x="254" y="0"/>
                </a:lnTo>
                <a:lnTo>
                  <a:pt x="509" y="142"/>
                </a:lnTo>
                <a:lnTo>
                  <a:pt x="254" y="284"/>
                </a:lnTo>
                <a:lnTo>
                  <a:pt x="0" y="142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394" name="" title=""/>
          <p:cNvSpPr/>
          <p:nvPr/>
        </p:nvSpPr>
        <p:spPr>
          <a:xfrm>
            <a:off x="3657600" y="2855913"/>
            <a:ext cx="473075" cy="1222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 b="1">
                <a:solidFill>
                  <a:srgbClr val="000000"/>
                </a:solidFill>
              </a:rPr>
              <a:t>Condition</a:t>
            </a:r>
            <a:endParaRPr sz="800" b="1">
              <a:latin typeface="Tahoma" pitchFamily="34" charset="0"/>
            </a:endParaRPr>
          </a:p>
        </p:txBody>
      </p:sp>
      <p:sp>
        <p:nvSpPr>
          <p:cNvPr id="16395" name="" title=""/>
          <p:cNvSpPr/>
          <p:nvPr/>
        </p:nvSpPr>
        <p:spPr>
          <a:xfrm>
            <a:off x="4710113" y="3436938"/>
            <a:ext cx="808037" cy="450850"/>
          </a:xfrm>
          <a:prstGeom prst="rect">
            <a:avLst/>
          </a:prstGeom>
          <a:solidFill>
            <a:srgbClr val="FFFFFF"/>
          </a:solidFill>
          <a:ln w="3175">
            <a:solidFill>
              <a:prstClr val="black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396" name="" title=""/>
          <p:cNvSpPr/>
          <p:nvPr/>
        </p:nvSpPr>
        <p:spPr>
          <a:xfrm>
            <a:off x="4870450" y="3622675"/>
            <a:ext cx="484188" cy="122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 b="1">
                <a:solidFill>
                  <a:srgbClr val="000000"/>
                </a:solidFill>
              </a:rPr>
              <a:t>Process 1</a:t>
            </a:r>
            <a:endParaRPr sz="800" b="1">
              <a:latin typeface="Tahoma" pitchFamily="34" charset="0"/>
            </a:endParaRPr>
          </a:p>
        </p:txBody>
      </p:sp>
      <p:sp>
        <p:nvSpPr>
          <p:cNvPr id="16397" name="" title=""/>
          <p:cNvSpPr/>
          <p:nvPr/>
        </p:nvSpPr>
        <p:spPr>
          <a:xfrm>
            <a:off x="3902075" y="2054225"/>
            <a:ext cx="1588" cy="588963"/>
          </a:xfrm>
          <a:custGeom>
            <a:rect l="l" t="t" r="r" b="b"/>
            <a:pathLst>
              <a:path h="371">
                <a:moveTo>
                  <a:pt x="0" y="0"/>
                </a:moveTo>
                <a:lnTo>
                  <a:pt x="0" y="371"/>
                </a:lnTo>
                <a:lnTo>
                  <a:pt x="0" y="371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398" name="" title=""/>
          <p:cNvSpPr/>
          <p:nvPr/>
        </p:nvSpPr>
        <p:spPr>
          <a:xfrm>
            <a:off x="3871913" y="2638425"/>
            <a:ext cx="61912" cy="46038"/>
          </a:xfrm>
          <a:custGeom>
            <a:rect l="l" t="t" r="r" b="b"/>
            <a:pathLst>
              <a:path w="39" h="28">
                <a:moveTo>
                  <a:pt x="0" y="0"/>
                </a:moveTo>
                <a:lnTo>
                  <a:pt x="19" y="2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399" name="" title=""/>
          <p:cNvSpPr/>
          <p:nvPr/>
        </p:nvSpPr>
        <p:spPr>
          <a:xfrm>
            <a:off x="3902075" y="3135313"/>
            <a:ext cx="1588" cy="2544762"/>
          </a:xfrm>
          <a:custGeom>
            <a:rect l="l" t="t" r="r" b="b"/>
            <a:pathLst>
              <a:path h="1603">
                <a:moveTo>
                  <a:pt x="0" y="0"/>
                </a:moveTo>
                <a:lnTo>
                  <a:pt x="0" y="1603"/>
                </a:lnTo>
                <a:lnTo>
                  <a:pt x="0" y="1603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00" name="Custom 10" title=""/>
          <p:cNvSpPr/>
          <p:nvPr/>
        </p:nvSpPr>
        <p:spPr>
          <a:xfrm>
            <a:off x="3871913" y="5675313"/>
            <a:ext cx="61912" cy="46037"/>
          </a:xfrm>
          <a:custGeom>
            <a:rect l="l" t="t" r="r" b="b"/>
            <a:pathLst>
              <a:path w="39" h="28">
                <a:moveTo>
                  <a:pt x="0" y="0"/>
                </a:moveTo>
                <a:lnTo>
                  <a:pt x="19" y="29"/>
                </a:lnTo>
                <a:lnTo>
                  <a:pt x="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01" name="Custom 11" title=""/>
          <p:cNvSpPr/>
          <p:nvPr/>
        </p:nvSpPr>
        <p:spPr>
          <a:xfrm>
            <a:off x="3902075" y="3286125"/>
            <a:ext cx="1212850" cy="111125"/>
          </a:xfrm>
          <a:custGeom>
            <a:rect l="l" t="t" r="r" b="b"/>
            <a:pathLst>
              <a:path w="764" h="70">
                <a:moveTo>
                  <a:pt x="0" y="0"/>
                </a:moveTo>
                <a:lnTo>
                  <a:pt x="764" y="0"/>
                </a:lnTo>
                <a:lnTo>
                  <a:pt x="764" y="70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02" name="Custom 12" title=""/>
          <p:cNvSpPr/>
          <p:nvPr/>
        </p:nvSpPr>
        <p:spPr>
          <a:xfrm>
            <a:off x="5084763" y="3390900"/>
            <a:ext cx="61912" cy="46038"/>
          </a:xfrm>
          <a:custGeom>
            <a:rect l="l" t="t" r="r" b="b"/>
            <a:pathLst>
              <a:path w="39" h="28">
                <a:moveTo>
                  <a:pt x="39" y="0"/>
                </a:moveTo>
                <a:lnTo>
                  <a:pt x="19" y="29"/>
                </a:lnTo>
                <a:lnTo>
                  <a:pt x="0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03" name="Custom 13" title=""/>
          <p:cNvSpPr/>
          <p:nvPr/>
        </p:nvSpPr>
        <p:spPr>
          <a:xfrm>
            <a:off x="3957638" y="3887788"/>
            <a:ext cx="1157287" cy="150812"/>
          </a:xfrm>
          <a:custGeom>
            <a:rect l="l" t="t" r="r" b="b"/>
            <a:pathLst>
              <a:path w="729" h="95">
                <a:moveTo>
                  <a:pt x="729" y="0"/>
                </a:moveTo>
                <a:lnTo>
                  <a:pt x="729" y="95"/>
                </a:lnTo>
                <a:lnTo>
                  <a:pt x="0" y="95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04" name="Custom 14" title=""/>
          <p:cNvSpPr/>
          <p:nvPr/>
        </p:nvSpPr>
        <p:spPr>
          <a:xfrm>
            <a:off x="3902075" y="4016375"/>
            <a:ext cx="61913" cy="46038"/>
          </a:xfrm>
          <a:custGeom>
            <a:rect l="l" t="t" r="r" b="b"/>
            <a:pathLst>
              <a:path w="39" h="28">
                <a:moveTo>
                  <a:pt x="39" y="29"/>
                </a:moveTo>
                <a:lnTo>
                  <a:pt x="0" y="14"/>
                </a:lnTo>
                <a:lnTo>
                  <a:pt x="39" y="0"/>
                </a:lnTo>
                <a:lnTo>
                  <a:pt x="39" y="29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05" name="Custom 15" title=""/>
          <p:cNvSpPr/>
          <p:nvPr/>
        </p:nvSpPr>
        <p:spPr>
          <a:xfrm>
            <a:off x="3821113" y="1931988"/>
            <a:ext cx="163512" cy="120650"/>
          </a:xfrm>
          <a:custGeom>
            <a:rect l="l" t="t" r="r" b="b"/>
            <a:pathLst>
              <a:path w="103" h="76">
                <a:moveTo>
                  <a:pt x="0" y="38"/>
                </a:moveTo>
                <a:lnTo>
                  <a:pt x="1" y="29"/>
                </a:lnTo>
                <a:lnTo>
                  <a:pt x="6" y="20"/>
                </a:lnTo>
                <a:lnTo>
                  <a:pt x="13" y="12"/>
                </a:lnTo>
                <a:lnTo>
                  <a:pt x="23" y="6"/>
                </a:lnTo>
                <a:lnTo>
                  <a:pt x="34" y="2"/>
                </a:lnTo>
                <a:lnTo>
                  <a:pt x="45" y="0"/>
                </a:lnTo>
                <a:lnTo>
                  <a:pt x="58" y="0"/>
                </a:lnTo>
                <a:lnTo>
                  <a:pt x="70" y="2"/>
                </a:lnTo>
                <a:lnTo>
                  <a:pt x="81" y="6"/>
                </a:lnTo>
                <a:lnTo>
                  <a:pt x="90" y="12"/>
                </a:lnTo>
                <a:lnTo>
                  <a:pt x="97" y="20"/>
                </a:lnTo>
                <a:lnTo>
                  <a:pt x="102" y="29"/>
                </a:lnTo>
                <a:lnTo>
                  <a:pt x="103" y="38"/>
                </a:lnTo>
                <a:lnTo>
                  <a:pt x="102" y="47"/>
                </a:lnTo>
                <a:lnTo>
                  <a:pt x="97" y="56"/>
                </a:lnTo>
                <a:lnTo>
                  <a:pt x="90" y="63"/>
                </a:lnTo>
                <a:lnTo>
                  <a:pt x="81" y="70"/>
                </a:lnTo>
                <a:lnTo>
                  <a:pt x="70" y="74"/>
                </a:lnTo>
                <a:lnTo>
                  <a:pt x="58" y="76"/>
                </a:lnTo>
                <a:lnTo>
                  <a:pt x="45" y="76"/>
                </a:lnTo>
                <a:lnTo>
                  <a:pt x="34" y="74"/>
                </a:lnTo>
                <a:lnTo>
                  <a:pt x="23" y="70"/>
                </a:lnTo>
                <a:lnTo>
                  <a:pt x="13" y="63"/>
                </a:lnTo>
                <a:lnTo>
                  <a:pt x="6" y="56"/>
                </a:lnTo>
                <a:lnTo>
                  <a:pt x="1" y="47"/>
                </a:lnTo>
                <a:lnTo>
                  <a:pt x="0" y="38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06" name="Custom 16" title=""/>
          <p:cNvSpPr/>
          <p:nvPr/>
        </p:nvSpPr>
        <p:spPr>
          <a:xfrm>
            <a:off x="3821113" y="5721350"/>
            <a:ext cx="163512" cy="120650"/>
          </a:xfrm>
          <a:custGeom>
            <a:rect l="l" t="t" r="r" b="b"/>
            <a:pathLst>
              <a:path w="103" h="76">
                <a:moveTo>
                  <a:pt x="0" y="38"/>
                </a:moveTo>
                <a:lnTo>
                  <a:pt x="1" y="29"/>
                </a:lnTo>
                <a:lnTo>
                  <a:pt x="6" y="21"/>
                </a:lnTo>
                <a:lnTo>
                  <a:pt x="13" y="12"/>
                </a:lnTo>
                <a:lnTo>
                  <a:pt x="23" y="7"/>
                </a:lnTo>
                <a:lnTo>
                  <a:pt x="34" y="2"/>
                </a:lnTo>
                <a:lnTo>
                  <a:pt x="45" y="0"/>
                </a:lnTo>
                <a:lnTo>
                  <a:pt x="58" y="0"/>
                </a:lnTo>
                <a:lnTo>
                  <a:pt x="70" y="2"/>
                </a:lnTo>
                <a:lnTo>
                  <a:pt x="81" y="7"/>
                </a:lnTo>
                <a:lnTo>
                  <a:pt x="90" y="12"/>
                </a:lnTo>
                <a:lnTo>
                  <a:pt x="97" y="21"/>
                </a:lnTo>
                <a:lnTo>
                  <a:pt x="102" y="29"/>
                </a:lnTo>
                <a:lnTo>
                  <a:pt x="103" y="38"/>
                </a:lnTo>
                <a:lnTo>
                  <a:pt x="102" y="47"/>
                </a:lnTo>
                <a:lnTo>
                  <a:pt x="97" y="56"/>
                </a:lnTo>
                <a:lnTo>
                  <a:pt x="90" y="64"/>
                </a:lnTo>
                <a:lnTo>
                  <a:pt x="81" y="70"/>
                </a:lnTo>
                <a:lnTo>
                  <a:pt x="70" y="74"/>
                </a:lnTo>
                <a:lnTo>
                  <a:pt x="58" y="76"/>
                </a:lnTo>
                <a:lnTo>
                  <a:pt x="45" y="76"/>
                </a:lnTo>
                <a:lnTo>
                  <a:pt x="34" y="74"/>
                </a:lnTo>
                <a:lnTo>
                  <a:pt x="23" y="70"/>
                </a:lnTo>
                <a:lnTo>
                  <a:pt x="13" y="64"/>
                </a:lnTo>
                <a:lnTo>
                  <a:pt x="6" y="56"/>
                </a:lnTo>
                <a:lnTo>
                  <a:pt x="1" y="47"/>
                </a:lnTo>
                <a:lnTo>
                  <a:pt x="0" y="38"/>
                </a:lnTo>
                <a:close/>
              </a:path>
            </a:pathLst>
          </a:custGeom>
          <a:solidFill>
            <a:schemeClr val="hlink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07" name="Rectangle 17" title=""/>
          <p:cNvSpPr/>
          <p:nvPr/>
        </p:nvSpPr>
        <p:spPr>
          <a:xfrm>
            <a:off x="3994150" y="2498725"/>
            <a:ext cx="90488" cy="122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 b="1"/>
              <a:t>IF</a:t>
            </a:r>
            <a:endParaRPr b="1">
              <a:latin typeface="Tahoma" pitchFamily="34" charset="0"/>
            </a:endParaRPr>
          </a:p>
        </p:txBody>
      </p:sp>
      <p:sp>
        <p:nvSpPr>
          <p:cNvPr id="16408" name="Rectangle 18" title=""/>
          <p:cNvSpPr/>
          <p:nvPr/>
        </p:nvSpPr>
        <p:spPr>
          <a:xfrm>
            <a:off x="4352925" y="3176588"/>
            <a:ext cx="242888" cy="1222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 b="1"/>
              <a:t>Then</a:t>
            </a:r>
            <a:endParaRPr b="1">
              <a:latin typeface="Tahoma" pitchFamily="34" charset="0"/>
            </a:endParaRPr>
          </a:p>
        </p:txBody>
      </p:sp>
      <p:sp>
        <p:nvSpPr>
          <p:cNvPr id="16409" name="Rectangle 19" title=""/>
          <p:cNvSpPr/>
          <p:nvPr/>
        </p:nvSpPr>
        <p:spPr>
          <a:xfrm>
            <a:off x="4102100" y="1943100"/>
            <a:ext cx="1524000" cy="13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900" b="1"/>
              <a:t>Entry point for IF-Else block</a:t>
            </a:r>
            <a:endParaRPr sz="900" b="1">
              <a:latin typeface="Tahoma" pitchFamily="34" charset="0"/>
            </a:endParaRPr>
          </a:p>
        </p:txBody>
      </p:sp>
      <p:sp>
        <p:nvSpPr>
          <p:cNvPr id="16410" name="" title=""/>
          <p:cNvSpPr/>
          <p:nvPr/>
        </p:nvSpPr>
        <p:spPr>
          <a:xfrm>
            <a:off x="4113213" y="5745163"/>
            <a:ext cx="1168400" cy="13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900" b="1"/>
              <a:t>Exit point for IF block</a:t>
            </a:r>
            <a:endParaRPr sz="900" b="1">
              <a:latin typeface="Tahoma" pitchFamily="34" charset="0"/>
            </a:endParaRPr>
          </a:p>
        </p:txBody>
      </p:sp>
      <p:sp>
        <p:nvSpPr>
          <p:cNvPr id="16411" name="" title=""/>
          <p:cNvSpPr/>
          <p:nvPr/>
        </p:nvSpPr>
        <p:spPr>
          <a:xfrm>
            <a:off x="4710113" y="4441825"/>
            <a:ext cx="808037" cy="450850"/>
          </a:xfrm>
          <a:prstGeom prst="rect">
            <a:avLst/>
          </a:prstGeom>
          <a:solidFill>
            <a:srgbClr val="FFFFFF"/>
          </a:solidFill>
          <a:ln w="3175">
            <a:solidFill>
              <a:prstClr val="black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12" name="" title=""/>
          <p:cNvSpPr/>
          <p:nvPr/>
        </p:nvSpPr>
        <p:spPr>
          <a:xfrm>
            <a:off x="4870450" y="4613275"/>
            <a:ext cx="484188" cy="122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 b="1">
                <a:solidFill>
                  <a:srgbClr val="000000"/>
                </a:solidFill>
              </a:rPr>
              <a:t>Process 2</a:t>
            </a:r>
            <a:endParaRPr sz="800" b="1">
              <a:latin typeface="Tahoma" pitchFamily="34" charset="0"/>
            </a:endParaRPr>
          </a:p>
        </p:txBody>
      </p:sp>
      <p:sp>
        <p:nvSpPr>
          <p:cNvPr id="16413" name="" title=""/>
          <p:cNvSpPr/>
          <p:nvPr/>
        </p:nvSpPr>
        <p:spPr>
          <a:xfrm>
            <a:off x="3902075" y="4291013"/>
            <a:ext cx="1212850" cy="109537"/>
          </a:xfrm>
          <a:custGeom>
            <a:rect l="l" t="t" r="r" b="b"/>
            <a:pathLst>
              <a:path w="764" h="69">
                <a:moveTo>
                  <a:pt x="0" y="0"/>
                </a:moveTo>
                <a:lnTo>
                  <a:pt x="764" y="0"/>
                </a:lnTo>
                <a:lnTo>
                  <a:pt x="764" y="69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14" name="" title=""/>
          <p:cNvSpPr/>
          <p:nvPr/>
        </p:nvSpPr>
        <p:spPr>
          <a:xfrm>
            <a:off x="5084763" y="4395788"/>
            <a:ext cx="61912" cy="46037"/>
          </a:xfrm>
          <a:custGeom>
            <a:rect l="l" t="t" r="r" b="b"/>
            <a:pathLst>
              <a:path w="39" h="28">
                <a:moveTo>
                  <a:pt x="39" y="0"/>
                </a:moveTo>
                <a:lnTo>
                  <a:pt x="19" y="29"/>
                </a:lnTo>
                <a:lnTo>
                  <a:pt x="0" y="0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15" name="" title=""/>
          <p:cNvSpPr/>
          <p:nvPr/>
        </p:nvSpPr>
        <p:spPr>
          <a:xfrm>
            <a:off x="3957638" y="4892675"/>
            <a:ext cx="1157287" cy="150813"/>
          </a:xfrm>
          <a:custGeom>
            <a:rect l="l" t="t" r="r" b="b"/>
            <a:pathLst>
              <a:path w="729" h="95">
                <a:moveTo>
                  <a:pt x="729" y="0"/>
                </a:moveTo>
                <a:lnTo>
                  <a:pt x="729" y="95"/>
                </a:lnTo>
                <a:lnTo>
                  <a:pt x="0" y="95"/>
                </a:lnTo>
              </a:path>
            </a:pathLst>
          </a:custGeom>
          <a:noFill/>
          <a:ln w="3175">
            <a:solidFill>
              <a:schemeClr val="tx1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16" name="Custom 20" title=""/>
          <p:cNvSpPr/>
          <p:nvPr/>
        </p:nvSpPr>
        <p:spPr>
          <a:xfrm>
            <a:off x="3902075" y="5019675"/>
            <a:ext cx="61913" cy="47625"/>
          </a:xfrm>
          <a:custGeom>
            <a:rect l="l" t="t" r="r" b="b"/>
            <a:pathLst>
              <a:path w="39" h="30">
                <a:moveTo>
                  <a:pt x="39" y="30"/>
                </a:moveTo>
                <a:lnTo>
                  <a:pt x="0" y="15"/>
                </a:lnTo>
                <a:lnTo>
                  <a:pt x="39" y="0"/>
                </a:lnTo>
                <a:lnTo>
                  <a:pt x="39" y="30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17" name="Rectangle 21" title=""/>
          <p:cNvSpPr/>
          <p:nvPr/>
        </p:nvSpPr>
        <p:spPr>
          <a:xfrm>
            <a:off x="4378325" y="4173538"/>
            <a:ext cx="211138" cy="1222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 b="1"/>
              <a:t>Else</a:t>
            </a:r>
            <a:endParaRPr b="1">
              <a:latin typeface="Tahoma" pitchFamily="34" charset="0"/>
            </a:endParaRPr>
          </a:p>
        </p:txBody>
      </p:sp>
      <p:sp>
        <p:nvSpPr>
          <p:cNvPr id="16418" name="Rectangle 22" title=""/>
          <p:cNvSpPr/>
          <p:nvPr/>
        </p:nvSpPr>
        <p:spPr>
          <a:xfrm>
            <a:off x="3830638" y="6638925"/>
            <a:ext cx="1484312" cy="122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800"/>
              <a:t>Note indentation from left to right</a:t>
            </a:r>
            <a:endParaRPr>
              <a:latin typeface="Tahoma" pitchFamily="34" charset="0"/>
            </a:endParaRPr>
          </a:p>
        </p:txBody>
      </p:sp>
      <p:sp>
        <p:nvSpPr>
          <p:cNvPr id="16419" name="Custom 23" title=""/>
          <p:cNvSpPr/>
          <p:nvPr/>
        </p:nvSpPr>
        <p:spPr>
          <a:xfrm>
            <a:off x="3700463" y="6021388"/>
            <a:ext cx="404812" cy="527050"/>
          </a:xfrm>
          <a:custGeom>
            <a:rect l="l" t="t" r="r" b="b"/>
            <a:pathLst>
              <a:path w="255" h="332">
                <a:moveTo>
                  <a:pt x="127" y="0"/>
                </a:moveTo>
                <a:lnTo>
                  <a:pt x="0" y="95"/>
                </a:lnTo>
                <a:lnTo>
                  <a:pt x="84" y="95"/>
                </a:lnTo>
                <a:lnTo>
                  <a:pt x="84" y="332"/>
                </a:lnTo>
                <a:lnTo>
                  <a:pt x="171" y="332"/>
                </a:lnTo>
                <a:lnTo>
                  <a:pt x="171" y="95"/>
                </a:lnTo>
                <a:lnTo>
                  <a:pt x="255" y="9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6420" name="Custom 24" title=""/>
          <p:cNvSpPr/>
          <p:nvPr/>
        </p:nvSpPr>
        <p:spPr>
          <a:xfrm>
            <a:off x="4911725" y="6021388"/>
            <a:ext cx="404813" cy="527050"/>
          </a:xfrm>
          <a:custGeom>
            <a:rect l="l" t="t" r="r" b="b"/>
            <a:pathLst>
              <a:path w="255" h="332">
                <a:moveTo>
                  <a:pt x="128" y="0"/>
                </a:moveTo>
                <a:lnTo>
                  <a:pt x="0" y="95"/>
                </a:lnTo>
                <a:lnTo>
                  <a:pt x="84" y="95"/>
                </a:lnTo>
                <a:lnTo>
                  <a:pt x="84" y="332"/>
                </a:lnTo>
                <a:lnTo>
                  <a:pt x="171" y="332"/>
                </a:lnTo>
                <a:lnTo>
                  <a:pt x="171" y="95"/>
                </a:lnTo>
                <a:lnTo>
                  <a:pt x="255" y="95"/>
                </a:lnTo>
                <a:lnTo>
                  <a:pt x="128" y="0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1143000" y="152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endParaRPr sz="7200"/>
          </a:p>
          <a:p>
            <a:pPr lvl="0" algn="ctr">
              <a:buNone/>
            </a:pPr>
            <a:endParaRPr sz="7200"/>
          </a:p>
          <a:p>
            <a:pPr lvl="0" algn="ctr">
              <a:buNone/>
            </a:pPr>
            <a:r>
              <a:rPr sz="7200"/>
              <a:t>	</a:t>
            </a:r>
            <a:r>
              <a:rPr sz="8800" b="1"/>
              <a:t>Humans</a:t>
            </a:r>
            <a:r>
              <a:rPr sz="7200"/>
              <a:t> are even more…….</a:t>
            </a:r>
            <a:endParaRPr sz="7200"/>
          </a:p>
        </p:txBody>
      </p:sp>
    </p:spTree>
  </p:cSld>
  <p:clrMapOvr>
    <a:masterClrMapping/>
  </p:clrMapOvr>
  <p:transition/>
  <p:timing/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2" name="Text Box 4" title=""/>
          <p:cNvSpPr txBox="1"/>
          <p:nvPr/>
        </p:nvSpPr>
        <p:spPr>
          <a:xfrm>
            <a:off x="1524000" y="1905000"/>
            <a:ext cx="7315200" cy="52768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 b="1" u="sng">
                <a:latin typeface="Tahoma" pitchFamily="34" charset="0"/>
              </a:rPr>
              <a:t>Code</a:t>
            </a:r>
            <a:r>
              <a:rPr sz="2800">
                <a:latin typeface="Tahoma" pitchFamily="34" charset="0"/>
              </a:rPr>
              <a:t> </a:t>
            </a:r>
            <a:endParaRPr sz="2800">
              <a:latin typeface="Tahoma" pitchFamily="34" charset="0"/>
            </a:endParaRPr>
          </a:p>
          <a:p>
            <a:pPr lvl="0"/>
            <a:endParaRPr sz="2800">
              <a:latin typeface="Tahoma" pitchFamily="34" charset="0"/>
            </a:endParaRPr>
          </a:p>
          <a:p>
            <a:pPr lvl="0"/>
            <a:r>
              <a:rPr sz="2800">
                <a:latin typeface="Tahoma" pitchFamily="34" charset="0"/>
              </a:rPr>
              <a:t>if (AmirAge &gt; AmaraAge) </a:t>
            </a:r>
            <a:endParaRPr sz="2800">
              <a:latin typeface="Tahoma" pitchFamily="34" charset="0"/>
            </a:endParaRPr>
          </a:p>
          <a:p>
            <a:pPr lvl="0"/>
            <a:r>
              <a:rPr sz="2800">
                <a:latin typeface="Tahoma" pitchFamily="34" charset="0"/>
              </a:rPr>
              <a:t>{</a:t>
            </a:r>
            <a:endParaRPr sz="2800">
              <a:latin typeface="Tahoma" pitchFamily="34" charset="0"/>
            </a:endParaRPr>
          </a:p>
          <a:p>
            <a:pPr lvl="0"/>
            <a:r>
              <a:rPr sz="2800">
                <a:latin typeface="Tahoma" pitchFamily="34" charset="0"/>
              </a:rPr>
              <a:t>    cout&lt;&lt; “Amir is older than Amara” ;</a:t>
            </a:r>
            <a:endParaRPr sz="2800">
              <a:latin typeface="Tahoma" pitchFamily="34" charset="0"/>
            </a:endParaRPr>
          </a:p>
          <a:p>
            <a:pPr lvl="0"/>
            <a:r>
              <a:rPr sz="2800">
                <a:latin typeface="Tahoma" pitchFamily="34" charset="0"/>
              </a:rPr>
              <a:t>} </a:t>
            </a:r>
            <a:endParaRPr sz="2800">
              <a:latin typeface="Tahoma" pitchFamily="34" charset="0"/>
            </a:endParaRPr>
          </a:p>
          <a:p>
            <a:pPr lvl="0"/>
            <a:endParaRPr sz="2800">
              <a:latin typeface="Tahoma" pitchFamily="34" charset="0"/>
            </a:endParaRPr>
          </a:p>
          <a:p>
            <a:pPr lvl="0"/>
            <a:r>
              <a:rPr sz="2800">
                <a:latin typeface="Tahoma" pitchFamily="34" charset="0"/>
              </a:rPr>
              <a:t>if (AmirAge &lt; AmaraAge) </a:t>
            </a:r>
            <a:endParaRPr sz="2800">
              <a:latin typeface="Tahoma" pitchFamily="34" charset="0"/>
            </a:endParaRPr>
          </a:p>
          <a:p>
            <a:pPr lvl="0"/>
            <a:r>
              <a:rPr sz="2800">
                <a:latin typeface="Tahoma" pitchFamily="34" charset="0"/>
              </a:rPr>
              <a:t>{</a:t>
            </a:r>
            <a:endParaRPr sz="2800">
              <a:latin typeface="Tahoma" pitchFamily="34" charset="0"/>
            </a:endParaRPr>
          </a:p>
          <a:p>
            <a:pPr lvl="0"/>
            <a:r>
              <a:rPr sz="2800">
                <a:latin typeface="Tahoma" pitchFamily="34" charset="0"/>
              </a:rPr>
              <a:t>    cout&lt;&lt; “Amir is younger than Amara” ;</a:t>
            </a:r>
            <a:endParaRPr sz="2800">
              <a:latin typeface="Tahoma" pitchFamily="34" charset="0"/>
            </a:endParaRPr>
          </a:p>
          <a:p>
            <a:pPr lvl="0"/>
            <a:r>
              <a:rPr sz="2800">
                <a:latin typeface="Tahoma" pitchFamily="34" charset="0"/>
              </a:rPr>
              <a:t>} </a:t>
            </a:r>
            <a:endParaRPr sz="2800">
              <a:latin typeface="Tahoma" pitchFamily="34" charset="0"/>
            </a:endParaRPr>
          </a:p>
          <a:p>
            <a:pPr lvl="0"/>
            <a:endParaRPr sz="2800">
              <a:latin typeface="Tahoma" pitchFamily="34" charset="0"/>
            </a:endParaRPr>
          </a:p>
        </p:txBody>
      </p:sp>
      <p:sp>
        <p:nvSpPr>
          <p:cNvPr id="17414" name="Rectangle 6" title="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</a:t>
            </a:r>
            <a:endParaRPr sz="7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1905000" y="1981200"/>
            <a:ext cx="7010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 u="sng"/>
              <a:t>Code</a:t>
            </a:r>
            <a:r>
              <a:rPr sz="2800"/>
              <a:t> 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if AmirAge &gt;  AmaraAge)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    cout&lt;&lt; “Amir is older than Amara”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else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    cout&lt;&lt;“Amir is younger than Amara”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</p:txBody>
      </p:sp>
    </p:spTree>
  </p:cSld>
  <p:clrMapOvr>
    <a:masterClrMapping/>
  </p:clrMapOvr>
  <p:transition/>
  <p:timing/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5" name="NotDefined 3" title=""/>
          <p:cNvSpPr/>
          <p:nvPr>
            <p:ph type="body" idx="4294967295"/>
          </p:nvPr>
        </p:nvSpPr>
        <p:spPr>
          <a:xfrm>
            <a:off x="1219200" y="2895600"/>
            <a:ext cx="75438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Make a small flow chart of this</a:t>
            </a:r>
            <a:endParaRPr sz="3600" b="1"/>
          </a:p>
          <a:p>
            <a:pPr lvl="0">
              <a:buNone/>
            </a:pPr>
            <a:r>
              <a:rPr sz="3600" b="1"/>
              <a:t>program and see the one to one</a:t>
            </a:r>
            <a:endParaRPr sz="3600" b="1"/>
          </a:p>
          <a:p>
            <a:pPr lvl="0">
              <a:buNone/>
            </a:pPr>
            <a:r>
              <a:rPr sz="3600" b="1"/>
              <a:t>correspondence of the chart </a:t>
            </a:r>
            <a:endParaRPr sz="3600" b="1"/>
          </a:p>
          <a:p>
            <a:pPr lvl="0">
              <a:buNone/>
            </a:pPr>
            <a:r>
              <a:rPr sz="3600" b="1"/>
              <a:t>and the code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</a:t>
            </a:r>
            <a:endParaRPr sz="7200"/>
          </a:p>
        </p:txBody>
      </p:sp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1609725" y="1809750"/>
            <a:ext cx="8229600" cy="4525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 u="sng"/>
              <a:t>Code</a:t>
            </a:r>
            <a:r>
              <a:rPr sz="2800"/>
              <a:t> 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if AmirAge  &gt;  AmaraAge)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    cout&lt;&lt; “Amir is older than Amara”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else 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    cout&lt;&lt;“Amir is younger than or of the same age as Amara”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</p:txBody>
      </p:sp>
    </p:spTree>
  </p:cSld>
  <p:clrMapOvr>
    <a:masterClrMapping/>
  </p:clrMapOvr>
  <p:transition/>
  <p:timing/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1295400" y="2438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/>
              <a:t>If (AmirAge != AmaraAge)</a:t>
            </a:r>
            <a:endParaRPr sz="3600"/>
          </a:p>
          <a:p>
            <a:pPr lvl="0">
              <a:buNone/>
            </a:pPr>
            <a:r>
              <a:rPr sz="3600"/>
              <a:t> 	cout &lt;&lt; “Amir and Amara’s Ages are not equal”;</a:t>
            </a:r>
            <a:endParaRPr sz="3600"/>
          </a:p>
        </p:txBody>
      </p:sp>
    </p:spTree>
  </p:cSld>
  <p:clrMapOvr>
    <a:masterClrMapping/>
  </p:clrMapOvr>
  <p:transition/>
  <p:timing/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Unary Not operator  !</a:t>
            </a:r>
            <a:endParaRPr sz="5400"/>
          </a:p>
        </p:txBody>
      </p:sp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1066800" y="2514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 algn="ctr">
              <a:buFont typeface="Wingdings" pitchFamily="2" charset="2"/>
              <a:buChar char="§"/>
            </a:pPr>
            <a:r>
              <a:rPr sz="6600"/>
              <a:t> !true = false</a:t>
            </a:r>
            <a:endParaRPr sz="6600"/>
          </a:p>
          <a:p>
            <a:pPr lvl="1" algn="ctr">
              <a:buFont typeface="Wingdings" pitchFamily="2" charset="2"/>
              <a:buChar char="§"/>
            </a:pPr>
            <a:r>
              <a:rPr sz="6600"/>
              <a:t> !false = true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838200" y="1981200"/>
            <a:ext cx="9220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If (!(AmirAge &gt; AmaraAge))</a:t>
            </a:r>
            <a:endParaRPr sz="4400" b="1"/>
          </a:p>
          <a:p>
            <a:pPr lvl="0">
              <a:buNone/>
            </a:pPr>
            <a:endParaRPr sz="4400" b="1"/>
          </a:p>
          <a:p>
            <a:pPr lvl="0">
              <a:buNone/>
            </a:pPr>
            <a:r>
              <a:rPr sz="4400" b="1"/>
              <a:t>					</a:t>
            </a:r>
            <a:r>
              <a:rPr sz="9600" b="1"/>
              <a:t>?</a:t>
            </a:r>
            <a:endParaRPr sz="9600" b="1"/>
          </a:p>
          <a:p>
            <a:pPr lvl="0">
              <a:buNone/>
            </a:pPr>
            <a:endParaRPr sz="8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1295400" y="3200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000" b="1"/>
              <a:t>if ((interMarks &gt; 45) &amp;&amp; (testMarks &gt;= passMarks))</a:t>
            </a:r>
            <a:endParaRPr sz="2000" b="1"/>
          </a:p>
          <a:p>
            <a:pPr lvl="0">
              <a:buNone/>
            </a:pPr>
            <a:r>
              <a:rPr sz="2000" b="1"/>
              <a:t>{ </a:t>
            </a:r>
            <a:endParaRPr sz="2000" b="1"/>
          </a:p>
          <a:p>
            <a:pPr lvl="0">
              <a:buNone/>
            </a:pPr>
            <a:r>
              <a:rPr sz="2000" b="1"/>
              <a:t>		cout &lt;&lt; “ Welcome to Virtual University”;</a:t>
            </a:r>
            <a:endParaRPr sz="2000" b="1"/>
          </a:p>
          <a:p>
            <a:pPr lvl="0">
              <a:buNone/>
            </a:pPr>
            <a:r>
              <a:rPr sz="2000" b="1"/>
              <a:t>} </a:t>
            </a:r>
            <a:endParaRPr sz="2000" b="1"/>
          </a:p>
          <a:p>
            <a:pPr lvl="0">
              <a:buNone/>
            </a:pPr>
            <a:endParaRPr sz="2000" b="1"/>
          </a:p>
        </p:txBody>
      </p:sp>
    </p:spTree>
  </p:cSld>
  <p:clrMapOvr>
    <a:masterClrMapping/>
  </p:clrMapOvr>
  <p:transition/>
  <p:timing/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11430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</a:t>
            </a:r>
            <a:endParaRPr sz="7200"/>
          </a:p>
        </p:txBody>
      </p:sp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1295400" y="3200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 b="1"/>
              <a:t>If(!((interMarks &gt; 45) &amp;&amp; (testMarks &gt;= passMarks)))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		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endParaRPr sz="2000" b="1"/>
          </a:p>
          <a:p>
            <a:pPr lvl="0">
              <a:lnSpc>
                <a:spcPct val="80000"/>
              </a:lnSpc>
              <a:buNone/>
            </a:pP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	</a:t>
            </a:r>
            <a:r>
              <a:rPr sz="8800" b="1"/>
              <a:t>?</a:t>
            </a:r>
            <a:endParaRPr sz="8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Nested if</a:t>
            </a:r>
            <a:endParaRPr sz="7200"/>
          </a:p>
        </p:txBody>
      </p:sp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b="1"/>
              <a:t>If (age &gt; 18)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{</a:t>
            </a:r>
            <a:endParaRPr b="1"/>
          </a:p>
          <a:p>
            <a:pPr lvl="1">
              <a:lnSpc>
                <a:spcPct val="90000"/>
              </a:lnSpc>
              <a:buNone/>
            </a:pPr>
            <a:r>
              <a:rPr b="1"/>
              <a:t>If(height  &gt; 5)</a:t>
            </a:r>
            <a:endParaRPr b="1"/>
          </a:p>
          <a:p>
            <a:pPr lvl="1">
              <a:lnSpc>
                <a:spcPct val="90000"/>
              </a:lnSpc>
              <a:buNone/>
            </a:pPr>
            <a:r>
              <a:rPr b="1"/>
              <a:t>{</a:t>
            </a:r>
            <a:endParaRPr b="1"/>
          </a:p>
          <a:p>
            <a:pPr lvl="1">
              <a:lnSpc>
                <a:spcPct val="90000"/>
              </a:lnSpc>
              <a:buNone/>
            </a:pPr>
            <a:r>
              <a:rPr b="1"/>
              <a:t>	:</a:t>
            </a:r>
            <a:endParaRPr b="1"/>
          </a:p>
          <a:p>
            <a:pPr lvl="1">
              <a:lnSpc>
                <a:spcPct val="90000"/>
              </a:lnSpc>
              <a:buNone/>
            </a:pPr>
            <a:r>
              <a:rPr b="1"/>
              <a:t>}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}</a:t>
            </a:r>
            <a:endParaRPr b="1"/>
          </a:p>
          <a:p>
            <a:pPr lvl="1">
              <a:lnSpc>
                <a:spcPct val="90000"/>
              </a:lnSpc>
              <a:buNone/>
            </a:pPr>
            <a:r>
              <a:rPr b="1"/>
              <a:t>Make a flowchart of this nested if structure…</a:t>
            </a:r>
            <a:endParaRPr b="1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/>
            <a:endParaRPr sz="6600" b="1"/>
          </a:p>
          <a:p>
            <a:pPr lvl="0" algn="ctr">
              <a:buNone/>
            </a:pPr>
            <a:r>
              <a:rPr sz="8800" b="1"/>
              <a:t>Think Reuse</a:t>
            </a:r>
            <a:endParaRPr sz="8800" b="1"/>
          </a:p>
          <a:p>
            <a:pPr lvl="0" algn="ctr">
              <a:buNone/>
            </a:pPr>
            <a:endParaRPr sz="8800" b="1"/>
          </a:p>
        </p:txBody>
      </p:sp>
    </p:spTree>
  </p:cSld>
  <p:clrMapOvr>
    <a:masterClrMapping/>
  </p:clrMapOvr>
  <p:transition/>
  <p:timing/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title"/>
          </p:nvPr>
        </p:nvSpPr>
        <p:spPr>
          <a:xfrm>
            <a:off x="13716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In Today’s Lecture </a:t>
            </a:r>
            <a:endParaRPr sz="5400"/>
          </a:p>
        </p:txBody>
      </p:sp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3124200" y="2133600"/>
            <a:ext cx="426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400"/>
              <a:t> Decision</a:t>
            </a:r>
            <a:endParaRPr sz="4400"/>
          </a:p>
          <a:p>
            <a:pPr lvl="1"/>
            <a:r>
              <a:rPr sz="4000"/>
              <a:t> If</a:t>
            </a:r>
            <a:endParaRPr sz="4000"/>
          </a:p>
          <a:p>
            <a:pPr lvl="1"/>
            <a:r>
              <a:rPr sz="4000"/>
              <a:t> Else</a:t>
            </a:r>
            <a:endParaRPr sz="4000"/>
          </a:p>
          <a:p>
            <a:pPr lvl="0"/>
            <a:r>
              <a:rPr sz="4400"/>
              <a:t> Flowcharts </a:t>
            </a:r>
            <a:endParaRPr sz="4400"/>
          </a:p>
          <a:p>
            <a:pPr lvl="0"/>
            <a:r>
              <a:rPr sz="4400"/>
              <a:t> Nested if </a:t>
            </a:r>
            <a:endParaRPr sz="4400"/>
          </a:p>
        </p:txBody>
      </p:sp>
    </p:spTree>
  </p:cSld>
  <p:clrMapOvr>
    <a:masterClrMapping/>
  </p:clrMapOvr>
  <p:transition/>
  <p:timing/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914400" y="2514600"/>
            <a:ext cx="7924800" cy="1447800"/>
          </a:xfrm>
          <a:noFill/>
          <a:ln>
            <a:miter lim="800000"/>
          </a:ln>
        </p:spPr>
        <p:txBody>
          <a:bodyPr anchor="b" anchorCtr="0"/>
          <a:lstStyle>
            <a:lvl1pPr marL="838200" indent="-838200">
              <a:defRPr lang="en-US" altLang="en-US"/>
            </a:lvl1pPr>
            <a:lvl2pPr>
              <a:defRPr lang="en-US" altLang="en-US"/>
            </a:lvl2pPr>
            <a:lvl3pPr>
              <a:defRPr lang="en-US" altLang="en-US"/>
            </a:lvl3pPr>
            <a:lvl4pPr>
              <a:defRPr lang="en-US" altLang="en-US"/>
            </a:lvl4pPr>
            <a:lvl5pPr>
              <a:defRPr lang="en-US" altLang="en-US"/>
            </a:lvl5pPr>
          </a:lstStyle>
          <a:p>
            <a:pPr lvl="0" algn="ctr"/>
            <a:r>
              <a:t>Conditional Construct</a:t>
            </a:r>
            <a:br/>
          </a:p>
        </p:txBody>
      </p:sp>
      <p:sp>
        <p:nvSpPr>
          <p:cNvPr id="2052" name="Text Box 4" title=""/>
          <p:cNvSpPr txBox="1"/>
          <p:nvPr/>
        </p:nvSpPr>
        <p:spPr>
          <a:xfrm>
            <a:off x="1676400" y="990600"/>
            <a:ext cx="70866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400" b="1">
                <a:latin typeface="Tahoma" pitchFamily="34" charset="0"/>
              </a:rPr>
              <a:t>In the last lecture </a:t>
            </a:r>
            <a:endParaRPr sz="5400" b="1">
              <a:latin typeface="Tahoma" pitchFamily="34" charset="0"/>
            </a:endParaRPr>
          </a:p>
        </p:txBody>
      </p:sp>
      <p:sp>
        <p:nvSpPr>
          <p:cNvPr id="2053" name="Text Box 5" title=""/>
          <p:cNvSpPr txBox="1"/>
          <p:nvPr/>
        </p:nvSpPr>
        <p:spPr>
          <a:xfrm>
            <a:off x="3962400" y="3581400"/>
            <a:ext cx="16510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buClr>
                <a:schemeClr val="hlink"/>
              </a:buClr>
              <a:buFont typeface="Wingdings" pitchFamily="2" charset="2"/>
              <a:buChar char="§"/>
            </a:pPr>
            <a:r>
              <a:rPr sz="3600">
                <a:latin typeface="Times New Roman" pitchFamily="18" charset="0"/>
              </a:rPr>
              <a:t> if</a:t>
            </a:r>
            <a:endParaRPr sz="3600">
              <a:latin typeface="Times New Roman" pitchFamily="18" charset="0"/>
            </a:endParaRPr>
          </a:p>
          <a:p>
            <a:pPr lvl="0">
              <a:buClr>
                <a:schemeClr val="hlink"/>
              </a:buClr>
              <a:buFont typeface="Wingdings" pitchFamily="2" charset="2"/>
              <a:buChar char="§"/>
            </a:pPr>
            <a:r>
              <a:rPr sz="3600">
                <a:latin typeface="Times New Roman" pitchFamily="18" charset="0"/>
              </a:rPr>
              <a:t> if-else</a:t>
            </a:r>
            <a:endParaRPr sz="3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/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1066800" y="2881313"/>
            <a:ext cx="7543800" cy="191928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r>
              <a:rPr b="1"/>
              <a:t>	</a:t>
            </a:r>
            <a:r>
              <a:rPr sz="5400" b="1"/>
              <a:t>Loop - Repetition structure</a:t>
            </a:r>
            <a:endParaRPr sz="5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1524000" y="3019425"/>
            <a:ext cx="7543800" cy="20097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int sum ;</a:t>
            </a:r>
            <a:endParaRPr b="1"/>
          </a:p>
          <a:p>
            <a:pPr lvl="0">
              <a:buNone/>
            </a:pPr>
            <a:r>
              <a:rPr b="1"/>
              <a:t>sum = 1+2+3+4+5+……..+10 ;</a:t>
            </a:r>
            <a:endParaRPr b="1"/>
          </a:p>
          <a:p>
            <a:pPr lvl="0">
              <a:buNone/>
            </a:pPr>
            <a:r>
              <a:rPr b="1"/>
              <a:t>cout &lt;&lt; sum ;</a:t>
            </a:r>
            <a:endParaRPr b="1"/>
          </a:p>
        </p:txBody>
      </p:sp>
      <p:sp>
        <p:nvSpPr>
          <p:cNvPr id="3076" name="Text Box 4" title=""/>
          <p:cNvSpPr txBox="1"/>
          <p:nvPr/>
        </p:nvSpPr>
        <p:spPr>
          <a:xfrm>
            <a:off x="2209800" y="609600"/>
            <a:ext cx="5562600" cy="1189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7200" b="1">
                <a:latin typeface="Tahoma" pitchFamily="34" charset="0"/>
              </a:rPr>
              <a:t>Example</a:t>
            </a:r>
            <a:endParaRPr sz="72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914400" y="685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600"/>
              <a:t>Find the Sum of the first 100 Integer starting from 1</a:t>
            </a:r>
            <a:endParaRPr sz="3600"/>
          </a:p>
        </p:txBody>
      </p:sp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-609600" y="1447800"/>
            <a:ext cx="7239000" cy="510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endParaRPr sz="6000"/>
          </a:p>
          <a:p>
            <a:pPr lvl="0" algn="ctr">
              <a:lnSpc>
                <a:spcPct val="80000"/>
              </a:lnSpc>
              <a:buNone/>
            </a:pPr>
            <a:r>
              <a:rPr sz="25200"/>
              <a:t>					</a:t>
            </a:r>
            <a:r>
              <a:rPr sz="25200">
                <a:latin typeface="Times New Roman" pitchFamily="18" charset="0"/>
              </a:rPr>
              <a:t>?</a:t>
            </a:r>
            <a:endParaRPr sz="25200">
              <a:latin typeface="Times New Roman" pitchFamily="18" charset="0"/>
            </a:endParaRPr>
          </a:p>
        </p:txBody>
      </p:sp>
      <p:sp>
        <p:nvSpPr>
          <p:cNvPr id="20484" name="Text Box 4" title=""/>
          <p:cNvSpPr txBox="1"/>
          <p:nvPr/>
        </p:nvSpPr>
        <p:spPr>
          <a:xfrm>
            <a:off x="1524000" y="304800"/>
            <a:ext cx="5562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36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1066800" y="2397125"/>
            <a:ext cx="7543800" cy="15938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endParaRPr sz="2400" b="1"/>
          </a:p>
          <a:p>
            <a:pPr lvl="0" algn="ctr">
              <a:lnSpc>
                <a:spcPct val="80000"/>
              </a:lnSpc>
              <a:buNone/>
            </a:pPr>
            <a:endParaRPr sz="2400" b="1"/>
          </a:p>
          <a:p>
            <a:pPr lvl="0" algn="ctr">
              <a:lnSpc>
                <a:spcPct val="80000"/>
              </a:lnSpc>
              <a:buNone/>
            </a:pPr>
            <a:r>
              <a:rPr sz="13700" b="1"/>
              <a:t>while</a:t>
            </a:r>
            <a:endParaRPr sz="137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1600200" y="1295400"/>
            <a:ext cx="7086600" cy="4525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3600" b="1"/>
          </a:p>
          <a:p>
            <a:pPr lvl="0">
              <a:buNone/>
            </a:pPr>
            <a:endParaRPr sz="3600" b="1"/>
          </a:p>
          <a:p>
            <a:pPr lvl="0">
              <a:buNone/>
            </a:pPr>
            <a:r>
              <a:rPr sz="3600" b="1"/>
              <a:t>	while ( Logical Expression )</a:t>
            </a:r>
            <a:endParaRPr sz="3600" b="1"/>
          </a:p>
          <a:p>
            <a:pPr lvl="0">
              <a:buNone/>
            </a:pPr>
            <a:r>
              <a:rPr sz="3600" b="1"/>
              <a:t>	{</a:t>
            </a:r>
            <a:endParaRPr sz="3600" b="1"/>
          </a:p>
          <a:p>
            <a:pPr lvl="0">
              <a:buNone/>
            </a:pPr>
            <a:r>
              <a:rPr sz="3600" b="1"/>
              <a:t>		statements;						:</a:t>
            </a:r>
            <a:endParaRPr sz="3600" b="1"/>
          </a:p>
          <a:p>
            <a:pPr lvl="0">
              <a:buNone/>
            </a:pPr>
            <a:r>
              <a:rPr sz="3600" b="1"/>
              <a:t>	}</a:t>
            </a:r>
            <a:endParaRPr sz="3600" b="1"/>
          </a:p>
          <a:p>
            <a:pPr lvl="0">
              <a:buNone/>
            </a:pPr>
            <a:endParaRPr sz="3600" b="1"/>
          </a:p>
          <a:p>
            <a:pPr lvl="0">
              <a:buNone/>
            </a:pPr>
            <a:endParaRPr sz="3600" b="1"/>
          </a:p>
        </p:txBody>
      </p:sp>
    </p:spTree>
  </p:cSld>
  <p:clrMapOvr>
    <a:masterClrMapping/>
  </p:clrMapOvr>
  <p:transition/>
  <p:timing/>
</p:sld>
</file>

<file path=ppt/slides/slide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990600" y="2438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7200" b="1"/>
              <a:t>int sum ;</a:t>
            </a:r>
            <a:endParaRPr sz="7200" b="1"/>
          </a:p>
          <a:p>
            <a:pPr lvl="0" algn="ctr">
              <a:buNone/>
            </a:pPr>
            <a:r>
              <a:rPr sz="7200" b="1"/>
              <a:t>sum = 0 ;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1066800" y="3352800"/>
            <a:ext cx="7848600" cy="160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 b="1"/>
              <a:t>int sum = 0; ( Optional )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533400" y="1752600"/>
            <a:ext cx="8458200" cy="586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2000"/>
          </a:p>
          <a:p>
            <a:pPr lvl="0">
              <a:buNone/>
            </a:pPr>
            <a:endParaRPr sz="2000"/>
          </a:p>
          <a:p>
            <a:pPr lvl="0">
              <a:buNone/>
            </a:pPr>
            <a:r>
              <a:rPr sz="2000"/>
              <a:t>int sum , number ;</a:t>
            </a:r>
            <a:endParaRPr sz="2000"/>
          </a:p>
          <a:p>
            <a:pPr lvl="0">
              <a:buNone/>
            </a:pPr>
            <a:r>
              <a:rPr sz="2000"/>
              <a:t>sum = 0 ;</a:t>
            </a:r>
            <a:endParaRPr sz="2000"/>
          </a:p>
          <a:p>
            <a:pPr lvl="0">
              <a:buNone/>
            </a:pPr>
            <a:r>
              <a:rPr sz="2000"/>
              <a:t>number = 1 ;</a:t>
            </a:r>
            <a:endParaRPr sz="2000"/>
          </a:p>
          <a:p>
            <a:pPr lvl="0">
              <a:buNone/>
            </a:pPr>
            <a:r>
              <a:rPr sz="2000"/>
              <a:t>while ( number &lt;= 1000 )</a:t>
            </a:r>
            <a:endParaRPr sz="2000"/>
          </a:p>
          <a:p>
            <a:pPr lvl="0">
              <a:buNone/>
            </a:pPr>
            <a:r>
              <a:rPr sz="2000"/>
              <a:t>{</a:t>
            </a:r>
            <a:endParaRPr sz="2000"/>
          </a:p>
          <a:p>
            <a:pPr lvl="0">
              <a:buNone/>
            </a:pPr>
            <a:r>
              <a:rPr sz="2000"/>
              <a:t>		sum  =  sum  +  number ;</a:t>
            </a:r>
            <a:endParaRPr sz="2000"/>
          </a:p>
          <a:p>
            <a:pPr lvl="0">
              <a:buNone/>
            </a:pPr>
            <a:r>
              <a:rPr sz="2000"/>
              <a:t>  		number  =  number + 1 ;</a:t>
            </a:r>
            <a:endParaRPr sz="2000"/>
          </a:p>
          <a:p>
            <a:pPr lvl="0">
              <a:buNone/>
            </a:pPr>
            <a:r>
              <a:rPr sz="2000"/>
              <a:t>}</a:t>
            </a:r>
            <a:endParaRPr sz="2000"/>
          </a:p>
          <a:p>
            <a:pPr lvl="0">
              <a:buNone/>
            </a:pPr>
            <a:r>
              <a:rPr sz="2000"/>
              <a:t>cout &lt;&lt; “ The sum of the first 1000 integer starting from 1 is ” &lt;&lt; sum ;</a:t>
            </a:r>
            <a:endParaRPr sz="2000"/>
          </a:p>
        </p:txBody>
      </p:sp>
      <p:sp>
        <p:nvSpPr>
          <p:cNvPr id="6151" name="Text Box 7" title=""/>
          <p:cNvSpPr txBox="1"/>
          <p:nvPr/>
        </p:nvSpPr>
        <p:spPr>
          <a:xfrm>
            <a:off x="1981200" y="639763"/>
            <a:ext cx="5562600" cy="11890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7200" b="1">
                <a:latin typeface="Tahoma" pitchFamily="34" charset="0"/>
              </a:rPr>
              <a:t>Example </a:t>
            </a:r>
            <a:endParaRPr sz="72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6"/>
  <p:tag name="AS_OS" val="Microsoft Windows NT 10.0.17763.0"/>
  <p:tag name="AS_RELEASE_DATE" val="2023.09.14"/>
  <p:tag name="AS_TITLE" val="Aspose.Slides for .NET6"/>
  <p:tag name="AS_VERSION" val="23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3190</Paragraphs>
  <Slides>471</Slides>
  <Notes>11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471</vt:i4>
      </vt:variant>
    </vt:vector>
  </HeadingPairs>
  <TitlesOfParts>
    <vt:vector baseType="lpstr" size="484">
      <vt:lpstr>Arial</vt:lpstr>
      <vt:lpstr>Calibri</vt:lpstr>
      <vt:lpstr>Tahoma</vt:lpstr>
      <vt:lpstr>Wingdings</vt:lpstr>
      <vt:lpstr>Times New Roman</vt:lpstr>
      <vt:lpstr>Mincho</vt:lpstr>
      <vt:lpstr>Courier</vt:lpstr>
      <vt:lpstr>Times</vt:lpstr>
      <vt:lpstr>Lucida Console</vt:lpstr>
      <vt:lpstr>Courier New</vt:lpstr>
      <vt:lpstr>Bookman Old Style</vt:lpstr>
      <vt:lpstr>Century Gothic</vt:lpstr>
      <vt:lpstr>Office Theme</vt:lpstr>
      <vt:lpstr>Introduction to Programming</vt:lpstr>
      <vt:lpstr>Program</vt:lpstr>
      <vt:lpstr>PowerPoint Presentation</vt:lpstr>
      <vt:lpstr>Critical Skills</vt:lpstr>
      <vt:lpstr>Design Recipe</vt:lpstr>
      <vt:lpstr>PowerPoint Presentation</vt:lpstr>
      <vt:lpstr>PowerPoint Presentation</vt:lpstr>
      <vt:lpstr>PowerPoint Presentation</vt:lpstr>
      <vt:lpstr>PowerPoint Presentation</vt:lpstr>
      <vt:lpstr>Area of the Ring</vt:lpstr>
      <vt:lpstr>PowerPoint Presentation</vt:lpstr>
      <vt:lpstr>PowerPoint Presentation</vt:lpstr>
      <vt:lpstr>Logical Error</vt:lpstr>
      <vt:lpstr>Course Policy</vt:lpstr>
      <vt:lpstr>Books</vt:lpstr>
      <vt:lpstr>Course Objectives</vt:lpstr>
      <vt:lpstr>Course Contents</vt:lpstr>
      <vt:lpstr>Course Contents</vt:lpstr>
      <vt:lpstr>Course Contents</vt:lpstr>
      <vt:lpstr>Introduction to Programming</vt:lpstr>
      <vt:lpstr>Today’s Lecture</vt:lpstr>
      <vt:lpstr>PowerPoint Presentation</vt:lpstr>
      <vt:lpstr>PowerPoint Presentation</vt:lpstr>
      <vt:lpstr>PowerPoint Presentation</vt:lpstr>
      <vt:lpstr>Tools of the trade</vt:lpstr>
      <vt:lpstr>Integrated Development Environment(IDE)</vt:lpstr>
      <vt:lpstr>PowerPoint Presentation</vt:lpstr>
      <vt:lpstr>Introduction to Programming</vt:lpstr>
      <vt:lpstr>PowerPoint Presentation</vt:lpstr>
      <vt:lpstr>Variable</vt:lpstr>
      <vt:lpstr>Variable</vt:lpstr>
      <vt:lpstr>Variable</vt:lpstr>
      <vt:lpstr>Variable</vt:lpstr>
      <vt:lpstr>Variable</vt:lpstr>
      <vt:lpstr>Variable</vt:lpstr>
      <vt:lpstr>Assignment Operator</vt:lpstr>
      <vt:lpstr>Assignment Operator </vt:lpstr>
      <vt:lpstr>PowerPoint Presentation</vt:lpstr>
      <vt:lpstr>X = X + 1;</vt:lpstr>
      <vt:lpstr>Data type</vt:lpstr>
      <vt:lpstr> </vt:lpstr>
      <vt:lpstr>PowerPoint Presentation</vt:lpstr>
      <vt:lpstr>Data Types</vt:lpstr>
      <vt:lpstr>Arithmetic operators</vt:lpstr>
      <vt:lpstr>Arithmetic operators</vt:lpstr>
      <vt:lpstr>% = Remainder</vt:lpstr>
      <vt:lpstr> </vt:lpstr>
      <vt:lpstr>Precedence</vt:lpstr>
      <vt:lpstr>Introduction to Programming</vt:lpstr>
      <vt:lpstr>Key Words of C</vt:lpstr>
      <vt:lpstr>Memory</vt:lpstr>
      <vt:lpstr>Memory</vt:lpstr>
      <vt:lpstr>PowerPoint Presentation</vt:lpstr>
      <vt:lpstr>Quadratic Equation</vt:lpstr>
      <vt:lpstr>PowerPoint Presentation</vt:lpstr>
      <vt:lpstr>PowerPoint Presentation</vt:lpstr>
      <vt:lpstr>Discriminant</vt:lpstr>
      <vt:lpstr>PowerPoint Presentation</vt:lpstr>
      <vt:lpstr>Interesting Problem</vt:lpstr>
      <vt:lpstr>Analysis</vt:lpstr>
      <vt:lpstr>Code</vt:lpstr>
      <vt:lpstr>Special Character Newline</vt:lpstr>
      <vt:lpstr>Introduction to Programming</vt:lpstr>
      <vt:lpstr>In the Previous Lecture</vt:lpstr>
      <vt:lpstr>PowerPoint Presentation</vt:lpstr>
      <vt:lpstr>If Statement</vt:lpstr>
      <vt:lpstr>If Statement in C</vt:lpstr>
      <vt:lpstr>If Statement in C</vt:lpstr>
      <vt:lpstr>If statement in C</vt:lpstr>
      <vt:lpstr>Relational Operators</vt:lpstr>
      <vt:lpstr>Relational Operators</vt:lpstr>
      <vt:lpstr>Example</vt:lpstr>
      <vt:lpstr>Flow Chart Symbols</vt:lpstr>
      <vt:lpstr>Flow Chart for if statement</vt:lpstr>
      <vt:lpstr>Example</vt:lpstr>
      <vt:lpstr>Logical Operators</vt:lpstr>
      <vt:lpstr>Logical Operators</vt:lpstr>
      <vt:lpstr>if-else</vt:lpstr>
      <vt:lpstr>if-else</vt:lpstr>
      <vt:lpstr>Example </vt:lpstr>
      <vt:lpstr>Example</vt:lpstr>
      <vt:lpstr>PowerPoint Presentation</vt:lpstr>
      <vt:lpstr>Example </vt:lpstr>
      <vt:lpstr>Example</vt:lpstr>
      <vt:lpstr>Unary Not operator  !</vt:lpstr>
      <vt:lpstr>PowerPoint Presentation</vt:lpstr>
      <vt:lpstr>Example</vt:lpstr>
      <vt:lpstr>Example</vt:lpstr>
      <vt:lpstr>Nested if</vt:lpstr>
      <vt:lpstr>In Today’s Lecture </vt:lpstr>
      <vt:lpstr>Conditional Construct</vt:lpstr>
      <vt:lpstr>PowerPoint Presentation</vt:lpstr>
      <vt:lpstr>PowerPoint Presentation</vt:lpstr>
      <vt:lpstr>Find the Sum of the first 100 Integer starting from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 for While Construct</vt:lpstr>
      <vt:lpstr>Factorial Definition</vt:lpstr>
      <vt:lpstr>PowerPoint Presentation</vt:lpstr>
      <vt:lpstr>Property of While Statement</vt:lpstr>
      <vt:lpstr>Lecture 7</vt:lpstr>
      <vt:lpstr>while loop</vt:lpstr>
      <vt:lpstr>PowerPoint Presentation</vt:lpstr>
      <vt:lpstr>PowerPoint Presentation</vt:lpstr>
      <vt:lpstr>PowerPoint Presentation</vt:lpstr>
      <vt:lpstr>Syntax of do-while loop</vt:lpstr>
      <vt:lpstr>Example-Guessing game</vt:lpstr>
      <vt:lpstr>Flow chart for do-while loop</vt:lpstr>
      <vt:lpstr>Relational Operators</vt:lpstr>
      <vt:lpstr>PowerPoint Presentation</vt:lpstr>
      <vt:lpstr>For loop</vt:lpstr>
      <vt:lpstr>Example</vt:lpstr>
      <vt:lpstr>Table for 2</vt:lpstr>
      <vt:lpstr>Example - Calculate Table for 2</vt:lpstr>
      <vt:lpstr>Output</vt:lpstr>
      <vt:lpstr>Flow chart for the ‘Table’ example </vt:lpstr>
      <vt:lpstr>Example: Calculate Table- Enhanced</vt:lpstr>
      <vt:lpstr>PowerPoint Presentation</vt:lpstr>
      <vt:lpstr>Increment operator</vt:lpstr>
      <vt:lpstr>Decrement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Comments</vt:lpstr>
      <vt:lpstr>In today’s lecture</vt:lpstr>
      <vt:lpstr>Introduction to Programming</vt:lpstr>
      <vt:lpstr>In the last lecture</vt:lpstr>
      <vt:lpstr>Example: Program to calculate the average marks of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switch statements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Whole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have we done till now …</vt:lpstr>
      <vt:lpstr>PowerPoint Presentation</vt:lpstr>
      <vt:lpstr>PowerPoint Presentation</vt:lpstr>
      <vt:lpstr>PowerPoint Presentation</vt:lpstr>
      <vt:lpstr>Guide lines for structured programming</vt:lpstr>
      <vt:lpstr>PowerPoint Presentation</vt:lpstr>
      <vt:lpstr>Next Milestones</vt:lpstr>
      <vt:lpstr>Introduction to Programming</vt:lpstr>
      <vt:lpstr>Programming Toolkit</vt:lpstr>
      <vt:lpstr>Laboratory Stool</vt:lpstr>
      <vt:lpstr>Constructing a laboratory Stool</vt:lpstr>
      <vt:lpstr>Constructing a laboratory Stool</vt:lpstr>
      <vt:lpstr>What we will study today …</vt:lpstr>
      <vt:lpstr>Function</vt:lpstr>
      <vt:lpstr>Function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of the Ring</vt:lpstr>
      <vt:lpstr>PowerPoint Presentation</vt:lpstr>
      <vt:lpstr>PowerPoint Presentation</vt:lpstr>
      <vt:lpstr>Exercises</vt:lpstr>
      <vt:lpstr>In today’s lecture</vt:lpstr>
      <vt:lpstr>Introduction to Programming</vt:lpstr>
      <vt:lpstr>Today's Lecture Includes</vt:lpstr>
      <vt:lpstr>Header Files</vt:lpstr>
      <vt:lpstr>Prototype</vt:lpstr>
      <vt:lpstr> Using Header Files</vt:lpstr>
      <vt:lpstr> </vt:lpstr>
      <vt:lpstr>Scope of Identifiers</vt:lpstr>
      <vt:lpstr>Scope of Identifiers</vt:lpstr>
      <vt:lpstr>Example</vt:lpstr>
      <vt:lpstr>Identifiers Important Points</vt:lpstr>
      <vt:lpstr>File Scope</vt:lpstr>
      <vt:lpstr>Global Variable</vt:lpstr>
      <vt:lpstr>Visibility of Identifiers</vt:lpstr>
      <vt:lpstr>Example: Block Scope</vt:lpstr>
      <vt:lpstr>Example: Global Scope</vt:lpstr>
      <vt:lpstr>Example: Global Scope</vt:lpstr>
      <vt:lpstr>Example: Call by Value</vt:lpstr>
      <vt:lpstr>Example: Call by Value</vt:lpstr>
      <vt:lpstr>Example :  Square of a Number</vt:lpstr>
      <vt:lpstr>Math.h</vt:lpstr>
      <vt:lpstr>Call by Reference</vt:lpstr>
      <vt:lpstr>Example: Call by Reference</vt:lpstr>
      <vt:lpstr>Example: Call by Reference</vt:lpstr>
      <vt:lpstr>Pointers</vt:lpstr>
      <vt:lpstr>Recursive Functions</vt:lpstr>
      <vt:lpstr>PowerPoint Presentation</vt:lpstr>
      <vt:lpstr>Recursive Functions: Factorial</vt:lpstr>
      <vt:lpstr>Exercise</vt:lpstr>
      <vt:lpstr>Example The Fibonacci Series</vt:lpstr>
      <vt:lpstr>Management Issues of Computer</vt:lpstr>
      <vt:lpstr>Programming Options</vt:lpstr>
      <vt:lpstr>What have we Done Today …</vt:lpstr>
      <vt:lpstr>Introduction to Programming</vt:lpstr>
      <vt:lpstr>ARRAYS</vt:lpstr>
      <vt:lpstr>Arrays</vt:lpstr>
      <vt:lpstr>Storage of an array in memory</vt:lpstr>
      <vt:lpstr>Declaration of Arrays</vt:lpstr>
      <vt:lpstr>Referring to Array Elements</vt:lpstr>
      <vt:lpstr>Example1: Using Arrays</vt:lpstr>
      <vt:lpstr>Example 2</vt:lpstr>
      <vt:lpstr>Initializing an Array</vt:lpstr>
      <vt:lpstr>Initializing an Array</vt:lpstr>
      <vt:lpstr>Initializing an Array</vt:lpstr>
      <vt:lpstr>Example: 3</vt:lpstr>
      <vt:lpstr>Example: 3</vt:lpstr>
      <vt:lpstr>Example 3</vt:lpstr>
      <vt:lpstr>Copying Arrays</vt:lpstr>
      <vt:lpstr>Copying Arrays</vt:lpstr>
      <vt:lpstr>Copying Arrays</vt:lpstr>
      <vt:lpstr>Example: 4</vt:lpstr>
      <vt:lpstr>Example 5</vt:lpstr>
      <vt:lpstr>Example 5</vt:lpstr>
      <vt:lpstr>Example 5</vt:lpstr>
      <vt:lpstr>rand ( )</vt:lpstr>
      <vt:lpstr>Calling rand ( )</vt:lpstr>
      <vt:lpstr>Modulus “ % ”</vt:lpstr>
      <vt:lpstr>Fair Die</vt:lpstr>
      <vt:lpstr>Example: Tossing a Coin</vt:lpstr>
      <vt:lpstr>Importance of rand ( )</vt:lpstr>
      <vt:lpstr>Array Declaration</vt:lpstr>
      <vt:lpstr>PowerPoint Presentation</vt:lpstr>
      <vt:lpstr>const</vt:lpstr>
      <vt:lpstr>Introduction to Programming</vt:lpstr>
      <vt:lpstr>Today’s Lecture Includes</vt:lpstr>
      <vt:lpstr>PowerPoint Presentation</vt:lpstr>
      <vt:lpstr>PowerPoint Presentation</vt:lpstr>
      <vt:lpstr>In C we have Used</vt:lpstr>
      <vt:lpstr>Character Array in Memory</vt:lpstr>
      <vt:lpstr>Initializing an Array</vt:lpstr>
      <vt:lpstr>Character Arrays</vt:lpstr>
      <vt:lpstr>Character Arrays</vt:lpstr>
      <vt:lpstr>Comparing Two arrays</vt:lpstr>
      <vt:lpstr>Comparing Two Arrays</vt:lpstr>
      <vt:lpstr>Exercise</vt:lpstr>
      <vt:lpstr>Sorting </vt:lpstr>
      <vt:lpstr>Brute-Force Technique</vt:lpstr>
      <vt:lpstr>Swapping</vt:lpstr>
      <vt:lpstr>Swapping Two Numbers</vt:lpstr>
      <vt:lpstr>Binary Search Algorithms</vt:lpstr>
      <vt:lpstr>Binary Search Algorithm</vt:lpstr>
      <vt:lpstr>PowerPoint Presentation</vt:lpstr>
      <vt:lpstr>PowerPoint Presentation</vt:lpstr>
      <vt:lpstr>Sending Arrays into Another Functions</vt:lpstr>
      <vt:lpstr>Example 1</vt:lpstr>
      <vt:lpstr>Example 1</vt:lpstr>
      <vt:lpstr>Example 1</vt:lpstr>
      <vt:lpstr>Call by Reference</vt:lpstr>
      <vt:lpstr>PowerPoint Presentation</vt:lpstr>
      <vt:lpstr>Example 2</vt:lpstr>
      <vt:lpstr>Example 2</vt:lpstr>
      <vt:lpstr>PowerPoint Presentation</vt:lpstr>
      <vt:lpstr>PowerPoint Presentation</vt:lpstr>
      <vt:lpstr>Vector</vt:lpstr>
      <vt:lpstr>Matrix</vt:lpstr>
      <vt:lpstr>PowerPoint Presentation</vt:lpstr>
      <vt:lpstr>Example 3</vt:lpstr>
      <vt:lpstr>PowerPoint Presentation</vt:lpstr>
      <vt:lpstr>Three Dimensional Arrays</vt:lpstr>
      <vt:lpstr>Introduction to Programming</vt:lpstr>
      <vt:lpstr>Today’s Lecture</vt:lpstr>
      <vt:lpstr>Array Manipulation</vt:lpstr>
      <vt:lpstr>Example 1</vt:lpstr>
      <vt:lpstr>Addressing Array Elements</vt:lpstr>
      <vt:lpstr>Example 1</vt:lpstr>
      <vt:lpstr>Example 1</vt:lpstr>
      <vt:lpstr>Example 2</vt:lpstr>
      <vt:lpstr>Example 2</vt:lpstr>
      <vt:lpstr>Example 2: Formatted Output</vt:lpstr>
      <vt:lpstr>Example 2: Formatted Output</vt:lpstr>
      <vt:lpstr>Exercise</vt:lpstr>
      <vt:lpstr>Transpose of a Matrix</vt:lpstr>
      <vt:lpstr>Square Matrix</vt:lpstr>
      <vt:lpstr>Square Matrix</vt:lpstr>
      <vt:lpstr>Square Matrix</vt:lpstr>
      <vt:lpstr>Swap Mechanisms</vt:lpstr>
      <vt:lpstr>Practical Problem</vt:lpstr>
      <vt:lpstr>Rule for tax deduction</vt:lpstr>
      <vt:lpstr>Example</vt:lpstr>
      <vt:lpstr>Storage Requirement</vt:lpstr>
      <vt:lpstr>Storage of salary</vt:lpstr>
      <vt:lpstr>Interface Requirements</vt:lpstr>
      <vt:lpstr>Distribution of the Program</vt:lpstr>
      <vt:lpstr>Detail Design</vt:lpstr>
      <vt:lpstr>Code</vt:lpstr>
      <vt:lpstr>Code</vt:lpstr>
      <vt:lpstr>cs201@vu.edu.pk</vt:lpstr>
      <vt:lpstr>Exercise</vt:lpstr>
      <vt:lpstr>Introduction to Programming</vt:lpstr>
      <vt:lpstr>Code</vt:lpstr>
      <vt:lpstr>Code</vt:lpstr>
      <vt:lpstr>Code</vt:lpstr>
      <vt:lpstr>Code</vt:lpstr>
      <vt:lpstr>PowerPoint Presentation</vt:lpstr>
      <vt:lpstr>PowerPoint Presentation</vt:lpstr>
      <vt:lpstr>Code</vt:lpstr>
      <vt:lpstr>Code</vt:lpstr>
      <vt:lpstr>Pointers</vt:lpstr>
      <vt:lpstr>Pointers</vt:lpstr>
      <vt:lpstr>Declaring Pointer to Integer</vt:lpstr>
      <vt:lpstr>Declaring Pointers</vt:lpstr>
      <vt:lpstr>Example</vt:lpstr>
      <vt:lpstr>Dereferencing Operator *</vt:lpstr>
      <vt:lpstr>PowerPoint Presentation</vt:lpstr>
      <vt:lpstr>Initializing Pointers</vt:lpstr>
      <vt:lpstr>Example</vt:lpstr>
      <vt:lpstr>Declaring pointers</vt:lpstr>
      <vt:lpstr>Declaring pointers</vt:lpstr>
      <vt:lpstr>Declaring pointers</vt:lpstr>
      <vt:lpstr>Bubble Sort</vt:lpstr>
      <vt:lpstr>Swapping</vt:lpstr>
      <vt:lpstr>Swap</vt:lpstr>
      <vt:lpstr>Example</vt:lpstr>
      <vt:lpstr>Example</vt:lpstr>
      <vt:lpstr>const</vt:lpstr>
      <vt:lpstr>const</vt:lpstr>
      <vt:lpstr>const</vt:lpstr>
      <vt:lpstr>Array</vt:lpstr>
      <vt:lpstr>Introduction to Programming</vt:lpstr>
      <vt:lpstr>In Today’s Lecture</vt:lpstr>
      <vt:lpstr>Pointers and Arrays</vt:lpstr>
      <vt:lpstr>PowerPoint Presentation</vt:lpstr>
      <vt:lpstr>Declaration of a Pointer Variable</vt:lpstr>
      <vt:lpstr>Declaration of a Pointer Variable</vt:lpstr>
      <vt:lpstr>PowerPoint Presentation</vt:lpstr>
      <vt:lpstr>PowerPoint Presentation</vt:lpstr>
      <vt:lpstr>PowerPoint Presentation</vt:lpstr>
      <vt:lpstr>Example 1</vt:lpstr>
      <vt:lpstr>yptr = y ;           is same as yptr = &amp;y [ 0 ] ;……..yptr = &amp;y [ 2 ] ;</vt:lpstr>
      <vt:lpstr>Example 2</vt:lpstr>
      <vt:lpstr>Example 3</vt:lpstr>
      <vt:lpstr>Pointer Arithmetic</vt:lpstr>
      <vt:lpstr>Pointer Arithmetic</vt:lpstr>
      <vt:lpstr>Pointer Arithmetic</vt:lpstr>
      <vt:lpstr>Decrementing </vt:lpstr>
      <vt:lpstr>Pointer Arithmetic</vt:lpstr>
      <vt:lpstr>Pointer Arithmetic</vt:lpstr>
      <vt:lpstr>Pointer Arithmetic</vt:lpstr>
      <vt:lpstr>Pointer Comparison</vt:lpstr>
      <vt:lpstr>Pointer Comparison</vt:lpstr>
      <vt:lpstr>Example</vt:lpstr>
      <vt:lpstr>Example</vt:lpstr>
      <vt:lpstr>PowerPoint Presentation</vt:lpstr>
      <vt:lpstr>PowerPoint Presentation</vt:lpstr>
      <vt:lpstr>String Initialization</vt:lpstr>
      <vt:lpstr>String Initialization</vt:lpstr>
      <vt:lpstr>String Initialization</vt:lpstr>
      <vt:lpstr>Example 4</vt:lpstr>
      <vt:lpstr>String Copy Function</vt:lpstr>
      <vt:lpstr>In Today’s Lecture</vt:lpstr>
      <vt:lpstr>Introduction to Programming</vt:lpstr>
      <vt:lpstr>In Today Lecture</vt:lpstr>
      <vt:lpstr>Example 1</vt:lpstr>
      <vt:lpstr>Multi-dimensional Arrays</vt:lpstr>
      <vt:lpstr>Multi-dimensional Array in Memory</vt:lpstr>
      <vt:lpstr>Dereferencing array element</vt:lpstr>
      <vt:lpstr>PowerPoint Presentation</vt:lpstr>
      <vt:lpstr>Example 2</vt:lpstr>
      <vt:lpstr>PowerPoint Presentation</vt:lpstr>
      <vt:lpstr>Example 3</vt:lpstr>
      <vt:lpstr>Example 3</vt:lpstr>
      <vt:lpstr>PowerPoint Presentation</vt:lpstr>
      <vt:lpstr>PowerPoint Presentation</vt:lpstr>
      <vt:lpstr>Array of Pointers</vt:lpstr>
      <vt:lpstr>Initialization</vt:lpstr>
      <vt:lpstr>Storing Pointers in Array of Pointers</vt:lpstr>
      <vt:lpstr>Command Line Arguments </vt:lpstr>
      <vt:lpstr>Example 4</vt:lpstr>
      <vt:lpstr>Example 5</vt:lpstr>
      <vt:lpstr>Shuffle Functions</vt:lpstr>
      <vt:lpstr>Deal Function</vt:lpstr>
      <vt:lpstr>What we have done today</vt:lpstr>
      <vt:lpstr>Introduction to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</vt:lpstr>
      <vt:lpstr>Header File  </vt:lpstr>
      <vt:lpstr>ctype Functions</vt:lpstr>
      <vt:lpstr>isdigit ( ) Function</vt:lpstr>
      <vt:lpstr>isalpha ( ) Function</vt:lpstr>
      <vt:lpstr>isalnum ( ) Function</vt:lpstr>
      <vt:lpstr>islower ( ) Function</vt:lpstr>
      <vt:lpstr>isupper ( ) Function</vt:lpstr>
      <vt:lpstr>tolower ( ) Function</vt:lpstr>
      <vt:lpstr>toupper ( ) Function</vt:lpstr>
      <vt:lpstr>PowerPoint Presentation</vt:lpstr>
      <vt:lpstr>PowerPoint Presentation</vt:lpstr>
      <vt:lpstr>String Conversion Functions</vt:lpstr>
      <vt:lpstr>atoi ( ) Function</vt:lpstr>
      <vt:lpstr>atof ( ) Function</vt:lpstr>
      <vt:lpstr>atof ( ) Function</vt:lpstr>
      <vt:lpstr>PowerPoint Presentation</vt:lpstr>
      <vt:lpstr>PowerPoint Presentation</vt:lpstr>
      <vt:lpstr/>
      <vt:lpstr>PowerPoint Presentation</vt:lpstr>
      <vt:lpstr>String Manipulation Functions</vt:lpstr>
      <vt:lpstr>strcmp ( ) Function</vt:lpstr>
      <vt:lpstr>strncmp ( ) Function</vt:lpstr>
      <vt:lpstr>strlen ( ) Function</vt:lpstr>
      <vt:lpstr>PowerPoint Presentation</vt:lpstr>
      <vt:lpstr>PowerPoint Presentation</vt:lpstr>
      <vt:lpstr>PowerPoint Presentation</vt:lpstr>
      <vt:lpstr>Introduction to Programming</vt:lpstr>
      <vt:lpstr>File</vt:lpstr>
      <vt:lpstr>PowerPoint Presentation</vt:lpstr>
      <vt:lpstr>PowerPoint Presentation</vt:lpstr>
      <vt:lpstr>File Handling</vt:lpstr>
      <vt:lpstr>Steps to handle file</vt:lpstr>
      <vt:lpstr>PowerPoint Presentation</vt:lpstr>
      <vt:lpstr>Header File for File Handling</vt:lpstr>
      <vt:lpstr>Header File for File Handling</vt:lpstr>
      <vt:lpstr>Input File Stream</vt:lpstr>
      <vt:lpstr>Output file stream</vt:lpstr>
      <vt:lpstr>Example 1</vt:lpstr>
      <vt:lpstr>Fully Qualified Path Name</vt:lpstr>
      <vt:lpstr>Access file data</vt:lpstr>
      <vt:lpstr>Close the File</vt:lpstr>
      <vt:lpstr>Process : Open </vt:lpstr>
      <vt:lpstr>Process: Close </vt:lpstr>
      <vt:lpstr>Example 1</vt:lpstr>
      <vt:lpstr>Output File Modes</vt:lpstr>
      <vt:lpstr>Syntax</vt:lpstr>
      <vt:lpstr>List of File Handling Modes</vt:lpstr>
      <vt:lpstr>PowerPoint Presentation</vt:lpstr>
      <vt:lpstr>myfile.eof ( )</vt:lpstr>
      <vt:lpstr>get ( )</vt:lpstr>
      <vt:lpstr>Example 2</vt:lpstr>
      <vt:lpstr>put ( )</vt:lpstr>
      <vt:lpstr>PowerPoint Presentation</vt:lpstr>
      <vt:lpstr>PowerPoint Presentation</vt:lpstr>
      <vt:lpstr>Open file</vt:lpstr>
      <vt:lpstr>Open file</vt:lpstr>
      <vt:lpstr>PowerPoint Presentation</vt:lpstr>
      <vt:lpstr>getline ( ) function</vt:lpstr>
      <vt:lpstr>Syntax of getline function</vt:lpstr>
      <vt:lpstr>Syntax of getline function</vt:lpstr>
      <vt:lpstr>File</vt:lpstr>
      <vt:lpstr>strtok ( string , delimiter )</vt:lpstr>
      <vt:lpstr>Example</vt:lpstr>
    </vt:vector>
  </TitlesOfParts>
  <LinksUpToDate>0</LinksUpToDate>
  <SharedDoc>0</SharedDoc>
  <HyperlinksChanged>0</HyperlinksChanged>
  <Application>Aspose.Slides for .NET</Application>
  <AppVersion>23.0900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2024-02-12T16:00:00.679</cp:lastPrinted>
  <dcterms:created xsi:type="dcterms:W3CDTF">2024-02-12T16:00:00Z</dcterms:created>
  <dcterms:modified xsi:type="dcterms:W3CDTF">2024-02-12T16:00:22Z</dcterms:modified>
</cp:coreProperties>
</file>