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57" r:id="rId4"/>
    <p:sldId id="261" r:id="rId5"/>
    <p:sldId id="258" r:id="rId6"/>
    <p:sldId id="259" r:id="rId7"/>
    <p:sldId id="260"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D031D1-2644-4B8F-928A-20E7914F28A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C50E5-E570-4723-87FF-563BC3FD47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031D1-2644-4B8F-928A-20E7914F28A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C50E5-E570-4723-87FF-563BC3FD47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031D1-2644-4B8F-928A-20E7914F28A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C50E5-E570-4723-87FF-563BC3FD47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031D1-2644-4B8F-928A-20E7914F28A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C50E5-E570-4723-87FF-563BC3FD47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D031D1-2644-4B8F-928A-20E7914F28A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C50E5-E570-4723-87FF-563BC3FD47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D031D1-2644-4B8F-928A-20E7914F28A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C50E5-E570-4723-87FF-563BC3FD47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D031D1-2644-4B8F-928A-20E7914F28A9}"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4C50E5-E570-4723-87FF-563BC3FD47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D031D1-2644-4B8F-928A-20E7914F28A9}"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4C50E5-E570-4723-87FF-563BC3FD47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031D1-2644-4B8F-928A-20E7914F28A9}"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4C50E5-E570-4723-87FF-563BC3FD47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D031D1-2644-4B8F-928A-20E7914F28A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C50E5-E570-4723-87FF-563BC3FD47F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CD031D1-2644-4B8F-928A-20E7914F28A9}" type="datetimeFigureOut">
              <a:rPr lang="en-US" smtClean="0"/>
              <a:t>2/28/2023</a:t>
            </a:fld>
            <a:endParaRPr lang="en-US"/>
          </a:p>
        </p:txBody>
      </p:sp>
      <p:sp>
        <p:nvSpPr>
          <p:cNvPr id="9" name="Slide Number Placeholder 8"/>
          <p:cNvSpPr>
            <a:spLocks noGrp="1"/>
          </p:cNvSpPr>
          <p:nvPr>
            <p:ph type="sldNum" sz="quarter" idx="11"/>
          </p:nvPr>
        </p:nvSpPr>
        <p:spPr/>
        <p:txBody>
          <a:bodyPr/>
          <a:lstStyle/>
          <a:p>
            <a:fld id="{594C50E5-E570-4723-87FF-563BC3FD47F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94C50E5-E570-4723-87FF-563BC3FD47F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CD031D1-2644-4B8F-928A-20E7914F28A9}" type="datetimeFigureOut">
              <a:rPr lang="en-US" smtClean="0"/>
              <a:t>2/28/2023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tx2">
              <a:lumMod val="20000"/>
              <a:lumOff val="80000"/>
            </a:schemeClr>
          </a:solidFill>
        </p:spPr>
        <p:txBody>
          <a:bodyPr/>
          <a:lstStyle/>
          <a:p>
            <a:r>
              <a:rPr lang="en-US" dirty="0" smtClean="0"/>
              <a:t>Analysis of Chapter 6</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Student Name</a:t>
            </a:r>
          </a:p>
          <a:p>
            <a:r>
              <a:rPr lang="en-US" dirty="0" smtClean="0"/>
              <a:t>Student ID</a:t>
            </a:r>
          </a:p>
          <a:p>
            <a:r>
              <a:rPr lang="en-US" dirty="0" smtClean="0"/>
              <a:t>Module</a:t>
            </a:r>
          </a:p>
          <a:p>
            <a:r>
              <a:rPr lang="en-US" dirty="0" smtClean="0"/>
              <a:t>Day &amp; Date</a:t>
            </a:r>
            <a:endParaRPr lang="en-US" dirty="0"/>
          </a:p>
        </p:txBody>
      </p:sp>
    </p:spTree>
    <p:extLst>
      <p:ext uri="{BB962C8B-B14F-4D97-AF65-F5344CB8AC3E}">
        <p14:creationId xmlns:p14="http://schemas.microsoft.com/office/powerpoint/2010/main" val="353692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Hoc Analysis”</a:t>
            </a:r>
            <a:endParaRPr lang="en-US" dirty="0"/>
          </a:p>
        </p:txBody>
      </p:sp>
      <p:sp>
        <p:nvSpPr>
          <p:cNvPr id="3" name="Content Placeholder 2"/>
          <p:cNvSpPr>
            <a:spLocks noGrp="1"/>
          </p:cNvSpPr>
          <p:nvPr>
            <p:ph idx="1"/>
          </p:nvPr>
        </p:nvSpPr>
        <p:spPr>
          <a:xfrm>
            <a:off x="457200" y="1600200"/>
            <a:ext cx="5181600" cy="4525963"/>
          </a:xfrm>
        </p:spPr>
        <p:txBody>
          <a:bodyPr>
            <a:normAutofit fontScale="85000" lnSpcReduction="20000"/>
          </a:bodyPr>
          <a:lstStyle/>
          <a:p>
            <a:pPr marL="0" indent="0">
              <a:buNone/>
            </a:pPr>
            <a:r>
              <a:rPr lang="en-US" sz="2600" dirty="0">
                <a:latin typeface="Times New Roman" pitchFamily="18" charset="0"/>
                <a:cs typeface="Times New Roman" pitchFamily="18" charset="0"/>
              </a:rPr>
              <a:t>• Post hoc analysis is a tool to identify &amp; analyze relationships between variables after an experiment has been conducted</a:t>
            </a:r>
          </a:p>
          <a:p>
            <a:pPr marL="0" indent="0">
              <a:buNone/>
            </a:pPr>
            <a:r>
              <a:rPr lang="en-US" sz="2600" dirty="0">
                <a:latin typeface="Times New Roman" pitchFamily="18" charset="0"/>
                <a:cs typeface="Times New Roman" pitchFamily="18" charset="0"/>
              </a:rPr>
              <a:t>• It is used to identify factors which may have had an effect on the outcome of the experiment</a:t>
            </a:r>
          </a:p>
          <a:p>
            <a:pPr marL="0" indent="0">
              <a:buNone/>
            </a:pPr>
            <a:r>
              <a:rPr lang="en-US" sz="2600" dirty="0">
                <a:latin typeface="Times New Roman" pitchFamily="18" charset="0"/>
                <a:cs typeface="Times New Roman" pitchFamily="18" charset="0"/>
              </a:rPr>
              <a:t>• It helps researchers understand which variables had the biggest impact on the outcome</a:t>
            </a:r>
          </a:p>
          <a:p>
            <a:pPr marL="0" indent="0">
              <a:buNone/>
            </a:pPr>
            <a:r>
              <a:rPr lang="en-US" sz="2600" dirty="0">
                <a:latin typeface="Times New Roman" pitchFamily="18" charset="0"/>
                <a:cs typeface="Times New Roman" pitchFamily="18" charset="0"/>
              </a:rPr>
              <a:t>• Post hoc analysis can be used to identify potential confounding variables which may have been overlooked during the experiment</a:t>
            </a:r>
          </a:p>
          <a:p>
            <a:pPr marL="0" indent="0">
              <a:buNone/>
            </a:pPr>
            <a:r>
              <a:rPr lang="en-US" sz="2600" dirty="0">
                <a:latin typeface="Times New Roman" pitchFamily="18" charset="0"/>
                <a:cs typeface="Times New Roman" pitchFamily="18" charset="0"/>
              </a:rPr>
              <a:t>• It can also help identify areas of further exploration which could be beneficial to future experiments</a:t>
            </a:r>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676400"/>
            <a:ext cx="3657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165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Cochran’s Q test”</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Cochran's Q test compares the proportions of two or more unrelated groups and is a non-parametric statistical test.</a:t>
            </a:r>
          </a:p>
          <a:p>
            <a:r>
              <a:rPr lang="en-US" dirty="0" smtClean="0">
                <a:latin typeface="Times New Roman" pitchFamily="18" charset="0"/>
                <a:cs typeface="Times New Roman" pitchFamily="18" charset="0"/>
              </a:rPr>
              <a:t>In order to test if two or more categorical variables have statistically significant differences in their respective percentages, this test is employed.</a:t>
            </a:r>
          </a:p>
          <a:p>
            <a:r>
              <a:rPr lang="en-US" dirty="0" smtClean="0">
                <a:latin typeface="Times New Roman" pitchFamily="18" charset="0"/>
                <a:cs typeface="Times New Roman" pitchFamily="18" charset="0"/>
              </a:rPr>
              <a:t>This chi-square variation is helpful when working with small sample sizes or non-normally distributed data.</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test is used to compare proportions in the same sample at different points in time or across different groups.</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test is used to compare the proportions of two or more categorical variables that have three or more levels.</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test is based on the assumption that the variables are independent and that the observations are independent and identically distributed.</a:t>
            </a:r>
          </a:p>
          <a:p>
            <a:pPr marL="0" indent="0">
              <a:buNone/>
            </a:pPr>
            <a:endParaRPr lang="en-US" dirty="0"/>
          </a:p>
        </p:txBody>
      </p:sp>
    </p:spTree>
    <p:extLst>
      <p:ext uri="{BB962C8B-B14F-4D97-AF65-F5344CB8AC3E}">
        <p14:creationId xmlns:p14="http://schemas.microsoft.com/office/powerpoint/2010/main" val="264682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“Friedman’s ANOVA (non-parametric)”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When comparing the distributions of three or more closely related groups, Friedman's test is employed to identify statistically significant differences.</a:t>
            </a:r>
          </a:p>
          <a:p>
            <a:r>
              <a:rPr lang="en-US" dirty="0" smtClean="0">
                <a:latin typeface="Times New Roman" pitchFamily="18" charset="0"/>
                <a:cs typeface="Times New Roman" pitchFamily="18" charset="0"/>
              </a:rPr>
              <a:t>Unlike the one-way repeated-measures ANOVA, this test does not rely on parametric assumptions to draw conclusions.</a:t>
            </a:r>
          </a:p>
          <a:p>
            <a:pPr marL="0" indent="0">
              <a:buNone/>
            </a:pPr>
            <a:r>
              <a:rPr lang="en-US" b="1" i="1" dirty="0" smtClean="0">
                <a:latin typeface="Times New Roman" pitchFamily="18" charset="0"/>
                <a:cs typeface="Times New Roman" pitchFamily="18" charset="0"/>
              </a:rPr>
              <a:t>• </a:t>
            </a:r>
            <a:r>
              <a:rPr lang="en-US" b="1" i="1" dirty="0">
                <a:latin typeface="Times New Roman" pitchFamily="18" charset="0"/>
                <a:cs typeface="Times New Roman" pitchFamily="18" charset="0"/>
              </a:rPr>
              <a:t>Assumptions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514350" indent="-514350">
              <a:buAutoNum type="arabicPeriod"/>
            </a:pPr>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numerical or ordinal independent variable, </a:t>
            </a:r>
            <a:endParaRPr lang="en-US" dirty="0" smtClean="0">
              <a:latin typeface="Times New Roman" pitchFamily="18" charset="0"/>
              <a:cs typeface="Times New Roman" pitchFamily="18" charset="0"/>
            </a:endParaRPr>
          </a:p>
          <a:p>
            <a:pPr marL="514350" indent="-514350">
              <a:buAutoNum type="arabicPeriod"/>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One categorical independent variable consisting of three or more groups.</a:t>
            </a:r>
          </a:p>
          <a:p>
            <a:pPr marL="0" indent="0">
              <a:buNone/>
            </a:pPr>
            <a:r>
              <a:rPr lang="en-US" b="1" i="1" dirty="0">
                <a:latin typeface="Times New Roman" pitchFamily="18" charset="0"/>
                <a:cs typeface="Times New Roman" pitchFamily="18" charset="0"/>
              </a:rPr>
              <a:t>• Hypothesis testing: </a:t>
            </a:r>
            <a:r>
              <a:rPr lang="en-US" dirty="0">
                <a:latin typeface="Times New Roman" pitchFamily="18" charset="0"/>
                <a:cs typeface="Times New Roman" pitchFamily="18" charset="0"/>
              </a:rPr>
              <a:t>Ho: All group distributions of scores are the same, Ha: At least one group distribution of scores is different from the other group distributions of scores.</a:t>
            </a:r>
          </a:p>
          <a:p>
            <a:pPr marL="0" indent="0">
              <a:buNone/>
            </a:pPr>
            <a:r>
              <a:rPr lang="en-US" dirty="0">
                <a:latin typeface="Times New Roman" pitchFamily="18" charset="0"/>
                <a:cs typeface="Times New Roman" pitchFamily="18" charset="0"/>
              </a:rPr>
              <a:t>• Friedman’s test only identifies an overall effect and does not provide any information about differences between groups. A post hoc test (i.e., pairwise comparisons) should be used to identify any differences between groups.</a:t>
            </a:r>
          </a:p>
          <a:p>
            <a:pPr marL="0" indent="0">
              <a:buNone/>
            </a:pPr>
            <a:endParaRPr lang="en-US" dirty="0"/>
          </a:p>
        </p:txBody>
      </p:sp>
    </p:spTree>
    <p:extLst>
      <p:ext uri="{BB962C8B-B14F-4D97-AF65-F5344CB8AC3E}">
        <p14:creationId xmlns:p14="http://schemas.microsoft.com/office/powerpoint/2010/main" val="330902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3">
              <a:lumMod val="20000"/>
              <a:lumOff val="80000"/>
            </a:schemeClr>
          </a:solidFill>
        </p:spPr>
        <p:txBody>
          <a:bodyPr/>
          <a:lstStyle/>
          <a:p>
            <a:r>
              <a:rPr lang="en-US" dirty="0" smtClean="0"/>
              <a:t>Differences between Groups (Part D)</a:t>
            </a:r>
            <a:endParaRPr lang="en-US" dirty="0"/>
          </a:p>
        </p:txBody>
      </p:sp>
    </p:spTree>
    <p:extLst>
      <p:ext uri="{BB962C8B-B14F-4D97-AF65-F5344CB8AC3E}">
        <p14:creationId xmlns:p14="http://schemas.microsoft.com/office/powerpoint/2010/main" val="332616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a:solidFill>
            <a:schemeClr val="bg1"/>
          </a:solidFill>
        </p:spPr>
        <p:txBody>
          <a:bodyPr>
            <a:normAutofit fontScale="90000"/>
          </a:bodyPr>
          <a:lstStyle/>
          <a:p>
            <a:r>
              <a:rPr lang="en-US" dirty="0" smtClean="0"/>
              <a:t>Normally distributed vs. Non-normally distributed data</a:t>
            </a:r>
            <a:endParaRPr lang="en-US" dirty="0"/>
          </a:p>
        </p:txBody>
      </p:sp>
      <p:sp>
        <p:nvSpPr>
          <p:cNvPr id="4" name="Rectangle 3"/>
          <p:cNvSpPr/>
          <p:nvPr/>
        </p:nvSpPr>
        <p:spPr>
          <a:xfrm>
            <a:off x="457200" y="2146570"/>
            <a:ext cx="3352800" cy="2554545"/>
          </a:xfrm>
          <a:prstGeom prst="rect">
            <a:avLst/>
          </a:prstGeom>
          <a:solidFill>
            <a:schemeClr val="bg1"/>
          </a:solidFill>
        </p:spPr>
        <p:txBody>
          <a:bodyPr wrap="square">
            <a:spAutoFit/>
          </a:bodyPr>
          <a:lstStyle/>
          <a:p>
            <a:r>
              <a:rPr lang="en-US" sz="2000" b="1" i="1" dirty="0" smtClean="0">
                <a:latin typeface="Times New Roman" pitchFamily="18" charset="0"/>
                <a:cs typeface="Times New Roman" pitchFamily="18" charset="0"/>
              </a:rPr>
              <a:t>Normally distributed data:</a:t>
            </a:r>
          </a:p>
          <a:p>
            <a:r>
              <a:rPr lang="en-US" sz="2000" dirty="0" smtClean="0">
                <a:latin typeface="Times New Roman" pitchFamily="18" charset="0"/>
                <a:cs typeface="Times New Roman" pitchFamily="18" charset="0"/>
              </a:rPr>
              <a:t>Information distribution looks like a bell curve with equal </a:t>
            </a:r>
            <a:r>
              <a:rPr lang="en-US" sz="2000" dirty="0" err="1" smtClean="0">
                <a:latin typeface="Times New Roman" pitchFamily="18" charset="0"/>
                <a:cs typeface="Times New Roman" pitchFamily="18" charset="0"/>
              </a:rPr>
              <a:t>heights.The</a:t>
            </a:r>
            <a:r>
              <a:rPr lang="en-US" sz="2000" dirty="0" smtClean="0">
                <a:latin typeface="Times New Roman" pitchFamily="18" charset="0"/>
                <a:cs typeface="Times New Roman" pitchFamily="18" charset="0"/>
              </a:rPr>
              <a:t> data is evenly distributed around the mean if the following three conditions hold: -Mean, median, and mode are all the same</a:t>
            </a:r>
          </a:p>
        </p:txBody>
      </p:sp>
      <p:sp>
        <p:nvSpPr>
          <p:cNvPr id="5" name="Rectangle 4"/>
          <p:cNvSpPr/>
          <p:nvPr/>
        </p:nvSpPr>
        <p:spPr>
          <a:xfrm>
            <a:off x="4724400" y="2205097"/>
            <a:ext cx="3505200" cy="2554545"/>
          </a:xfrm>
          <a:prstGeom prst="rect">
            <a:avLst/>
          </a:prstGeom>
          <a:solidFill>
            <a:schemeClr val="bg1"/>
          </a:solidFill>
        </p:spPr>
        <p:txBody>
          <a:bodyPr wrap="square">
            <a:spAutoFit/>
          </a:bodyPr>
          <a:lstStyle/>
          <a:p>
            <a:r>
              <a:rPr lang="en-US" sz="2000" b="1" i="1" dirty="0" smtClean="0">
                <a:latin typeface="Times New Roman" pitchFamily="18" charset="0"/>
                <a:cs typeface="Times New Roman" pitchFamily="18" charset="0"/>
              </a:rPr>
              <a:t>Non-normally distributed data:</a:t>
            </a:r>
          </a:p>
          <a:p>
            <a:r>
              <a:rPr lang="en-US" sz="2000" dirty="0" smtClean="0">
                <a:latin typeface="Times New Roman" pitchFamily="18" charset="0"/>
                <a:cs typeface="Times New Roman" pitchFamily="18" charset="0"/>
              </a:rPr>
              <a:t>Mean, median, and mode are not always the same value; they can take on a wide range of numbers; and the data does not follow a symmetrical </a:t>
            </a:r>
            <a:r>
              <a:rPr lang="en-US" sz="2000" dirty="0" err="1" smtClean="0">
                <a:latin typeface="Times New Roman" pitchFamily="18" charset="0"/>
                <a:cs typeface="Times New Roman" pitchFamily="18" charset="0"/>
              </a:rPr>
              <a:t>pattern.Variation</a:t>
            </a:r>
            <a:r>
              <a:rPr lang="en-US" sz="2000" dirty="0" smtClean="0">
                <a:latin typeface="Times New Roman" pitchFamily="18" charset="0"/>
                <a:cs typeface="Times New Roman" pitchFamily="18" charset="0"/>
              </a:rPr>
              <a:t> in the data around the mean is not uniform.</a:t>
            </a:r>
          </a:p>
        </p:txBody>
      </p:sp>
    </p:spTree>
    <p:extLst>
      <p:ext uri="{BB962C8B-B14F-4D97-AF65-F5344CB8AC3E}">
        <p14:creationId xmlns:p14="http://schemas.microsoft.com/office/powerpoint/2010/main" val="194054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variables</a:t>
            </a:r>
          </a:p>
        </p:txBody>
      </p:sp>
      <p:sp>
        <p:nvSpPr>
          <p:cNvPr id="4" name="Rectangle 3"/>
          <p:cNvSpPr/>
          <p:nvPr/>
        </p:nvSpPr>
        <p:spPr>
          <a:xfrm>
            <a:off x="381000" y="1981200"/>
            <a:ext cx="2895600" cy="3416320"/>
          </a:xfrm>
          <a:prstGeom prst="rect">
            <a:avLst/>
          </a:prstGeom>
        </p:spPr>
        <p:txBody>
          <a:bodyPr wrap="square">
            <a:spAutoFit/>
          </a:bodyPr>
          <a:lstStyle/>
          <a:p>
            <a:r>
              <a:rPr lang="en-US" sz="2400" b="1" i="1" dirty="0" smtClean="0"/>
              <a:t>Numerical </a:t>
            </a:r>
            <a:r>
              <a:rPr lang="en-US" sz="2400" b="1" i="1" dirty="0"/>
              <a:t>Variables: </a:t>
            </a:r>
          </a:p>
          <a:p>
            <a:r>
              <a:rPr lang="en-US" sz="2400" dirty="0"/>
              <a:t>- Quantitative data that can be measured and expressed as a number</a:t>
            </a:r>
          </a:p>
          <a:p>
            <a:r>
              <a:rPr lang="en-US" sz="2400" dirty="0"/>
              <a:t>- Can be further broken down into Discrete and Continuous</a:t>
            </a:r>
          </a:p>
        </p:txBody>
      </p:sp>
      <p:sp>
        <p:nvSpPr>
          <p:cNvPr id="5" name="Rectangle 4"/>
          <p:cNvSpPr/>
          <p:nvPr/>
        </p:nvSpPr>
        <p:spPr>
          <a:xfrm>
            <a:off x="3432243" y="1981200"/>
            <a:ext cx="2743200" cy="1569660"/>
          </a:xfrm>
          <a:prstGeom prst="rect">
            <a:avLst/>
          </a:prstGeom>
        </p:spPr>
        <p:txBody>
          <a:bodyPr wrap="square">
            <a:spAutoFit/>
          </a:bodyPr>
          <a:lstStyle/>
          <a:p>
            <a:r>
              <a:rPr lang="en-US" sz="2400" b="1" i="1" dirty="0" smtClean="0"/>
              <a:t>Ordinal Variables: </a:t>
            </a:r>
          </a:p>
          <a:p>
            <a:r>
              <a:rPr lang="en-US" sz="2400" dirty="0" smtClean="0"/>
              <a:t>    - Variables with ordered categories that can be ranked</a:t>
            </a:r>
            <a:endParaRPr lang="en-US" sz="2400" dirty="0"/>
          </a:p>
        </p:txBody>
      </p:sp>
      <p:sp>
        <p:nvSpPr>
          <p:cNvPr id="6" name="Rectangle 5"/>
          <p:cNvSpPr/>
          <p:nvPr/>
        </p:nvSpPr>
        <p:spPr>
          <a:xfrm>
            <a:off x="6324600" y="1981200"/>
            <a:ext cx="2365443" cy="2308324"/>
          </a:xfrm>
          <a:prstGeom prst="rect">
            <a:avLst/>
          </a:prstGeom>
        </p:spPr>
        <p:txBody>
          <a:bodyPr wrap="square">
            <a:spAutoFit/>
          </a:bodyPr>
          <a:lstStyle/>
          <a:p>
            <a:r>
              <a:rPr lang="en-US" sz="2400" b="1" i="1" dirty="0" smtClean="0"/>
              <a:t>Nominal Variables: </a:t>
            </a:r>
          </a:p>
          <a:p>
            <a:r>
              <a:rPr lang="en-US" sz="2400" dirty="0" smtClean="0"/>
              <a:t>    - Variables with unordered categories that cannot be ranked</a:t>
            </a:r>
            <a:endParaRPr lang="en-US" sz="2400" dirty="0"/>
          </a:p>
        </p:txBody>
      </p:sp>
    </p:spTree>
    <p:extLst>
      <p:ext uri="{BB962C8B-B14F-4D97-AF65-F5344CB8AC3E}">
        <p14:creationId xmlns:p14="http://schemas.microsoft.com/office/powerpoint/2010/main" val="208964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“One-way (between groups) ANOVA &amp; robust Welch ANOVA”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200" b="1" dirty="0">
                <a:latin typeface="Times New Roman" pitchFamily="18" charset="0"/>
                <a:cs typeface="Times New Roman" pitchFamily="18" charset="0"/>
              </a:rPr>
              <a:t>•</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Objective: </a:t>
            </a:r>
            <a:r>
              <a:rPr lang="en-US" sz="2200" dirty="0">
                <a:latin typeface="Times New Roman" pitchFamily="18" charset="0"/>
                <a:cs typeface="Times New Roman" pitchFamily="18" charset="0"/>
              </a:rPr>
              <a:t>The one-way (between groups) ANOVA (</a:t>
            </a:r>
            <a:r>
              <a:rPr lang="en-US" sz="2200" dirty="0" err="1">
                <a:latin typeface="Times New Roman" pitchFamily="18" charset="0"/>
                <a:cs typeface="Times New Roman" pitchFamily="18" charset="0"/>
              </a:rPr>
              <a:t>ANalysis</a:t>
            </a:r>
            <a:r>
              <a:rPr lang="en-US" sz="2200" dirty="0">
                <a:latin typeface="Times New Roman" pitchFamily="18" charset="0"/>
                <a:cs typeface="Times New Roman" pitchFamily="18" charset="0"/>
              </a:rPr>
              <a:t> Of </a:t>
            </a:r>
            <a:r>
              <a:rPr lang="en-US" sz="2200" dirty="0" err="1">
                <a:latin typeface="Times New Roman" pitchFamily="18" charset="0"/>
                <a:cs typeface="Times New Roman" pitchFamily="18" charset="0"/>
              </a:rPr>
              <a:t>VAriance</a:t>
            </a:r>
            <a:r>
              <a:rPr lang="en-US" sz="2200" dirty="0">
                <a:latin typeface="Times New Roman" pitchFamily="18" charset="0"/>
                <a:cs typeface="Times New Roman" pitchFamily="18" charset="0"/>
              </a:rPr>
              <a:t>) determines </a:t>
            </a:r>
            <a:r>
              <a:rPr lang="en-US" sz="2200" i="1" dirty="0" smtClean="0">
                <a:latin typeface="Times New Roman" pitchFamily="18" charset="0"/>
                <a:cs typeface="Times New Roman" pitchFamily="18" charset="0"/>
              </a:rPr>
              <a:t>“whether </a:t>
            </a:r>
            <a:r>
              <a:rPr lang="en-US" sz="2200" i="1" dirty="0">
                <a:latin typeface="Times New Roman" pitchFamily="18" charset="0"/>
                <a:cs typeface="Times New Roman" pitchFamily="18" charset="0"/>
              </a:rPr>
              <a:t>there are statistically significant differences among the means of three or more independent samples (groups</a:t>
            </a:r>
            <a:r>
              <a:rPr lang="en-US" sz="2200" i="1" dirty="0" smtClean="0">
                <a:latin typeface="Times New Roman" pitchFamily="18" charset="0"/>
                <a:cs typeface="Times New Roman" pitchFamily="18" charset="0"/>
              </a:rPr>
              <a:t>)”.</a:t>
            </a:r>
            <a:endParaRPr lang="en-US" sz="2200" i="1" dirty="0">
              <a:latin typeface="Times New Roman" pitchFamily="18" charset="0"/>
              <a:cs typeface="Times New Roman" pitchFamily="18" charset="0"/>
            </a:endParaRPr>
          </a:p>
          <a:p>
            <a:pPr marL="0" indent="0">
              <a:buNone/>
            </a:pPr>
            <a:r>
              <a:rPr lang="en-US" sz="2200" b="1" dirty="0">
                <a:latin typeface="Times New Roman" pitchFamily="18" charset="0"/>
                <a:cs typeface="Times New Roman" pitchFamily="18" charset="0"/>
              </a:rPr>
              <a:t>• Assumptions</a:t>
            </a:r>
            <a:r>
              <a:rPr lang="en-US" sz="2200" dirty="0">
                <a:latin typeface="Times New Roman" pitchFamily="18" charset="0"/>
                <a:cs typeface="Times New Roman" pitchFamily="18" charset="0"/>
              </a:rPr>
              <a:t>: </a:t>
            </a:r>
          </a:p>
          <a:p>
            <a:r>
              <a:rPr lang="en-US" sz="2200" dirty="0" smtClean="0">
                <a:latin typeface="Times New Roman" pitchFamily="18" charset="0"/>
                <a:cs typeface="Times New Roman" pitchFamily="18" charset="0"/>
              </a:rPr>
              <a:t>We </a:t>
            </a:r>
            <a:r>
              <a:rPr lang="en-US" sz="2200" dirty="0">
                <a:latin typeface="Times New Roman" pitchFamily="18" charset="0"/>
                <a:cs typeface="Times New Roman" pitchFamily="18" charset="0"/>
              </a:rPr>
              <a:t>have one continuous (numerical) dependent variable</a:t>
            </a:r>
          </a:p>
          <a:p>
            <a:r>
              <a:rPr lang="en-US" sz="2200" dirty="0" smtClean="0">
                <a:latin typeface="Times New Roman" pitchFamily="18" charset="0"/>
                <a:cs typeface="Times New Roman" pitchFamily="18" charset="0"/>
              </a:rPr>
              <a:t>We </a:t>
            </a:r>
            <a:r>
              <a:rPr lang="en-US" sz="2200" dirty="0">
                <a:latin typeface="Times New Roman" pitchFamily="18" charset="0"/>
                <a:cs typeface="Times New Roman" pitchFamily="18" charset="0"/>
              </a:rPr>
              <a:t>have one categorical independent variable with three groups or more (each group represents a sample)</a:t>
            </a:r>
          </a:p>
          <a:p>
            <a:r>
              <a:rPr lang="en-US" sz="2200" dirty="0" smtClean="0">
                <a:latin typeface="Times New Roman" pitchFamily="18" charset="0"/>
                <a:cs typeface="Times New Roman" pitchFamily="18" charset="0"/>
              </a:rPr>
              <a:t>We </a:t>
            </a:r>
            <a:r>
              <a:rPr lang="en-US" sz="2200" dirty="0">
                <a:latin typeface="Times New Roman" pitchFamily="18" charset="0"/>
                <a:cs typeface="Times New Roman" pitchFamily="18" charset="0"/>
              </a:rPr>
              <a:t>have independent observations – no relationship between the observations in each group (sample)</a:t>
            </a:r>
          </a:p>
          <a:p>
            <a:r>
              <a:rPr lang="en-US" sz="2200" dirty="0" smtClean="0">
                <a:latin typeface="Times New Roman" pitchFamily="18" charset="0"/>
                <a:cs typeface="Times New Roman" pitchFamily="18" charset="0"/>
              </a:rPr>
              <a:t>No </a:t>
            </a:r>
            <a:r>
              <a:rPr lang="en-US" sz="2200" dirty="0">
                <a:latin typeface="Times New Roman" pitchFamily="18" charset="0"/>
                <a:cs typeface="Times New Roman" pitchFamily="18" charset="0"/>
              </a:rPr>
              <a:t>significant outliers for the numerical dependent variable associated with each group separately</a:t>
            </a:r>
          </a:p>
          <a:p>
            <a:pPr marL="0" indent="0">
              <a:buNone/>
            </a:pPr>
            <a:r>
              <a:rPr lang="en-US" sz="2200" b="1" dirty="0">
                <a:latin typeface="Times New Roman" pitchFamily="18" charset="0"/>
                <a:cs typeface="Times New Roman" pitchFamily="18" charset="0"/>
              </a:rPr>
              <a:t>• Method for testing assumption #4:</a:t>
            </a:r>
            <a:r>
              <a:rPr lang="en-US" sz="2200" dirty="0">
                <a:latin typeface="Times New Roman" pitchFamily="18" charset="0"/>
                <a:cs typeface="Times New Roman" pitchFamily="18" charset="0"/>
              </a:rPr>
              <a:t> Boxplots</a:t>
            </a:r>
          </a:p>
          <a:p>
            <a:endParaRPr lang="en-US" dirty="0"/>
          </a:p>
        </p:txBody>
      </p:sp>
    </p:spTree>
    <p:extLst>
      <p:ext uri="{BB962C8B-B14F-4D97-AF65-F5344CB8AC3E}">
        <p14:creationId xmlns:p14="http://schemas.microsoft.com/office/powerpoint/2010/main" val="126511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dirty="0" err="1" smtClean="0"/>
              <a:t>Kruskal</a:t>
            </a:r>
            <a:r>
              <a:rPr lang="en-US" dirty="0" smtClean="0"/>
              <a:t>-Wallis </a:t>
            </a:r>
            <a:r>
              <a:rPr lang="en-US" dirty="0"/>
              <a:t>one-way ANOVA test (non-parametric</a:t>
            </a:r>
            <a:r>
              <a:rPr lang="en-US" dirty="0" smtClean="0"/>
              <a:t>)”</a:t>
            </a:r>
            <a:endParaRPr lang="en-US" dirty="0"/>
          </a:p>
        </p:txBody>
      </p:sp>
      <p:sp>
        <p:nvSpPr>
          <p:cNvPr id="3" name="Content Placeholder 2"/>
          <p:cNvSpPr>
            <a:spLocks noGrp="1"/>
          </p:cNvSpPr>
          <p:nvPr>
            <p:ph idx="1"/>
          </p:nvPr>
        </p:nvSpPr>
        <p:spPr>
          <a:xfrm>
            <a:off x="457200" y="1600200"/>
            <a:ext cx="3886200" cy="4525963"/>
          </a:xfrm>
        </p:spPr>
        <p:txBody>
          <a:bodyPr>
            <a:normAutofit fontScale="70000" lnSpcReduction="20000"/>
          </a:bodyPr>
          <a:lstStyle/>
          <a:p>
            <a:pPr marL="0" indent="0">
              <a:buNone/>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Kruskal</a:t>
            </a:r>
            <a:r>
              <a:rPr lang="en-US" dirty="0" smtClean="0">
                <a:latin typeface="Times New Roman" pitchFamily="18" charset="0"/>
                <a:cs typeface="Times New Roman" pitchFamily="18" charset="0"/>
              </a:rPr>
              <a:t>-Wallis test is a non-parametric one-way analysis of variance (ANOVA) that goes by a few other names: </a:t>
            </a:r>
            <a:r>
              <a:rPr lang="en-US" dirty="0" err="1" smtClean="0">
                <a:latin typeface="Times New Roman" pitchFamily="18" charset="0"/>
                <a:cs typeface="Times New Roman" pitchFamily="18" charset="0"/>
              </a:rPr>
              <a:t>Kruskal</a:t>
            </a:r>
            <a:r>
              <a:rPr lang="en-US" dirty="0" smtClean="0">
                <a:latin typeface="Times New Roman" pitchFamily="18" charset="0"/>
                <a:cs typeface="Times New Roman" pitchFamily="18" charset="0"/>
              </a:rPr>
              <a:t>-Wallis H test; one-way ANOVA on ranks; and </a:t>
            </a:r>
            <a:r>
              <a:rPr lang="en-US" dirty="0" err="1" smtClean="0">
                <a:latin typeface="Times New Roman" pitchFamily="18" charset="0"/>
                <a:cs typeface="Times New Roman" pitchFamily="18" charset="0"/>
              </a:rPr>
              <a:t>Kruskal</a:t>
            </a:r>
            <a:r>
              <a:rPr lang="en-US" dirty="0" smtClean="0">
                <a:latin typeface="Times New Roman" pitchFamily="18" charset="0"/>
                <a:cs typeface="Times New Roman" pitchFamily="18" charset="0"/>
              </a:rPr>
              <a:t>-Wallis F test. It is used to compare three or more groups and find out if there are statistically significant variations between their medians or distributions of the dependent variable, which can be either continuous or ordinal.</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assumptions for this test are: </a:t>
            </a:r>
          </a:p>
          <a:p>
            <a:pPr marL="0" indent="0">
              <a:buNone/>
            </a:pPr>
            <a:r>
              <a:rPr lang="en-US" dirty="0">
                <a:latin typeface="Times New Roman" pitchFamily="18" charset="0"/>
                <a:cs typeface="Times New Roman" pitchFamily="18" charset="0"/>
              </a:rPr>
              <a:t>1. We have one continuous or ordinal dependent variable.</a:t>
            </a:r>
          </a:p>
          <a:p>
            <a:pPr marL="0" indent="0">
              <a:buNone/>
            </a:pPr>
            <a:r>
              <a:rPr lang="en-US" dirty="0">
                <a:latin typeface="Times New Roman" pitchFamily="18" charset="0"/>
                <a:cs typeface="Times New Roman" pitchFamily="18" charset="0"/>
              </a:rPr>
              <a:t>2. We have one categorical independent variable that consists of three or more groups.</a:t>
            </a:r>
          </a:p>
          <a:p>
            <a:pPr marL="0" indent="0">
              <a:buNone/>
            </a:pPr>
            <a:r>
              <a:rPr lang="en-US" dirty="0">
                <a:latin typeface="Times New Roman" pitchFamily="18" charset="0"/>
                <a:cs typeface="Times New Roman" pitchFamily="18" charset="0"/>
              </a:rPr>
              <a:t>3. The observations should be independent.</a:t>
            </a:r>
          </a:p>
          <a:p>
            <a:pPr marL="0" indent="0">
              <a:buNone/>
            </a:pPr>
            <a:r>
              <a:rPr lang="en-US" dirty="0">
                <a:latin typeface="Times New Roman" pitchFamily="18" charset="0"/>
                <a:cs typeface="Times New Roman" pitchFamily="18" charset="0"/>
              </a:rPr>
              <a:t>4. We should determine whether the distributions of scores (dependent variable) for each group (independent variable) have the same or different shape.</a:t>
            </a:r>
          </a:p>
          <a:p>
            <a:pPr marL="0" indent="0">
              <a:buNone/>
            </a:pPr>
            <a:r>
              <a:rPr lang="en-US" dirty="0">
                <a:latin typeface="Times New Roman" pitchFamily="18" charset="0"/>
                <a:cs typeface="Times New Roman" pitchFamily="18" charset="0"/>
              </a:rPr>
              <a:t>• If the assumptions are not met, then the Friedman ANOVA test should be used instead.</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012156"/>
            <a:ext cx="229431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311" y="2012156"/>
            <a:ext cx="1744290"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810000"/>
            <a:ext cx="23241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624" y="3810000"/>
            <a:ext cx="212566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2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“Homogeneity of Variance”</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a:latin typeface="Times New Roman" pitchFamily="18" charset="0"/>
                <a:cs typeface="Times New Roman" pitchFamily="18" charset="0"/>
              </a:rPr>
              <a:t>• Homogeneity of variance refers to the equality of variance (or dispersion) of a variable across different groups.</a:t>
            </a:r>
          </a:p>
          <a:p>
            <a:pPr marL="0" indent="0">
              <a:buNone/>
            </a:pPr>
            <a:r>
              <a:rPr lang="en-US" sz="2600" dirty="0">
                <a:latin typeface="Times New Roman" pitchFamily="18" charset="0"/>
                <a:cs typeface="Times New Roman" pitchFamily="18" charset="0"/>
              </a:rPr>
              <a:t>• When the variance is not equal (or not homogeneous) across groups, it is referred to as </a:t>
            </a:r>
            <a:r>
              <a:rPr lang="en-US" sz="2600" dirty="0" err="1">
                <a:latin typeface="Times New Roman" pitchFamily="18" charset="0"/>
                <a:cs typeface="Times New Roman" pitchFamily="18" charset="0"/>
              </a:rPr>
              <a:t>heteroscedasticity</a:t>
            </a:r>
            <a:r>
              <a:rPr lang="en-US" sz="2600" dirty="0">
                <a:latin typeface="Times New Roman" pitchFamily="18" charset="0"/>
                <a:cs typeface="Times New Roman" pitchFamily="18" charset="0"/>
              </a:rPr>
              <a:t>.</a:t>
            </a:r>
          </a:p>
          <a:p>
            <a:pPr marL="0" indent="0">
              <a:buNone/>
            </a:pPr>
            <a:r>
              <a:rPr lang="en-US" sz="2600" dirty="0">
                <a:latin typeface="Times New Roman" pitchFamily="18" charset="0"/>
                <a:cs typeface="Times New Roman" pitchFamily="18" charset="0"/>
              </a:rPr>
              <a:t>• Homogeneity of variance is important in statistics, as it affects the validity of the results of statistical tests.</a:t>
            </a:r>
          </a:p>
          <a:p>
            <a:pPr marL="0" indent="0">
              <a:buNone/>
            </a:pP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It is also important to check for outliers, as these can affect the homogeneity of variance.</a:t>
            </a:r>
          </a:p>
          <a:p>
            <a:pPr marL="0" indent="0">
              <a:buNone/>
            </a:pPr>
            <a:endParaRPr lang="en-US" dirty="0"/>
          </a:p>
        </p:txBody>
      </p:sp>
    </p:spTree>
    <p:extLst>
      <p:ext uri="{BB962C8B-B14F-4D97-AF65-F5344CB8AC3E}">
        <p14:creationId xmlns:p14="http://schemas.microsoft.com/office/powerpoint/2010/main" val="33013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Differences between Groups (Part E)</a:t>
            </a:r>
            <a:endParaRPr lang="en-US" dirty="0"/>
          </a:p>
        </p:txBody>
      </p:sp>
    </p:spTree>
    <p:extLst>
      <p:ext uri="{BB962C8B-B14F-4D97-AF65-F5344CB8AC3E}">
        <p14:creationId xmlns:p14="http://schemas.microsoft.com/office/powerpoint/2010/main" val="192284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dirty="0" err="1" smtClean="0"/>
              <a:t>Sphericity</a:t>
            </a:r>
            <a:r>
              <a:rPr lang="en-US" dirty="0" smtClean="0"/>
              <a:t> assumption – Greenhouse-</a:t>
            </a:r>
            <a:r>
              <a:rPr lang="en-US" dirty="0" err="1" smtClean="0"/>
              <a:t>Geisser</a:t>
            </a:r>
            <a:r>
              <a:rPr lang="en-US" dirty="0" smtClean="0"/>
              <a:t> test”</a:t>
            </a:r>
            <a:endParaRPr lang="en-US" dirty="0"/>
          </a:p>
        </p:txBody>
      </p:sp>
      <p:sp>
        <p:nvSpPr>
          <p:cNvPr id="3" name="Content Placeholder 2"/>
          <p:cNvSpPr>
            <a:spLocks noGrp="1"/>
          </p:cNvSpPr>
          <p:nvPr>
            <p:ph idx="1"/>
          </p:nvPr>
        </p:nvSpPr>
        <p:spPr>
          <a:xfrm>
            <a:off x="4267200" y="1600200"/>
            <a:ext cx="4419600" cy="4525963"/>
          </a:xfrm>
        </p:spPr>
        <p:txBody>
          <a:bodyPr>
            <a:normAutofit lnSpcReduction="10000"/>
          </a:bodyPr>
          <a:lstStyle/>
          <a:p>
            <a:r>
              <a:rPr lang="en-US" dirty="0" err="1" smtClean="0"/>
              <a:t>Sphericity</a:t>
            </a:r>
            <a:r>
              <a:rPr lang="en-US" dirty="0" smtClean="0"/>
              <a:t> </a:t>
            </a:r>
            <a:r>
              <a:rPr lang="en-US" dirty="0"/>
              <a:t>assumption is the assumption that the differences between the groups (e.g., satisfaction pre-semester; satisfaction mid-semester; satisfaction post-semester) have equal variances</a:t>
            </a:r>
            <a:r>
              <a:rPr lang="en-US" dirty="0" smtClean="0"/>
              <a:t>.</a:t>
            </a:r>
          </a:p>
          <a:p>
            <a:r>
              <a:rPr lang="en-US" dirty="0" smtClean="0"/>
              <a:t>In order to verify this presumption, the </a:t>
            </a:r>
            <a:r>
              <a:rPr lang="en-US" dirty="0" err="1" smtClean="0"/>
              <a:t>Mauchly</a:t>
            </a:r>
            <a:r>
              <a:rPr lang="en-US" dirty="0" smtClean="0"/>
              <a:t> </a:t>
            </a:r>
            <a:r>
              <a:rPr lang="en-US" dirty="0" err="1" smtClean="0"/>
              <a:t>sphericity</a:t>
            </a:r>
            <a:r>
              <a:rPr lang="en-US" dirty="0" smtClean="0"/>
              <a:t> test was applied.</a:t>
            </a:r>
          </a:p>
          <a:p>
            <a:r>
              <a:rPr lang="en-US" dirty="0" smtClean="0"/>
              <a:t>2 (2) = 6.27, p 0.05 indicates that the </a:t>
            </a:r>
            <a:r>
              <a:rPr lang="en-US" dirty="0" err="1" smtClean="0"/>
              <a:t>sphericity</a:t>
            </a:r>
            <a:r>
              <a:rPr lang="en-US" dirty="0" smtClean="0"/>
              <a:t> assumption is not met.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419100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414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63</TotalTime>
  <Words>974</Words>
  <Application>Microsoft Office PowerPoint</Application>
  <PresentationFormat>On-screen Show (4:3)</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Analysis of Chapter 6</vt:lpstr>
      <vt:lpstr>Differences between Groups (Part D)</vt:lpstr>
      <vt:lpstr>Normally distributed vs. Non-normally distributed data</vt:lpstr>
      <vt:lpstr>Types of variables</vt:lpstr>
      <vt:lpstr>“One-way (between groups) ANOVA &amp; robust Welch ANOVA”</vt:lpstr>
      <vt:lpstr>“Kruskal-Wallis one-way ANOVA test (non-parametric)”</vt:lpstr>
      <vt:lpstr>“Homogeneity of Variance”</vt:lpstr>
      <vt:lpstr>Differences between Groups (Part E)</vt:lpstr>
      <vt:lpstr>“Sphericity assumption – Greenhouse-Geisser test”</vt:lpstr>
      <vt:lpstr>“Post Hoc Analysis”</vt:lpstr>
      <vt:lpstr>“Cochran’s Q test”</vt:lpstr>
      <vt:lpstr>“Friedman’s ANOVA (non-parametric)”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Differences between Groups (Part D)</dc:title>
  <dc:creator>Windows User</dc:creator>
  <cp:lastModifiedBy>Windows User</cp:lastModifiedBy>
  <cp:revision>7</cp:revision>
  <dcterms:created xsi:type="dcterms:W3CDTF">2023-02-28T14:31:02Z</dcterms:created>
  <dcterms:modified xsi:type="dcterms:W3CDTF">2023-02-28T15:34:17Z</dcterms:modified>
</cp:coreProperties>
</file>