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20"/>
  </p:notesMasterIdLst>
  <p:sldIdLst>
    <p:sldId id="261" r:id="rId2"/>
    <p:sldId id="256" r:id="rId3"/>
    <p:sldId id="259" r:id="rId4"/>
    <p:sldId id="260" r:id="rId5"/>
    <p:sldId id="257" r:id="rId6"/>
    <p:sldId id="262" r:id="rId7"/>
    <p:sldId id="265" r:id="rId8"/>
    <p:sldId id="266" r:id="rId9"/>
    <p:sldId id="268" r:id="rId10"/>
    <p:sldId id="271" r:id="rId11"/>
    <p:sldId id="272" r:id="rId12"/>
    <p:sldId id="269" r:id="rId13"/>
    <p:sldId id="273" r:id="rId14"/>
    <p:sldId id="274" r:id="rId15"/>
    <p:sldId id="258" r:id="rId16"/>
    <p:sldId id="263" r:id="rId17"/>
    <p:sldId id="264"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967" autoAdjust="0"/>
  </p:normalViewPr>
  <p:slideViewPr>
    <p:cSldViewPr snapToGrid="0">
      <p:cViewPr varScale="1">
        <p:scale>
          <a:sx n="70" d="100"/>
          <a:sy n="70" d="100"/>
        </p:scale>
        <p:origin x="1166" y="4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A27E8-5B80-47A0-9D18-E05A8F2EE9BB}" type="datetimeFigureOut">
              <a:rPr lang="en-AU" smtClean="0"/>
              <a:t>8/05/2024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E35B0-0DC5-4418-B828-659F5C517083}" type="slidenum">
              <a:rPr lang="en-AU" smtClean="0"/>
              <a:t>‹#›</a:t>
            </a:fld>
            <a:endParaRPr lang="en-AU"/>
          </a:p>
        </p:txBody>
      </p:sp>
    </p:spTree>
    <p:extLst>
      <p:ext uri="{BB962C8B-B14F-4D97-AF65-F5344CB8AC3E}">
        <p14:creationId xmlns:p14="http://schemas.microsoft.com/office/powerpoint/2010/main" val="3858360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bg1"/>
              </a:solidFill>
              <a:latin typeface="Amasis MT Pro" panose="02040504050005020304" pitchFamily="18" charset="0"/>
              <a:ea typeface="+mj-ea"/>
              <a:cs typeface="+mj-cs"/>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a:t>
            </a:fld>
            <a:endParaRPr lang="en-AU"/>
          </a:p>
        </p:txBody>
      </p:sp>
    </p:spTree>
    <p:extLst>
      <p:ext uri="{BB962C8B-B14F-4D97-AF65-F5344CB8AC3E}">
        <p14:creationId xmlns:p14="http://schemas.microsoft.com/office/powerpoint/2010/main" val="184900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None/>
            </a:pPr>
            <a:endParaRPr lang="en-US" sz="5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10</a:t>
            </a:fld>
            <a:endParaRPr lang="en-AU"/>
          </a:p>
        </p:txBody>
      </p:sp>
    </p:spTree>
    <p:extLst>
      <p:ext uri="{BB962C8B-B14F-4D97-AF65-F5344CB8AC3E}">
        <p14:creationId xmlns:p14="http://schemas.microsoft.com/office/powerpoint/2010/main" val="411981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None/>
            </a:pPr>
            <a:endParaRPr lang="en-US" sz="5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11</a:t>
            </a:fld>
            <a:endParaRPr lang="en-AU"/>
          </a:p>
        </p:txBody>
      </p:sp>
    </p:spTree>
    <p:extLst>
      <p:ext uri="{BB962C8B-B14F-4D97-AF65-F5344CB8AC3E}">
        <p14:creationId xmlns:p14="http://schemas.microsoft.com/office/powerpoint/2010/main" val="217927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endParaRPr lang="en-US" sz="12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12</a:t>
            </a:fld>
            <a:endParaRPr lang="en-AU"/>
          </a:p>
        </p:txBody>
      </p:sp>
    </p:spTree>
    <p:extLst>
      <p:ext uri="{BB962C8B-B14F-4D97-AF65-F5344CB8AC3E}">
        <p14:creationId xmlns:p14="http://schemas.microsoft.com/office/powerpoint/2010/main" val="2637464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endParaRPr lang="en-AU" sz="12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13</a:t>
            </a:fld>
            <a:endParaRPr lang="en-AU"/>
          </a:p>
        </p:txBody>
      </p:sp>
    </p:spTree>
    <p:extLst>
      <p:ext uri="{BB962C8B-B14F-4D97-AF65-F5344CB8AC3E}">
        <p14:creationId xmlns:p14="http://schemas.microsoft.com/office/powerpoint/2010/main" val="1709446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None/>
            </a:pPr>
            <a:endParaRPr lang="en-AU" sz="12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14</a:t>
            </a:fld>
            <a:endParaRPr lang="en-AU"/>
          </a:p>
        </p:txBody>
      </p:sp>
    </p:spTree>
    <p:extLst>
      <p:ext uri="{BB962C8B-B14F-4D97-AF65-F5344CB8AC3E}">
        <p14:creationId xmlns:p14="http://schemas.microsoft.com/office/powerpoint/2010/main" val="1207377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Thank You.</a:t>
            </a:r>
          </a:p>
          <a:p>
            <a:endParaRPr lang="en-AU" dirty="0"/>
          </a:p>
        </p:txBody>
      </p:sp>
      <p:sp>
        <p:nvSpPr>
          <p:cNvPr id="4" name="Slide Number Placeholder 3"/>
          <p:cNvSpPr>
            <a:spLocks noGrp="1"/>
          </p:cNvSpPr>
          <p:nvPr>
            <p:ph type="sldNum" sz="quarter" idx="5"/>
          </p:nvPr>
        </p:nvSpPr>
        <p:spPr/>
        <p:txBody>
          <a:bodyPr/>
          <a:lstStyle/>
          <a:p>
            <a:fld id="{768E35B0-0DC5-4418-B828-659F5C517083}" type="slidenum">
              <a:rPr lang="en-AU" smtClean="0"/>
              <a:t>15</a:t>
            </a:fld>
            <a:endParaRPr lang="en-AU"/>
          </a:p>
        </p:txBody>
      </p:sp>
    </p:spTree>
    <p:extLst>
      <p:ext uri="{BB962C8B-B14F-4D97-AF65-F5344CB8AC3E}">
        <p14:creationId xmlns:p14="http://schemas.microsoft.com/office/powerpoint/2010/main" val="493340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Greetings, my name is Anmol Arora and today I will be presenting my proposed project: Improving Temporal Awareness in LLM-based IR systems.</a:t>
            </a:r>
          </a:p>
        </p:txBody>
      </p:sp>
      <p:sp>
        <p:nvSpPr>
          <p:cNvPr id="4" name="Slide Number Placeholder 3"/>
          <p:cNvSpPr>
            <a:spLocks noGrp="1"/>
          </p:cNvSpPr>
          <p:nvPr>
            <p:ph type="sldNum" sz="quarter" idx="5"/>
          </p:nvPr>
        </p:nvSpPr>
        <p:spPr/>
        <p:txBody>
          <a:bodyPr/>
          <a:lstStyle/>
          <a:p>
            <a:fld id="{768E35B0-0DC5-4418-B828-659F5C517083}" type="slidenum">
              <a:rPr lang="en-AU" smtClean="0"/>
              <a:t>2</a:t>
            </a:fld>
            <a:endParaRPr lang="en-AU"/>
          </a:p>
        </p:txBody>
      </p:sp>
    </p:spTree>
    <p:extLst>
      <p:ext uri="{BB962C8B-B14F-4D97-AF65-F5344CB8AC3E}">
        <p14:creationId xmlns:p14="http://schemas.microsoft.com/office/powerpoint/2010/main" val="2717737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AU" dirty="0"/>
              <a:t>And this fig. does not even account for the development that has been done in the first 5 months of 2024.</a:t>
            </a:r>
          </a:p>
        </p:txBody>
      </p:sp>
      <p:sp>
        <p:nvSpPr>
          <p:cNvPr id="4" name="Slide Number Placeholder 3"/>
          <p:cNvSpPr>
            <a:spLocks noGrp="1"/>
          </p:cNvSpPr>
          <p:nvPr>
            <p:ph type="sldNum" sz="quarter" idx="5"/>
          </p:nvPr>
        </p:nvSpPr>
        <p:spPr/>
        <p:txBody>
          <a:bodyPr/>
          <a:lstStyle/>
          <a:p>
            <a:fld id="{768E35B0-0DC5-4418-B828-659F5C517083}" type="slidenum">
              <a:rPr lang="en-AU" smtClean="0"/>
              <a:t>3</a:t>
            </a:fld>
            <a:endParaRPr lang="en-AU"/>
          </a:p>
        </p:txBody>
      </p:sp>
    </p:spTree>
    <p:extLst>
      <p:ext uri="{BB962C8B-B14F-4D97-AF65-F5344CB8AC3E}">
        <p14:creationId xmlns:p14="http://schemas.microsoft.com/office/powerpoint/2010/main" val="72643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8E35B0-0DC5-4418-B828-659F5C517083}" type="slidenum">
              <a:rPr lang="en-AU" smtClean="0"/>
              <a:t>4</a:t>
            </a:fld>
            <a:endParaRPr lang="en-AU"/>
          </a:p>
        </p:txBody>
      </p:sp>
    </p:spTree>
    <p:extLst>
      <p:ext uri="{BB962C8B-B14F-4D97-AF65-F5344CB8AC3E}">
        <p14:creationId xmlns:p14="http://schemas.microsoft.com/office/powerpoint/2010/main" val="2494296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8E35B0-0DC5-4418-B828-659F5C517083}" type="slidenum">
              <a:rPr lang="en-AU" smtClean="0"/>
              <a:t>5</a:t>
            </a:fld>
            <a:endParaRPr lang="en-AU"/>
          </a:p>
        </p:txBody>
      </p:sp>
    </p:spTree>
    <p:extLst>
      <p:ext uri="{BB962C8B-B14F-4D97-AF65-F5344CB8AC3E}">
        <p14:creationId xmlns:p14="http://schemas.microsoft.com/office/powerpoint/2010/main" val="3151245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There has been a significant research in this area. Here, I will go through some research papers that are relevant to our project. </a:t>
            </a:r>
          </a:p>
        </p:txBody>
      </p:sp>
      <p:sp>
        <p:nvSpPr>
          <p:cNvPr id="4" name="Slide Number Placeholder 3"/>
          <p:cNvSpPr>
            <a:spLocks noGrp="1"/>
          </p:cNvSpPr>
          <p:nvPr>
            <p:ph type="sldNum" sz="quarter" idx="5"/>
          </p:nvPr>
        </p:nvSpPr>
        <p:spPr/>
        <p:txBody>
          <a:bodyPr/>
          <a:lstStyle/>
          <a:p>
            <a:fld id="{768E35B0-0DC5-4418-B828-659F5C517083}" type="slidenum">
              <a:rPr lang="en-AU" smtClean="0"/>
              <a:t>6</a:t>
            </a:fld>
            <a:endParaRPr lang="en-AU"/>
          </a:p>
        </p:txBody>
      </p:sp>
    </p:spTree>
    <p:extLst>
      <p:ext uri="{BB962C8B-B14F-4D97-AF65-F5344CB8AC3E}">
        <p14:creationId xmlns:p14="http://schemas.microsoft.com/office/powerpoint/2010/main" val="275209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Char char="Ø"/>
            </a:pPr>
            <a:r>
              <a:rPr lang="en-AU" sz="1200" b="1" dirty="0">
                <a:latin typeface="Amasis MT Pro" panose="02040504050005020304" pitchFamily="18" charset="0"/>
              </a:rPr>
              <a:t>Stateful Limitations: </a:t>
            </a:r>
            <a:r>
              <a:rPr lang="en-AU" sz="1200" dirty="0">
                <a:latin typeface="Amasis MT Pro" panose="02040504050005020304" pitchFamily="18" charset="0"/>
              </a:rPr>
              <a:t>Despite advancements, stateful LLMs struggle to maintain accuracy as temporal distance increases, impacting their utility in real-world applications.</a:t>
            </a:r>
          </a:p>
          <a:p>
            <a:pPr algn="just">
              <a:buFont typeface="Wingdings" panose="05000000000000000000" pitchFamily="2" charset="2"/>
              <a:buChar char="Ø"/>
            </a:pPr>
            <a:r>
              <a:rPr lang="en-AU" sz="1200" b="1" dirty="0">
                <a:latin typeface="Amasis MT Pro" panose="02040504050005020304" pitchFamily="18" charset="0"/>
              </a:rPr>
              <a:t>Computational Efficiency: </a:t>
            </a:r>
            <a:r>
              <a:rPr lang="en-AU" sz="1200" dirty="0">
                <a:latin typeface="Amasis MT Pro" panose="02040504050005020304" pitchFamily="18" charset="0"/>
              </a:rPr>
              <a:t>Integrating temporal attention mechanisms remains computationally intensive, complicating training and scalability of LLMs.</a:t>
            </a:r>
          </a:p>
          <a:p>
            <a:pPr algn="just">
              <a:buFont typeface="Wingdings" panose="05000000000000000000" pitchFamily="2" charset="2"/>
              <a:buChar char="Ø"/>
            </a:pPr>
            <a:r>
              <a:rPr lang="en-AU" sz="1200" b="1" dirty="0">
                <a:latin typeface="Amasis MT Pro" panose="02040504050005020304" pitchFamily="18" charset="0"/>
              </a:rPr>
              <a:t>Data Demands: </a:t>
            </a:r>
            <a:r>
              <a:rPr lang="en-AU" sz="1200" dirty="0">
                <a:latin typeface="Amasis MT Pro" panose="02040504050005020304" pitchFamily="18" charset="0"/>
              </a:rPr>
              <a:t>Temporal encoding techniques require robust, varied datasets for effective training, limiting rapid deployment and adaptability across diverse contexts.</a:t>
            </a:r>
          </a:p>
          <a:p>
            <a:pPr algn="just">
              <a:buFont typeface="Wingdings" panose="05000000000000000000" pitchFamily="2" charset="2"/>
              <a:buChar char="Ø"/>
            </a:pPr>
            <a:r>
              <a:rPr lang="en-AU" sz="1200" b="1" dirty="0">
                <a:latin typeface="Amasis MT Pro" panose="02040504050005020304" pitchFamily="18" charset="0"/>
              </a:rPr>
              <a:t>Temporal Tagging Accuracy: </a:t>
            </a:r>
            <a:r>
              <a:rPr lang="en-AU" sz="1200" dirty="0">
                <a:latin typeface="Amasis MT Pro" panose="02040504050005020304" pitchFamily="18" charset="0"/>
              </a:rPr>
              <a:t>IR systems with temporal tagging capabilities face challenges in maintaining accuracy in noisy environments, affecting the reliability of time-sensitive IR.</a:t>
            </a:r>
          </a:p>
          <a:p>
            <a:pPr algn="just">
              <a:buFont typeface="Wingdings" panose="05000000000000000000" pitchFamily="2" charset="2"/>
              <a:buChar char="Ø"/>
            </a:pPr>
            <a:r>
              <a:rPr lang="en-AU" sz="1200" b="1" dirty="0">
                <a:latin typeface="Amasis MT Pro" panose="02040504050005020304" pitchFamily="18" charset="0"/>
              </a:rPr>
              <a:t>Predictive Model Constraints: </a:t>
            </a:r>
            <a:r>
              <a:rPr lang="en-AU" sz="1200" dirty="0">
                <a:latin typeface="Amasis MT Pro" panose="02040504050005020304" pitchFamily="18" charset="0"/>
              </a:rPr>
              <a:t>Machine learning models that predict temporal relevance need extensive training data, which hampers their effectiveness in smaller or unstructured datasets</a:t>
            </a:r>
            <a:endParaRPr lang="en-AU" dirty="0"/>
          </a:p>
        </p:txBody>
      </p:sp>
      <p:sp>
        <p:nvSpPr>
          <p:cNvPr id="4" name="Slide Number Placeholder 3"/>
          <p:cNvSpPr>
            <a:spLocks noGrp="1"/>
          </p:cNvSpPr>
          <p:nvPr>
            <p:ph type="sldNum" sz="quarter" idx="5"/>
          </p:nvPr>
        </p:nvSpPr>
        <p:spPr/>
        <p:txBody>
          <a:bodyPr/>
          <a:lstStyle/>
          <a:p>
            <a:fld id="{768E35B0-0DC5-4418-B828-659F5C517083}" type="slidenum">
              <a:rPr lang="en-AU" smtClean="0"/>
              <a:t>7</a:t>
            </a:fld>
            <a:endParaRPr lang="en-AU"/>
          </a:p>
        </p:txBody>
      </p:sp>
    </p:spTree>
    <p:extLst>
      <p:ext uri="{BB962C8B-B14F-4D97-AF65-F5344CB8AC3E}">
        <p14:creationId xmlns:p14="http://schemas.microsoft.com/office/powerpoint/2010/main" val="2376696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The overarching goal of this research is to address the pervasive </a:t>
            </a:r>
            <a:r>
              <a:rPr lang="en-US" sz="1200" b="1"/>
              <a:t>issue of temporal awareness in Large Language Model (LLM)-based information retrieval systems</a:t>
            </a:r>
            <a:r>
              <a:rPr lang="en-US" sz="1200"/>
              <a:t>, specifically within the context of ChatUQ. The lack of temporal awareness in such systems manifests as a deficiency in processing and responding accurately to time-sensitive queries.</a:t>
            </a:r>
            <a:endParaRPr lang="en-AU" dirty="0"/>
          </a:p>
        </p:txBody>
      </p:sp>
      <p:sp>
        <p:nvSpPr>
          <p:cNvPr id="4" name="Slide Number Placeholder 3"/>
          <p:cNvSpPr>
            <a:spLocks noGrp="1"/>
          </p:cNvSpPr>
          <p:nvPr>
            <p:ph type="sldNum" sz="quarter" idx="5"/>
          </p:nvPr>
        </p:nvSpPr>
        <p:spPr/>
        <p:txBody>
          <a:bodyPr/>
          <a:lstStyle/>
          <a:p>
            <a:fld id="{768E35B0-0DC5-4418-B828-659F5C517083}" type="slidenum">
              <a:rPr lang="en-AU" smtClean="0"/>
              <a:t>8</a:t>
            </a:fld>
            <a:endParaRPr lang="en-AU"/>
          </a:p>
        </p:txBody>
      </p:sp>
    </p:spTree>
    <p:extLst>
      <p:ext uri="{BB962C8B-B14F-4D97-AF65-F5344CB8AC3E}">
        <p14:creationId xmlns:p14="http://schemas.microsoft.com/office/powerpoint/2010/main" val="2692944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Wingdings" panose="05000000000000000000" pitchFamily="2" charset="2"/>
              <a:buNone/>
            </a:pPr>
            <a:endParaRPr lang="en-US" sz="500" dirty="0">
              <a:latin typeface="Amasis MT Pro" panose="02040504050005020304" pitchFamily="18" charset="0"/>
            </a:endParaRPr>
          </a:p>
        </p:txBody>
      </p:sp>
      <p:sp>
        <p:nvSpPr>
          <p:cNvPr id="4" name="Slide Number Placeholder 3"/>
          <p:cNvSpPr>
            <a:spLocks noGrp="1"/>
          </p:cNvSpPr>
          <p:nvPr>
            <p:ph type="sldNum" sz="quarter" idx="5"/>
          </p:nvPr>
        </p:nvSpPr>
        <p:spPr/>
        <p:txBody>
          <a:bodyPr/>
          <a:lstStyle/>
          <a:p>
            <a:fld id="{768E35B0-0DC5-4418-B828-659F5C517083}" type="slidenum">
              <a:rPr lang="en-AU" smtClean="0"/>
              <a:t>9</a:t>
            </a:fld>
            <a:endParaRPr lang="en-AU"/>
          </a:p>
        </p:txBody>
      </p:sp>
    </p:spTree>
    <p:extLst>
      <p:ext uri="{BB962C8B-B14F-4D97-AF65-F5344CB8AC3E}">
        <p14:creationId xmlns:p14="http://schemas.microsoft.com/office/powerpoint/2010/main" val="250346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B5BB-2E02-F2A1-F2B2-87D6A2B44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0B8FE04-1C35-0EE4-8B39-A9E04236B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58DCFBC-D842-A856-3A2B-AAAF4E155D3B}"/>
              </a:ext>
            </a:extLst>
          </p:cNvPr>
          <p:cNvSpPr>
            <a:spLocks noGrp="1"/>
          </p:cNvSpPr>
          <p:nvPr>
            <p:ph type="dt" sz="half" idx="10"/>
          </p:nvPr>
        </p:nvSpPr>
        <p:spPr/>
        <p:txBody>
          <a:bodyPr/>
          <a:lstStyle/>
          <a:p>
            <a:fld id="{5A887F93-C459-40F8-B33E-F71838633F7F}" type="datetime1">
              <a:rPr lang="en-US" smtClean="0"/>
              <a:t>5/8/2024</a:t>
            </a:fld>
            <a:endParaRPr lang="en-US"/>
          </a:p>
        </p:txBody>
      </p:sp>
      <p:sp>
        <p:nvSpPr>
          <p:cNvPr id="5" name="Footer Placeholder 4">
            <a:extLst>
              <a:ext uri="{FF2B5EF4-FFF2-40B4-BE49-F238E27FC236}">
                <a16:creationId xmlns:a16="http://schemas.microsoft.com/office/drawing/2014/main" id="{90688DDF-EF72-79AF-765B-432DA69618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D7FF8-DD84-831F-0120-65D9584AD4D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8912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4137-0186-EBA6-1C64-31589C33E07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59A7C9-9427-D32C-5ECE-F614BB0D8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FD23CF-898C-6B5F-6DC2-F7D281182614}"/>
              </a:ext>
            </a:extLst>
          </p:cNvPr>
          <p:cNvSpPr>
            <a:spLocks noGrp="1"/>
          </p:cNvSpPr>
          <p:nvPr>
            <p:ph type="dt" sz="half" idx="10"/>
          </p:nvPr>
        </p:nvSpPr>
        <p:spPr/>
        <p:txBody>
          <a:bodyPr/>
          <a:lstStyle/>
          <a:p>
            <a:fld id="{211BFE43-F84C-4DD2-8927-2442F77805C7}" type="datetime1">
              <a:rPr lang="en-US" smtClean="0"/>
              <a:t>5/8/2024</a:t>
            </a:fld>
            <a:endParaRPr lang="en-US"/>
          </a:p>
        </p:txBody>
      </p:sp>
      <p:sp>
        <p:nvSpPr>
          <p:cNvPr id="5" name="Footer Placeholder 4">
            <a:extLst>
              <a:ext uri="{FF2B5EF4-FFF2-40B4-BE49-F238E27FC236}">
                <a16:creationId xmlns:a16="http://schemas.microsoft.com/office/drawing/2014/main" id="{774F07AF-8E97-0F8A-3B7D-7CC2C9586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6C15F-FD5B-64EB-E25E-ADB2B84E04D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3994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5A771-4A72-5C6A-CE07-13CC29369D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B0BDAD9-86FE-208B-553E-0F15CACDC7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B3F2369-0804-7BB8-F1B9-C2D18563F65D}"/>
              </a:ext>
            </a:extLst>
          </p:cNvPr>
          <p:cNvSpPr>
            <a:spLocks noGrp="1"/>
          </p:cNvSpPr>
          <p:nvPr>
            <p:ph type="dt" sz="half" idx="10"/>
          </p:nvPr>
        </p:nvSpPr>
        <p:spPr/>
        <p:txBody>
          <a:bodyPr/>
          <a:lstStyle/>
          <a:p>
            <a:fld id="{C289DF7D-3644-463B-AADA-C488896C107A}" type="datetime1">
              <a:rPr lang="en-US" smtClean="0"/>
              <a:t>5/8/2024</a:t>
            </a:fld>
            <a:endParaRPr lang="en-US"/>
          </a:p>
        </p:txBody>
      </p:sp>
      <p:sp>
        <p:nvSpPr>
          <p:cNvPr id="5" name="Footer Placeholder 4">
            <a:extLst>
              <a:ext uri="{FF2B5EF4-FFF2-40B4-BE49-F238E27FC236}">
                <a16:creationId xmlns:a16="http://schemas.microsoft.com/office/drawing/2014/main" id="{B127E100-F9F5-71EE-9936-287833767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4A376-53B2-2E2F-DB91-8D42B31EEF8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8588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E606-0C88-F98E-0DFB-F7651D9C816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AC6C9DA-2C3E-0F97-29D7-79C3A5271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7D27F1-88F7-C8B0-C61A-638494BFEC19}"/>
              </a:ext>
            </a:extLst>
          </p:cNvPr>
          <p:cNvSpPr>
            <a:spLocks noGrp="1"/>
          </p:cNvSpPr>
          <p:nvPr>
            <p:ph type="dt" sz="half" idx="10"/>
          </p:nvPr>
        </p:nvSpPr>
        <p:spPr/>
        <p:txBody>
          <a:bodyPr/>
          <a:lstStyle/>
          <a:p>
            <a:fld id="{82DA5035-8151-4445-9AF4-13E467B058EE}" type="datetime1">
              <a:rPr lang="en-US" smtClean="0"/>
              <a:t>5/8/2024</a:t>
            </a:fld>
            <a:endParaRPr lang="en-US" dirty="0"/>
          </a:p>
        </p:txBody>
      </p:sp>
      <p:sp>
        <p:nvSpPr>
          <p:cNvPr id="5" name="Footer Placeholder 4">
            <a:extLst>
              <a:ext uri="{FF2B5EF4-FFF2-40B4-BE49-F238E27FC236}">
                <a16:creationId xmlns:a16="http://schemas.microsoft.com/office/drawing/2014/main" id="{0659EECC-C1A0-F212-A635-F8D286D3A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EBDBD-7989-BEEA-AC16-DDFF468F58E7}"/>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3878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386-7DC4-310F-C874-1F82CBB3E0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62521F7-2020-B5FC-D289-8FE46AF836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7BC16-49AA-B628-72C4-107BE0038CB1}"/>
              </a:ext>
            </a:extLst>
          </p:cNvPr>
          <p:cNvSpPr>
            <a:spLocks noGrp="1"/>
          </p:cNvSpPr>
          <p:nvPr>
            <p:ph type="dt" sz="half" idx="10"/>
          </p:nvPr>
        </p:nvSpPr>
        <p:spPr/>
        <p:txBody>
          <a:bodyPr/>
          <a:lstStyle/>
          <a:p>
            <a:fld id="{85FB786F-9569-4737-8D44-ED064DA8EF78}" type="datetime1">
              <a:rPr lang="en-US" smtClean="0"/>
              <a:t>5/8/2024</a:t>
            </a:fld>
            <a:endParaRPr lang="en-US"/>
          </a:p>
        </p:txBody>
      </p:sp>
      <p:sp>
        <p:nvSpPr>
          <p:cNvPr id="5" name="Footer Placeholder 4">
            <a:extLst>
              <a:ext uri="{FF2B5EF4-FFF2-40B4-BE49-F238E27FC236}">
                <a16:creationId xmlns:a16="http://schemas.microsoft.com/office/drawing/2014/main" id="{44AEDE9B-C97C-3E41-7065-B3FB38E5E2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9729A-08B1-B6BC-3D3D-CF28A41A1EB4}"/>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29704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75B5-554C-9604-5CAE-560822E3E16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969A34F-E4B0-88F8-9083-97496ECC7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30721D2-802E-1552-E9EB-84BCB1FA04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B48F1B9-6D10-171C-4C9B-7416614F7574}"/>
              </a:ext>
            </a:extLst>
          </p:cNvPr>
          <p:cNvSpPr>
            <a:spLocks noGrp="1"/>
          </p:cNvSpPr>
          <p:nvPr>
            <p:ph type="dt" sz="half" idx="10"/>
          </p:nvPr>
        </p:nvSpPr>
        <p:spPr/>
        <p:txBody>
          <a:bodyPr/>
          <a:lstStyle/>
          <a:p>
            <a:fld id="{53A2049B-74DB-45DB-B96B-C26A4D3B44DB}" type="datetime1">
              <a:rPr lang="en-US" smtClean="0"/>
              <a:t>5/8/2024</a:t>
            </a:fld>
            <a:endParaRPr lang="en-US"/>
          </a:p>
        </p:txBody>
      </p:sp>
      <p:sp>
        <p:nvSpPr>
          <p:cNvPr id="6" name="Footer Placeholder 5">
            <a:extLst>
              <a:ext uri="{FF2B5EF4-FFF2-40B4-BE49-F238E27FC236}">
                <a16:creationId xmlns:a16="http://schemas.microsoft.com/office/drawing/2014/main" id="{B97EA54B-AEE2-C28C-44A4-69A21B122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563A0B-CD23-EAFA-6089-B43F6B072CD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785379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7392-5F0B-F1BE-E5AC-6754B5B9299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510734A-AC5C-FDF7-F285-CEFB62E38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3EFEA-D6D8-E20B-8827-9A74DFF773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845F910-DD42-672F-4CAD-EB2CDBB730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79294-4A2F-2BD5-3B24-90B2EAAE34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1A62BC8-64AC-8CAC-BB57-D4E6087652E7}"/>
              </a:ext>
            </a:extLst>
          </p:cNvPr>
          <p:cNvSpPr>
            <a:spLocks noGrp="1"/>
          </p:cNvSpPr>
          <p:nvPr>
            <p:ph type="dt" sz="half" idx="10"/>
          </p:nvPr>
        </p:nvSpPr>
        <p:spPr/>
        <p:txBody>
          <a:bodyPr/>
          <a:lstStyle/>
          <a:p>
            <a:fld id="{DFC7792B-98D7-42C0-8B5B-133C248C78AE}" type="datetime1">
              <a:rPr lang="en-US" smtClean="0"/>
              <a:t>5/8/2024</a:t>
            </a:fld>
            <a:endParaRPr lang="en-US"/>
          </a:p>
        </p:txBody>
      </p:sp>
      <p:sp>
        <p:nvSpPr>
          <p:cNvPr id="8" name="Footer Placeholder 7">
            <a:extLst>
              <a:ext uri="{FF2B5EF4-FFF2-40B4-BE49-F238E27FC236}">
                <a16:creationId xmlns:a16="http://schemas.microsoft.com/office/drawing/2014/main" id="{5EA55281-6530-D6D4-E690-F3C43B9B27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297143-7991-6731-F8A1-A742C536DB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0377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DB1-88C8-DC3B-AB85-249B9A12CD9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92CDC76-AC42-28F9-8471-795E4FB745B2}"/>
              </a:ext>
            </a:extLst>
          </p:cNvPr>
          <p:cNvSpPr>
            <a:spLocks noGrp="1"/>
          </p:cNvSpPr>
          <p:nvPr>
            <p:ph type="dt" sz="half" idx="10"/>
          </p:nvPr>
        </p:nvSpPr>
        <p:spPr/>
        <p:txBody>
          <a:bodyPr/>
          <a:lstStyle/>
          <a:p>
            <a:fld id="{68ED86FA-2D66-4A5D-9BC8-8B2B37622F48}" type="datetime1">
              <a:rPr lang="en-US" smtClean="0"/>
              <a:t>5/8/2024</a:t>
            </a:fld>
            <a:endParaRPr lang="en-US"/>
          </a:p>
        </p:txBody>
      </p:sp>
      <p:sp>
        <p:nvSpPr>
          <p:cNvPr id="4" name="Footer Placeholder 3">
            <a:extLst>
              <a:ext uri="{FF2B5EF4-FFF2-40B4-BE49-F238E27FC236}">
                <a16:creationId xmlns:a16="http://schemas.microsoft.com/office/drawing/2014/main" id="{2754D612-1884-0D04-0D57-1ABA39F19F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4CDC72-0C20-B337-B350-66E6DFB98F2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8535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B3B3A-EA67-C22E-9401-CBA0BC5B341D}"/>
              </a:ext>
            </a:extLst>
          </p:cNvPr>
          <p:cNvSpPr>
            <a:spLocks noGrp="1"/>
          </p:cNvSpPr>
          <p:nvPr>
            <p:ph type="dt" sz="half" idx="10"/>
          </p:nvPr>
        </p:nvSpPr>
        <p:spPr/>
        <p:txBody>
          <a:bodyPr/>
          <a:lstStyle/>
          <a:p>
            <a:fld id="{74459BE8-6A30-447A-B154-667786CBF6C7}" type="datetime1">
              <a:rPr lang="en-US" smtClean="0"/>
              <a:t>5/8/2024</a:t>
            </a:fld>
            <a:endParaRPr lang="en-US"/>
          </a:p>
        </p:txBody>
      </p:sp>
      <p:sp>
        <p:nvSpPr>
          <p:cNvPr id="3" name="Footer Placeholder 2">
            <a:extLst>
              <a:ext uri="{FF2B5EF4-FFF2-40B4-BE49-F238E27FC236}">
                <a16:creationId xmlns:a16="http://schemas.microsoft.com/office/drawing/2014/main" id="{756DA272-0FCD-6678-CADE-342A4B9A99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4954B-1035-9B6E-EA14-64B9FE52007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2340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DC-A25B-78B9-3E1E-3CC67752B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59D2AA3-8706-E650-CC6B-C38498202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847ABB2-F50A-8149-C1B1-DB2055993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893DB-607B-7A83-251E-F0C32BC2F44E}"/>
              </a:ext>
            </a:extLst>
          </p:cNvPr>
          <p:cNvSpPr>
            <a:spLocks noGrp="1"/>
          </p:cNvSpPr>
          <p:nvPr>
            <p:ph type="dt" sz="half" idx="10"/>
          </p:nvPr>
        </p:nvSpPr>
        <p:spPr/>
        <p:txBody>
          <a:bodyPr/>
          <a:lstStyle/>
          <a:p>
            <a:fld id="{A6828A45-9A7A-4482-A12F-ABF5327C1ABE}" type="datetime1">
              <a:rPr lang="en-US" smtClean="0"/>
              <a:t>5/8/2024</a:t>
            </a:fld>
            <a:endParaRPr lang="en-US"/>
          </a:p>
        </p:txBody>
      </p:sp>
      <p:sp>
        <p:nvSpPr>
          <p:cNvPr id="6" name="Footer Placeholder 5">
            <a:extLst>
              <a:ext uri="{FF2B5EF4-FFF2-40B4-BE49-F238E27FC236}">
                <a16:creationId xmlns:a16="http://schemas.microsoft.com/office/drawing/2014/main" id="{E16381B4-B5FF-A0F0-254F-E642BF82CC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0F968-4B6F-33B2-9B38-30924065338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53051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F09E-E903-BD07-C4E4-6B2048BFE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D3F5F57-6A4B-07E7-84D1-16E97BAC0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F0417D8-335C-65FB-E6C3-F20817582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C09CE-F4BC-41D0-D03E-629095D7CABE}"/>
              </a:ext>
            </a:extLst>
          </p:cNvPr>
          <p:cNvSpPr>
            <a:spLocks noGrp="1"/>
          </p:cNvSpPr>
          <p:nvPr>
            <p:ph type="dt" sz="half" idx="10"/>
          </p:nvPr>
        </p:nvSpPr>
        <p:spPr/>
        <p:txBody>
          <a:bodyPr/>
          <a:lstStyle/>
          <a:p>
            <a:fld id="{35D60BA9-A873-4231-983A-CB169BF67B02}" type="datetime1">
              <a:rPr lang="en-US" smtClean="0"/>
              <a:t>5/8/2024</a:t>
            </a:fld>
            <a:endParaRPr lang="en-US"/>
          </a:p>
        </p:txBody>
      </p:sp>
      <p:sp>
        <p:nvSpPr>
          <p:cNvPr id="6" name="Footer Placeholder 5">
            <a:extLst>
              <a:ext uri="{FF2B5EF4-FFF2-40B4-BE49-F238E27FC236}">
                <a16:creationId xmlns:a16="http://schemas.microsoft.com/office/drawing/2014/main" id="{F1F073A6-06E9-DC70-6921-A28D6817A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819CC-B5F5-F9C0-FAB4-97DC0AE0E48A}"/>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6791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BDA37D-D57A-9BC5-9511-32638F0EE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071B441-FB8A-42A1-876C-874987F8A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59509B-DA2C-E2A1-9240-8933E6FB8E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5B1594-5C2C-40A0-933C-0373094E3F22}" type="datetime1">
              <a:rPr lang="en-US" smtClean="0"/>
              <a:t>5/8/2024</a:t>
            </a:fld>
            <a:endParaRPr lang="en-US"/>
          </a:p>
        </p:txBody>
      </p:sp>
      <p:sp>
        <p:nvSpPr>
          <p:cNvPr id="5" name="Footer Placeholder 4">
            <a:extLst>
              <a:ext uri="{FF2B5EF4-FFF2-40B4-BE49-F238E27FC236}">
                <a16:creationId xmlns:a16="http://schemas.microsoft.com/office/drawing/2014/main" id="{2C588EA7-2143-A9BF-1939-41B29A1FF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F5940634-9FD2-A65E-5C6D-87FB94CA5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910764081"/>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48550/arXiv.2108.06314" TargetMode="External"/><Relationship Id="rId2" Type="http://schemas.openxmlformats.org/officeDocument/2006/relationships/hyperlink" Target="https://www.androidheadlines.com/2023/03/openai-chatgpt-gpt-4.html" TargetMode="External"/><Relationship Id="rId1" Type="http://schemas.openxmlformats.org/officeDocument/2006/relationships/slideLayout" Target="../slideLayouts/slideLayout2.xml"/><Relationship Id="rId5" Type="http://schemas.openxmlformats.org/officeDocument/2006/relationships/hyperlink" Target="https://doi.org/10.1162/tacl_a_00459" TargetMode="External"/><Relationship Id="rId4" Type="http://schemas.openxmlformats.org/officeDocument/2006/relationships/hyperlink" Target="https://doi.org/10.%2048550/arXiv.2311.0914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proceedings.neurips.cc/paper/2020/hash/%201457c0d6bfcb4967418bfb8ac142f64a-Abstract.html" TargetMode="External"/><Relationship Id="rId2" Type="http://schemas.openxmlformats.org/officeDocument/2006/relationships/hyperlink" Target="https://doi.org/10.48550/%20arXiv.2307.02738" TargetMode="External"/><Relationship Id="rId1" Type="http://schemas.openxmlformats.org/officeDocument/2006/relationships/slideLayout" Target="../slideLayouts/slideLayout2.xml"/><Relationship Id="rId5" Type="http://schemas.openxmlformats.org/officeDocument/2006/relationships/hyperlink" Target="https://doi.org/10.1177/0165551515607277" TargetMode="External"/><Relationship Id="rId4" Type="http://schemas.openxmlformats.org/officeDocument/2006/relationships/hyperlink" Target="https://www.mlwires.com/meta-unveils-llama-3-the-most-capable-open-source-llm-yet/"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dreamstime.com/information-retrieval-icon-simple-element-business-intelligence-collection-filled-templates-infographics-more-image177237150" TargetMode="External"/><Relationship Id="rId2" Type="http://schemas.openxmlformats.org/officeDocument/2006/relationships/hyperlink" Target="https://doi.org/10.48550/arXiv.2307.06435" TargetMode="External"/><Relationship Id="rId1" Type="http://schemas.openxmlformats.org/officeDocument/2006/relationships/slideLayout" Target="../slideLayouts/slideLayout2.xml"/><Relationship Id="rId6" Type="http://schemas.openxmlformats.org/officeDocument/2006/relationships/hyperlink" Target="https://chatuq.ielab.io/" TargetMode="External"/><Relationship Id="rId5" Type="http://schemas.openxmlformats.org/officeDocument/2006/relationships/hyperlink" Target="https://doi.org/10.%2048550/arXiv.2403.15273" TargetMode="External"/><Relationship Id="rId4" Type="http://schemas.openxmlformats.org/officeDocument/2006/relationships/hyperlink" Target="https://doi.org/10.1145/2964797.296481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Network Technology Background">
            <a:extLst>
              <a:ext uri="{FF2B5EF4-FFF2-40B4-BE49-F238E27FC236}">
                <a16:creationId xmlns:a16="http://schemas.microsoft.com/office/drawing/2014/main" id="{C0C98D34-AEDE-7F7D-7AE7-2E91D20CE6F0}"/>
              </a:ext>
            </a:extLst>
          </p:cNvPr>
          <p:cNvPicPr>
            <a:picLocks noChangeAspect="1"/>
          </p:cNvPicPr>
          <p:nvPr/>
        </p:nvPicPr>
        <p:blipFill rotWithShape="1">
          <a:blip r:embed="rId3"/>
          <a:srcRect l="3760" t="3297" r="25040"/>
          <a:stretch/>
        </p:blipFill>
        <p:spPr>
          <a:xfrm>
            <a:off x="3523488" y="10"/>
            <a:ext cx="8668512" cy="6857990"/>
          </a:xfrm>
          <a:prstGeom prst="rect">
            <a:avLst/>
          </a:prstGeom>
        </p:spPr>
      </p:pic>
      <p:sp>
        <p:nvSpPr>
          <p:cNvPr id="43" name="Rectangle 4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8535951-877F-BC9F-D216-898C829832E4}"/>
              </a:ext>
            </a:extLst>
          </p:cNvPr>
          <p:cNvSpPr txBox="1"/>
          <p:nvPr/>
        </p:nvSpPr>
        <p:spPr>
          <a:xfrm>
            <a:off x="305067" y="378449"/>
            <a:ext cx="8307204" cy="5304865"/>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8800" b="1" dirty="0">
                <a:solidFill>
                  <a:schemeClr val="bg1"/>
                </a:solidFill>
                <a:latin typeface="Amasis MT Pro" panose="02040504050005020304" pitchFamily="18" charset="0"/>
                <a:ea typeface="+mj-ea"/>
                <a:cs typeface="+mj-cs"/>
              </a:rPr>
              <a:t>What if AI could understand ‘WHEN’ as well as ‘what’?</a:t>
            </a:r>
          </a:p>
        </p:txBody>
      </p:sp>
      <p:sp>
        <p:nvSpPr>
          <p:cNvPr id="48" name="Rectangle 4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Footer Placeholder 10">
            <a:extLst>
              <a:ext uri="{FF2B5EF4-FFF2-40B4-BE49-F238E27FC236}">
                <a16:creationId xmlns:a16="http://schemas.microsoft.com/office/drawing/2014/main" id="{A533AAA0-B199-11EA-EB1B-495FAC37D76F}"/>
              </a:ext>
            </a:extLst>
          </p:cNvPr>
          <p:cNvSpPr>
            <a:spLocks noGrp="1"/>
          </p:cNvSpPr>
          <p:nvPr>
            <p:ph type="ftr" sz="quarter" idx="11"/>
          </p:nvPr>
        </p:nvSpPr>
        <p:spPr>
          <a:xfrm>
            <a:off x="9339209" y="6322015"/>
            <a:ext cx="2809017" cy="365125"/>
          </a:xfrm>
        </p:spPr>
        <p:txBody>
          <a:bodyPr vert="horz" lIns="91440" tIns="45720" rIns="91440" bIns="45720" rtlCol="0" anchor="ctr">
            <a:normAutofit fontScale="85000" lnSpcReduction="20000"/>
          </a:bodyPr>
          <a:lstStyle/>
          <a:p>
            <a:pPr algn="r">
              <a:spcAft>
                <a:spcPts val="600"/>
              </a:spcAft>
              <a:defRPr/>
            </a:pPr>
            <a:r>
              <a:rPr lang="en-US" sz="2400" kern="1200" dirty="0">
                <a:solidFill>
                  <a:schemeClr val="bg1"/>
                </a:solidFill>
                <a:latin typeface="Amasis MT Pro" panose="02040504050005020304" pitchFamily="18" charset="0"/>
              </a:rPr>
              <a:t>Anmol</a:t>
            </a:r>
            <a:r>
              <a:rPr lang="en-US" kern="1200" dirty="0">
                <a:solidFill>
                  <a:schemeClr val="bg1"/>
                </a:solidFill>
                <a:latin typeface="Calibri" panose="020F0502020204030204"/>
                <a:ea typeface="+mn-ea"/>
                <a:cs typeface="+mn-cs"/>
              </a:rPr>
              <a:t> </a:t>
            </a:r>
            <a:r>
              <a:rPr lang="en-US" sz="2600" kern="1200" dirty="0">
                <a:solidFill>
                  <a:schemeClr val="bg1"/>
                </a:solidFill>
                <a:latin typeface="Amasis MT Pro" panose="02040504050005020304" pitchFamily="18" charset="0"/>
              </a:rPr>
              <a:t>Arora</a:t>
            </a:r>
            <a:endParaRPr lang="en-US" kern="1200" dirty="0">
              <a:solidFill>
                <a:schemeClr val="bg1"/>
              </a:solidFill>
              <a:latin typeface="Amasis MT Pro" panose="02040504050005020304" pitchFamily="18" charset="0"/>
            </a:endParaRPr>
          </a:p>
        </p:txBody>
      </p:sp>
    </p:spTree>
    <p:extLst>
      <p:ext uri="{BB962C8B-B14F-4D97-AF65-F5344CB8AC3E}">
        <p14:creationId xmlns:p14="http://schemas.microsoft.com/office/powerpoint/2010/main" val="247796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Proposed Methodology (2)</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02383" y="2000257"/>
            <a:ext cx="10632440" cy="4857743"/>
          </a:xfrm>
        </p:spPr>
        <p:txBody>
          <a:bodyPr>
            <a:noAutofit/>
          </a:bodyPr>
          <a:lstStyle/>
          <a:p>
            <a:pPr marL="0" indent="0" algn="just">
              <a:buNone/>
            </a:pPr>
            <a:r>
              <a:rPr lang="en-US" b="1" dirty="0">
                <a:latin typeface="Amasis MT Pro" panose="02040504050005020304" pitchFamily="18" charset="0"/>
              </a:rPr>
              <a:t>Dataset Creation </a:t>
            </a:r>
          </a:p>
          <a:p>
            <a:pPr algn="just">
              <a:buFont typeface="Wingdings" panose="05000000000000000000" pitchFamily="2" charset="2"/>
              <a:buChar char="v"/>
            </a:pPr>
            <a:endParaRPr lang="en-US" sz="2200" b="1"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Query Generation: </a:t>
            </a:r>
            <a:r>
              <a:rPr lang="en-US" sz="2200" dirty="0">
                <a:latin typeface="Amasis MT Pro" panose="02040504050005020304" pitchFamily="18" charset="0"/>
              </a:rPr>
              <a:t>Utilize both manual creation and LLM-generated prompts to compile a comprehensive dataset of temporal queries.</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Evaluation Criteria Establishment: </a:t>
            </a:r>
            <a:r>
              <a:rPr lang="en-US" sz="2200" dirty="0">
                <a:latin typeface="Amasis MT Pro" panose="02040504050005020304" pitchFamily="18" charset="0"/>
              </a:rPr>
              <a:t>Implement human annotation to determine the presence of temporal comprehension issues within responses</a:t>
            </a:r>
          </a:p>
          <a:p>
            <a:pPr marL="0" indent="0" algn="just">
              <a:buNone/>
            </a:pPr>
            <a:endParaRPr lang="en-US" sz="2200" dirty="0">
              <a:latin typeface="Amasis MT Pro" panose="02040504050005020304" pitchFamily="18" charset="0"/>
            </a:endParaRPr>
          </a:p>
          <a:p>
            <a:pPr marL="0" indent="0" algn="just">
              <a:buNone/>
            </a:pPr>
            <a:endParaRPr lang="en-US" sz="22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90623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Proposed Methodology (3)</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779778" y="2000257"/>
            <a:ext cx="10632440" cy="4857743"/>
          </a:xfrm>
        </p:spPr>
        <p:txBody>
          <a:bodyPr>
            <a:noAutofit/>
          </a:bodyPr>
          <a:lstStyle/>
          <a:p>
            <a:pPr marL="0" indent="0" algn="just">
              <a:buNone/>
            </a:pPr>
            <a:r>
              <a:rPr lang="en-US" b="1" dirty="0">
                <a:latin typeface="Amasis MT Pro" panose="02040504050005020304" pitchFamily="18" charset="0"/>
              </a:rPr>
              <a:t>Literature Review </a:t>
            </a:r>
          </a:p>
          <a:p>
            <a:pPr algn="just">
              <a:buFont typeface="Wingdings" panose="05000000000000000000" pitchFamily="2" charset="2"/>
              <a:buChar char="v"/>
            </a:pPr>
            <a:endParaRPr lang="en-US" sz="2200" b="1"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Source Identification: </a:t>
            </a:r>
            <a:r>
              <a:rPr lang="en-US" sz="2200" dirty="0">
                <a:latin typeface="Amasis MT Pro" panose="02040504050005020304" pitchFamily="18" charset="0"/>
              </a:rPr>
              <a:t>Conduct a thorough search on databases like Google Scholar using keywords related to temporal awareness in LLMs, IR, NLP &amp; RAG. </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Paper Categorization: </a:t>
            </a:r>
            <a:r>
              <a:rPr lang="en-US" sz="2200" dirty="0">
                <a:latin typeface="Amasis MT Pro" panose="02040504050005020304" pitchFamily="18" charset="0"/>
              </a:rPr>
              <a:t>Manually categorize identified papers based on their methodology’s relevance and applicability to the project’s goals. Methods will be classified as directly applicable, adaptable, inspirational, or not useful.</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Analyze the Papers</a:t>
            </a:r>
            <a:r>
              <a:rPr lang="en-US" sz="2200" dirty="0">
                <a:latin typeface="Amasis MT Pro" panose="02040504050005020304" pitchFamily="18" charset="0"/>
              </a:rPr>
              <a:t>: Identify baselines that could be implemented and existing methods that could be adapted. Further, report shortcomings of current methods.</a:t>
            </a:r>
          </a:p>
          <a:p>
            <a:pPr marL="0" indent="0" algn="just">
              <a:buNone/>
            </a:pPr>
            <a:endParaRPr lang="en-US" sz="2200" dirty="0">
              <a:latin typeface="Amasis MT Pro" panose="02040504050005020304" pitchFamily="18" charset="0"/>
            </a:endParaRPr>
          </a:p>
          <a:p>
            <a:pPr marL="0" indent="0" algn="just">
              <a:buNone/>
            </a:pPr>
            <a:endParaRPr lang="en-US" sz="22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3574072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Proposed Methodology (4)</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198" y="2086690"/>
            <a:ext cx="10515600" cy="4771310"/>
          </a:xfrm>
        </p:spPr>
        <p:txBody>
          <a:bodyPr>
            <a:noAutofit/>
          </a:bodyPr>
          <a:lstStyle/>
          <a:p>
            <a:pPr marL="0" indent="0" algn="just">
              <a:buNone/>
            </a:pPr>
            <a:r>
              <a:rPr lang="en-US" b="1" dirty="0">
                <a:latin typeface="Amasis MT Pro" panose="02040504050005020304" pitchFamily="18" charset="0"/>
              </a:rPr>
              <a:t>Refining Methodologies </a:t>
            </a:r>
          </a:p>
          <a:p>
            <a:pPr algn="just">
              <a:buFont typeface="Wingdings" panose="05000000000000000000" pitchFamily="2" charset="2"/>
              <a:buChar char="v"/>
            </a:pPr>
            <a:endParaRPr lang="en-US" sz="2200" b="1"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Improvement and Adaptation: </a:t>
            </a:r>
            <a:r>
              <a:rPr lang="en-US" sz="2200" dirty="0">
                <a:latin typeface="Amasis MT Pro" panose="02040504050005020304" pitchFamily="18" charset="0"/>
              </a:rPr>
              <a:t>Based on insights gained from the literature review, improve on existing methods by creating new methods or adapt existing ones to improve temporal accuracy in ChatUQ. </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Prototyping: </a:t>
            </a:r>
            <a:r>
              <a:rPr lang="en-US" sz="2200" dirty="0">
                <a:latin typeface="Amasis MT Pro" panose="02040504050005020304" pitchFamily="18" charset="0"/>
              </a:rPr>
              <a:t>Implement these methods within a controlled environment to test their initial effectiveness and integration with existing systems. </a:t>
            </a: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93930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Proposed Methodology (5)</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198" y="1904127"/>
            <a:ext cx="10515600" cy="4771310"/>
          </a:xfrm>
        </p:spPr>
        <p:txBody>
          <a:bodyPr>
            <a:noAutofit/>
          </a:bodyPr>
          <a:lstStyle/>
          <a:p>
            <a:pPr marL="0" indent="0" algn="just">
              <a:buNone/>
            </a:pPr>
            <a:r>
              <a:rPr lang="en-US" b="1" dirty="0">
                <a:latin typeface="Amasis MT Pro" panose="02040504050005020304" pitchFamily="18" charset="0"/>
              </a:rPr>
              <a:t>Evaluation </a:t>
            </a:r>
          </a:p>
          <a:p>
            <a:pPr algn="just">
              <a:buFont typeface="Wingdings" panose="05000000000000000000" pitchFamily="2" charset="2"/>
              <a:buChar char="v"/>
            </a:pPr>
            <a:endParaRPr lang="en-US" sz="2200" b="1"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Performance Analysis: </a:t>
            </a:r>
            <a:r>
              <a:rPr lang="en-US" sz="2200" dirty="0">
                <a:latin typeface="Amasis MT Pro" panose="02040504050005020304" pitchFamily="18" charset="0"/>
              </a:rPr>
              <a:t>Compare and contrast the enhanced system using the specially created dataset with the existing system to evaluate improvements in temporal awareness. </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Gap Identification and Planning: </a:t>
            </a:r>
            <a:r>
              <a:rPr lang="en-US" sz="2200" dirty="0">
                <a:latin typeface="Amasis MT Pro" panose="02040504050005020304" pitchFamily="18" charset="0"/>
              </a:rPr>
              <a:t>Identify any remaining gaps in temporal comprehension and outline future research directions and enhancements. </a:t>
            </a:r>
            <a:endParaRPr lang="en-AU" sz="22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50827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CONCLUSION</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751701" y="2756743"/>
            <a:ext cx="10515600" cy="4771310"/>
          </a:xfrm>
        </p:spPr>
        <p:txBody>
          <a:bodyPr>
            <a:noAutofit/>
          </a:bodyPr>
          <a:lstStyle/>
          <a:p>
            <a:pPr marL="0" indent="0" algn="just">
              <a:buNone/>
            </a:pPr>
            <a:r>
              <a:rPr lang="en-US" sz="2400" dirty="0">
                <a:latin typeface="Amasis MT Pro" panose="02040504050005020304" pitchFamily="18" charset="0"/>
              </a:rPr>
              <a:t>In conclusion, this project proposal aims to address the critical gap in temporal awareness within LLM-based IR systems, such as ChatUQ. By quantifying deficiencies, refining a targeted dataset, and exploring methodologies, the proposed research is set to significantly enhance the accuracy and relevance of time-sensitive responses in these systems.</a:t>
            </a:r>
            <a:endParaRPr lang="en-AU" sz="24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3654208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Network Technology Background">
            <a:extLst>
              <a:ext uri="{FF2B5EF4-FFF2-40B4-BE49-F238E27FC236}">
                <a16:creationId xmlns:a16="http://schemas.microsoft.com/office/drawing/2014/main" id="{C0C98D34-AEDE-7F7D-7AE7-2E91D20CE6F0}"/>
              </a:ext>
            </a:extLst>
          </p:cNvPr>
          <p:cNvPicPr>
            <a:picLocks noChangeAspect="1"/>
          </p:cNvPicPr>
          <p:nvPr/>
        </p:nvPicPr>
        <p:blipFill rotWithShape="1">
          <a:blip r:embed="rId3">
            <a:alphaModFix amt="50000"/>
          </a:blip>
          <a:srcRect r="-1" b="3408"/>
          <a:stretch/>
        </p:blipFill>
        <p:spPr>
          <a:xfrm>
            <a:off x="20" y="10"/>
            <a:ext cx="12188931" cy="6857990"/>
          </a:xfrm>
          <a:prstGeom prst="rect">
            <a:avLst/>
          </a:prstGeom>
        </p:spPr>
      </p:pic>
      <p:sp>
        <p:nvSpPr>
          <p:cNvPr id="5" name="TextBox 4">
            <a:extLst>
              <a:ext uri="{FF2B5EF4-FFF2-40B4-BE49-F238E27FC236}">
                <a16:creationId xmlns:a16="http://schemas.microsoft.com/office/drawing/2014/main" id="{B8535951-877F-BC9F-D216-898C829832E4}"/>
              </a:ext>
            </a:extLst>
          </p:cNvPr>
          <p:cNvSpPr txBox="1"/>
          <p:nvPr/>
        </p:nvSpPr>
        <p:spPr>
          <a:xfrm>
            <a:off x="1522476" y="1374471"/>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dirty="0">
                <a:solidFill>
                  <a:schemeClr val="bg1"/>
                </a:solidFill>
                <a:latin typeface="Amasis MT Pro Black" panose="02040A04050005020304" pitchFamily="18" charset="0"/>
                <a:ea typeface="+mj-ea"/>
                <a:cs typeface="+mj-cs"/>
              </a:rPr>
              <a:t>Thank</a:t>
            </a:r>
          </a:p>
          <a:p>
            <a:pPr algn="ctr">
              <a:lnSpc>
                <a:spcPct val="90000"/>
              </a:lnSpc>
              <a:spcBef>
                <a:spcPct val="0"/>
              </a:spcBef>
              <a:spcAft>
                <a:spcPts val="600"/>
              </a:spcAft>
            </a:pPr>
            <a:r>
              <a:rPr lang="en-US" sz="8000" b="1" dirty="0">
                <a:solidFill>
                  <a:schemeClr val="bg1"/>
                </a:solidFill>
                <a:latin typeface="Amasis MT Pro Black" panose="02040A04050005020304" pitchFamily="18" charset="0"/>
                <a:ea typeface="+mj-ea"/>
                <a:cs typeface="+mj-cs"/>
              </a:rPr>
              <a:t>You</a:t>
            </a:r>
          </a:p>
        </p:txBody>
      </p:sp>
      <p:sp>
        <p:nvSpPr>
          <p:cNvPr id="34"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0">
            <a:extLst>
              <a:ext uri="{FF2B5EF4-FFF2-40B4-BE49-F238E27FC236}">
                <a16:creationId xmlns:a16="http://schemas.microsoft.com/office/drawing/2014/main" id="{A533AAA0-B199-11EA-EB1B-495FAC37D76F}"/>
              </a:ext>
            </a:extLst>
          </p:cNvPr>
          <p:cNvSpPr>
            <a:spLocks noGrp="1"/>
          </p:cNvSpPr>
          <p:nvPr>
            <p:ph type="ftr" sz="quarter" idx="11"/>
          </p:nvPr>
        </p:nvSpPr>
        <p:spPr>
          <a:xfrm>
            <a:off x="9200908" y="6426048"/>
            <a:ext cx="4114800" cy="365125"/>
          </a:xfrm>
        </p:spPr>
        <p:txBody>
          <a:bodyPr vert="horz" lIns="91440" tIns="45720" rIns="91440" bIns="45720" rtlCol="0" anchor="ctr">
            <a:noAutofit/>
          </a:bodyPr>
          <a:lstStyle/>
          <a:p>
            <a:pPr>
              <a:spcAft>
                <a:spcPts val="600"/>
              </a:spcAft>
              <a:defRPr/>
            </a:pPr>
            <a:r>
              <a:rPr lang="en-US" sz="2000" kern="1200">
                <a:solidFill>
                  <a:srgbClr val="FFFFFF"/>
                </a:solidFill>
                <a:latin typeface="Amasis MT Pro" panose="02040504050005020304" pitchFamily="18" charset="0"/>
              </a:rPr>
              <a:t>Anmol Arora</a:t>
            </a:r>
            <a:endParaRPr lang="en-US" sz="2000" kern="1200" dirty="0">
              <a:solidFill>
                <a:srgbClr val="FFFFFF"/>
              </a:solidFill>
              <a:latin typeface="Amasis MT Pro" panose="02040504050005020304" pitchFamily="18" charset="0"/>
            </a:endParaRPr>
          </a:p>
        </p:txBody>
      </p:sp>
    </p:spTree>
    <p:extLst>
      <p:ext uri="{BB962C8B-B14F-4D97-AF65-F5344CB8AC3E}">
        <p14:creationId xmlns:p14="http://schemas.microsoft.com/office/powerpoint/2010/main" val="770576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Reference LIST</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198" y="1811314"/>
            <a:ext cx="10515600" cy="5046686"/>
          </a:xfrm>
        </p:spPr>
        <p:txBody>
          <a:bodyPr>
            <a:normAutofit fontScale="25000" lnSpcReduction="20000"/>
          </a:bodyPr>
          <a:lstStyle/>
          <a:p>
            <a:pPr marL="457200" indent="-457200">
              <a:lnSpc>
                <a:spcPct val="200000"/>
              </a:lnSpc>
              <a:buNone/>
            </a:pPr>
            <a:r>
              <a:rPr lang="en-US" sz="6000" dirty="0">
                <a:latin typeface="Amasis MT Pro" panose="02040504050005020304" pitchFamily="18" charset="0"/>
              </a:rPr>
              <a:t>Brown, A. (2023, March 14). OpenAI introduces the next evolution of ChatGPT: GPT-4. Android Headlines. </a:t>
            </a:r>
            <a:r>
              <a:rPr lang="en-US" sz="6000" dirty="0">
                <a:latin typeface="Amasis MT Pro" panose="02040504050005020304" pitchFamily="18" charset="0"/>
                <a:hlinkClick r:id="rId2"/>
              </a:rPr>
              <a:t>https://www.androidheadlines.com/2023/03/openai-chatgpt-gpt-4.html</a:t>
            </a:r>
            <a:endParaRPr lang="en-US" sz="6000" dirty="0">
              <a:latin typeface="Amasis MT Pro" panose="02040504050005020304" pitchFamily="18" charset="0"/>
            </a:endParaRPr>
          </a:p>
          <a:p>
            <a:pPr marL="457200" indent="-457200">
              <a:lnSpc>
                <a:spcPct val="200000"/>
              </a:lnSpc>
              <a:buNone/>
            </a:pPr>
            <a:r>
              <a:rPr lang="en-US" sz="6000" dirty="0">
                <a:latin typeface="Amasis MT Pro" panose="02040504050005020304" pitchFamily="18" charset="0"/>
              </a:rPr>
              <a:t>Chen, W., Wang, X., &amp; Wang, W. Y. (2021). </a:t>
            </a:r>
            <a:r>
              <a:rPr lang="en-US" sz="6000" i="1" dirty="0">
                <a:latin typeface="Amasis MT Pro" panose="02040504050005020304" pitchFamily="18" charset="0"/>
              </a:rPr>
              <a:t>A dataset for answering time-sensitive questions. </a:t>
            </a:r>
            <a:r>
              <a:rPr lang="en-US" sz="6000" dirty="0">
                <a:latin typeface="Amasis MT Pro" panose="02040504050005020304" pitchFamily="18" charset="0"/>
              </a:rPr>
              <a:t>arXiv preprint arXiv:2108.06314. </a:t>
            </a:r>
            <a:r>
              <a:rPr lang="en-US" sz="6000" dirty="0">
                <a:latin typeface="Amasis MT Pro" panose="02040504050005020304" pitchFamily="18" charset="0"/>
                <a:hlinkClick r:id="rId3"/>
              </a:rPr>
              <a:t>https://doi.org/10.48550/arXiv.2108.06314</a:t>
            </a:r>
            <a:endParaRPr lang="en-US" sz="6000" dirty="0">
              <a:latin typeface="Amasis MT Pro" panose="02040504050005020304" pitchFamily="18" charset="0"/>
            </a:endParaRPr>
          </a:p>
          <a:p>
            <a:pPr marL="457200" indent="-457200">
              <a:lnSpc>
                <a:spcPct val="200000"/>
              </a:lnSpc>
              <a:buNone/>
            </a:pPr>
            <a:r>
              <a:rPr lang="en-US" sz="6000" dirty="0">
                <a:latin typeface="Amasis MT Pro" panose="02040504050005020304" pitchFamily="18" charset="0"/>
              </a:rPr>
              <a:t>Chen, Z., Li, D., Zhao, X., Hu, B., &amp; Zhang, M. (2023). </a:t>
            </a:r>
            <a:r>
              <a:rPr lang="en-US" sz="6000" i="1" dirty="0">
                <a:latin typeface="Amasis MT Pro" panose="02040504050005020304" pitchFamily="18" charset="0"/>
              </a:rPr>
              <a:t>Temporal knowledge question answering via abstract reasoning induction.</a:t>
            </a:r>
            <a:r>
              <a:rPr lang="en-US" sz="6000" dirty="0">
                <a:latin typeface="Amasis MT Pro" panose="02040504050005020304" pitchFamily="18" charset="0"/>
              </a:rPr>
              <a:t> arXiv preprint arXiv:2311.09149. </a:t>
            </a:r>
            <a:r>
              <a:rPr lang="en-US" sz="6000" dirty="0">
                <a:latin typeface="Amasis MT Pro" panose="02040504050005020304" pitchFamily="18" charset="0"/>
                <a:hlinkClick r:id="rId4"/>
              </a:rPr>
              <a:t>https://doi.org/10. 48550/arXiv.2311.09149</a:t>
            </a:r>
            <a:endParaRPr lang="en-US" sz="6000" dirty="0">
              <a:latin typeface="Amasis MT Pro" panose="02040504050005020304" pitchFamily="18" charset="0"/>
            </a:endParaRPr>
          </a:p>
          <a:p>
            <a:pPr marL="457200" indent="-457200">
              <a:lnSpc>
                <a:spcPct val="200000"/>
              </a:lnSpc>
              <a:buNone/>
            </a:pPr>
            <a:r>
              <a:rPr lang="en-US" sz="6000" dirty="0">
                <a:latin typeface="Amasis MT Pro" panose="02040504050005020304" pitchFamily="18" charset="0"/>
              </a:rPr>
              <a:t>Dhingra, B., Cole, J. R., Eisenschlos, J. M., Gillick, D., Eisenstein, J., &amp; Cohen, W. W. (2022). Time-aware language models as temporal knowledge bases. Transactions of the Association for Computational Linguistics, 10, 257–273. </a:t>
            </a:r>
            <a:r>
              <a:rPr lang="en-US" sz="6000" dirty="0">
                <a:latin typeface="Amasis MT Pro" panose="02040504050005020304" pitchFamily="18" charset="0"/>
                <a:hlinkClick r:id="rId5"/>
              </a:rPr>
              <a:t>https://doi.org/10.1162/tacl_a_00459</a:t>
            </a:r>
            <a:endParaRPr lang="en-US" sz="6000" dirty="0">
              <a:latin typeface="Amasis MT Pro" panose="02040504050005020304" pitchFamily="18" charset="0"/>
            </a:endParaRPr>
          </a:p>
          <a:p>
            <a:pPr marL="0" indent="-457200" algn="just">
              <a:lnSpc>
                <a:spcPct val="200000"/>
              </a:lnSpc>
              <a:buNone/>
            </a:pPr>
            <a:endParaRPr lang="en-AU" sz="2000" u="sng"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1849651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Reference LIST</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200" y="1686560"/>
            <a:ext cx="10515600" cy="4892905"/>
          </a:xfrm>
        </p:spPr>
        <p:txBody>
          <a:bodyPr>
            <a:noAutofit/>
          </a:bodyPr>
          <a:lstStyle/>
          <a:p>
            <a:pPr marL="457200" indent="-457200">
              <a:lnSpc>
                <a:spcPct val="200000"/>
              </a:lnSpc>
              <a:buNone/>
            </a:pPr>
            <a:r>
              <a:rPr lang="en-US" sz="1600" dirty="0">
                <a:latin typeface="Amasis MT Pro" panose="02040504050005020304" pitchFamily="18" charset="0"/>
              </a:rPr>
              <a:t>Kynoch, B., &amp; Latapie, H. (2023). </a:t>
            </a:r>
            <a:r>
              <a:rPr lang="en-US" sz="1600" i="1" dirty="0">
                <a:latin typeface="Amasis MT Pro" panose="02040504050005020304" pitchFamily="18" charset="0"/>
              </a:rPr>
              <a:t>RecallM: An architecture for temporal context understanding and question answering. </a:t>
            </a:r>
            <a:r>
              <a:rPr lang="en-US" sz="1600" dirty="0">
                <a:latin typeface="Amasis MT Pro" panose="02040504050005020304" pitchFamily="18" charset="0"/>
              </a:rPr>
              <a:t>arXiv preprint arXiv:2307.02738. </a:t>
            </a:r>
            <a:r>
              <a:rPr lang="en-US" sz="1600" dirty="0">
                <a:latin typeface="Amasis MT Pro" panose="02040504050005020304" pitchFamily="18" charset="0"/>
                <a:hlinkClick r:id="rId2"/>
              </a:rPr>
              <a:t>https://doi.org/10.48550/ arXiv.2307.02738</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Mann, B., Ryder, N., Subbiah, M., Kaplan, J., Dhariwal, P., Neelakantan, A., Shyam, P., Sastry, G., Askell, A., Agarwal, S., et al. (2020). </a:t>
            </a:r>
            <a:r>
              <a:rPr lang="en-US" sz="1500" i="1" dirty="0">
                <a:latin typeface="Amasis MT Pro" panose="02040504050005020304" pitchFamily="18" charset="0"/>
              </a:rPr>
              <a:t>Language models are few-shot learners. </a:t>
            </a:r>
            <a:r>
              <a:rPr lang="en-US" sz="1500" dirty="0">
                <a:latin typeface="Amasis MT Pro" panose="02040504050005020304" pitchFamily="18" charset="0"/>
              </a:rPr>
              <a:t>arXiv preprint arXiv:2005.14165. </a:t>
            </a:r>
            <a:r>
              <a:rPr lang="en-US" sz="1500" dirty="0">
                <a:latin typeface="Amasis MT Pro" panose="02040504050005020304" pitchFamily="18" charset="0"/>
                <a:hlinkClick r:id="rId3"/>
              </a:rPr>
              <a:t>https://proceedings.neurips.cc/paper/2020/hash/ 1457c0d6bfcb4967418bfb8ac142f64a-Abstract.html </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ML Wires. (2024, April 23). Meta unveils Llama 3, the most capable open-source LLM yet. </a:t>
            </a:r>
            <a:r>
              <a:rPr lang="en-US" sz="1500" dirty="0">
                <a:latin typeface="Amasis MT Pro" panose="02040504050005020304" pitchFamily="18" charset="0"/>
                <a:hlinkClick r:id="rId4"/>
              </a:rPr>
              <a:t>https://www.mlwires.com/meta-unveils-llama-3-the-most-capable-open-source-llm-yet/</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Moulahi, B., Tamine, L., &amp; Yahia, S. B. (2016). </a:t>
            </a:r>
            <a:r>
              <a:rPr lang="en-US" sz="1500" i="1" dirty="0">
                <a:latin typeface="Amasis MT Pro" panose="02040504050005020304" pitchFamily="18" charset="0"/>
              </a:rPr>
              <a:t>When time meets information retrieval: Past proposals, current plans and future trends.</a:t>
            </a:r>
            <a:r>
              <a:rPr lang="en-US" sz="1500" dirty="0">
                <a:latin typeface="Amasis MT Pro" panose="02040504050005020304" pitchFamily="18" charset="0"/>
              </a:rPr>
              <a:t> Journal of Information Science, 42 (6), 725– 747. </a:t>
            </a:r>
            <a:r>
              <a:rPr lang="en-US" sz="1500" dirty="0">
                <a:latin typeface="Amasis MT Pro" panose="02040504050005020304" pitchFamily="18" charset="0"/>
                <a:hlinkClick r:id="rId5"/>
              </a:rPr>
              <a:t>https://doi.org/10.1177/0165551515607277</a:t>
            </a:r>
            <a:endParaRPr lang="en-AU" sz="15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149419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Reference LIST</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198" y="1540674"/>
            <a:ext cx="10515600" cy="4892905"/>
          </a:xfrm>
        </p:spPr>
        <p:txBody>
          <a:bodyPr>
            <a:noAutofit/>
          </a:bodyPr>
          <a:lstStyle/>
          <a:p>
            <a:pPr marL="457200" indent="-457200">
              <a:lnSpc>
                <a:spcPct val="200000"/>
              </a:lnSpc>
              <a:buNone/>
            </a:pPr>
            <a:r>
              <a:rPr lang="en-AU" sz="1500" dirty="0">
                <a:latin typeface="Amasis MT Pro" panose="02040504050005020304" pitchFamily="18" charset="0"/>
              </a:rPr>
              <a:t>Naveed, H., Khan, A. U., Qiu, S., Saqib, M., Anwar, S., Usman, M., Barnes, N., &amp; Mian, A. (2023). </a:t>
            </a:r>
            <a:r>
              <a:rPr lang="en-AU" sz="1500" i="1" dirty="0">
                <a:latin typeface="Amasis MT Pro" panose="02040504050005020304" pitchFamily="18" charset="0"/>
              </a:rPr>
              <a:t>A comprehensive overview of large language models</a:t>
            </a:r>
            <a:r>
              <a:rPr lang="en-AU" sz="1500" dirty="0">
                <a:latin typeface="Amasis MT Pro" panose="02040504050005020304" pitchFamily="18" charset="0"/>
              </a:rPr>
              <a:t>. arXiv preprint arXiv:2307.06435. </a:t>
            </a:r>
            <a:r>
              <a:rPr lang="en-AU" sz="1500" u="sng" dirty="0">
                <a:latin typeface="Amasis MT Pro" panose="02040504050005020304" pitchFamily="18" charset="0"/>
                <a:hlinkClick r:id="rId2"/>
              </a:rPr>
              <a:t>https://doi.org/10.48550/arXiv.2307.06435</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Shaparenko, A. (n.d.). Information retrieval icon [Image]. Dreamstime. </a:t>
            </a:r>
            <a:r>
              <a:rPr lang="en-US" sz="1500" dirty="0">
                <a:latin typeface="Amasis MT Pro" panose="02040504050005020304" pitchFamily="18" charset="0"/>
                <a:hlinkClick r:id="rId3"/>
              </a:rPr>
              <a:t>https://www.dreamstime.com/information-retrieval-icon-simple-element-business-intelligence-collection-filled-templates-infographics-more-image177237150</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Whiting, S. (2016). </a:t>
            </a:r>
            <a:r>
              <a:rPr lang="en-US" sz="1500" i="1" dirty="0">
                <a:latin typeface="Amasis MT Pro" panose="02040504050005020304" pitchFamily="18" charset="0"/>
              </a:rPr>
              <a:t>Temporal dynamics in information retrieval. </a:t>
            </a:r>
            <a:r>
              <a:rPr lang="en-US" sz="1500" dirty="0">
                <a:latin typeface="Amasis MT Pro" panose="02040504050005020304" pitchFamily="18" charset="0"/>
              </a:rPr>
              <a:t>ACM SIGIR Forum, 50 (1), 97–98. </a:t>
            </a:r>
            <a:r>
              <a:rPr lang="en-US" sz="1500" dirty="0">
                <a:latin typeface="Amasis MT Pro" panose="02040504050005020304" pitchFamily="18" charset="0"/>
                <a:hlinkClick r:id="rId4"/>
              </a:rPr>
              <a:t>https://doi.org/10.1145/2964797.2964818 </a:t>
            </a:r>
            <a:endParaRPr lang="en-US" sz="1500" dirty="0">
              <a:latin typeface="Amasis MT Pro" panose="02040504050005020304" pitchFamily="18" charset="0"/>
            </a:endParaRPr>
          </a:p>
          <a:p>
            <a:pPr marL="457200" indent="-457200">
              <a:lnSpc>
                <a:spcPct val="200000"/>
              </a:lnSpc>
              <a:buNone/>
            </a:pPr>
            <a:r>
              <a:rPr lang="en-US" sz="1500" dirty="0">
                <a:latin typeface="Amasis MT Pro" panose="02040504050005020304" pitchFamily="18" charset="0"/>
              </a:rPr>
              <a:t>Zhang, X., Zang, L., Liu, Q., Wei, S., &amp; Hu, S. (2024). </a:t>
            </a:r>
            <a:r>
              <a:rPr lang="en-US" sz="1500" i="1" dirty="0">
                <a:latin typeface="Amasis MT Pro" panose="02040504050005020304" pitchFamily="18" charset="0"/>
              </a:rPr>
              <a:t>Event temporal relation extraction based on retrieval-augmented on LLMs.</a:t>
            </a:r>
            <a:r>
              <a:rPr lang="en-US" sz="1500" dirty="0">
                <a:latin typeface="Amasis MT Pro" panose="02040504050005020304" pitchFamily="18" charset="0"/>
              </a:rPr>
              <a:t> arXiv preprint arXiv:2403.15273. </a:t>
            </a:r>
            <a:r>
              <a:rPr lang="en-US" sz="1500" dirty="0">
                <a:latin typeface="Amasis MT Pro" panose="02040504050005020304" pitchFamily="18" charset="0"/>
                <a:hlinkClick r:id="rId5"/>
              </a:rPr>
              <a:t>https://doi.org/10. 48550/arXiv.2403.15273</a:t>
            </a:r>
            <a:endParaRPr lang="en-AU" sz="1500" dirty="0">
              <a:latin typeface="Amasis MT Pro" panose="02040504050005020304" pitchFamily="18" charset="0"/>
            </a:endParaRPr>
          </a:p>
          <a:p>
            <a:pPr marL="457200" indent="-457200">
              <a:lnSpc>
                <a:spcPct val="200000"/>
              </a:lnSpc>
              <a:buNone/>
            </a:pPr>
            <a:r>
              <a:rPr lang="en-AU" sz="1500" dirty="0">
                <a:latin typeface="Amasis MT Pro" panose="02040504050005020304" pitchFamily="18" charset="0"/>
              </a:rPr>
              <a:t>Zuccon, G., Wang, S., &amp; Leelanupab, T. (n.d.). [ChatUQ website logo] [Image]. IELab, University of Queensland. </a:t>
            </a:r>
            <a:r>
              <a:rPr lang="en-AU" sz="1500" dirty="0">
                <a:latin typeface="Amasis MT Pro" panose="02040504050005020304" pitchFamily="18" charset="0"/>
                <a:hlinkClick r:id="rId6"/>
              </a:rPr>
              <a:t>https://chatuq.ielab.io/</a:t>
            </a:r>
            <a:endParaRPr lang="en-AU" sz="15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248087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descr="Network Technology Background">
            <a:extLst>
              <a:ext uri="{FF2B5EF4-FFF2-40B4-BE49-F238E27FC236}">
                <a16:creationId xmlns:a16="http://schemas.microsoft.com/office/drawing/2014/main" id="{C0C98D34-AEDE-7F7D-7AE7-2E91D20CE6F0}"/>
              </a:ext>
            </a:extLst>
          </p:cNvPr>
          <p:cNvPicPr>
            <a:picLocks noChangeAspect="1"/>
          </p:cNvPicPr>
          <p:nvPr/>
        </p:nvPicPr>
        <p:blipFill rotWithShape="1">
          <a:blip r:embed="rId3"/>
          <a:srcRect l="46581" r="12552" b="-1"/>
          <a:stretch/>
        </p:blipFill>
        <p:spPr>
          <a:xfrm>
            <a:off x="-2572" y="10"/>
            <a:ext cx="4123160" cy="6857988"/>
          </a:xfrm>
          <a:custGeom>
            <a:avLst/>
            <a:gdLst/>
            <a:ahLst/>
            <a:cxnLst/>
            <a:rect l="l" t="t" r="r" b="b"/>
            <a:pathLst>
              <a:path w="4811317" h="6857998">
                <a:moveTo>
                  <a:pt x="0" y="0"/>
                </a:moveTo>
                <a:lnTo>
                  <a:pt x="4811317" y="0"/>
                </a:lnTo>
                <a:lnTo>
                  <a:pt x="2712446" y="6857998"/>
                </a:lnTo>
                <a:lnTo>
                  <a:pt x="0" y="6857998"/>
                </a:lnTo>
                <a:close/>
              </a:path>
            </a:pathLst>
          </a:custGeom>
        </p:spPr>
      </p:pic>
      <p:sp>
        <p:nvSpPr>
          <p:cNvPr id="5" name="TextBox 4">
            <a:extLst>
              <a:ext uri="{FF2B5EF4-FFF2-40B4-BE49-F238E27FC236}">
                <a16:creationId xmlns:a16="http://schemas.microsoft.com/office/drawing/2014/main" id="{B8535951-877F-BC9F-D216-898C829832E4}"/>
              </a:ext>
            </a:extLst>
          </p:cNvPr>
          <p:cNvSpPr txBox="1"/>
          <p:nvPr/>
        </p:nvSpPr>
        <p:spPr>
          <a:xfrm>
            <a:off x="3826582" y="1668349"/>
            <a:ext cx="8939513" cy="2862322"/>
          </a:xfrm>
          <a:prstGeom prst="rect">
            <a:avLst/>
          </a:prstGeom>
          <a:noFill/>
        </p:spPr>
        <p:txBody>
          <a:bodyPr wrap="square" rtlCol="0">
            <a:spAutoFit/>
          </a:bodyPr>
          <a:lstStyle/>
          <a:p>
            <a:r>
              <a:rPr lang="en-AU" sz="6000" b="1" dirty="0">
                <a:latin typeface="Amasis MT Pro" panose="02040504050005020304" pitchFamily="18" charset="0"/>
              </a:rPr>
              <a:t>Improving Temporal Awareness in LLM-Based IR systems</a:t>
            </a:r>
          </a:p>
        </p:txBody>
      </p:sp>
      <p:sp>
        <p:nvSpPr>
          <p:cNvPr id="8" name="TextBox 7">
            <a:extLst>
              <a:ext uri="{FF2B5EF4-FFF2-40B4-BE49-F238E27FC236}">
                <a16:creationId xmlns:a16="http://schemas.microsoft.com/office/drawing/2014/main" id="{8DC61154-DAC6-5630-6989-FBFFE2C5947C}"/>
              </a:ext>
            </a:extLst>
          </p:cNvPr>
          <p:cNvSpPr txBox="1"/>
          <p:nvPr/>
        </p:nvSpPr>
        <p:spPr>
          <a:xfrm>
            <a:off x="2780677" y="5229753"/>
            <a:ext cx="8871339" cy="1938992"/>
          </a:xfrm>
          <a:prstGeom prst="rect">
            <a:avLst/>
          </a:prstGeom>
          <a:noFill/>
        </p:spPr>
        <p:txBody>
          <a:bodyPr wrap="none" rtlCol="0">
            <a:spAutoFit/>
          </a:bodyPr>
          <a:lstStyle/>
          <a:p>
            <a:pPr algn="r"/>
            <a:r>
              <a:rPr lang="en-AU" sz="4000" dirty="0">
                <a:latin typeface="Aldhabi" panose="01000000000000000000" pitchFamily="2" charset="-78"/>
                <a:cs typeface="Aldhabi" panose="01000000000000000000" pitchFamily="2" charset="-78"/>
              </a:rPr>
              <a:t>By </a:t>
            </a:r>
            <a:r>
              <a:rPr lang="en-AU" sz="4000" b="1" dirty="0">
                <a:latin typeface="Aldhabi" panose="01000000000000000000" pitchFamily="2" charset="-78"/>
                <a:cs typeface="Aldhabi" panose="01000000000000000000" pitchFamily="2" charset="-78"/>
              </a:rPr>
              <a:t>Anmol Arora</a:t>
            </a:r>
          </a:p>
          <a:p>
            <a:pPr algn="r"/>
            <a:r>
              <a:rPr lang="en-AU" sz="4000" dirty="0">
                <a:latin typeface="Aldhabi" panose="01000000000000000000" pitchFamily="2" charset="-78"/>
                <a:cs typeface="Aldhabi" panose="01000000000000000000" pitchFamily="2" charset="-78"/>
              </a:rPr>
              <a:t>Under the supervision of </a:t>
            </a:r>
            <a:r>
              <a:rPr lang="en-AU" sz="4000" b="1" dirty="0">
                <a:latin typeface="Aldhabi" panose="01000000000000000000" pitchFamily="2" charset="-78"/>
                <a:cs typeface="Aldhabi" panose="01000000000000000000" pitchFamily="2" charset="-78"/>
              </a:rPr>
              <a:t>Prof. Guido Zuccon</a:t>
            </a:r>
          </a:p>
          <a:p>
            <a:endParaRPr lang="en-AU" sz="40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4900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cs typeface="Arial" panose="020B0604020202020204" pitchFamily="34" charset="0"/>
              </a:rPr>
              <a:t>INTRODUCTION</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648182" y="1713053"/>
            <a:ext cx="10359811" cy="1030148"/>
          </a:xfrm>
        </p:spPr>
        <p:txBody>
          <a:bodyPr>
            <a:normAutofit lnSpcReduction="10000"/>
          </a:bodyPr>
          <a:lstStyle/>
          <a:p>
            <a:pPr algn="just">
              <a:buFont typeface="Wingdings" panose="05000000000000000000" pitchFamily="2" charset="2"/>
              <a:buChar char="Ø"/>
            </a:pPr>
            <a:r>
              <a:rPr lang="en-US" sz="2000" b="1" dirty="0">
                <a:latin typeface="Amasis MT Pro" panose="02040504050005020304" pitchFamily="18" charset="0"/>
              </a:rPr>
              <a:t>A Large Language Model (LLM) </a:t>
            </a:r>
            <a:r>
              <a:rPr lang="en-US" sz="2000" dirty="0">
                <a:latin typeface="Amasis MT Pro" panose="02040504050005020304" pitchFamily="18" charset="0"/>
              </a:rPr>
              <a:t>is an advanced artificial intelligence system that can comprehend and generate human-like text by learning from extensive datasets.</a:t>
            </a:r>
            <a:endParaRPr lang="en-AU" sz="2000" dirty="0">
              <a:latin typeface="Amasis MT Pro" panose="02040504050005020304" pitchFamily="18" charset="0"/>
            </a:endParaRPr>
          </a:p>
          <a:p>
            <a:pPr algn="just">
              <a:buFont typeface="Wingdings" panose="05000000000000000000" pitchFamily="2" charset="2"/>
              <a:buChar char="Ø"/>
            </a:pPr>
            <a:r>
              <a:rPr lang="en-AU" sz="2000" dirty="0">
                <a:latin typeface="Amasis MT Pro" panose="02040504050005020304" pitchFamily="18" charset="0"/>
              </a:rPr>
              <a:t>There has been a rapid advancement in LLMs and their applications in the last 5 years.</a:t>
            </a: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86518" y="6493136"/>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pic>
        <p:nvPicPr>
          <p:cNvPr id="6" name="Picture 5">
            <a:extLst>
              <a:ext uri="{FF2B5EF4-FFF2-40B4-BE49-F238E27FC236}">
                <a16:creationId xmlns:a16="http://schemas.microsoft.com/office/drawing/2014/main" id="{CC2F4C8F-62DE-77C7-26BC-7AB904117B4B}"/>
              </a:ext>
            </a:extLst>
          </p:cNvPr>
          <p:cNvPicPr>
            <a:picLocks noChangeAspect="1"/>
          </p:cNvPicPr>
          <p:nvPr/>
        </p:nvPicPr>
        <p:blipFill>
          <a:blip r:embed="rId3"/>
          <a:stretch>
            <a:fillRect/>
          </a:stretch>
        </p:blipFill>
        <p:spPr>
          <a:xfrm>
            <a:off x="1872684" y="2849843"/>
            <a:ext cx="8446628" cy="3208199"/>
          </a:xfrm>
          <a:prstGeom prst="rect">
            <a:avLst/>
          </a:prstGeom>
          <a:ln>
            <a:solidFill>
              <a:schemeClr val="tx1"/>
            </a:solidFill>
          </a:ln>
        </p:spPr>
      </p:pic>
      <p:sp>
        <p:nvSpPr>
          <p:cNvPr id="7" name="TextBox 6">
            <a:extLst>
              <a:ext uri="{FF2B5EF4-FFF2-40B4-BE49-F238E27FC236}">
                <a16:creationId xmlns:a16="http://schemas.microsoft.com/office/drawing/2014/main" id="{986043F6-C0B2-EA1D-7D6C-F2911643EB5F}"/>
              </a:ext>
            </a:extLst>
          </p:cNvPr>
          <p:cNvSpPr txBox="1"/>
          <p:nvPr/>
        </p:nvSpPr>
        <p:spPr>
          <a:xfrm>
            <a:off x="2394311" y="6077254"/>
            <a:ext cx="7403373" cy="400110"/>
          </a:xfrm>
          <a:prstGeom prst="rect">
            <a:avLst/>
          </a:prstGeom>
          <a:noFill/>
        </p:spPr>
        <p:txBody>
          <a:bodyPr wrap="none" rtlCol="0">
            <a:spAutoFit/>
          </a:bodyPr>
          <a:lstStyle/>
          <a:p>
            <a:r>
              <a:rPr lang="en-AU" sz="2000" dirty="0">
                <a:latin typeface="Amasis MT Pro" panose="02040504050005020304" pitchFamily="18" charset="0"/>
              </a:rPr>
              <a:t>Fig. 1: </a:t>
            </a:r>
            <a:r>
              <a:rPr lang="en-US" sz="2000" dirty="0">
                <a:latin typeface="Amasis MT Pro" panose="02040504050005020304" pitchFamily="18" charset="0"/>
              </a:rPr>
              <a:t>Chronological display of LLM releases (Naveed et al., 2023)</a:t>
            </a:r>
            <a:endParaRPr lang="en-AU" sz="2000" dirty="0">
              <a:latin typeface="Amasis MT Pro" panose="02040504050005020304" pitchFamily="18" charset="0"/>
            </a:endParaRPr>
          </a:p>
        </p:txBody>
      </p:sp>
    </p:spTree>
    <p:extLst>
      <p:ext uri="{BB962C8B-B14F-4D97-AF65-F5344CB8AC3E}">
        <p14:creationId xmlns:p14="http://schemas.microsoft.com/office/powerpoint/2010/main" val="1743316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Introduction</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200" y="1825625"/>
            <a:ext cx="10515600" cy="1281440"/>
          </a:xfrm>
        </p:spPr>
        <p:txBody>
          <a:bodyPr>
            <a:normAutofit lnSpcReduction="10000"/>
          </a:bodyPr>
          <a:lstStyle/>
          <a:p>
            <a:pPr algn="just">
              <a:buFont typeface="Wingdings" panose="05000000000000000000" pitchFamily="2" charset="2"/>
              <a:buChar char="Ø"/>
            </a:pPr>
            <a:r>
              <a:rPr lang="en-US" sz="2000" dirty="0">
                <a:latin typeface="Amasis MT Pro" panose="02040504050005020304" pitchFamily="18" charset="0"/>
              </a:rPr>
              <a:t>One notable application of LLMs has been their integration into </a:t>
            </a:r>
            <a:r>
              <a:rPr lang="en-US" sz="2000" b="1" dirty="0">
                <a:latin typeface="Amasis MT Pro" panose="02040504050005020304" pitchFamily="18" charset="0"/>
              </a:rPr>
              <a:t>Information Retrieval (IR) </a:t>
            </a:r>
            <a:r>
              <a:rPr lang="en-US" sz="2000" dirty="0">
                <a:latin typeface="Amasis MT Pro" panose="02040504050005020304" pitchFamily="18" charset="0"/>
              </a:rPr>
              <a:t>systems, including chatbots.</a:t>
            </a:r>
          </a:p>
          <a:p>
            <a:pPr algn="just">
              <a:buFont typeface="Wingdings" panose="05000000000000000000" pitchFamily="2" charset="2"/>
              <a:buChar char="Ø"/>
            </a:pPr>
            <a:r>
              <a:rPr lang="en-US" sz="2000" dirty="0">
                <a:latin typeface="Amasis MT Pro" panose="02040504050005020304" pitchFamily="18" charset="0"/>
              </a:rPr>
              <a:t>Information retrieval is the process of obtaining relevant information from a large collection of data, typically structured as documents, in response to a specific query or search.</a:t>
            </a:r>
            <a:endParaRPr lang="en-AU" sz="20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4912"/>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pic>
        <p:nvPicPr>
          <p:cNvPr id="4" name="Picture 3">
            <a:extLst>
              <a:ext uri="{FF2B5EF4-FFF2-40B4-BE49-F238E27FC236}">
                <a16:creationId xmlns:a16="http://schemas.microsoft.com/office/drawing/2014/main" id="{38CB8272-7E49-DD4C-4C83-65F54E184137}"/>
              </a:ext>
            </a:extLst>
          </p:cNvPr>
          <p:cNvPicPr>
            <a:picLocks noChangeAspect="1"/>
          </p:cNvPicPr>
          <p:nvPr/>
        </p:nvPicPr>
        <p:blipFill>
          <a:blip r:embed="rId3"/>
          <a:stretch>
            <a:fillRect/>
          </a:stretch>
        </p:blipFill>
        <p:spPr>
          <a:xfrm>
            <a:off x="1815164" y="5158840"/>
            <a:ext cx="1306834" cy="692078"/>
          </a:xfrm>
          <a:prstGeom prst="rect">
            <a:avLst/>
          </a:prstGeom>
        </p:spPr>
      </p:pic>
      <p:pic>
        <p:nvPicPr>
          <p:cNvPr id="3" name="Picture 2" descr="OpenAI introduces the next evolution of ChatGPT: GPT-4">
            <a:extLst>
              <a:ext uri="{FF2B5EF4-FFF2-40B4-BE49-F238E27FC236}">
                <a16:creationId xmlns:a16="http://schemas.microsoft.com/office/drawing/2014/main" id="{D48C12A5-DC12-F08D-F190-2776A0574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5165" y="4218740"/>
            <a:ext cx="1306833" cy="6920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C4FF56F-5257-EE9B-CC95-85ACBA48DC19}"/>
              </a:ext>
            </a:extLst>
          </p:cNvPr>
          <p:cNvSpPr txBox="1"/>
          <p:nvPr/>
        </p:nvSpPr>
        <p:spPr>
          <a:xfrm>
            <a:off x="1815164" y="3351377"/>
            <a:ext cx="1396536" cy="707886"/>
          </a:xfrm>
          <a:prstGeom prst="rect">
            <a:avLst/>
          </a:prstGeom>
          <a:noFill/>
        </p:spPr>
        <p:txBody>
          <a:bodyPr wrap="none" rtlCol="0">
            <a:spAutoFit/>
          </a:bodyPr>
          <a:lstStyle/>
          <a:p>
            <a:r>
              <a:rPr lang="en-AU" sz="4000" b="1" dirty="0"/>
              <a:t>LLMs</a:t>
            </a:r>
          </a:p>
        </p:txBody>
      </p:sp>
      <p:pic>
        <p:nvPicPr>
          <p:cNvPr id="7" name="Graphic 6" descr="Add with solid fill">
            <a:extLst>
              <a:ext uri="{FF2B5EF4-FFF2-40B4-BE49-F238E27FC236}">
                <a16:creationId xmlns:a16="http://schemas.microsoft.com/office/drawing/2014/main" id="{114EAAE4-8B72-2D34-D3F4-7594BC4F3C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17294" y="4129475"/>
            <a:ext cx="914400" cy="914400"/>
          </a:xfrm>
          <a:prstGeom prst="rect">
            <a:avLst/>
          </a:prstGeom>
        </p:spPr>
      </p:pic>
      <p:sp>
        <p:nvSpPr>
          <p:cNvPr id="13" name="TextBox 12">
            <a:extLst>
              <a:ext uri="{FF2B5EF4-FFF2-40B4-BE49-F238E27FC236}">
                <a16:creationId xmlns:a16="http://schemas.microsoft.com/office/drawing/2014/main" id="{3621A936-F7AE-071B-3693-45ADABDE3372}"/>
              </a:ext>
            </a:extLst>
          </p:cNvPr>
          <p:cNvSpPr txBox="1"/>
          <p:nvPr/>
        </p:nvSpPr>
        <p:spPr>
          <a:xfrm>
            <a:off x="5554461" y="3396993"/>
            <a:ext cx="660758" cy="707886"/>
          </a:xfrm>
          <a:prstGeom prst="rect">
            <a:avLst/>
          </a:prstGeom>
          <a:noFill/>
        </p:spPr>
        <p:txBody>
          <a:bodyPr wrap="none" rtlCol="0">
            <a:spAutoFit/>
          </a:bodyPr>
          <a:lstStyle/>
          <a:p>
            <a:r>
              <a:rPr lang="en-AU" sz="4000" b="1" dirty="0"/>
              <a:t>IR</a:t>
            </a:r>
          </a:p>
        </p:txBody>
      </p:sp>
      <p:pic>
        <p:nvPicPr>
          <p:cNvPr id="2052" name="Picture 4" descr="Information Retrieval Icon. Simple Element from Business Intelligence  Collection Stock Illustration - Illustration of database, network: 177237150">
            <a:extLst>
              <a:ext uri="{FF2B5EF4-FFF2-40B4-BE49-F238E27FC236}">
                <a16:creationId xmlns:a16="http://schemas.microsoft.com/office/drawing/2014/main" id="{2CF5D9C3-11F7-8EE1-ABC6-136C263D2F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3438" y="4102473"/>
            <a:ext cx="1882803" cy="1882803"/>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descr="Arrow Right with solid fill">
            <a:extLst>
              <a:ext uri="{FF2B5EF4-FFF2-40B4-BE49-F238E27FC236}">
                <a16:creationId xmlns:a16="http://schemas.microsoft.com/office/drawing/2014/main" id="{619A7CA9-DC0D-D432-FE47-614DA7A85C6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37987" y="3750936"/>
            <a:ext cx="1013564" cy="1627686"/>
          </a:xfrm>
          <a:prstGeom prst="rect">
            <a:avLst/>
          </a:prstGeom>
        </p:spPr>
      </p:pic>
      <p:sp>
        <p:nvSpPr>
          <p:cNvPr id="18" name="TextBox 17">
            <a:extLst>
              <a:ext uri="{FF2B5EF4-FFF2-40B4-BE49-F238E27FC236}">
                <a16:creationId xmlns:a16="http://schemas.microsoft.com/office/drawing/2014/main" id="{0C4296A2-84AE-933F-2938-A8B55819E8BF}"/>
              </a:ext>
            </a:extLst>
          </p:cNvPr>
          <p:cNvSpPr txBox="1"/>
          <p:nvPr/>
        </p:nvSpPr>
        <p:spPr>
          <a:xfrm>
            <a:off x="8557980" y="3400015"/>
            <a:ext cx="2347887" cy="707886"/>
          </a:xfrm>
          <a:prstGeom prst="rect">
            <a:avLst/>
          </a:prstGeom>
          <a:noFill/>
        </p:spPr>
        <p:txBody>
          <a:bodyPr wrap="none" rtlCol="0">
            <a:spAutoFit/>
          </a:bodyPr>
          <a:lstStyle/>
          <a:p>
            <a:r>
              <a:rPr lang="en-AU" sz="4000" b="1" dirty="0"/>
              <a:t>Chatbots</a:t>
            </a:r>
          </a:p>
        </p:txBody>
      </p:sp>
      <p:pic>
        <p:nvPicPr>
          <p:cNvPr id="22" name="Picture 21">
            <a:extLst>
              <a:ext uri="{FF2B5EF4-FFF2-40B4-BE49-F238E27FC236}">
                <a16:creationId xmlns:a16="http://schemas.microsoft.com/office/drawing/2014/main" id="{64B32DCD-6246-C7C2-2748-70638EB021E8}"/>
              </a:ext>
            </a:extLst>
          </p:cNvPr>
          <p:cNvPicPr>
            <a:picLocks noChangeAspect="1"/>
          </p:cNvPicPr>
          <p:nvPr/>
        </p:nvPicPr>
        <p:blipFill rotWithShape="1">
          <a:blip r:embed="rId10"/>
          <a:srcRect l="4750" t="14504" r="86583" b="80879"/>
          <a:stretch/>
        </p:blipFill>
        <p:spPr>
          <a:xfrm>
            <a:off x="8647681" y="4435149"/>
            <a:ext cx="2363109" cy="707886"/>
          </a:xfrm>
          <a:prstGeom prst="rect">
            <a:avLst/>
          </a:prstGeom>
        </p:spPr>
      </p:pic>
    </p:spTree>
    <p:extLst>
      <p:ext uri="{BB962C8B-B14F-4D97-AF65-F5344CB8AC3E}">
        <p14:creationId xmlns:p14="http://schemas.microsoft.com/office/powerpoint/2010/main" val="309427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Motivation behind the project</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200" y="1825625"/>
            <a:ext cx="10515600" cy="1044897"/>
          </a:xfrm>
        </p:spPr>
        <p:txBody>
          <a:bodyPr>
            <a:normAutofit/>
          </a:bodyPr>
          <a:lstStyle/>
          <a:p>
            <a:pPr algn="just">
              <a:buFont typeface="Wingdings" panose="05000000000000000000" pitchFamily="2" charset="2"/>
              <a:buChar char="Ø"/>
            </a:pPr>
            <a:r>
              <a:rPr lang="en-US" sz="2000" dirty="0">
                <a:latin typeface="Amasis MT Pro" panose="02040504050005020304" pitchFamily="18" charset="0"/>
              </a:rPr>
              <a:t>ChatUQ is a chatbot currently under development by researchers of the IELab at UQ.</a:t>
            </a:r>
          </a:p>
          <a:p>
            <a:pPr algn="just">
              <a:buFont typeface="Wingdings" panose="05000000000000000000" pitchFamily="2" charset="2"/>
              <a:buChar char="Ø"/>
            </a:pPr>
            <a:r>
              <a:rPr lang="en-US" sz="2000" dirty="0">
                <a:latin typeface="Amasis MT Pro" panose="02040504050005020304" pitchFamily="18" charset="0"/>
              </a:rPr>
              <a:t>The motivation for this research stems from the observed deficiencies in temporal awareness in LLMs used within the ChatUQ framework. The table below illustrates that: </a:t>
            </a:r>
            <a:endParaRPr lang="en-AU" sz="20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
        <p:nvSpPr>
          <p:cNvPr id="13" name="TextBox 12">
            <a:extLst>
              <a:ext uri="{FF2B5EF4-FFF2-40B4-BE49-F238E27FC236}">
                <a16:creationId xmlns:a16="http://schemas.microsoft.com/office/drawing/2014/main" id="{43EFA640-411D-9DEB-B987-9C4B8D53F2E4}"/>
              </a:ext>
            </a:extLst>
          </p:cNvPr>
          <p:cNvSpPr txBox="1"/>
          <p:nvPr/>
        </p:nvSpPr>
        <p:spPr>
          <a:xfrm>
            <a:off x="500121" y="5769066"/>
            <a:ext cx="11353801" cy="1015663"/>
          </a:xfrm>
          <a:prstGeom prst="rect">
            <a:avLst/>
          </a:prstGeom>
          <a:noFill/>
        </p:spPr>
        <p:txBody>
          <a:bodyPr wrap="square" rtlCol="0">
            <a:spAutoFit/>
          </a:bodyPr>
          <a:lstStyle/>
          <a:p>
            <a:pPr algn="just"/>
            <a:r>
              <a:rPr lang="en-AU" sz="2000" b="1" dirty="0">
                <a:latin typeface="Amasis MT Pro" panose="02040504050005020304" pitchFamily="18" charset="0"/>
              </a:rPr>
              <a:t>Note: </a:t>
            </a:r>
            <a:r>
              <a:rPr lang="en-US" sz="2000" dirty="0">
                <a:latin typeface="Amasis MT Pro" panose="02040504050005020304" pitchFamily="18" charset="0"/>
              </a:rPr>
              <a:t>Although the research will be conducted on open-source data and not on ChatUQ data directly, the findings and methodologies are expected to be fully transferable to the ChatUQ environment.</a:t>
            </a:r>
          </a:p>
          <a:p>
            <a:pPr algn="just"/>
            <a:endParaRPr lang="en-AU" sz="2000" dirty="0">
              <a:latin typeface="Amasis MT Pro" panose="02040504050005020304" pitchFamily="18" charset="0"/>
            </a:endParaRPr>
          </a:p>
        </p:txBody>
      </p:sp>
      <p:graphicFrame>
        <p:nvGraphicFramePr>
          <p:cNvPr id="18" name="Table 17">
            <a:extLst>
              <a:ext uri="{FF2B5EF4-FFF2-40B4-BE49-F238E27FC236}">
                <a16:creationId xmlns:a16="http://schemas.microsoft.com/office/drawing/2014/main" id="{75907AFA-70A1-DC18-59C6-A10146733AFE}"/>
              </a:ext>
            </a:extLst>
          </p:cNvPr>
          <p:cNvGraphicFramePr>
            <a:graphicFrameLocks noGrp="1"/>
          </p:cNvGraphicFramePr>
          <p:nvPr>
            <p:extLst>
              <p:ext uri="{D42A27DB-BD31-4B8C-83A1-F6EECF244321}">
                <p14:modId xmlns:p14="http://schemas.microsoft.com/office/powerpoint/2010/main" val="1726599400"/>
              </p:ext>
            </p:extLst>
          </p:nvPr>
        </p:nvGraphicFramePr>
        <p:xfrm>
          <a:off x="919221" y="2906310"/>
          <a:ext cx="10515602" cy="2377440"/>
        </p:xfrm>
        <a:graphic>
          <a:graphicData uri="http://schemas.openxmlformats.org/drawingml/2006/table">
            <a:tbl>
              <a:tblPr firstRow="1" bandRow="1">
                <a:tableStyleId>{5C22544A-7EE6-4342-B048-85BDC9FD1C3A}</a:tableStyleId>
              </a:tblPr>
              <a:tblGrid>
                <a:gridCol w="5257801">
                  <a:extLst>
                    <a:ext uri="{9D8B030D-6E8A-4147-A177-3AD203B41FA5}">
                      <a16:colId xmlns:a16="http://schemas.microsoft.com/office/drawing/2014/main" val="1205072014"/>
                    </a:ext>
                  </a:extLst>
                </a:gridCol>
                <a:gridCol w="5257801">
                  <a:extLst>
                    <a:ext uri="{9D8B030D-6E8A-4147-A177-3AD203B41FA5}">
                      <a16:colId xmlns:a16="http://schemas.microsoft.com/office/drawing/2014/main" val="2156454726"/>
                    </a:ext>
                  </a:extLst>
                </a:gridCol>
              </a:tblGrid>
              <a:tr h="370840">
                <a:tc>
                  <a:txBody>
                    <a:bodyPr/>
                    <a:lstStyle/>
                    <a:p>
                      <a:pPr algn="ctr"/>
                      <a:r>
                        <a:rPr lang="en-AU" sz="2000" dirty="0">
                          <a:latin typeface="Amasis MT Pro" panose="02040504050005020304" pitchFamily="18" charset="0"/>
                        </a:rPr>
                        <a:t>Query</a:t>
                      </a:r>
                    </a:p>
                  </a:txBody>
                  <a:tcPr/>
                </a:tc>
                <a:tc>
                  <a:txBody>
                    <a:bodyPr/>
                    <a:lstStyle/>
                    <a:p>
                      <a:pPr algn="ctr"/>
                      <a:r>
                        <a:rPr lang="en-AU" sz="2000" dirty="0">
                          <a:latin typeface="Amasis MT Pro" panose="02040504050005020304" pitchFamily="18" charset="0"/>
                        </a:rPr>
                        <a:t>Generated Answer</a:t>
                      </a:r>
                    </a:p>
                  </a:txBody>
                  <a:tcPr/>
                </a:tc>
                <a:extLst>
                  <a:ext uri="{0D108BD9-81ED-4DB2-BD59-A6C34878D82A}">
                    <a16:rowId xmlns:a16="http://schemas.microsoft.com/office/drawing/2014/main" val="2163069805"/>
                  </a:ext>
                </a:extLst>
              </a:tr>
              <a:tr h="370840">
                <a:tc>
                  <a:txBody>
                    <a:bodyPr/>
                    <a:lstStyle/>
                    <a:p>
                      <a:pPr algn="l"/>
                      <a:r>
                        <a:rPr lang="en-AU" sz="1600" b="1" dirty="0">
                          <a:latin typeface="Amasis MT Pro" panose="02040504050005020304" pitchFamily="18" charset="0"/>
                        </a:rPr>
                        <a:t>When</a:t>
                      </a:r>
                      <a:r>
                        <a:rPr lang="en-AU" sz="1600" dirty="0">
                          <a:latin typeface="Amasis MT Pro" panose="02040504050005020304" pitchFamily="18" charset="0"/>
                        </a:rPr>
                        <a:t> is my </a:t>
                      </a:r>
                      <a:r>
                        <a:rPr lang="en-AU" sz="1600" b="1" dirty="0">
                          <a:latin typeface="Amasis MT Pro" panose="02040504050005020304" pitchFamily="18" charset="0"/>
                        </a:rPr>
                        <a:t>next</a:t>
                      </a:r>
                      <a:r>
                        <a:rPr lang="en-AU" sz="1600" dirty="0">
                          <a:latin typeface="Amasis MT Pro" panose="02040504050005020304" pitchFamily="18" charset="0"/>
                        </a:rPr>
                        <a:t> DATA7901 assignment due?</a:t>
                      </a:r>
                    </a:p>
                  </a:txBody>
                  <a:tcPr/>
                </a:tc>
                <a:tc>
                  <a:txBody>
                    <a:bodyPr/>
                    <a:lstStyle/>
                    <a:p>
                      <a:pPr algn="l"/>
                      <a:r>
                        <a:rPr lang="en-AU" sz="1600" dirty="0">
                          <a:latin typeface="Amasis MT Pro" panose="02040504050005020304" pitchFamily="18" charset="0"/>
                        </a:rPr>
                        <a:t>Your next assignment due date is </a:t>
                      </a:r>
                      <a:r>
                        <a:rPr lang="en-AU" sz="1600" b="1" dirty="0">
                          <a:latin typeface="Amasis MT Pro" panose="02040504050005020304" pitchFamily="18" charset="0"/>
                        </a:rPr>
                        <a:t>not available </a:t>
                      </a:r>
                      <a:r>
                        <a:rPr lang="en-AU" sz="1600" dirty="0">
                          <a:latin typeface="Amasis MT Pro" panose="02040504050005020304" pitchFamily="18" charset="0"/>
                        </a:rPr>
                        <a:t>in the provided context.</a:t>
                      </a:r>
                    </a:p>
                  </a:txBody>
                  <a:tcPr/>
                </a:tc>
                <a:extLst>
                  <a:ext uri="{0D108BD9-81ED-4DB2-BD59-A6C34878D82A}">
                    <a16:rowId xmlns:a16="http://schemas.microsoft.com/office/drawing/2014/main" val="2924275826"/>
                  </a:ext>
                </a:extLst>
              </a:tr>
              <a:tr h="370840">
                <a:tc>
                  <a:txBody>
                    <a:bodyPr/>
                    <a:lstStyle/>
                    <a:p>
                      <a:pPr algn="l"/>
                      <a:r>
                        <a:rPr lang="en-US" sz="1600" b="1" dirty="0">
                          <a:latin typeface="Amasis MT Pro" panose="02040504050005020304" pitchFamily="18" charset="0"/>
                        </a:rPr>
                        <a:t>When</a:t>
                      </a:r>
                      <a:r>
                        <a:rPr lang="en-US" sz="1600" dirty="0">
                          <a:latin typeface="Amasis MT Pro" panose="02040504050005020304" pitchFamily="18" charset="0"/>
                        </a:rPr>
                        <a:t> will the Exams for </a:t>
                      </a:r>
                      <a:r>
                        <a:rPr lang="en-US" sz="1600" b="1" dirty="0">
                          <a:latin typeface="Amasis MT Pro" panose="02040504050005020304" pitchFamily="18" charset="0"/>
                        </a:rPr>
                        <a:t>Semester 1, 2024 </a:t>
                      </a:r>
                      <a:r>
                        <a:rPr lang="en-US" sz="1600" dirty="0">
                          <a:latin typeface="Amasis MT Pro" panose="02040504050005020304" pitchFamily="18" charset="0"/>
                        </a:rPr>
                        <a:t>be held at the University of Queensland?</a:t>
                      </a:r>
                      <a:endParaRPr lang="en-AU" sz="1600" dirty="0">
                        <a:latin typeface="Amasis MT Pro" panose="02040504050005020304" pitchFamily="18" charset="0"/>
                      </a:endParaRPr>
                    </a:p>
                  </a:txBody>
                  <a:tcPr/>
                </a:tc>
                <a:tc>
                  <a:txBody>
                    <a:bodyPr/>
                    <a:lstStyle/>
                    <a:p>
                      <a:pPr algn="l"/>
                      <a:r>
                        <a:rPr lang="en-US" sz="1600" dirty="0">
                          <a:latin typeface="Amasis MT Pro" panose="02040504050005020304" pitchFamily="18" charset="0"/>
                        </a:rPr>
                        <a:t>The Exams for Semester 1, 2024 at the University of Queensland have </a:t>
                      </a:r>
                      <a:r>
                        <a:rPr lang="en-US" sz="1600" b="1" dirty="0">
                          <a:latin typeface="Amasis MT Pro" panose="02040504050005020304" pitchFamily="18" charset="0"/>
                        </a:rPr>
                        <a:t>not been announced </a:t>
                      </a:r>
                      <a:r>
                        <a:rPr lang="en-US" sz="1600" dirty="0">
                          <a:latin typeface="Amasis MT Pro" panose="02040504050005020304" pitchFamily="18" charset="0"/>
                        </a:rPr>
                        <a:t>yet. </a:t>
                      </a:r>
                      <a:endParaRPr lang="en-AU" sz="1600" dirty="0">
                        <a:latin typeface="Amasis MT Pro" panose="02040504050005020304" pitchFamily="18" charset="0"/>
                      </a:endParaRPr>
                    </a:p>
                  </a:txBody>
                  <a:tcPr/>
                </a:tc>
                <a:extLst>
                  <a:ext uri="{0D108BD9-81ED-4DB2-BD59-A6C34878D82A}">
                    <a16:rowId xmlns:a16="http://schemas.microsoft.com/office/drawing/2014/main" val="3606536358"/>
                  </a:ext>
                </a:extLst>
              </a:tr>
              <a:tr h="370840">
                <a:tc>
                  <a:txBody>
                    <a:bodyPr/>
                    <a:lstStyle/>
                    <a:p>
                      <a:pPr algn="l"/>
                      <a:r>
                        <a:rPr lang="en-US" sz="1600" b="1" dirty="0">
                          <a:latin typeface="Amasis MT Pro" panose="02040504050005020304" pitchFamily="18" charset="0"/>
                        </a:rPr>
                        <a:t>When</a:t>
                      </a:r>
                      <a:r>
                        <a:rPr lang="en-US" sz="1600" dirty="0">
                          <a:latin typeface="Amasis MT Pro" panose="02040504050005020304" pitchFamily="18" charset="0"/>
                        </a:rPr>
                        <a:t> will the election for the </a:t>
                      </a:r>
                      <a:r>
                        <a:rPr lang="en-US" sz="1600" b="1" dirty="0">
                          <a:latin typeface="Amasis MT Pro" panose="02040504050005020304" pitchFamily="18" charset="0"/>
                        </a:rPr>
                        <a:t>next</a:t>
                      </a:r>
                      <a:r>
                        <a:rPr lang="en-US" sz="1600" dirty="0">
                          <a:latin typeface="Amasis MT Pro" panose="02040504050005020304" pitchFamily="18" charset="0"/>
                        </a:rPr>
                        <a:t> Academic Board be held at UQ? </a:t>
                      </a:r>
                      <a:endParaRPr lang="en-AU" sz="1600" dirty="0">
                        <a:latin typeface="Amasis MT Pro" panose="02040504050005020304" pitchFamily="18" charset="0"/>
                      </a:endParaRPr>
                    </a:p>
                  </a:txBody>
                  <a:tcPr/>
                </a:tc>
                <a:tc>
                  <a:txBody>
                    <a:bodyPr/>
                    <a:lstStyle/>
                    <a:p>
                      <a:pPr algn="l"/>
                      <a:r>
                        <a:rPr lang="en-US" sz="1600" dirty="0">
                          <a:latin typeface="Amasis MT Pro" panose="02040504050005020304" pitchFamily="18" charset="0"/>
                        </a:rPr>
                        <a:t>The next Academic Board election at UQ will not be held in </a:t>
                      </a:r>
                      <a:r>
                        <a:rPr lang="en-US" sz="1600" b="1" dirty="0">
                          <a:latin typeface="Amasis MT Pro" panose="02040504050005020304" pitchFamily="18" charset="0"/>
                        </a:rPr>
                        <a:t>April or July 2019</a:t>
                      </a:r>
                      <a:r>
                        <a:rPr lang="en-US" sz="1600" dirty="0">
                          <a:latin typeface="Amasis MT Pro" panose="02040504050005020304" pitchFamily="18" charset="0"/>
                        </a:rPr>
                        <a:t>, as previously stated. Instead, the election will be held in </a:t>
                      </a:r>
                      <a:r>
                        <a:rPr lang="en-US" sz="1600" b="1" dirty="0">
                          <a:latin typeface="Amasis MT Pro" panose="02040504050005020304" pitchFamily="18" charset="0"/>
                        </a:rPr>
                        <a:t>October 2019</a:t>
                      </a:r>
                      <a:r>
                        <a:rPr lang="en-US" sz="1600" dirty="0">
                          <a:latin typeface="Amasis MT Pro" panose="02040504050005020304" pitchFamily="18" charset="0"/>
                        </a:rPr>
                        <a:t>.</a:t>
                      </a:r>
                      <a:endParaRPr lang="en-AU" sz="1600" dirty="0">
                        <a:latin typeface="Amasis MT Pro" panose="02040504050005020304" pitchFamily="18" charset="0"/>
                      </a:endParaRPr>
                    </a:p>
                  </a:txBody>
                  <a:tcPr/>
                </a:tc>
                <a:extLst>
                  <a:ext uri="{0D108BD9-81ED-4DB2-BD59-A6C34878D82A}">
                    <a16:rowId xmlns:a16="http://schemas.microsoft.com/office/drawing/2014/main" val="3838223067"/>
                  </a:ext>
                </a:extLst>
              </a:tr>
            </a:tbl>
          </a:graphicData>
        </a:graphic>
      </p:graphicFrame>
      <p:sp>
        <p:nvSpPr>
          <p:cNvPr id="19" name="TextBox 18">
            <a:extLst>
              <a:ext uri="{FF2B5EF4-FFF2-40B4-BE49-F238E27FC236}">
                <a16:creationId xmlns:a16="http://schemas.microsoft.com/office/drawing/2014/main" id="{09E19946-F2B4-4CC3-8D9F-FA15092E8A18}"/>
              </a:ext>
            </a:extLst>
          </p:cNvPr>
          <p:cNvSpPr txBox="1"/>
          <p:nvPr/>
        </p:nvSpPr>
        <p:spPr>
          <a:xfrm>
            <a:off x="2697672" y="5334256"/>
            <a:ext cx="6958700" cy="338554"/>
          </a:xfrm>
          <a:prstGeom prst="rect">
            <a:avLst/>
          </a:prstGeom>
          <a:noFill/>
        </p:spPr>
        <p:txBody>
          <a:bodyPr wrap="none" rtlCol="0">
            <a:spAutoFit/>
          </a:bodyPr>
          <a:lstStyle/>
          <a:p>
            <a:r>
              <a:rPr lang="en-AU" sz="1600" dirty="0">
                <a:latin typeface="Amasis MT Pro" panose="02040504050005020304" pitchFamily="18" charset="0"/>
              </a:rPr>
              <a:t>Table 1: Examples of ChatUQ Failing to Capture Temporal Context in Queries</a:t>
            </a:r>
          </a:p>
        </p:txBody>
      </p:sp>
    </p:spTree>
    <p:extLst>
      <p:ext uri="{BB962C8B-B14F-4D97-AF65-F5344CB8AC3E}">
        <p14:creationId xmlns:p14="http://schemas.microsoft.com/office/powerpoint/2010/main" val="132679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CURRENT Literature</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200" y="1825625"/>
            <a:ext cx="10515600" cy="3996055"/>
          </a:xfrm>
        </p:spPr>
        <p:txBody>
          <a:bodyPr>
            <a:normAutofit/>
          </a:bodyPr>
          <a:lstStyle/>
          <a:p>
            <a:pPr algn="just">
              <a:buFont typeface="Wingdings" panose="05000000000000000000" pitchFamily="2" charset="2"/>
              <a:buChar char="Ø"/>
            </a:pPr>
            <a:r>
              <a:rPr lang="en-US" sz="2000" b="1" dirty="0">
                <a:latin typeface="Amasis MT Pro" panose="02040504050005020304" pitchFamily="18" charset="0"/>
              </a:rPr>
              <a:t>Stateful LLMs &amp; Temporal Attention: </a:t>
            </a:r>
            <a:r>
              <a:rPr lang="en-US" sz="2000" dirty="0">
                <a:latin typeface="Amasis MT Pro" panose="02040504050005020304" pitchFamily="18" charset="0"/>
              </a:rPr>
              <a:t>Enhancements in LLMs have introduced stateful interactions and temporal attention mechanisms to improve continuity and relevancy in continuous interaction environments such as digital assistants (Z. Chen et al., 2023; Mann et al., 2020; Zhang et al., 2024).</a:t>
            </a:r>
          </a:p>
          <a:p>
            <a:pPr algn="just">
              <a:buFont typeface="Wingdings" panose="05000000000000000000" pitchFamily="2" charset="2"/>
              <a:buChar char="Ø"/>
            </a:pPr>
            <a:r>
              <a:rPr lang="en-US" sz="2000" b="1" dirty="0">
                <a:latin typeface="Amasis MT Pro" panose="02040504050005020304" pitchFamily="18" charset="0"/>
              </a:rPr>
              <a:t>Encoding and Retrieval Optimization: </a:t>
            </a:r>
            <a:r>
              <a:rPr lang="en-US" sz="2000" dirty="0">
                <a:latin typeface="Amasis MT Pro" panose="02040504050005020304" pitchFamily="18" charset="0"/>
              </a:rPr>
              <a:t>Advances in encoding techniques have reduced computational demands and improved model adaptability across diverse temporal contexts. IR systems have incorporated temporal tagging to refine retrieval processes, enabling more precise data access based on time-specific criteria (Dhingra et al., 2022; Kynoch &amp; Latapie, 2023; Moulahi et al., 2016).</a:t>
            </a:r>
          </a:p>
          <a:p>
            <a:pPr algn="just">
              <a:buFont typeface="Wingdings" panose="05000000000000000000" pitchFamily="2" charset="2"/>
              <a:buChar char="Ø"/>
            </a:pPr>
            <a:r>
              <a:rPr lang="en-US" sz="2000" b="1" dirty="0">
                <a:latin typeface="Amasis MT Pro" panose="02040504050005020304" pitchFamily="18" charset="0"/>
              </a:rPr>
              <a:t>Benchmarking &amp; Predictive Challenges</a:t>
            </a:r>
            <a:r>
              <a:rPr lang="en-US" sz="2000" dirty="0">
                <a:latin typeface="Amasis MT Pro" panose="02040504050005020304" pitchFamily="18" charset="0"/>
              </a:rPr>
              <a:t>: Despite these advancements, challenges persist. The Time-Sensitive QA dataset has revealed significant accuracy gaps in current QA systems, and predictive models require extensive training to dynamically adjust to the temporal relevance of queries (W. Chen et al., 2021; Whiting, 2016).</a:t>
            </a:r>
            <a:endParaRPr lang="en-AU" sz="20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305732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Challenges in present literature</a:t>
            </a: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
        <p:nvSpPr>
          <p:cNvPr id="5" name="Flowchart: Alternate Process 4">
            <a:extLst>
              <a:ext uri="{FF2B5EF4-FFF2-40B4-BE49-F238E27FC236}">
                <a16:creationId xmlns:a16="http://schemas.microsoft.com/office/drawing/2014/main" id="{04BB2137-FA59-64DA-F309-F9D8E61F2721}"/>
              </a:ext>
            </a:extLst>
          </p:cNvPr>
          <p:cNvSpPr/>
          <p:nvPr/>
        </p:nvSpPr>
        <p:spPr>
          <a:xfrm>
            <a:off x="817033" y="2465535"/>
            <a:ext cx="3060192" cy="10759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b="1" dirty="0">
                <a:latin typeface="Amasis MT Pro" panose="02040504050005020304" pitchFamily="18" charset="0"/>
              </a:rPr>
              <a:t>Stateful Limitations</a:t>
            </a:r>
            <a:endParaRPr lang="en-AU" dirty="0"/>
          </a:p>
        </p:txBody>
      </p:sp>
      <p:sp>
        <p:nvSpPr>
          <p:cNvPr id="6" name="Flowchart: Alternate Process 5">
            <a:extLst>
              <a:ext uri="{FF2B5EF4-FFF2-40B4-BE49-F238E27FC236}">
                <a16:creationId xmlns:a16="http://schemas.microsoft.com/office/drawing/2014/main" id="{EC6559AD-3817-20D5-F5FC-1BE784A3253D}"/>
              </a:ext>
            </a:extLst>
          </p:cNvPr>
          <p:cNvSpPr/>
          <p:nvPr/>
        </p:nvSpPr>
        <p:spPr>
          <a:xfrm>
            <a:off x="6585203" y="4422965"/>
            <a:ext cx="3060192" cy="10759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b="1" dirty="0">
                <a:latin typeface="Amasis MT Pro" panose="02040504050005020304" pitchFamily="18" charset="0"/>
              </a:rPr>
              <a:t>Predictive Model Constraints</a:t>
            </a:r>
            <a:endParaRPr lang="en-AU" dirty="0"/>
          </a:p>
        </p:txBody>
      </p:sp>
      <p:sp>
        <p:nvSpPr>
          <p:cNvPr id="7" name="Flowchart: Alternate Process 6">
            <a:extLst>
              <a:ext uri="{FF2B5EF4-FFF2-40B4-BE49-F238E27FC236}">
                <a16:creationId xmlns:a16="http://schemas.microsoft.com/office/drawing/2014/main" id="{7B752750-4B46-552F-E2DA-8414E455A51C}"/>
              </a:ext>
            </a:extLst>
          </p:cNvPr>
          <p:cNvSpPr/>
          <p:nvPr/>
        </p:nvSpPr>
        <p:spPr>
          <a:xfrm>
            <a:off x="2508502" y="4409582"/>
            <a:ext cx="3060192" cy="10759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b="1" dirty="0">
                <a:latin typeface="Amasis MT Pro" panose="02040504050005020304" pitchFamily="18" charset="0"/>
              </a:rPr>
              <a:t>Temporal Tagging Accuracy</a:t>
            </a:r>
            <a:endParaRPr lang="en-AU" dirty="0"/>
          </a:p>
        </p:txBody>
      </p:sp>
      <p:sp>
        <p:nvSpPr>
          <p:cNvPr id="13" name="Flowchart: Alternate Process 12">
            <a:extLst>
              <a:ext uri="{FF2B5EF4-FFF2-40B4-BE49-F238E27FC236}">
                <a16:creationId xmlns:a16="http://schemas.microsoft.com/office/drawing/2014/main" id="{0C9BBFC6-5667-580D-5252-DBA43BE35135}"/>
              </a:ext>
            </a:extLst>
          </p:cNvPr>
          <p:cNvSpPr/>
          <p:nvPr/>
        </p:nvSpPr>
        <p:spPr>
          <a:xfrm>
            <a:off x="8571483" y="2353056"/>
            <a:ext cx="3060192" cy="10759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b="1" dirty="0">
                <a:latin typeface="Amasis MT Pro" panose="02040504050005020304" pitchFamily="18" charset="0"/>
              </a:rPr>
              <a:t>Diverse Data Demands</a:t>
            </a:r>
            <a:endParaRPr lang="en-AU" dirty="0"/>
          </a:p>
        </p:txBody>
      </p:sp>
      <p:sp>
        <p:nvSpPr>
          <p:cNvPr id="15" name="Flowchart: Alternate Process 14">
            <a:extLst>
              <a:ext uri="{FF2B5EF4-FFF2-40B4-BE49-F238E27FC236}">
                <a16:creationId xmlns:a16="http://schemas.microsoft.com/office/drawing/2014/main" id="{73E74B00-75FE-E55D-EC83-9D306F289849}"/>
              </a:ext>
            </a:extLst>
          </p:cNvPr>
          <p:cNvSpPr/>
          <p:nvPr/>
        </p:nvSpPr>
        <p:spPr>
          <a:xfrm>
            <a:off x="4694258" y="2392836"/>
            <a:ext cx="3060192" cy="107594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b="1" dirty="0">
                <a:latin typeface="Amasis MT Pro" panose="02040504050005020304" pitchFamily="18" charset="0"/>
              </a:rPr>
              <a:t>Computationally Intensive Training</a:t>
            </a:r>
            <a:endParaRPr lang="en-AU" dirty="0"/>
          </a:p>
        </p:txBody>
      </p:sp>
    </p:spTree>
    <p:extLst>
      <p:ext uri="{BB962C8B-B14F-4D97-AF65-F5344CB8AC3E}">
        <p14:creationId xmlns:p14="http://schemas.microsoft.com/office/powerpoint/2010/main" val="339972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Objectives &amp; Proposed Methodology</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838198" y="1869276"/>
            <a:ext cx="10515600" cy="3996055"/>
          </a:xfrm>
        </p:spPr>
        <p:txBody>
          <a:bodyPr>
            <a:normAutofit/>
          </a:bodyPr>
          <a:lstStyle/>
          <a:p>
            <a:pPr marL="0" indent="0" algn="just">
              <a:buNone/>
            </a:pPr>
            <a:r>
              <a:rPr lang="en-US" sz="2000" dirty="0"/>
              <a:t>The overarching goal of this research is to address the pervasive </a:t>
            </a:r>
            <a:r>
              <a:rPr lang="en-US" sz="2000" b="1" dirty="0"/>
              <a:t>issue of temporal awareness in Large Language Model (LLM)-based information retrieval systems</a:t>
            </a:r>
            <a:r>
              <a:rPr lang="en-US" sz="2000" dirty="0"/>
              <a:t>, specifically within the context of ChatUQ. The lack of temporal awareness in such systems manifests as a deficiency in processing and responding accurately to time-sensitive queries, crucial for effective user interaction.</a:t>
            </a:r>
            <a:endParaRPr lang="en-AU" sz="3200" dirty="0">
              <a:latin typeface="Amasis MT Pro" panose="02040504050005020304" pitchFamily="18" charset="0"/>
            </a:endParaRPr>
          </a:p>
          <a:p>
            <a:pPr algn="just">
              <a:buFont typeface="Wingdings" panose="05000000000000000000" pitchFamily="2" charset="2"/>
              <a:buChar char="Ø"/>
            </a:pPr>
            <a:endParaRPr lang="en-AU" sz="20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
        <p:nvSpPr>
          <p:cNvPr id="3" name="Rectangle 2">
            <a:extLst>
              <a:ext uri="{FF2B5EF4-FFF2-40B4-BE49-F238E27FC236}">
                <a16:creationId xmlns:a16="http://schemas.microsoft.com/office/drawing/2014/main" id="{3DA70671-4539-ADBE-FC31-0A5694203949}"/>
              </a:ext>
            </a:extLst>
          </p:cNvPr>
          <p:cNvSpPr/>
          <p:nvPr/>
        </p:nvSpPr>
        <p:spPr>
          <a:xfrm>
            <a:off x="914400" y="3568517"/>
            <a:ext cx="2926080" cy="57912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2"/>
                </a:solidFill>
                <a:latin typeface="Amasis MT Pro" panose="02040504050005020304" pitchFamily="18" charset="0"/>
              </a:rPr>
              <a:t>Quantifying Temporal Comprehension</a:t>
            </a:r>
          </a:p>
        </p:txBody>
      </p:sp>
      <p:sp>
        <p:nvSpPr>
          <p:cNvPr id="4" name="Rectangle 3">
            <a:extLst>
              <a:ext uri="{FF2B5EF4-FFF2-40B4-BE49-F238E27FC236}">
                <a16:creationId xmlns:a16="http://schemas.microsoft.com/office/drawing/2014/main" id="{5B5D5E03-7549-B33A-2666-593F28860092}"/>
              </a:ext>
            </a:extLst>
          </p:cNvPr>
          <p:cNvSpPr/>
          <p:nvPr/>
        </p:nvSpPr>
        <p:spPr>
          <a:xfrm>
            <a:off x="8353777" y="4996468"/>
            <a:ext cx="2926080" cy="57912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2"/>
                </a:solidFill>
                <a:latin typeface="Amasis MT Pro" panose="02040504050005020304" pitchFamily="18" charset="0"/>
              </a:rPr>
              <a:t>Refining Methodologies</a:t>
            </a:r>
          </a:p>
        </p:txBody>
      </p:sp>
      <p:sp>
        <p:nvSpPr>
          <p:cNvPr id="5" name="Rectangle 4">
            <a:extLst>
              <a:ext uri="{FF2B5EF4-FFF2-40B4-BE49-F238E27FC236}">
                <a16:creationId xmlns:a16="http://schemas.microsoft.com/office/drawing/2014/main" id="{682C250D-E995-D007-DD6D-DCD861DD950E}"/>
              </a:ext>
            </a:extLst>
          </p:cNvPr>
          <p:cNvSpPr/>
          <p:nvPr/>
        </p:nvSpPr>
        <p:spPr>
          <a:xfrm>
            <a:off x="8351520" y="3568517"/>
            <a:ext cx="2926080" cy="57912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2"/>
                </a:solidFill>
                <a:latin typeface="Amasis MT Pro" panose="02040504050005020304" pitchFamily="18" charset="0"/>
              </a:rPr>
              <a:t>Literature Review</a:t>
            </a:r>
          </a:p>
        </p:txBody>
      </p:sp>
      <p:sp>
        <p:nvSpPr>
          <p:cNvPr id="6" name="Rectangle 5">
            <a:extLst>
              <a:ext uri="{FF2B5EF4-FFF2-40B4-BE49-F238E27FC236}">
                <a16:creationId xmlns:a16="http://schemas.microsoft.com/office/drawing/2014/main" id="{2DBC8DC5-187C-A6A0-70A9-FFE0E3A4FD07}"/>
              </a:ext>
            </a:extLst>
          </p:cNvPr>
          <p:cNvSpPr/>
          <p:nvPr/>
        </p:nvSpPr>
        <p:spPr>
          <a:xfrm>
            <a:off x="4632960" y="3568517"/>
            <a:ext cx="2926080" cy="57912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2"/>
                </a:solidFill>
                <a:latin typeface="Amasis MT Pro" panose="02040504050005020304" pitchFamily="18" charset="0"/>
              </a:rPr>
              <a:t>Dataset Creation &amp; Refinement</a:t>
            </a:r>
          </a:p>
        </p:txBody>
      </p:sp>
      <p:sp>
        <p:nvSpPr>
          <p:cNvPr id="7" name="Rectangle 6">
            <a:extLst>
              <a:ext uri="{FF2B5EF4-FFF2-40B4-BE49-F238E27FC236}">
                <a16:creationId xmlns:a16="http://schemas.microsoft.com/office/drawing/2014/main" id="{C133038A-2CBF-8C42-D033-2CEECD17C840}"/>
              </a:ext>
            </a:extLst>
          </p:cNvPr>
          <p:cNvSpPr/>
          <p:nvPr/>
        </p:nvSpPr>
        <p:spPr>
          <a:xfrm>
            <a:off x="4649273" y="4996468"/>
            <a:ext cx="2926080" cy="57912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000" dirty="0">
                <a:solidFill>
                  <a:schemeClr val="tx2"/>
                </a:solidFill>
                <a:latin typeface="Amasis MT Pro" panose="02040504050005020304" pitchFamily="18" charset="0"/>
              </a:rPr>
              <a:t>Evaluation</a:t>
            </a:r>
          </a:p>
        </p:txBody>
      </p:sp>
      <p:cxnSp>
        <p:nvCxnSpPr>
          <p:cNvPr id="15" name="Straight Arrow Connector 14">
            <a:extLst>
              <a:ext uri="{FF2B5EF4-FFF2-40B4-BE49-F238E27FC236}">
                <a16:creationId xmlns:a16="http://schemas.microsoft.com/office/drawing/2014/main" id="{46B08455-4878-23CA-8E3A-A4108A163A53}"/>
              </a:ext>
            </a:extLst>
          </p:cNvPr>
          <p:cNvCxnSpPr>
            <a:cxnSpLocks/>
            <a:stCxn id="3" idx="3"/>
            <a:endCxn id="6" idx="1"/>
          </p:cNvCxnSpPr>
          <p:nvPr/>
        </p:nvCxnSpPr>
        <p:spPr>
          <a:xfrm>
            <a:off x="3840480" y="3858077"/>
            <a:ext cx="792480" cy="0"/>
          </a:xfrm>
          <a:prstGeom prst="straightConnector1">
            <a:avLst/>
          </a:prstGeom>
          <a:ln w="7620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F3B6C02-E09E-859C-E2E2-9C5508E39346}"/>
              </a:ext>
            </a:extLst>
          </p:cNvPr>
          <p:cNvCxnSpPr>
            <a:cxnSpLocks/>
            <a:stCxn id="6" idx="3"/>
            <a:endCxn id="5" idx="1"/>
          </p:cNvCxnSpPr>
          <p:nvPr/>
        </p:nvCxnSpPr>
        <p:spPr>
          <a:xfrm>
            <a:off x="7559040" y="3858077"/>
            <a:ext cx="792480" cy="0"/>
          </a:xfrm>
          <a:prstGeom prst="straightConnector1">
            <a:avLst/>
          </a:prstGeom>
          <a:ln w="7620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03B2CBD-A15B-6343-478B-9130237CA3EB}"/>
              </a:ext>
            </a:extLst>
          </p:cNvPr>
          <p:cNvCxnSpPr>
            <a:cxnSpLocks/>
            <a:stCxn id="5" idx="2"/>
            <a:endCxn id="4" idx="0"/>
          </p:cNvCxnSpPr>
          <p:nvPr/>
        </p:nvCxnSpPr>
        <p:spPr>
          <a:xfrm>
            <a:off x="9814560" y="4147637"/>
            <a:ext cx="2257" cy="848831"/>
          </a:xfrm>
          <a:prstGeom prst="straightConnector1">
            <a:avLst/>
          </a:prstGeom>
          <a:ln w="7620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CE76EB9-836E-9680-655A-2DE7F2A1797C}"/>
              </a:ext>
            </a:extLst>
          </p:cNvPr>
          <p:cNvCxnSpPr>
            <a:cxnSpLocks/>
            <a:stCxn id="4" idx="1"/>
            <a:endCxn id="7" idx="3"/>
          </p:cNvCxnSpPr>
          <p:nvPr/>
        </p:nvCxnSpPr>
        <p:spPr>
          <a:xfrm flipH="1">
            <a:off x="7575353" y="5286028"/>
            <a:ext cx="778424" cy="0"/>
          </a:xfrm>
          <a:prstGeom prst="straightConnector1">
            <a:avLst/>
          </a:prstGeom>
          <a:ln w="76200">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57A6FFF-3922-4539-5A61-704D0C62F2CC}"/>
              </a:ext>
            </a:extLst>
          </p:cNvPr>
          <p:cNvSpPr txBox="1"/>
          <p:nvPr/>
        </p:nvSpPr>
        <p:spPr>
          <a:xfrm>
            <a:off x="2542136" y="5665184"/>
            <a:ext cx="7140353" cy="400110"/>
          </a:xfrm>
          <a:prstGeom prst="rect">
            <a:avLst/>
          </a:prstGeom>
          <a:noFill/>
        </p:spPr>
        <p:txBody>
          <a:bodyPr wrap="none" rtlCol="0">
            <a:spAutoFit/>
          </a:bodyPr>
          <a:lstStyle/>
          <a:p>
            <a:r>
              <a:rPr lang="en-AU" sz="2000" dirty="0">
                <a:latin typeface="Amasis MT Pro" panose="02040504050005020304" pitchFamily="18" charset="0"/>
              </a:rPr>
              <a:t>Flowchart: Illustrating Flow of Steps for Proposed Methodology</a:t>
            </a:r>
          </a:p>
        </p:txBody>
      </p:sp>
    </p:spTree>
    <p:extLst>
      <p:ext uri="{BB962C8B-B14F-4D97-AF65-F5344CB8AC3E}">
        <p14:creationId xmlns:p14="http://schemas.microsoft.com/office/powerpoint/2010/main" val="227384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39CB6-78E8-D545-618F-F38B41039EDB}"/>
              </a:ext>
            </a:extLst>
          </p:cNvPr>
          <p:cNvSpPr>
            <a:spLocks noGrp="1"/>
          </p:cNvSpPr>
          <p:nvPr>
            <p:ph type="title"/>
          </p:nvPr>
        </p:nvSpPr>
        <p:spPr>
          <a:xfrm>
            <a:off x="459346" y="278535"/>
            <a:ext cx="9895951" cy="1033669"/>
          </a:xfrm>
        </p:spPr>
        <p:txBody>
          <a:bodyPr>
            <a:normAutofit/>
          </a:bodyPr>
          <a:lstStyle/>
          <a:p>
            <a:r>
              <a:rPr lang="en-AU" sz="4000" dirty="0">
                <a:solidFill>
                  <a:srgbClr val="FFFFFF"/>
                </a:solidFill>
                <a:latin typeface="Algerian" panose="04020705040A02060702" pitchFamily="82" charset="0"/>
              </a:rPr>
              <a:t>Proposed Methodology (1)</a:t>
            </a:r>
          </a:p>
        </p:txBody>
      </p:sp>
      <p:sp>
        <p:nvSpPr>
          <p:cNvPr id="9" name="Content Placeholder 8">
            <a:extLst>
              <a:ext uri="{FF2B5EF4-FFF2-40B4-BE49-F238E27FC236}">
                <a16:creationId xmlns:a16="http://schemas.microsoft.com/office/drawing/2014/main" id="{7BB169E7-103D-62D3-B79C-380AF1FCB186}"/>
              </a:ext>
            </a:extLst>
          </p:cNvPr>
          <p:cNvSpPr>
            <a:spLocks noGrp="1"/>
          </p:cNvSpPr>
          <p:nvPr>
            <p:ph idx="1"/>
          </p:nvPr>
        </p:nvSpPr>
        <p:spPr>
          <a:xfrm>
            <a:off x="779778" y="2000258"/>
            <a:ext cx="10632440" cy="2843592"/>
          </a:xfrm>
        </p:spPr>
        <p:txBody>
          <a:bodyPr>
            <a:noAutofit/>
          </a:bodyPr>
          <a:lstStyle/>
          <a:p>
            <a:pPr marL="0" indent="0" algn="just">
              <a:buNone/>
            </a:pPr>
            <a:r>
              <a:rPr lang="en-US" b="1" dirty="0">
                <a:latin typeface="Amasis MT Pro" panose="02040504050005020304" pitchFamily="18" charset="0"/>
              </a:rPr>
              <a:t>Quantifying Temporal Comprehension </a:t>
            </a:r>
          </a:p>
          <a:p>
            <a:pPr algn="just">
              <a:buFont typeface="Wingdings" panose="05000000000000000000" pitchFamily="2" charset="2"/>
              <a:buChar char="v"/>
            </a:pPr>
            <a:endParaRPr lang="en-US" sz="2200" b="1"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Incidence Tracking: </a:t>
            </a:r>
            <a:r>
              <a:rPr lang="en-US" sz="2200" dirty="0">
                <a:latin typeface="Amasis MT Pro" panose="02040504050005020304" pitchFamily="18" charset="0"/>
              </a:rPr>
              <a:t>Establish a systematic approach to track and analyze incidents of temporal misunderstandings within LLM interactions. </a:t>
            </a:r>
          </a:p>
          <a:p>
            <a:pPr marL="0" indent="0" algn="just">
              <a:buNone/>
            </a:pPr>
            <a:endParaRPr lang="en-US" sz="2200" dirty="0">
              <a:latin typeface="Amasis MT Pro" panose="02040504050005020304" pitchFamily="18" charset="0"/>
            </a:endParaRPr>
          </a:p>
          <a:p>
            <a:pPr marL="0" indent="0" algn="just">
              <a:buNone/>
            </a:pPr>
            <a:r>
              <a:rPr lang="en-US" sz="2200" dirty="0">
                <a:latin typeface="Amasis MT Pro" panose="02040504050005020304" pitchFamily="18" charset="0"/>
              </a:rPr>
              <a:t>• </a:t>
            </a:r>
            <a:r>
              <a:rPr lang="en-US" sz="2200" b="1" dirty="0">
                <a:latin typeface="Amasis MT Pro" panose="02040504050005020304" pitchFamily="18" charset="0"/>
              </a:rPr>
              <a:t>Experimental Validation: </a:t>
            </a:r>
            <a:r>
              <a:rPr lang="en-US" sz="2200" dirty="0">
                <a:latin typeface="Amasis MT Pro" panose="02040504050005020304" pitchFamily="18" charset="0"/>
              </a:rPr>
              <a:t>Conduct controlled experiments to validate the findings from the incidence tracking. </a:t>
            </a:r>
          </a:p>
          <a:p>
            <a:pPr marL="0" indent="0" algn="just">
              <a:buNone/>
            </a:pPr>
            <a:endParaRPr lang="en-US" sz="2200" dirty="0">
              <a:latin typeface="Amasis MT Pro" panose="02040504050005020304" pitchFamily="18" charset="0"/>
            </a:endParaRPr>
          </a:p>
        </p:txBody>
      </p:sp>
      <p:sp>
        <p:nvSpPr>
          <p:cNvPr id="11" name="Footer Placeholder 10">
            <a:extLst>
              <a:ext uri="{FF2B5EF4-FFF2-40B4-BE49-F238E27FC236}">
                <a16:creationId xmlns:a16="http://schemas.microsoft.com/office/drawing/2014/main" id="{C769B464-61E5-3D83-057F-41616F7866A2}"/>
              </a:ext>
            </a:extLst>
          </p:cNvPr>
          <p:cNvSpPr>
            <a:spLocks noGrp="1"/>
          </p:cNvSpPr>
          <p:nvPr>
            <p:ph type="ftr" sz="quarter" idx="11"/>
          </p:nvPr>
        </p:nvSpPr>
        <p:spPr>
          <a:xfrm>
            <a:off x="10272532" y="6492875"/>
            <a:ext cx="2324582" cy="365125"/>
          </a:xfrm>
        </p:spPr>
        <p:txBody>
          <a:bodyPr/>
          <a:lstStyle/>
          <a:p>
            <a:r>
              <a:rPr lang="en-US" sz="2000" dirty="0">
                <a:solidFill>
                  <a:schemeClr val="tx2"/>
                </a:solidFill>
                <a:latin typeface="Amasis MT Pro" panose="02040504050005020304" pitchFamily="18" charset="0"/>
              </a:rPr>
              <a:t>Anmol</a:t>
            </a:r>
            <a:r>
              <a:rPr lang="en-US" sz="2000" b="1" dirty="0">
                <a:solidFill>
                  <a:schemeClr val="tx2"/>
                </a:solidFill>
                <a:latin typeface="Amasis MT Pro" panose="02040504050005020304" pitchFamily="18" charset="0"/>
              </a:rPr>
              <a:t> </a:t>
            </a:r>
            <a:r>
              <a:rPr lang="en-US" sz="2000" dirty="0">
                <a:solidFill>
                  <a:schemeClr val="tx2"/>
                </a:solidFill>
                <a:latin typeface="Amasis MT Pro" panose="02040504050005020304" pitchFamily="18" charset="0"/>
              </a:rPr>
              <a:t>Arora</a:t>
            </a:r>
          </a:p>
        </p:txBody>
      </p:sp>
    </p:spTree>
    <p:extLst>
      <p:ext uri="{BB962C8B-B14F-4D97-AF65-F5344CB8AC3E}">
        <p14:creationId xmlns:p14="http://schemas.microsoft.com/office/powerpoint/2010/main" val="175785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1333</TotalTime>
  <Words>1888</Words>
  <Application>Microsoft Office PowerPoint</Application>
  <PresentationFormat>Widescreen</PresentationFormat>
  <Paragraphs>139</Paragraphs>
  <Slides>18</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Aldhabi</vt:lpstr>
      <vt:lpstr>Algerian</vt:lpstr>
      <vt:lpstr>Amasis MT Pro</vt:lpstr>
      <vt:lpstr>Amasis MT Pro Black</vt:lpstr>
      <vt:lpstr>Aptos</vt:lpstr>
      <vt:lpstr>Aptos Display</vt:lpstr>
      <vt:lpstr>Arial</vt:lpstr>
      <vt:lpstr>Calibri</vt:lpstr>
      <vt:lpstr>Wingdings</vt:lpstr>
      <vt:lpstr>Office Theme</vt:lpstr>
      <vt:lpstr>PowerPoint Presentation</vt:lpstr>
      <vt:lpstr>PowerPoint Presentation</vt:lpstr>
      <vt:lpstr>INTRODUCTION</vt:lpstr>
      <vt:lpstr>Introduction</vt:lpstr>
      <vt:lpstr>Motivation behind the project</vt:lpstr>
      <vt:lpstr>CURRENT Literature</vt:lpstr>
      <vt:lpstr>Challenges in present literature</vt:lpstr>
      <vt:lpstr>Objectives &amp; Proposed Methodology</vt:lpstr>
      <vt:lpstr>Proposed Methodology (1)</vt:lpstr>
      <vt:lpstr>Proposed Methodology (2)</vt:lpstr>
      <vt:lpstr>Proposed Methodology (3)</vt:lpstr>
      <vt:lpstr>Proposed Methodology (4)</vt:lpstr>
      <vt:lpstr>Proposed Methodology (5)</vt:lpstr>
      <vt:lpstr>CONCLUSION</vt:lpstr>
      <vt:lpstr>PowerPoint Presentation</vt:lpstr>
      <vt:lpstr>Reference LIST</vt:lpstr>
      <vt:lpstr>Reference LIST</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Arora</dc:creator>
  <cp:lastModifiedBy>Anmol Arora</cp:lastModifiedBy>
  <cp:revision>41</cp:revision>
  <dcterms:created xsi:type="dcterms:W3CDTF">2024-05-07T06:42:39Z</dcterms:created>
  <dcterms:modified xsi:type="dcterms:W3CDTF">2024-05-08T05:52:17Z</dcterms:modified>
</cp:coreProperties>
</file>