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58"/>
            <a:ext cx="12192000" cy="679704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15658" y="573151"/>
            <a:ext cx="7861300" cy="835660"/>
          </a:xfrm>
          <a:custGeom>
            <a:avLst/>
            <a:gdLst/>
            <a:ahLst/>
            <a:cxnLst/>
            <a:rect l="l" t="t" r="r" b="b"/>
            <a:pathLst>
              <a:path w="7861300" h="835660">
                <a:moveTo>
                  <a:pt x="7860792" y="0"/>
                </a:moveTo>
                <a:lnTo>
                  <a:pt x="0" y="0"/>
                </a:lnTo>
                <a:lnTo>
                  <a:pt x="0" y="835151"/>
                </a:lnTo>
                <a:lnTo>
                  <a:pt x="7860792" y="835151"/>
                </a:lnTo>
                <a:lnTo>
                  <a:pt x="786079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021" y="91439"/>
            <a:ext cx="10206634" cy="16171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792605"/>
            <a:ext cx="9912350" cy="3399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itunanmolsahoo@gmail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3021" y="529869"/>
            <a:ext cx="7889240" cy="8496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26715" algn="l"/>
              </a:tabLst>
            </a:pPr>
            <a:r>
              <a:rPr dirty="0" sz="5400" spc="-10"/>
              <a:t>Analysing</a:t>
            </a:r>
            <a:r>
              <a:rPr dirty="0" sz="5400"/>
              <a:t>	</a:t>
            </a:r>
            <a:r>
              <a:rPr dirty="0" sz="5400" spc="-35"/>
              <a:t>Trading</a:t>
            </a:r>
            <a:r>
              <a:rPr dirty="0" sz="5400" spc="-260"/>
              <a:t> </a:t>
            </a:r>
            <a:r>
              <a:rPr dirty="0" sz="5400" spc="-10"/>
              <a:t>Behaviour</a:t>
            </a:r>
            <a:endParaRPr sz="5400"/>
          </a:p>
        </p:txBody>
      </p:sp>
      <p:sp>
        <p:nvSpPr>
          <p:cNvPr id="3" name="object 3" descr=""/>
          <p:cNvSpPr/>
          <p:nvPr/>
        </p:nvSpPr>
        <p:spPr>
          <a:xfrm>
            <a:off x="8376412" y="573150"/>
            <a:ext cx="304800" cy="835660"/>
          </a:xfrm>
          <a:custGeom>
            <a:avLst/>
            <a:gdLst/>
            <a:ahLst/>
            <a:cxnLst/>
            <a:rect l="l" t="t" r="r" b="b"/>
            <a:pathLst>
              <a:path w="304800" h="835660">
                <a:moveTo>
                  <a:pt x="149339" y="0"/>
                </a:moveTo>
                <a:lnTo>
                  <a:pt x="0" y="0"/>
                </a:lnTo>
                <a:lnTo>
                  <a:pt x="0" y="835152"/>
                </a:lnTo>
                <a:lnTo>
                  <a:pt x="149339" y="835152"/>
                </a:lnTo>
                <a:lnTo>
                  <a:pt x="149339" y="0"/>
                </a:lnTo>
                <a:close/>
              </a:path>
              <a:path w="304800" h="835660">
                <a:moveTo>
                  <a:pt x="304800" y="0"/>
                </a:moveTo>
                <a:lnTo>
                  <a:pt x="149352" y="0"/>
                </a:lnTo>
                <a:lnTo>
                  <a:pt x="149352" y="835152"/>
                </a:lnTo>
                <a:lnTo>
                  <a:pt x="304800" y="835152"/>
                </a:lnTo>
                <a:lnTo>
                  <a:pt x="3048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8768" y="980897"/>
            <a:ext cx="3757295" cy="544893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99085" marR="5080" indent="-287020">
              <a:lnSpc>
                <a:spcPct val="90100"/>
              </a:lnSpc>
              <a:spcBef>
                <a:spcPts val="3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(Sentiment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Value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Time)Market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Cycle Reflection: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Sentiment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values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over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time </a:t>
            </a:r>
            <a:r>
              <a:rPr dirty="0" sz="1600">
                <a:latin typeface="Calibri"/>
                <a:cs typeface="Calibri"/>
              </a:rPr>
              <a:t>show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clear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oscillations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between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fear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greed,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with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shifts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closely </a:t>
            </a:r>
            <a:r>
              <a:rPr dirty="0" sz="1600">
                <a:latin typeface="Calibri"/>
                <a:cs typeface="Calibri"/>
              </a:rPr>
              <a:t>preceding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following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big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market swings.Strategy</a:t>
            </a:r>
            <a:r>
              <a:rPr dirty="0" sz="1600" spc="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Implication:</a:t>
            </a:r>
            <a:r>
              <a:rPr dirty="0" sz="1600" spc="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Integrating real-</a:t>
            </a:r>
            <a:r>
              <a:rPr dirty="0" sz="1600">
                <a:latin typeface="Calibri"/>
                <a:cs typeface="Calibri"/>
              </a:rPr>
              <a:t>time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sentiment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trends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into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trading dashboards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help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traders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anticipate volatility,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adjusting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exposure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during greed/fear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transitions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enhance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profit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avoid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unnecessary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losses.</a:t>
            </a:r>
            <a:endParaRPr sz="1600">
              <a:latin typeface="Calibri"/>
              <a:cs typeface="Calibri"/>
            </a:endParaRPr>
          </a:p>
          <a:p>
            <a:pPr marL="299085" marR="9525" indent="-287020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Calibri"/>
                <a:cs typeface="Calibri"/>
              </a:rPr>
              <a:t>(Sentiment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Classification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Distribution)Bias </a:t>
            </a:r>
            <a:r>
              <a:rPr dirty="0" sz="1600" spc="-30">
                <a:latin typeface="Calibri"/>
                <a:cs typeface="Calibri"/>
              </a:rPr>
              <a:t>Toward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Fear: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"Fear"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"Greed" </a:t>
            </a:r>
            <a:r>
              <a:rPr dirty="0" sz="1600">
                <a:latin typeface="Calibri"/>
                <a:cs typeface="Calibri"/>
              </a:rPr>
              <a:t>dominate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classification</a:t>
            </a:r>
            <a:r>
              <a:rPr dirty="0" sz="1600" spc="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distribution,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"Extreme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Fear"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appears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often </a:t>
            </a:r>
            <a:r>
              <a:rPr dirty="0" sz="1600">
                <a:latin typeface="Calibri"/>
                <a:cs typeface="Calibri"/>
              </a:rPr>
              <a:t>than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"Extreme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Greed."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Market participants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tend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react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strongly</a:t>
            </a:r>
            <a:r>
              <a:rPr dirty="0" sz="1600" spc="-25">
                <a:latin typeface="Calibri"/>
                <a:cs typeface="Calibri"/>
              </a:rPr>
              <a:t> to </a:t>
            </a:r>
            <a:r>
              <a:rPr dirty="0" sz="1600">
                <a:latin typeface="Calibri"/>
                <a:cs typeface="Calibri"/>
              </a:rPr>
              <a:t>downturns,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leading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more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risk-</a:t>
            </a:r>
            <a:r>
              <a:rPr dirty="0" sz="1600" spc="-25">
                <a:latin typeface="Calibri"/>
                <a:cs typeface="Calibri"/>
              </a:rPr>
              <a:t>off </a:t>
            </a:r>
            <a:r>
              <a:rPr dirty="0" sz="1600">
                <a:latin typeface="Calibri"/>
                <a:cs typeface="Calibri"/>
              </a:rPr>
              <a:t>periods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extreme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bull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runs.Risk Management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Guide: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During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high-</a:t>
            </a:r>
            <a:r>
              <a:rPr dirty="0" sz="1600" spc="-20">
                <a:latin typeface="Calibri"/>
                <a:cs typeface="Calibri"/>
              </a:rPr>
              <a:t>fear </a:t>
            </a:r>
            <a:r>
              <a:rPr dirty="0" sz="1600">
                <a:latin typeface="Calibri"/>
                <a:cs typeface="Calibri"/>
              </a:rPr>
              <a:t>periods,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reduce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leverage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risk;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during </a:t>
            </a:r>
            <a:r>
              <a:rPr dirty="0" sz="1600">
                <a:latin typeface="Calibri"/>
                <a:cs typeface="Calibri"/>
              </a:rPr>
              <a:t>greed,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pursue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opportunities</a:t>
            </a:r>
            <a:r>
              <a:rPr dirty="0" sz="1600" spc="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but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ready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rapid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reversals,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adapting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strategy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to </a:t>
            </a:r>
            <a:r>
              <a:rPr dirty="0" sz="1600" spc="-10">
                <a:latin typeface="Calibri"/>
                <a:cs typeface="Calibri"/>
              </a:rPr>
              <a:t>sentiment-</a:t>
            </a:r>
            <a:r>
              <a:rPr dirty="0" sz="1600">
                <a:latin typeface="Calibri"/>
                <a:cs typeface="Calibri"/>
              </a:rPr>
              <a:t>driven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market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structure.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7296" y="21335"/>
            <a:ext cx="6099270" cy="335392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73550" y="3435096"/>
            <a:ext cx="6024125" cy="27492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8768" y="426465"/>
            <a:ext cx="3754754" cy="61366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99085" marR="24130" indent="-28702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Market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Structure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Visibility: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time </a:t>
            </a:r>
            <a:r>
              <a:rPr dirty="0" sz="1800">
                <a:latin typeface="Calibri"/>
                <a:cs typeface="Calibri"/>
              </a:rPr>
              <a:t>series</a:t>
            </a:r>
            <a:r>
              <a:rPr dirty="0" sz="1800" spc="-10">
                <a:latin typeface="Calibri"/>
                <a:cs typeface="Calibri"/>
              </a:rPr>
              <a:t> decomposition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bitcoin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sentiment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(or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price)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strongly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cyclical,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identifiable </a:t>
            </a:r>
            <a:r>
              <a:rPr dirty="0" sz="1800">
                <a:latin typeface="Calibri"/>
                <a:cs typeface="Calibri"/>
              </a:rPr>
              <a:t>trends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repeated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seasonal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swings traders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exploit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ups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downs.Risk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Opportunity </a:t>
            </a:r>
            <a:r>
              <a:rPr dirty="0" sz="1800">
                <a:latin typeface="Calibri"/>
                <a:cs typeface="Calibri"/>
              </a:rPr>
              <a:t>Detection: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Residuals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(bottom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panel) </a:t>
            </a:r>
            <a:r>
              <a:rPr dirty="0" sz="1800">
                <a:latin typeface="Calibri"/>
                <a:cs typeface="Calibri"/>
              </a:rPr>
              <a:t>quickly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flag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periods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model's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forecast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reality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diverge, </a:t>
            </a:r>
            <a:r>
              <a:rPr dirty="0" sz="1800">
                <a:latin typeface="Calibri"/>
                <a:cs typeface="Calibri"/>
              </a:rPr>
              <a:t>letting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risk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managers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detect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review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adjust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strategies swiftly.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Calibri"/>
                <a:cs typeface="Calibri"/>
              </a:rPr>
              <a:t>(Forecast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Prophet: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Observations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Confidence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Bands)Forecast </a:t>
            </a:r>
            <a:r>
              <a:rPr dirty="0" sz="1800">
                <a:latin typeface="Calibri"/>
                <a:cs typeface="Calibri"/>
              </a:rPr>
              <a:t>Uncertainty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Matters: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Prophet </a:t>
            </a:r>
            <a:r>
              <a:rPr dirty="0" sz="1800" spc="-20">
                <a:latin typeface="Calibri"/>
                <a:cs typeface="Calibri"/>
              </a:rPr>
              <a:t>model’s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confidence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bands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clearly </a:t>
            </a:r>
            <a:r>
              <a:rPr dirty="0" sz="1800">
                <a:latin typeface="Calibri"/>
                <a:cs typeface="Calibri"/>
              </a:rPr>
              <a:t>widen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during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volatile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intervals, </a:t>
            </a:r>
            <a:r>
              <a:rPr dirty="0" sz="1800">
                <a:latin typeface="Calibri"/>
                <a:cs typeface="Calibri"/>
              </a:rPr>
              <a:t>helping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clients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visually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gauge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when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market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less</a:t>
            </a:r>
            <a:r>
              <a:rPr dirty="0" sz="1800" spc="-10">
                <a:latin typeface="Calibri"/>
                <a:cs typeface="Calibri"/>
              </a:rPr>
              <a:t> predictable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 spc="-10">
                <a:latin typeface="Calibri"/>
                <a:cs typeface="Calibri"/>
              </a:rPr>
              <a:t>therefore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requiring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extra </a:t>
            </a:r>
            <a:r>
              <a:rPr dirty="0" sz="1800" spc="-10">
                <a:latin typeface="Calibri"/>
                <a:cs typeface="Calibri"/>
              </a:rPr>
              <a:t>caution.Actionable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Outlook:</a:t>
            </a:r>
            <a:r>
              <a:rPr dirty="0" sz="1800" spc="-20">
                <a:latin typeface="Calibri"/>
                <a:cs typeface="Calibri"/>
              </a:rPr>
              <a:t> Most </a:t>
            </a:r>
            <a:r>
              <a:rPr dirty="0" sz="1800">
                <a:latin typeface="Calibri"/>
                <a:cs typeface="Calibri"/>
              </a:rPr>
              <a:t>actual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within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predicted intervals,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validating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model’s </a:t>
            </a:r>
            <a:r>
              <a:rPr dirty="0" sz="1800" spc="-20">
                <a:latin typeface="Calibri"/>
                <a:cs typeface="Calibri"/>
              </a:rPr>
              <a:t>reliability—</a:t>
            </a:r>
            <a:r>
              <a:rPr dirty="0" sz="1800">
                <a:latin typeface="Calibri"/>
                <a:cs typeface="Calibri"/>
              </a:rPr>
              <a:t>automation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hedging strategies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calibrated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on </a:t>
            </a:r>
            <a:r>
              <a:rPr dirty="0" sz="1800">
                <a:latin typeface="Calibri"/>
                <a:cs typeface="Calibri"/>
              </a:rPr>
              <a:t>prediction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confidence.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1475" y="85343"/>
            <a:ext cx="4750213" cy="31211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7935" y="3486911"/>
            <a:ext cx="5036371" cy="28102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357948" y="0"/>
            <a:ext cx="4729480" cy="6507480"/>
            <a:chOff x="7357948" y="0"/>
            <a:chExt cx="4729480" cy="65074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2943" y="3066304"/>
              <a:ext cx="4364736" cy="344117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7948" y="0"/>
              <a:ext cx="4729170" cy="3050658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918768" y="426465"/>
            <a:ext cx="3743325" cy="503872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297815" marR="5080" indent="-285750">
              <a:lnSpc>
                <a:spcPct val="80000"/>
              </a:lnSpc>
              <a:spcBef>
                <a:spcPts val="530"/>
              </a:spcBef>
              <a:buFont typeface="Wingdings"/>
              <a:buChar char="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Limitation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Alert: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flat </a:t>
            </a:r>
            <a:r>
              <a:rPr dirty="0" sz="1800" spc="-20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forecast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fails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respond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recent </a:t>
            </a:r>
            <a:r>
              <a:rPr dirty="0" sz="1800" spc="-1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sharp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moves,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while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actual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series </a:t>
            </a:r>
            <a:r>
              <a:rPr dirty="0" sz="1800" spc="-1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spikes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rapidly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clients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instantly </a:t>
            </a:r>
            <a:r>
              <a:rPr dirty="0" sz="1800" spc="-1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simplistic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for </a:t>
            </a:r>
            <a:r>
              <a:rPr dirty="0" sz="1800" spc="-25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live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markets.Urgency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Upgrade: </a:t>
            </a:r>
            <a:r>
              <a:rPr dirty="0" sz="1800" spc="-1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Relying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static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slow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risks </a:t>
            </a:r>
            <a:r>
              <a:rPr dirty="0" sz="1800" spc="-1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missing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important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breaks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or </a:t>
            </a:r>
            <a:r>
              <a:rPr dirty="0" sz="1800" spc="-25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rallies;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real-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should</a:t>
            </a:r>
            <a:r>
              <a:rPr dirty="0" sz="1800" spc="-35">
                <a:latin typeface="Calibri"/>
                <a:cs typeface="Calibri"/>
              </a:rPr>
              <a:t> be </a:t>
            </a:r>
            <a:r>
              <a:rPr dirty="0" sz="1800" spc="-35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upgraded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dynamic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 </a:t>
            </a:r>
            <a:r>
              <a:rPr dirty="0" sz="1800" spc="-2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adapt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fast.</a:t>
            </a:r>
            <a:endParaRPr sz="1800">
              <a:latin typeface="Calibri"/>
              <a:cs typeface="Calibri"/>
            </a:endParaRPr>
          </a:p>
          <a:p>
            <a:pPr marL="297815" marR="212725" indent="-285750">
              <a:lnSpc>
                <a:spcPct val="80000"/>
              </a:lnSpc>
              <a:spcBef>
                <a:spcPts val="1010"/>
              </a:spcBef>
              <a:buFont typeface="Wingdings"/>
              <a:buChar char="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LSTM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tracks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rapid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rises </a:t>
            </a:r>
            <a:r>
              <a:rPr dirty="0" sz="1800" spc="-2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sudden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dips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sentiment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with </a:t>
            </a:r>
            <a:r>
              <a:rPr dirty="0" sz="1800" spc="-2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lag,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outperforming </a:t>
            </a:r>
            <a:r>
              <a:rPr dirty="0" sz="1800" spc="-1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simpler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forecast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approaches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in </a:t>
            </a:r>
            <a:r>
              <a:rPr dirty="0" sz="1800" spc="-25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dynamic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crypto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markets.Supports 	Automated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Trading: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Because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LSTM </a:t>
            </a:r>
            <a:r>
              <a:rPr dirty="0" sz="1800" spc="-2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predictions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closely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match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actual </a:t>
            </a:r>
            <a:r>
              <a:rPr dirty="0" sz="1800" spc="-1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values,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clients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more </a:t>
            </a:r>
            <a:r>
              <a:rPr dirty="0" sz="1800" spc="-20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confidence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deep </a:t>
            </a:r>
            <a:r>
              <a:rPr dirty="0" sz="1800" spc="-20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learning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predictions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short-</a:t>
            </a:r>
            <a:r>
              <a:rPr dirty="0" sz="1800" spc="-20">
                <a:latin typeface="Calibri"/>
                <a:cs typeface="Calibri"/>
              </a:rPr>
              <a:t>term </a:t>
            </a:r>
            <a:r>
              <a:rPr dirty="0" sz="1800" spc="-20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strategy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signal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automation.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7051" y="0"/>
            <a:ext cx="5784948" cy="413738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18768" y="444754"/>
            <a:ext cx="3741420" cy="417195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299085" marR="5080" indent="-287020">
              <a:lnSpc>
                <a:spcPct val="90000"/>
              </a:lnSpc>
              <a:spcBef>
                <a:spcPts val="330"/>
              </a:spcBef>
              <a:buFont typeface="Wingdings"/>
              <a:buChar char=""/>
              <a:tabLst>
                <a:tab pos="299085" algn="l"/>
              </a:tabLst>
            </a:pPr>
            <a:r>
              <a:rPr dirty="0" sz="2000">
                <a:latin typeface="Calibri"/>
                <a:cs typeface="Calibri"/>
              </a:rPr>
              <a:t>Precision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Across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Regimes: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GRU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nearly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overlays</a:t>
            </a:r>
            <a:r>
              <a:rPr dirty="0" sz="2000" spc="-25">
                <a:latin typeface="Calibri"/>
                <a:cs typeface="Calibri"/>
              </a:rPr>
              <a:t> the </a:t>
            </a:r>
            <a:r>
              <a:rPr dirty="0" sz="2000">
                <a:latin typeface="Calibri"/>
                <a:cs typeface="Calibri"/>
              </a:rPr>
              <a:t>actual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trend,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successfully </a:t>
            </a:r>
            <a:r>
              <a:rPr dirty="0" sz="2000">
                <a:latin typeface="Calibri"/>
                <a:cs typeface="Calibri"/>
              </a:rPr>
              <a:t>switching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between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bullish</a:t>
            </a:r>
            <a:r>
              <a:rPr dirty="0" sz="2000" spc="-10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bearish</a:t>
            </a:r>
            <a:r>
              <a:rPr dirty="0" sz="2000" spc="-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sentiment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regimes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with </a:t>
            </a:r>
            <a:r>
              <a:rPr dirty="0" sz="2000">
                <a:latin typeface="Calibri"/>
                <a:cs typeface="Calibri"/>
              </a:rPr>
              <a:t>almost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delay—</a:t>
            </a:r>
            <a:r>
              <a:rPr dirty="0" sz="2000">
                <a:latin typeface="Calibri"/>
                <a:cs typeface="Calibri"/>
              </a:rPr>
              <a:t>clients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benefit </a:t>
            </a:r>
            <a:r>
              <a:rPr dirty="0" sz="2000">
                <a:latin typeface="Calibri"/>
                <a:cs typeface="Calibri"/>
              </a:rPr>
              <a:t>from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timely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response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shocks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cycles.Choice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Model: </a:t>
            </a:r>
            <a:r>
              <a:rPr dirty="0" sz="2000">
                <a:latin typeface="Calibri"/>
                <a:cs typeface="Calibri"/>
              </a:rPr>
              <a:t>GRU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LSTM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models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both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offer high-</a:t>
            </a:r>
            <a:r>
              <a:rPr dirty="0" sz="2000">
                <a:latin typeface="Calibri"/>
                <a:cs typeface="Calibri"/>
              </a:rPr>
              <a:t>fidelity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market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forecasts, </a:t>
            </a:r>
            <a:r>
              <a:rPr dirty="0" sz="2000">
                <a:latin typeface="Calibri"/>
                <a:cs typeface="Calibri"/>
              </a:rPr>
              <a:t>allowing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managers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choose</a:t>
            </a:r>
            <a:endParaRPr sz="2000">
              <a:latin typeface="Calibri"/>
              <a:cs typeface="Calibri"/>
            </a:endParaRPr>
          </a:p>
          <a:p>
            <a:pPr marL="299085" marR="18415">
              <a:lnSpc>
                <a:spcPct val="90000"/>
              </a:lnSpc>
            </a:pP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platform’s latency/complexity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needs, </a:t>
            </a:r>
            <a:r>
              <a:rPr dirty="0" sz="2000">
                <a:latin typeface="Calibri"/>
                <a:cs typeface="Calibri"/>
              </a:rPr>
              <a:t>ensuring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state-</a:t>
            </a:r>
            <a:r>
              <a:rPr dirty="0" sz="2000" spc="-20">
                <a:latin typeface="Calibri"/>
                <a:cs typeface="Calibri"/>
              </a:rPr>
              <a:t>of-the-</a:t>
            </a:r>
            <a:r>
              <a:rPr dirty="0" sz="2000">
                <a:latin typeface="Calibri"/>
                <a:cs typeface="Calibri"/>
              </a:rPr>
              <a:t>art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risk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opportunity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tracking.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4581" rIns="0" bIns="0" rtlCol="0" vert="horz">
            <a:spAutoFit/>
          </a:bodyPr>
          <a:lstStyle/>
          <a:p>
            <a:pPr marL="1180465">
              <a:lnSpc>
                <a:spcPct val="100000"/>
              </a:lnSpc>
              <a:spcBef>
                <a:spcPts val="95"/>
              </a:spcBef>
            </a:pPr>
            <a:r>
              <a:rPr dirty="0" sz="8000" spc="-1745" b="1">
                <a:latin typeface="Tahoma"/>
                <a:cs typeface="Tahoma"/>
              </a:rPr>
              <a:t>Key</a:t>
            </a:r>
            <a:r>
              <a:rPr dirty="0" sz="8000" spc="-700" b="1">
                <a:latin typeface="Tahoma"/>
                <a:cs typeface="Tahoma"/>
              </a:rPr>
              <a:t> </a:t>
            </a:r>
            <a:r>
              <a:rPr dirty="0" sz="8000" spc="-1495" b="1">
                <a:latin typeface="Tahoma"/>
                <a:cs typeface="Tahoma"/>
              </a:rPr>
              <a:t>Insights</a:t>
            </a:r>
            <a:r>
              <a:rPr dirty="0" sz="8000" spc="-695" b="1">
                <a:latin typeface="Tahoma"/>
                <a:cs typeface="Tahoma"/>
              </a:rPr>
              <a:t> </a:t>
            </a:r>
            <a:r>
              <a:rPr dirty="0" sz="8000" spc="-1750" b="1">
                <a:latin typeface="Tahoma"/>
                <a:cs typeface="Tahoma"/>
              </a:rPr>
              <a:t>and</a:t>
            </a:r>
            <a:r>
              <a:rPr dirty="0" sz="8000" spc="-695" b="1">
                <a:latin typeface="Tahoma"/>
                <a:cs typeface="Tahoma"/>
              </a:rPr>
              <a:t> </a:t>
            </a:r>
            <a:r>
              <a:rPr dirty="0" sz="8000" spc="-1390" b="1">
                <a:latin typeface="Tahoma"/>
                <a:cs typeface="Tahoma"/>
              </a:rPr>
              <a:t>Solutions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02994" y="4098112"/>
            <a:ext cx="25717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III.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02994" y="1866391"/>
            <a:ext cx="8940165" cy="389255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527685" marR="5080" indent="-515620">
              <a:lnSpc>
                <a:spcPct val="90100"/>
              </a:lnSpc>
              <a:spcBef>
                <a:spcPts val="310"/>
              </a:spcBef>
              <a:buAutoNum type="romanUcPeriod"/>
              <a:tabLst>
                <a:tab pos="527685" algn="l"/>
              </a:tabLst>
            </a:pPr>
            <a:r>
              <a:rPr dirty="0" sz="1800">
                <a:latin typeface="Calibri"/>
                <a:cs typeface="Calibri"/>
              </a:rPr>
              <a:t>Behavior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vs.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Sentiment: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Volume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surges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leverage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usage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tightly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coincide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greed </a:t>
            </a:r>
            <a:r>
              <a:rPr dirty="0" sz="1800">
                <a:latin typeface="Calibri"/>
                <a:cs typeface="Calibri"/>
              </a:rPr>
              <a:t>phases,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risk-</a:t>
            </a:r>
            <a:r>
              <a:rPr dirty="0" sz="1800">
                <a:latin typeface="Calibri"/>
                <a:cs typeface="Calibri"/>
              </a:rPr>
              <a:t>off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regimes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(fear)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reduced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size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defensive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position-taking. </a:t>
            </a:r>
            <a:r>
              <a:rPr dirty="0" sz="1800">
                <a:latin typeface="Calibri"/>
                <a:cs typeface="Calibri"/>
              </a:rPr>
              <a:t>Social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Sentiment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Drives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Volatility: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Surges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trading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activity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often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shifts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social </a:t>
            </a:r>
            <a:r>
              <a:rPr dirty="0" sz="1800">
                <a:latin typeface="Calibri"/>
                <a:cs typeface="Calibri"/>
              </a:rPr>
              <a:t>media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sentiment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headlines,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showing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monitoring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online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trends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provide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early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warning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before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moves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escalate.</a:t>
            </a:r>
            <a:endParaRPr sz="1800">
              <a:latin typeface="Calibri"/>
              <a:cs typeface="Calibri"/>
            </a:endParaRPr>
          </a:p>
          <a:p>
            <a:pPr algn="just" marL="527685" marR="210820" indent="-515620">
              <a:lnSpc>
                <a:spcPts val="1939"/>
              </a:lnSpc>
              <a:spcBef>
                <a:spcPts val="1040"/>
              </a:spcBef>
              <a:buAutoNum type="romanUcPeriod"/>
              <a:tabLst>
                <a:tab pos="527685" algn="l"/>
                <a:tab pos="532130" algn="l"/>
              </a:tabLst>
            </a:pPr>
            <a:r>
              <a:rPr dirty="0" sz="1800">
                <a:latin typeface="Calibri"/>
                <a:cs typeface="Calibri"/>
              </a:rPr>
              <a:t>	Herd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Behavior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Amplifies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Risk: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Traders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crowd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during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both </a:t>
            </a:r>
            <a:r>
              <a:rPr dirty="0" sz="1800">
                <a:latin typeface="Calibri"/>
                <a:cs typeface="Calibri"/>
              </a:rPr>
              <a:t>fear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greed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phases,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leading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overbuying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panic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selling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bottoms,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which </a:t>
            </a:r>
            <a:r>
              <a:rPr dirty="0" sz="1800">
                <a:latin typeface="Calibri"/>
                <a:cs typeface="Calibri"/>
              </a:rPr>
              <a:t>intensifies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price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swings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market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instability</a:t>
            </a:r>
            <a:endParaRPr sz="1800">
              <a:latin typeface="Calibri"/>
              <a:cs typeface="Calibri"/>
            </a:endParaRPr>
          </a:p>
          <a:p>
            <a:pPr algn="just" marL="527685" marR="191135">
              <a:lnSpc>
                <a:spcPct val="90100"/>
              </a:lnSpc>
              <a:spcBef>
                <a:spcPts val="990"/>
              </a:spcBef>
            </a:pPr>
            <a:r>
              <a:rPr dirty="0" sz="1800" spc="-10">
                <a:latin typeface="Calibri"/>
                <a:cs typeface="Calibri"/>
              </a:rPr>
              <a:t>Defensive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Behavior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Fear: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During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high-</a:t>
            </a:r>
            <a:r>
              <a:rPr dirty="0" sz="1800">
                <a:latin typeface="Calibri"/>
                <a:cs typeface="Calibri"/>
              </a:rPr>
              <a:t>fear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periods,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retail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traders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both </a:t>
            </a:r>
            <a:r>
              <a:rPr dirty="0" sz="1800">
                <a:latin typeface="Calibri"/>
                <a:cs typeface="Calibri"/>
              </a:rPr>
              <a:t>reduce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position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size,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leverage,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favor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defensive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strategies,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leading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lower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short- </a:t>
            </a:r>
            <a:r>
              <a:rPr dirty="0" sz="1800">
                <a:latin typeface="Calibri"/>
                <a:cs typeface="Calibri"/>
              </a:rPr>
              <a:t>term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volatility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sometimes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missing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rapid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rebounds.</a:t>
            </a:r>
            <a:endParaRPr sz="1800">
              <a:latin typeface="Calibri"/>
              <a:cs typeface="Calibri"/>
            </a:endParaRPr>
          </a:p>
          <a:p>
            <a:pPr marL="527685" marR="213995" indent="-515620">
              <a:lnSpc>
                <a:spcPct val="90100"/>
              </a:lnSpc>
              <a:spcBef>
                <a:spcPts val="985"/>
              </a:spcBef>
              <a:tabLst>
                <a:tab pos="527685" algn="l"/>
              </a:tabLst>
            </a:pPr>
            <a:r>
              <a:rPr dirty="0" sz="1800" spc="-25">
                <a:latin typeface="Calibri"/>
                <a:cs typeface="Calibri"/>
              </a:rPr>
              <a:t>IV.</a:t>
            </a:r>
            <a:r>
              <a:rPr dirty="0" sz="1800">
                <a:latin typeface="Calibri"/>
                <a:cs typeface="Calibri"/>
              </a:rPr>
              <a:t>	Sentiment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Predicts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Short-</a:t>
            </a:r>
            <a:r>
              <a:rPr dirty="0" sz="1800">
                <a:latin typeface="Calibri"/>
                <a:cs typeface="Calibri"/>
              </a:rPr>
              <a:t>term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Moves: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sentiment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readings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(extreme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greed/fear) correlate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trading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volume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price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volatility,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quantitative </a:t>
            </a:r>
            <a:r>
              <a:rPr dirty="0" sz="1800">
                <a:latin typeface="Calibri"/>
                <a:cs typeface="Calibri"/>
              </a:rPr>
              <a:t>signals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anticipate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short-</a:t>
            </a:r>
            <a:r>
              <a:rPr dirty="0" sz="1800">
                <a:latin typeface="Calibri"/>
                <a:cs typeface="Calibri"/>
              </a:rPr>
              <a:t>term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market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reversals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momentum </a:t>
            </a:r>
            <a:r>
              <a:rPr dirty="0" sz="1800" spc="-10">
                <a:latin typeface="Calibri"/>
                <a:cs typeface="Calibri"/>
              </a:rPr>
              <a:t>bursts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5615" rIns="0" bIns="0" rtlCol="0" vert="horz">
            <a:spAutoFit/>
          </a:bodyPr>
          <a:lstStyle/>
          <a:p>
            <a:pPr marL="42672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Recommendations: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240029" marR="470534" indent="-227329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Deploy</a:t>
            </a:r>
            <a:r>
              <a:rPr dirty="0" spc="-90"/>
              <a:t> </a:t>
            </a:r>
            <a:r>
              <a:rPr dirty="0"/>
              <a:t>advanced</a:t>
            </a:r>
            <a:r>
              <a:rPr dirty="0" spc="-90"/>
              <a:t> </a:t>
            </a:r>
            <a:r>
              <a:rPr dirty="0"/>
              <a:t>sentiment</a:t>
            </a:r>
            <a:r>
              <a:rPr dirty="0" spc="-75"/>
              <a:t> </a:t>
            </a:r>
            <a:r>
              <a:rPr dirty="0"/>
              <a:t>tracking</a:t>
            </a:r>
            <a:r>
              <a:rPr dirty="0" spc="-90"/>
              <a:t> </a:t>
            </a:r>
            <a:r>
              <a:rPr dirty="0"/>
              <a:t>within</a:t>
            </a:r>
            <a:r>
              <a:rPr dirty="0" spc="-100"/>
              <a:t> </a:t>
            </a:r>
            <a:r>
              <a:rPr dirty="0"/>
              <a:t>trading</a:t>
            </a:r>
            <a:r>
              <a:rPr dirty="0" spc="-95"/>
              <a:t> </a:t>
            </a:r>
            <a:r>
              <a:rPr dirty="0" spc="-10"/>
              <a:t>dashboards, 	offering</a:t>
            </a:r>
            <a:r>
              <a:rPr dirty="0" spc="-80"/>
              <a:t> </a:t>
            </a:r>
            <a:r>
              <a:rPr dirty="0"/>
              <a:t>timely</a:t>
            </a:r>
            <a:r>
              <a:rPr dirty="0" spc="-60"/>
              <a:t> </a:t>
            </a:r>
            <a:r>
              <a:rPr dirty="0"/>
              <a:t>alerts</a:t>
            </a:r>
            <a:r>
              <a:rPr dirty="0" spc="-25"/>
              <a:t> </a:t>
            </a:r>
            <a:r>
              <a:rPr dirty="0"/>
              <a:t>on</a:t>
            </a:r>
            <a:r>
              <a:rPr dirty="0" spc="-45"/>
              <a:t> </a:t>
            </a:r>
            <a:r>
              <a:rPr dirty="0" spc="-20"/>
              <a:t>fear/greed</a:t>
            </a:r>
            <a:r>
              <a:rPr dirty="0" spc="-70"/>
              <a:t> </a:t>
            </a:r>
            <a:r>
              <a:rPr dirty="0" spc="-10"/>
              <a:t>extremes.</a:t>
            </a:r>
          </a:p>
          <a:p>
            <a:pPr marL="240029" marR="5080" indent="-227329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-10"/>
              <a:t>Prioritize</a:t>
            </a:r>
            <a:r>
              <a:rPr dirty="0" spc="-114"/>
              <a:t> </a:t>
            </a:r>
            <a:r>
              <a:rPr dirty="0"/>
              <a:t>capital</a:t>
            </a:r>
            <a:r>
              <a:rPr dirty="0" spc="-65"/>
              <a:t> </a:t>
            </a:r>
            <a:r>
              <a:rPr dirty="0"/>
              <a:t>allocation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leverage</a:t>
            </a:r>
            <a:r>
              <a:rPr dirty="0" spc="-114"/>
              <a:t> </a:t>
            </a:r>
            <a:r>
              <a:rPr dirty="0"/>
              <a:t>for</a:t>
            </a:r>
            <a:r>
              <a:rPr dirty="0" spc="-75"/>
              <a:t> </a:t>
            </a:r>
            <a:r>
              <a:rPr dirty="0"/>
              <a:t>coins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 spc="-10"/>
              <a:t>strategies </a:t>
            </a:r>
            <a:r>
              <a:rPr dirty="0" spc="-10"/>
              <a:t>	</a:t>
            </a:r>
            <a:r>
              <a:rPr dirty="0"/>
              <a:t>aligning</a:t>
            </a:r>
            <a:r>
              <a:rPr dirty="0" spc="-105"/>
              <a:t> </a:t>
            </a:r>
            <a:r>
              <a:rPr dirty="0"/>
              <a:t>with</a:t>
            </a:r>
            <a:r>
              <a:rPr dirty="0" spc="-85"/>
              <a:t> </a:t>
            </a:r>
            <a:r>
              <a:rPr dirty="0" spc="-30"/>
              <a:t>clear,</a:t>
            </a:r>
            <a:r>
              <a:rPr dirty="0" spc="-75"/>
              <a:t> </a:t>
            </a:r>
            <a:r>
              <a:rPr dirty="0" spc="-20"/>
              <a:t>data-</a:t>
            </a:r>
            <a:r>
              <a:rPr dirty="0"/>
              <a:t>backed</a:t>
            </a:r>
            <a:r>
              <a:rPr dirty="0" spc="-75"/>
              <a:t> </a:t>
            </a:r>
            <a:r>
              <a:rPr dirty="0"/>
              <a:t>sentiment</a:t>
            </a:r>
            <a:r>
              <a:rPr dirty="0" spc="-55"/>
              <a:t> </a:t>
            </a:r>
            <a:r>
              <a:rPr dirty="0"/>
              <a:t>upturns,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10"/>
              <a:t>implement </a:t>
            </a:r>
            <a:r>
              <a:rPr dirty="0" spc="-10"/>
              <a:t>	</a:t>
            </a:r>
            <a:r>
              <a:rPr dirty="0"/>
              <a:t>stricter</a:t>
            </a:r>
            <a:r>
              <a:rPr dirty="0" spc="-90"/>
              <a:t> </a:t>
            </a:r>
            <a:r>
              <a:rPr dirty="0"/>
              <a:t>controls</a:t>
            </a:r>
            <a:r>
              <a:rPr dirty="0" spc="-55"/>
              <a:t> </a:t>
            </a:r>
            <a:r>
              <a:rPr dirty="0"/>
              <a:t>when</a:t>
            </a:r>
            <a:r>
              <a:rPr dirty="0" spc="-80"/>
              <a:t> </a:t>
            </a:r>
            <a:r>
              <a:rPr dirty="0"/>
              <a:t>risk</a:t>
            </a:r>
            <a:r>
              <a:rPr dirty="0" spc="-70"/>
              <a:t> </a:t>
            </a:r>
            <a:r>
              <a:rPr dirty="0"/>
              <a:t>signals</a:t>
            </a:r>
            <a:r>
              <a:rPr dirty="0" spc="-80"/>
              <a:t> </a:t>
            </a:r>
            <a:r>
              <a:rPr dirty="0" spc="-10"/>
              <a:t>appear.</a:t>
            </a:r>
          </a:p>
          <a:p>
            <a:pPr marL="240029" marR="610235" indent="-227329">
              <a:lnSpc>
                <a:spcPct val="90000"/>
              </a:lnSpc>
              <a:spcBef>
                <a:spcPts val="9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Regularly</a:t>
            </a:r>
            <a:r>
              <a:rPr dirty="0" spc="-130"/>
              <a:t> </a:t>
            </a:r>
            <a:r>
              <a:rPr dirty="0" spc="-10"/>
              <a:t>retrain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/>
              <a:t>review</a:t>
            </a:r>
            <a:r>
              <a:rPr dirty="0" spc="-70"/>
              <a:t> </a:t>
            </a:r>
            <a:r>
              <a:rPr dirty="0"/>
              <a:t>predictive</a:t>
            </a:r>
            <a:r>
              <a:rPr dirty="0" spc="-85"/>
              <a:t> </a:t>
            </a:r>
            <a:r>
              <a:rPr dirty="0"/>
              <a:t>models,</a:t>
            </a:r>
            <a:r>
              <a:rPr dirty="0" spc="-80"/>
              <a:t> </a:t>
            </a:r>
            <a:r>
              <a:rPr dirty="0"/>
              <a:t>especially</a:t>
            </a:r>
            <a:r>
              <a:rPr dirty="0" spc="-100"/>
              <a:t> </a:t>
            </a:r>
            <a:r>
              <a:rPr dirty="0" spc="-10"/>
              <a:t>after </a:t>
            </a:r>
            <a:r>
              <a:rPr dirty="0" spc="-10"/>
              <a:t>	</a:t>
            </a:r>
            <a:r>
              <a:rPr dirty="0"/>
              <a:t>sudden</a:t>
            </a:r>
            <a:r>
              <a:rPr dirty="0" spc="-75"/>
              <a:t> </a:t>
            </a:r>
            <a:r>
              <a:rPr dirty="0"/>
              <a:t>market</a:t>
            </a:r>
            <a:r>
              <a:rPr dirty="0" spc="-80"/>
              <a:t> </a:t>
            </a:r>
            <a:r>
              <a:rPr dirty="0"/>
              <a:t>events,</a:t>
            </a:r>
            <a:r>
              <a:rPr dirty="0" spc="-100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/>
              <a:t>maintain</a:t>
            </a:r>
            <a:r>
              <a:rPr dirty="0" spc="-100"/>
              <a:t> </a:t>
            </a:r>
            <a:r>
              <a:rPr dirty="0"/>
              <a:t>robust</a:t>
            </a:r>
            <a:r>
              <a:rPr dirty="0" spc="-100"/>
              <a:t> </a:t>
            </a:r>
            <a:r>
              <a:rPr dirty="0"/>
              <a:t>trading</a:t>
            </a:r>
            <a:r>
              <a:rPr dirty="0" spc="-105"/>
              <a:t> </a:t>
            </a:r>
            <a:r>
              <a:rPr dirty="0"/>
              <a:t>signals</a:t>
            </a:r>
            <a:r>
              <a:rPr dirty="0" spc="-110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/>
              <a:t>minimize</a:t>
            </a:r>
            <a:r>
              <a:rPr dirty="0" spc="-65"/>
              <a:t> </a:t>
            </a:r>
            <a:r>
              <a:rPr dirty="0"/>
              <a:t>model</a:t>
            </a:r>
            <a:r>
              <a:rPr dirty="0" spc="-50"/>
              <a:t> </a:t>
            </a:r>
            <a:r>
              <a:rPr dirty="0"/>
              <a:t>drift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volatile</a:t>
            </a:r>
            <a:r>
              <a:rPr dirty="0" spc="-110"/>
              <a:t> </a:t>
            </a:r>
            <a:r>
              <a:rPr dirty="0" spc="-10"/>
              <a:t>markets.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11353"/>
            <a:ext cx="24739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0"/>
              <a:t>Conclusion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917244" y="938911"/>
            <a:ext cx="10357485" cy="365252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40029" marR="130175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25">
                <a:latin typeface="Calibri"/>
                <a:cs typeface="Calibri"/>
              </a:rPr>
              <a:t>Trading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outcomes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determined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raw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trade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size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fee,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by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adapting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rapid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sentiment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regime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changes.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Profitable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accounts 	anticipate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crowd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mood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swings—</a:t>
            </a:r>
            <a:r>
              <a:rPr dirty="0" sz="2800">
                <a:latin typeface="Calibri"/>
                <a:cs typeface="Calibri"/>
              </a:rPr>
              <a:t>by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reducing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exposure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into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greed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 spc="-25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layering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panic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(fear)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peaks.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2800">
              <a:latin typeface="Calibri"/>
              <a:cs typeface="Calibri"/>
            </a:endParaRPr>
          </a:p>
          <a:p>
            <a:pPr marL="6006465" marR="2441575">
              <a:lnSpc>
                <a:spcPct val="119300"/>
              </a:lnSpc>
            </a:pPr>
            <a:r>
              <a:rPr dirty="0" sz="2800">
                <a:latin typeface="Calibri"/>
                <a:cs typeface="Calibri"/>
              </a:rPr>
              <a:t>Anmol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sahoo 7847872793</a:t>
            </a:r>
            <a:endParaRPr sz="2800">
              <a:latin typeface="Calibri"/>
              <a:cs typeface="Calibri"/>
            </a:endParaRPr>
          </a:p>
          <a:p>
            <a:pPr marL="5984875">
              <a:lnSpc>
                <a:spcPct val="100000"/>
              </a:lnSpc>
              <a:spcBef>
                <a:spcPts val="675"/>
              </a:spcBef>
            </a:pPr>
            <a:r>
              <a:rPr dirty="0" u="sng" sz="28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bitunanmolsahoo@gmail.com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3730" rIns="0" bIns="0" rtlCol="0" vert="horz">
            <a:spAutoFit/>
          </a:bodyPr>
          <a:lstStyle/>
          <a:p>
            <a:pPr marL="426720">
              <a:lnSpc>
                <a:spcPct val="100000"/>
              </a:lnSpc>
              <a:spcBef>
                <a:spcPts val="95"/>
              </a:spcBef>
            </a:pPr>
            <a:r>
              <a:rPr dirty="0" sz="4400" spc="-10"/>
              <a:t>Objective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917244" y="1792605"/>
            <a:ext cx="9796780" cy="199072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>
                <a:latin typeface="Arial Black"/>
                <a:cs typeface="Arial Black"/>
              </a:rPr>
              <a:t>Analyze</a:t>
            </a:r>
            <a:r>
              <a:rPr dirty="0" sz="2800" spc="-70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how</a:t>
            </a:r>
            <a:r>
              <a:rPr dirty="0" sz="2800" spc="-70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trading</a:t>
            </a:r>
            <a:r>
              <a:rPr dirty="0" sz="2800" spc="-80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behavior</a:t>
            </a:r>
            <a:r>
              <a:rPr dirty="0" sz="2800" spc="-75">
                <a:latin typeface="Arial Black"/>
                <a:cs typeface="Arial Black"/>
              </a:rPr>
              <a:t> </a:t>
            </a:r>
            <a:r>
              <a:rPr dirty="0" sz="2800" spc="-10">
                <a:latin typeface="Arial Black"/>
                <a:cs typeface="Arial Black"/>
              </a:rPr>
              <a:t>(profitability,</a:t>
            </a:r>
            <a:r>
              <a:rPr dirty="0" sz="2800" spc="-100">
                <a:latin typeface="Arial Black"/>
                <a:cs typeface="Arial Black"/>
              </a:rPr>
              <a:t> </a:t>
            </a:r>
            <a:r>
              <a:rPr dirty="0" sz="2800" spc="-10">
                <a:latin typeface="Arial Black"/>
                <a:cs typeface="Arial Black"/>
              </a:rPr>
              <a:t>risk, </a:t>
            </a:r>
            <a:r>
              <a:rPr dirty="0" sz="2800" spc="-10">
                <a:latin typeface="Arial Black"/>
                <a:cs typeface="Arial Black"/>
              </a:rPr>
              <a:t>	</a:t>
            </a:r>
            <a:r>
              <a:rPr dirty="0" sz="2800">
                <a:latin typeface="Arial Black"/>
                <a:cs typeface="Arial Black"/>
              </a:rPr>
              <a:t>volume,</a:t>
            </a:r>
            <a:r>
              <a:rPr dirty="0" sz="2800" spc="-55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leverage)</a:t>
            </a:r>
            <a:r>
              <a:rPr dirty="0" sz="2800" spc="-100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aligns</a:t>
            </a:r>
            <a:r>
              <a:rPr dirty="0" sz="2800" spc="-50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or</a:t>
            </a:r>
            <a:r>
              <a:rPr dirty="0" sz="2800" spc="-55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diverges</a:t>
            </a:r>
            <a:r>
              <a:rPr dirty="0" sz="2800" spc="-90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from</a:t>
            </a:r>
            <a:r>
              <a:rPr dirty="0" sz="2800" spc="-60">
                <a:latin typeface="Arial Black"/>
                <a:cs typeface="Arial Black"/>
              </a:rPr>
              <a:t> </a:t>
            </a:r>
            <a:r>
              <a:rPr dirty="0" sz="2800" spc="-10">
                <a:latin typeface="Arial Black"/>
                <a:cs typeface="Arial Black"/>
              </a:rPr>
              <a:t>overall </a:t>
            </a:r>
            <a:r>
              <a:rPr dirty="0" sz="2800" spc="-10">
                <a:latin typeface="Arial Black"/>
                <a:cs typeface="Arial Black"/>
              </a:rPr>
              <a:t>	</a:t>
            </a:r>
            <a:r>
              <a:rPr dirty="0" sz="2800">
                <a:latin typeface="Arial Black"/>
                <a:cs typeface="Arial Black"/>
              </a:rPr>
              <a:t>market</a:t>
            </a:r>
            <a:r>
              <a:rPr dirty="0" sz="2800" spc="-50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sentiment</a:t>
            </a:r>
            <a:r>
              <a:rPr dirty="0" sz="2800" spc="-75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(fear</a:t>
            </a:r>
            <a:r>
              <a:rPr dirty="0" sz="2800" spc="-55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vs</a:t>
            </a:r>
            <a:r>
              <a:rPr dirty="0" sz="2800" spc="-15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greed).</a:t>
            </a:r>
            <a:r>
              <a:rPr dirty="0" sz="2800" spc="-45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Identify</a:t>
            </a:r>
            <a:r>
              <a:rPr dirty="0" sz="2800" spc="-80">
                <a:latin typeface="Arial Black"/>
                <a:cs typeface="Arial Black"/>
              </a:rPr>
              <a:t> </a:t>
            </a:r>
            <a:r>
              <a:rPr dirty="0" sz="2800" spc="-10">
                <a:latin typeface="Arial Black"/>
                <a:cs typeface="Arial Black"/>
              </a:rPr>
              <a:t>hidden </a:t>
            </a:r>
            <a:r>
              <a:rPr dirty="0" sz="2800" spc="-10">
                <a:latin typeface="Arial Black"/>
                <a:cs typeface="Arial Black"/>
              </a:rPr>
              <a:t>	</a:t>
            </a:r>
            <a:r>
              <a:rPr dirty="0" sz="2800">
                <a:latin typeface="Arial Black"/>
                <a:cs typeface="Arial Black"/>
              </a:rPr>
              <a:t>trends</a:t>
            </a:r>
            <a:r>
              <a:rPr dirty="0" sz="2800" spc="-80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or</a:t>
            </a:r>
            <a:r>
              <a:rPr dirty="0" sz="2800" spc="-30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signals</a:t>
            </a:r>
            <a:r>
              <a:rPr dirty="0" sz="2800" spc="-15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that</a:t>
            </a:r>
            <a:r>
              <a:rPr dirty="0" sz="2800" spc="-30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could</a:t>
            </a:r>
            <a:r>
              <a:rPr dirty="0" sz="2800" spc="-55">
                <a:latin typeface="Arial Black"/>
                <a:cs typeface="Arial Black"/>
              </a:rPr>
              <a:t> </a:t>
            </a:r>
            <a:r>
              <a:rPr dirty="0" sz="2800">
                <a:latin typeface="Arial Black"/>
                <a:cs typeface="Arial Black"/>
              </a:rPr>
              <a:t>influence</a:t>
            </a:r>
            <a:r>
              <a:rPr dirty="0" sz="2800" spc="-75">
                <a:latin typeface="Arial Black"/>
                <a:cs typeface="Arial Black"/>
              </a:rPr>
              <a:t> </a:t>
            </a:r>
            <a:r>
              <a:rPr dirty="0" sz="2800" spc="-10">
                <a:latin typeface="Arial Black"/>
                <a:cs typeface="Arial Black"/>
              </a:rPr>
              <a:t>smarter </a:t>
            </a:r>
            <a:r>
              <a:rPr dirty="0" sz="2800" spc="-10">
                <a:latin typeface="Arial Black"/>
                <a:cs typeface="Arial Black"/>
              </a:rPr>
              <a:t>	</a:t>
            </a:r>
            <a:r>
              <a:rPr dirty="0" sz="2800">
                <a:latin typeface="Arial Black"/>
                <a:cs typeface="Arial Black"/>
              </a:rPr>
              <a:t>trading</a:t>
            </a:r>
            <a:r>
              <a:rPr dirty="0" sz="2800" spc="-15">
                <a:latin typeface="Arial Black"/>
                <a:cs typeface="Arial Black"/>
              </a:rPr>
              <a:t> </a:t>
            </a:r>
            <a:r>
              <a:rPr dirty="0" sz="2800" spc="-10">
                <a:latin typeface="Arial Black"/>
                <a:cs typeface="Arial Black"/>
              </a:rPr>
              <a:t>strategies.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092" y="137160"/>
            <a:ext cx="11633019" cy="64881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337" y="91439"/>
            <a:ext cx="7492365" cy="929640"/>
          </a:xfrm>
          <a:prstGeom prst="rect"/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6940"/>
              </a:lnSpc>
            </a:pPr>
            <a:r>
              <a:rPr dirty="0" sz="6000" spc="-60"/>
              <a:t>Understanding</a:t>
            </a:r>
            <a:r>
              <a:rPr dirty="0" sz="6000" spc="-220"/>
              <a:t> </a:t>
            </a:r>
            <a:r>
              <a:rPr dirty="0" sz="6000"/>
              <a:t>the</a:t>
            </a:r>
            <a:r>
              <a:rPr dirty="0" sz="6000" spc="-204"/>
              <a:t> </a:t>
            </a:r>
            <a:r>
              <a:rPr dirty="0" sz="6000" spc="-20"/>
              <a:t>Data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8768" y="622503"/>
            <a:ext cx="2908300" cy="335597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40029" marR="5080" indent="-227329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Bitcoin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Market 	Sentiment 	DatasetColumns: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Date,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Classification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(e.g.,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Fear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/ </a:t>
            </a:r>
            <a:r>
              <a:rPr dirty="0" sz="2400" spc="-5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Greed)Coverage: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2,446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rows,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4 </a:t>
            </a:r>
            <a:r>
              <a:rPr dirty="0" sz="2400" spc="-5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columns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(sentiment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metrics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with </a:t>
            </a:r>
            <a:r>
              <a:rPr dirty="0" sz="2400" spc="-2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timestamped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history)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5655" y="832103"/>
            <a:ext cx="7251192" cy="49307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519074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29311" y="5164327"/>
            <a:ext cx="11388725" cy="113411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05"/>
              </a:spcBef>
            </a:pPr>
            <a:r>
              <a:rPr dirty="0" sz="2600">
                <a:latin typeface="Calibri"/>
                <a:cs typeface="Calibri"/>
              </a:rPr>
              <a:t>Historical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30">
                <a:latin typeface="Calibri"/>
                <a:cs typeface="Calibri"/>
              </a:rPr>
              <a:t>Trader</a:t>
            </a:r>
            <a:r>
              <a:rPr dirty="0" sz="2600" spc="-10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Data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from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HyperliquidColumns: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account,</a:t>
            </a:r>
            <a:r>
              <a:rPr dirty="0" sz="2600" spc="-1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symbol,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execution</a:t>
            </a:r>
            <a:r>
              <a:rPr dirty="0" sz="2600" spc="-10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price, </a:t>
            </a:r>
            <a:r>
              <a:rPr dirty="0" sz="2600">
                <a:latin typeface="Calibri"/>
                <a:cs typeface="Calibri"/>
              </a:rPr>
              <a:t>size,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side,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time,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start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position,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event,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closedPnL,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leverage,</a:t>
            </a:r>
            <a:r>
              <a:rPr dirty="0" sz="2600" spc="-7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etc.Coverage: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21,147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rows, </a:t>
            </a:r>
            <a:r>
              <a:rPr dirty="0" sz="2600">
                <a:latin typeface="Calibri"/>
                <a:cs typeface="Calibri"/>
              </a:rPr>
              <a:t>12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columns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(comprehensive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trade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logs</a:t>
            </a:r>
            <a:r>
              <a:rPr dirty="0" sz="2600" spc="-5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with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profitability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risk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features)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688" y="202539"/>
            <a:ext cx="2815590" cy="55600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100">
                <a:latin typeface="Calibri"/>
                <a:cs typeface="Calibri"/>
              </a:rPr>
              <a:t>Positive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Correlation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Size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Fee</a:t>
            </a:r>
            <a:endParaRPr sz="1100">
              <a:latin typeface="Calibri"/>
              <a:cs typeface="Calibri"/>
            </a:endParaRPr>
          </a:p>
          <a:p>
            <a:pPr marL="12700" marR="62865">
              <a:lnSpc>
                <a:spcPct val="70100"/>
              </a:lnSpc>
              <a:spcBef>
                <a:spcPts val="990"/>
              </a:spcBef>
            </a:pPr>
            <a:r>
              <a:rPr dirty="0" sz="1100">
                <a:latin typeface="Calibri"/>
                <a:cs typeface="Calibri"/>
              </a:rPr>
              <a:t>→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trade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size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increases,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transaction</a:t>
            </a:r>
            <a:r>
              <a:rPr dirty="0" sz="1100" spc="-20">
                <a:latin typeface="Calibri"/>
                <a:cs typeface="Calibri"/>
              </a:rPr>
              <a:t> fees </a:t>
            </a:r>
            <a:r>
              <a:rPr dirty="0" sz="1100">
                <a:latin typeface="Calibri"/>
                <a:cs typeface="Calibri"/>
              </a:rPr>
              <a:t>also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increase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proportionally,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indicating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fees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likely</a:t>
            </a:r>
            <a:r>
              <a:rPr dirty="0" sz="1100" spc="-10">
                <a:latin typeface="Calibri"/>
                <a:cs typeface="Calibri"/>
              </a:rPr>
              <a:t> percentage-</a:t>
            </a:r>
            <a:r>
              <a:rPr dirty="0" sz="1100">
                <a:latin typeface="Calibri"/>
                <a:cs typeface="Calibri"/>
              </a:rPr>
              <a:t>based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trade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value.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ts val="1130"/>
              </a:lnSpc>
            </a:pPr>
            <a:r>
              <a:rPr dirty="0" sz="1100">
                <a:latin typeface="Calibri"/>
                <a:cs typeface="Calibri"/>
              </a:rPr>
              <a:t>Weak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Correlation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Execution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Price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130"/>
              </a:lnSpc>
            </a:pPr>
            <a:r>
              <a:rPr dirty="0" sz="1100" spc="-25">
                <a:latin typeface="Calibri"/>
                <a:cs typeface="Calibri"/>
              </a:rPr>
              <a:t>PnL</a:t>
            </a:r>
            <a:endParaRPr sz="1100">
              <a:latin typeface="Calibri"/>
              <a:cs typeface="Calibri"/>
            </a:endParaRPr>
          </a:p>
          <a:p>
            <a:pPr marL="12700" marR="121920">
              <a:lnSpc>
                <a:spcPct val="70100"/>
              </a:lnSpc>
              <a:spcBef>
                <a:spcPts val="994"/>
              </a:spcBef>
            </a:pPr>
            <a:r>
              <a:rPr dirty="0" sz="1100">
                <a:latin typeface="Calibri"/>
                <a:cs typeface="Calibri"/>
              </a:rPr>
              <a:t>→ Profit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loss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(Closed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PnL)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 show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 strong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linear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relationship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execution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price, </a:t>
            </a:r>
            <a:r>
              <a:rPr dirty="0" sz="1100">
                <a:latin typeface="Calibri"/>
                <a:cs typeface="Calibri"/>
              </a:rPr>
              <a:t>suggesting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profitability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depends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on </a:t>
            </a:r>
            <a:r>
              <a:rPr dirty="0" sz="1100">
                <a:latin typeface="Calibri"/>
                <a:cs typeface="Calibri"/>
              </a:rPr>
              <a:t>market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movements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timing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rather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 </a:t>
            </a:r>
            <a:r>
              <a:rPr dirty="0" sz="1100" spc="-20">
                <a:latin typeface="Calibri"/>
                <a:cs typeface="Calibri"/>
              </a:rPr>
              <a:t>entry </a:t>
            </a:r>
            <a:r>
              <a:rPr dirty="0" sz="1100">
                <a:latin typeface="Calibri"/>
                <a:cs typeface="Calibri"/>
              </a:rPr>
              <a:t>price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alone.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Clustered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Patterns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Outliers</a:t>
            </a:r>
            <a:endParaRPr sz="1100">
              <a:latin typeface="Calibri"/>
              <a:cs typeface="Calibri"/>
            </a:endParaRPr>
          </a:p>
          <a:p>
            <a:pPr marL="12700" marR="72390">
              <a:lnSpc>
                <a:spcPct val="70000"/>
              </a:lnSpc>
              <a:spcBef>
                <a:spcPts val="1025"/>
              </a:spcBef>
            </a:pPr>
            <a:r>
              <a:rPr dirty="0" sz="1100">
                <a:latin typeface="Calibri"/>
                <a:cs typeface="Calibri"/>
              </a:rPr>
              <a:t>→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 few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extreme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points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indicate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unusually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high </a:t>
            </a:r>
            <a:r>
              <a:rPr dirty="0" sz="1100">
                <a:latin typeface="Calibri"/>
                <a:cs typeface="Calibri"/>
              </a:rPr>
              <a:t>profits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losses,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possibly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 </a:t>
            </a:r>
            <a:r>
              <a:rPr dirty="0" sz="1100" spc="-10">
                <a:latin typeface="Calibri"/>
                <a:cs typeface="Calibri"/>
              </a:rPr>
              <a:t>high-</a:t>
            </a:r>
            <a:r>
              <a:rPr dirty="0" sz="1100">
                <a:latin typeface="Calibri"/>
                <a:cs typeface="Calibri"/>
              </a:rPr>
              <a:t>risk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high- </a:t>
            </a:r>
            <a:r>
              <a:rPr dirty="0" sz="1100">
                <a:latin typeface="Calibri"/>
                <a:cs typeface="Calibri"/>
              </a:rPr>
              <a:t>volume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trades. These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outliers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10">
                <a:latin typeface="Calibri"/>
                <a:cs typeface="Calibri"/>
              </a:rPr>
              <a:t> significantly </a:t>
            </a:r>
            <a:r>
              <a:rPr dirty="0" sz="1100">
                <a:latin typeface="Calibri"/>
                <a:cs typeface="Calibri"/>
              </a:rPr>
              <a:t>impact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predictions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may need</a:t>
            </a:r>
            <a:r>
              <a:rPr dirty="0" sz="1100" spc="-10">
                <a:latin typeface="Calibri"/>
                <a:cs typeface="Calibri"/>
              </a:rPr>
              <a:t> further </a:t>
            </a:r>
            <a:r>
              <a:rPr dirty="0" sz="1100">
                <a:latin typeface="Calibri"/>
                <a:cs typeface="Calibri"/>
              </a:rPr>
              <a:t>investigation</a:t>
            </a:r>
            <a:r>
              <a:rPr dirty="0" sz="1100" spc="-7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normalization.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Skewed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Distributions</a:t>
            </a:r>
            <a:endParaRPr sz="1100">
              <a:latin typeface="Calibri"/>
              <a:cs typeface="Calibri"/>
            </a:endParaRPr>
          </a:p>
          <a:p>
            <a:pPr marL="12700" marR="255904">
              <a:lnSpc>
                <a:spcPct val="70300"/>
              </a:lnSpc>
              <a:spcBef>
                <a:spcPts val="995"/>
              </a:spcBef>
            </a:pPr>
            <a:r>
              <a:rPr dirty="0" sz="1100">
                <a:latin typeface="Calibri"/>
                <a:cs typeface="Calibri"/>
              </a:rPr>
              <a:t>→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Most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variables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skewed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distributions </a:t>
            </a:r>
            <a:r>
              <a:rPr dirty="0" sz="1100">
                <a:latin typeface="Calibri"/>
                <a:cs typeface="Calibri"/>
              </a:rPr>
              <a:t>(especially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Closed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PnL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Execution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Price), </a:t>
            </a:r>
            <a:r>
              <a:rPr dirty="0" sz="1100">
                <a:latin typeface="Calibri"/>
                <a:cs typeface="Calibri"/>
              </a:rPr>
              <a:t>indicating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non-</a:t>
            </a:r>
            <a:r>
              <a:rPr dirty="0" sz="1100">
                <a:latin typeface="Calibri"/>
                <a:cs typeface="Calibri"/>
              </a:rPr>
              <a:t>normal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—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common </a:t>
            </a:r>
            <a:r>
              <a:rPr dirty="0" sz="1100">
                <a:latin typeface="Calibri"/>
                <a:cs typeface="Calibri"/>
              </a:rPr>
              <a:t>characteristic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financial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trading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datasets.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100">
              <a:latin typeface="Calibri"/>
              <a:cs typeface="Calibri"/>
            </a:endParaRPr>
          </a:p>
          <a:p>
            <a:pPr marL="12700" marR="142875">
              <a:lnSpc>
                <a:spcPct val="69100"/>
              </a:lnSpc>
            </a:pPr>
            <a:r>
              <a:rPr dirty="0" sz="1100">
                <a:latin typeface="Calibri"/>
                <a:cs typeface="Calibri"/>
              </a:rPr>
              <a:t>Fee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Distribution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Linear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Spread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Size </a:t>
            </a:r>
            <a:r>
              <a:rPr dirty="0" sz="1100" spc="-25">
                <a:latin typeface="Calibri"/>
                <a:cs typeface="Calibri"/>
              </a:rPr>
              <a:t>USD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69800"/>
              </a:lnSpc>
              <a:spcBef>
                <a:spcPts val="1025"/>
              </a:spcBef>
            </a:pPr>
            <a:r>
              <a:rPr dirty="0" sz="1100">
                <a:latin typeface="Calibri"/>
                <a:cs typeface="Calibri"/>
              </a:rPr>
              <a:t>→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tight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linear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relationship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Size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USD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confirms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calculation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is </a:t>
            </a:r>
            <a:r>
              <a:rPr dirty="0" sz="1100">
                <a:latin typeface="Calibri"/>
                <a:cs typeface="Calibri"/>
              </a:rPr>
              <a:t>systematic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scales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predictably with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trade volume.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8664" y="198120"/>
            <a:ext cx="7967881" cy="58993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8215" y="89793"/>
            <a:ext cx="6621120" cy="673453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918768" y="402081"/>
            <a:ext cx="3744595" cy="510540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297815" marR="150495" indent="-285750">
              <a:lnSpc>
                <a:spcPct val="70000"/>
              </a:lnSpc>
              <a:spcBef>
                <a:spcPts val="78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900" spc="-10">
                <a:latin typeface="Calibri"/>
                <a:cs typeface="Calibri"/>
              </a:rPr>
              <a:t>Understanding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Relationships: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The </a:t>
            </a:r>
            <a:r>
              <a:rPr dirty="0" sz="1900" spc="-25">
                <a:latin typeface="Calibri"/>
                <a:cs typeface="Calibri"/>
              </a:rPr>
              <a:t>	</a:t>
            </a:r>
            <a:r>
              <a:rPr dirty="0" sz="1900" spc="-10">
                <a:latin typeface="Calibri"/>
                <a:cs typeface="Calibri"/>
              </a:rPr>
              <a:t>strongest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link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in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your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dataset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is </a:t>
            </a:r>
            <a:r>
              <a:rPr dirty="0" sz="1900" spc="-25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between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trade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size</a:t>
            </a:r>
            <a:r>
              <a:rPr dirty="0" sz="1900" spc="-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9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fees </a:t>
            </a:r>
            <a:r>
              <a:rPr dirty="0" sz="1900" spc="-20">
                <a:latin typeface="Calibri"/>
                <a:cs typeface="Calibri"/>
              </a:rPr>
              <a:t>	</a:t>
            </a:r>
            <a:r>
              <a:rPr dirty="0" sz="1900" spc="-10">
                <a:latin typeface="Calibri"/>
                <a:cs typeface="Calibri"/>
              </a:rPr>
              <a:t>(correlation: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0.75),</a:t>
            </a:r>
            <a:r>
              <a:rPr dirty="0" sz="1900" spc="-7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meaning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as </a:t>
            </a:r>
            <a:r>
              <a:rPr dirty="0" sz="1900" spc="-25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trade</a:t>
            </a:r>
            <a:r>
              <a:rPr dirty="0" sz="1900" spc="-7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size</a:t>
            </a:r>
            <a:r>
              <a:rPr dirty="0" sz="1900" spc="-9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grows,</a:t>
            </a:r>
            <a:r>
              <a:rPr dirty="0" sz="1900" spc="-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fees</a:t>
            </a:r>
            <a:r>
              <a:rPr dirty="0" sz="1900" spc="-8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increase 	predictably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helping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forecast 	trading</a:t>
            </a:r>
            <a:r>
              <a:rPr dirty="0" sz="1900" spc="-7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costs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efficiently.</a:t>
            </a:r>
            <a:endParaRPr sz="1900">
              <a:latin typeface="Calibri"/>
              <a:cs typeface="Calibri"/>
            </a:endParaRPr>
          </a:p>
          <a:p>
            <a:pPr marL="297815" marR="5080" indent="-285750">
              <a:lnSpc>
                <a:spcPct val="70000"/>
              </a:lnSpc>
              <a:spcBef>
                <a:spcPts val="994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900">
                <a:latin typeface="Calibri"/>
                <a:cs typeface="Calibri"/>
              </a:rPr>
              <a:t>Profit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Independence: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Closed </a:t>
            </a:r>
            <a:r>
              <a:rPr dirty="0" sz="1900" spc="-25">
                <a:latin typeface="Calibri"/>
                <a:cs typeface="Calibri"/>
              </a:rPr>
              <a:t>PnL </a:t>
            </a:r>
            <a:r>
              <a:rPr dirty="0" sz="1900" spc="-25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has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almost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no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correlation </a:t>
            </a:r>
            <a:r>
              <a:rPr dirty="0" sz="1900">
                <a:latin typeface="Calibri"/>
                <a:cs typeface="Calibri"/>
              </a:rPr>
              <a:t>with</a:t>
            </a:r>
            <a:r>
              <a:rPr dirty="0" sz="1900" spc="-10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size </a:t>
            </a:r>
            <a:r>
              <a:rPr dirty="0" sz="1900" spc="-20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or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price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profit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depends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more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on </a:t>
            </a:r>
            <a:r>
              <a:rPr dirty="0" sz="1900" spc="-25">
                <a:latin typeface="Calibri"/>
                <a:cs typeface="Calibri"/>
              </a:rPr>
              <a:t>	</a:t>
            </a:r>
            <a:r>
              <a:rPr dirty="0" sz="1900" spc="-10">
                <a:latin typeface="Calibri"/>
                <a:cs typeface="Calibri"/>
              </a:rPr>
              <a:t>strategy</a:t>
            </a:r>
            <a:r>
              <a:rPr dirty="0" sz="1900" spc="-2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timing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than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how</a:t>
            </a:r>
            <a:r>
              <a:rPr dirty="0" sz="1900" spc="500">
                <a:latin typeface="Calibri"/>
                <a:cs typeface="Calibri"/>
              </a:rPr>
              <a:t> </a:t>
            </a:r>
            <a:r>
              <a:rPr dirty="0" sz="1900" spc="500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much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or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at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what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price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you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trade,</a:t>
            </a:r>
            <a:r>
              <a:rPr dirty="0" sz="1900" spc="500">
                <a:latin typeface="Calibri"/>
                <a:cs typeface="Calibri"/>
              </a:rPr>
              <a:t> </a:t>
            </a:r>
            <a:r>
              <a:rPr dirty="0" sz="1900" spc="500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so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clients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should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focus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on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smarter </a:t>
            </a:r>
            <a:r>
              <a:rPr dirty="0" sz="1900" spc="-10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entries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7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exits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over</a:t>
            </a:r>
            <a:r>
              <a:rPr dirty="0" sz="1900" spc="-7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just</a:t>
            </a:r>
            <a:r>
              <a:rPr dirty="0" sz="1900" spc="-7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position </a:t>
            </a:r>
            <a:r>
              <a:rPr dirty="0" sz="1900" spc="-10">
                <a:latin typeface="Calibri"/>
                <a:cs typeface="Calibri"/>
              </a:rPr>
              <a:t>	</a:t>
            </a:r>
            <a:r>
              <a:rPr dirty="0" sz="1900" spc="-20">
                <a:latin typeface="Calibri"/>
                <a:cs typeface="Calibri"/>
              </a:rPr>
              <a:t>size.4-</a:t>
            </a:r>
            <a:r>
              <a:rPr dirty="0" sz="1900">
                <a:latin typeface="Calibri"/>
                <a:cs typeface="Calibri"/>
              </a:rPr>
              <a:t>(Closed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PnL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Distribution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for </a:t>
            </a:r>
            <a:r>
              <a:rPr dirty="0" sz="1900" spc="-25">
                <a:latin typeface="Calibri"/>
                <a:cs typeface="Calibri"/>
              </a:rPr>
              <a:t>	</a:t>
            </a:r>
            <a:r>
              <a:rPr dirty="0" sz="1900" spc="-50">
                <a:latin typeface="Calibri"/>
                <a:cs typeface="Calibri"/>
              </a:rPr>
              <a:t>Top </a:t>
            </a:r>
            <a:r>
              <a:rPr dirty="0" sz="1900">
                <a:latin typeface="Calibri"/>
                <a:cs typeface="Calibri"/>
              </a:rPr>
              <a:t>20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Coins)Risk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&amp;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Reward 	Dispersion: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Most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coins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see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the </a:t>
            </a:r>
            <a:r>
              <a:rPr dirty="0" sz="1900" spc="-25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majority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trades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clustered </a:t>
            </a:r>
            <a:r>
              <a:rPr dirty="0" sz="1900" spc="-20">
                <a:latin typeface="Calibri"/>
                <a:cs typeface="Calibri"/>
              </a:rPr>
              <a:t>near </a:t>
            </a:r>
            <a:r>
              <a:rPr dirty="0" sz="1900" spc="-20">
                <a:latin typeface="Calibri"/>
                <a:cs typeface="Calibri"/>
              </a:rPr>
              <a:t>	</a:t>
            </a:r>
            <a:r>
              <a:rPr dirty="0" sz="1900" spc="-10">
                <a:latin typeface="Calibri"/>
                <a:cs typeface="Calibri"/>
              </a:rPr>
              <a:t>zero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profit/loss,</a:t>
            </a:r>
            <a:r>
              <a:rPr dirty="0" sz="1900" spc="-9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but</a:t>
            </a:r>
            <a:r>
              <a:rPr dirty="0" sz="1900" spc="-8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there</a:t>
            </a:r>
            <a:r>
              <a:rPr dirty="0" sz="1900" spc="-4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are </a:t>
            </a:r>
            <a:r>
              <a:rPr dirty="0" sz="1900" spc="-25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major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outliers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(big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wins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losses) </a:t>
            </a:r>
            <a:r>
              <a:rPr dirty="0" sz="1900" spc="-10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on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coins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like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HYPE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and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 spc="-25">
                <a:latin typeface="Calibri"/>
                <a:cs typeface="Calibri"/>
              </a:rPr>
              <a:t>ETH </a:t>
            </a:r>
            <a:r>
              <a:rPr dirty="0" sz="1900" spc="-25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showing</a:t>
            </a:r>
            <a:r>
              <a:rPr dirty="0" sz="1900" spc="-7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that</a:t>
            </a:r>
            <a:r>
              <a:rPr dirty="0" sz="1900" spc="-7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chasing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trending </a:t>
            </a:r>
            <a:r>
              <a:rPr dirty="0" sz="1900" spc="-10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coins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offers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high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reward</a:t>
            </a:r>
            <a:r>
              <a:rPr dirty="0" sz="1900" spc="-6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but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also </a:t>
            </a:r>
            <a:r>
              <a:rPr dirty="0" sz="1900" spc="-20">
                <a:latin typeface="Calibri"/>
                <a:cs typeface="Calibri"/>
              </a:rPr>
              <a:t>	</a:t>
            </a:r>
            <a:r>
              <a:rPr dirty="0" sz="1900">
                <a:latin typeface="Calibri"/>
                <a:cs typeface="Calibri"/>
              </a:rPr>
              <a:t>much</a:t>
            </a:r>
            <a:r>
              <a:rPr dirty="0" sz="1900" spc="-7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greater</a:t>
            </a:r>
            <a:r>
              <a:rPr dirty="0" sz="1900" spc="-1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risk.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5720" y="404825"/>
            <a:ext cx="3627754" cy="507555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97815" marR="5080" indent="-285750">
              <a:lnSpc>
                <a:spcPct val="80000"/>
              </a:lnSpc>
              <a:spcBef>
                <a:spcPts val="675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Misclassifications: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high </a:t>
            </a:r>
            <a:r>
              <a:rPr dirty="0" sz="2400" spc="-2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number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false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positives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(17,887),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often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predicts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positive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when </a:t>
            </a:r>
            <a:r>
              <a:rPr dirty="0" sz="2400" spc="-2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reality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negative.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This </a:t>
            </a:r>
            <a:r>
              <a:rPr dirty="0" sz="2400" spc="-2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could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lead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unnecessary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trades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hedges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based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on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inaccurate 	signals.Improvement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Area: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Focus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recalibrating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thresholds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improving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class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balance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reduce</a:t>
            </a:r>
            <a:r>
              <a:rPr dirty="0" sz="2400" spc="-1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costly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misclassifications,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leading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reliable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trading 	automation.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7528" y="85343"/>
            <a:ext cx="6431280" cy="5729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8768" y="432562"/>
            <a:ext cx="3776345" cy="501269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just" marL="411480" marR="5080" indent="-399415">
              <a:lnSpc>
                <a:spcPct val="80000"/>
              </a:lnSpc>
              <a:spcBef>
                <a:spcPts val="490"/>
              </a:spcBef>
              <a:buAutoNum type="romanUcPeriod"/>
              <a:tabLst>
                <a:tab pos="411480" algn="l"/>
              </a:tabLst>
            </a:pPr>
            <a:r>
              <a:rPr dirty="0" sz="1600">
                <a:latin typeface="Calibri"/>
                <a:cs typeface="Calibri"/>
              </a:rPr>
              <a:t>(Model</a:t>
            </a:r>
            <a:r>
              <a:rPr dirty="0" sz="1600" spc="13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Performance</a:t>
            </a:r>
            <a:r>
              <a:rPr dirty="0" sz="1600" spc="135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Comparison)Best </a:t>
            </a:r>
            <a:r>
              <a:rPr dirty="0" sz="1600">
                <a:latin typeface="Calibri"/>
                <a:cs typeface="Calibri"/>
              </a:rPr>
              <a:t>Model</a:t>
            </a:r>
            <a:r>
              <a:rPr dirty="0" sz="1600" spc="43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Choices:</a:t>
            </a:r>
            <a:r>
              <a:rPr dirty="0" sz="1600" spc="430">
                <a:latin typeface="Calibri"/>
                <a:cs typeface="Calibri"/>
              </a:rPr>
              <a:t>  </a:t>
            </a:r>
            <a:r>
              <a:rPr dirty="0" sz="1600" spc="-35">
                <a:latin typeface="Calibri"/>
                <a:cs typeface="Calibri"/>
              </a:rPr>
              <a:t>Tree-</a:t>
            </a:r>
            <a:r>
              <a:rPr dirty="0" sz="1600">
                <a:latin typeface="Calibri"/>
                <a:cs typeface="Calibri"/>
              </a:rPr>
              <a:t>based</a:t>
            </a:r>
            <a:r>
              <a:rPr dirty="0" sz="1600" spc="434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models </a:t>
            </a:r>
            <a:r>
              <a:rPr dirty="0" sz="1600">
                <a:latin typeface="Calibri"/>
                <a:cs typeface="Calibri"/>
              </a:rPr>
              <a:t>(Random</a:t>
            </a:r>
            <a:r>
              <a:rPr dirty="0" sz="1600" spc="13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Forest,</a:t>
            </a:r>
            <a:r>
              <a:rPr dirty="0" sz="1600" spc="13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LightGBM,</a:t>
            </a:r>
            <a:r>
              <a:rPr dirty="0" sz="1600" spc="130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XGBoost) </a:t>
            </a:r>
            <a:r>
              <a:rPr dirty="0" sz="1600">
                <a:latin typeface="Calibri"/>
                <a:cs typeface="Calibri"/>
              </a:rPr>
              <a:t>consistently</a:t>
            </a:r>
            <a:r>
              <a:rPr dirty="0" sz="1600" spc="2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deliver</a:t>
            </a:r>
            <a:r>
              <a:rPr dirty="0" sz="1600" spc="29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high</a:t>
            </a:r>
            <a:r>
              <a:rPr dirty="0" sz="1600" spc="28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recall</a:t>
            </a:r>
            <a:r>
              <a:rPr dirty="0" sz="1600" spc="300">
                <a:latin typeface="Calibri"/>
                <a:cs typeface="Calibri"/>
              </a:rPr>
              <a:t>  </a:t>
            </a:r>
            <a:r>
              <a:rPr dirty="0" sz="1600" spc="-25">
                <a:latin typeface="Calibri"/>
                <a:cs typeface="Calibri"/>
              </a:rPr>
              <a:t>and </a:t>
            </a:r>
            <a:r>
              <a:rPr dirty="0" sz="1600">
                <a:latin typeface="Calibri"/>
                <a:cs typeface="Calibri"/>
              </a:rPr>
              <a:t>precision,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making</a:t>
            </a:r>
            <a:r>
              <a:rPr dirty="0" sz="1600" spc="2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them</a:t>
            </a:r>
            <a:r>
              <a:rPr dirty="0" sz="1600" spc="1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top</a:t>
            </a:r>
            <a:r>
              <a:rPr dirty="0" sz="1600" spc="1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choices</a:t>
            </a:r>
            <a:r>
              <a:rPr dirty="0" sz="1600" spc="204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for </a:t>
            </a:r>
            <a:r>
              <a:rPr dirty="0" sz="1600">
                <a:latin typeface="Calibri"/>
                <a:cs typeface="Calibri"/>
              </a:rPr>
              <a:t>predicting</a:t>
            </a:r>
            <a:r>
              <a:rPr dirty="0" sz="1600" spc="4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profitable</a:t>
            </a:r>
            <a:r>
              <a:rPr dirty="0" sz="1600" spc="4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trades</a:t>
            </a:r>
            <a:r>
              <a:rPr dirty="0" sz="1600" spc="4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4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market states.</a:t>
            </a:r>
            <a:endParaRPr sz="1600">
              <a:latin typeface="Calibri"/>
              <a:cs typeface="Calibri"/>
            </a:endParaRPr>
          </a:p>
          <a:p>
            <a:pPr algn="just" marL="12700" marR="5080" indent="137160">
              <a:lnSpc>
                <a:spcPct val="80100"/>
              </a:lnSpc>
              <a:spcBef>
                <a:spcPts val="1005"/>
              </a:spcBef>
            </a:pPr>
            <a:r>
              <a:rPr dirty="0" sz="1600">
                <a:latin typeface="Calibri"/>
                <a:cs typeface="Calibri"/>
              </a:rPr>
              <a:t>Practical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Takeaway: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Prefer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these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ensemble </a:t>
            </a:r>
            <a:r>
              <a:rPr dirty="0" sz="1600">
                <a:latin typeface="Calibri"/>
                <a:cs typeface="Calibri"/>
              </a:rPr>
              <a:t>models</a:t>
            </a:r>
            <a:r>
              <a:rPr dirty="0" sz="1600" spc="4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4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production</a:t>
            </a:r>
            <a:r>
              <a:rPr dirty="0" sz="1600" spc="4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7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trading</a:t>
            </a:r>
            <a:r>
              <a:rPr dirty="0" sz="1600" spc="65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decision </a:t>
            </a:r>
            <a:r>
              <a:rPr dirty="0" sz="1600">
                <a:latin typeface="Calibri"/>
                <a:cs typeface="Calibri"/>
              </a:rPr>
              <a:t>support,</a:t>
            </a:r>
            <a:r>
              <a:rPr dirty="0" sz="1600" spc="8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75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monitor</a:t>
            </a:r>
            <a:r>
              <a:rPr dirty="0" sz="1600" spc="8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simple</a:t>
            </a:r>
            <a:r>
              <a:rPr dirty="0" sz="1600" spc="70">
                <a:latin typeface="Calibri"/>
                <a:cs typeface="Calibri"/>
              </a:rPr>
              <a:t>  </a:t>
            </a:r>
            <a:r>
              <a:rPr dirty="0" sz="1600">
                <a:latin typeface="Calibri"/>
                <a:cs typeface="Calibri"/>
              </a:rPr>
              <a:t>models</a:t>
            </a:r>
            <a:r>
              <a:rPr dirty="0" sz="1600" spc="75">
                <a:latin typeface="Calibri"/>
                <a:cs typeface="Calibri"/>
              </a:rPr>
              <a:t>  </a:t>
            </a:r>
            <a:r>
              <a:rPr dirty="0" sz="1600" spc="-10">
                <a:latin typeface="Calibri"/>
                <a:cs typeface="Calibri"/>
              </a:rPr>
              <a:t>(like </a:t>
            </a:r>
            <a:r>
              <a:rPr dirty="0" sz="1600">
                <a:latin typeface="Calibri"/>
                <a:cs typeface="Calibri"/>
              </a:rPr>
              <a:t>KNN,</a:t>
            </a:r>
            <a:r>
              <a:rPr dirty="0" sz="1600" spc="3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Naive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Bayes)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closely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3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they</a:t>
            </a:r>
            <a:r>
              <a:rPr dirty="0" sz="1600" spc="30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perform </a:t>
            </a:r>
            <a:r>
              <a:rPr dirty="0" sz="1600">
                <a:latin typeface="Calibri"/>
                <a:cs typeface="Calibri"/>
              </a:rPr>
              <a:t>much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worse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may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give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misleading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results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managed.</a:t>
            </a:r>
            <a:endParaRPr sz="1600">
              <a:latin typeface="Calibri"/>
              <a:cs typeface="Calibri"/>
            </a:endParaRPr>
          </a:p>
          <a:p>
            <a:pPr marL="12700" marR="43180" indent="196215">
              <a:lnSpc>
                <a:spcPct val="80000"/>
              </a:lnSpc>
              <a:spcBef>
                <a:spcPts val="985"/>
              </a:spcBef>
              <a:buAutoNum type="romanUcPeriod" startAt="2"/>
              <a:tabLst>
                <a:tab pos="208915" algn="l"/>
              </a:tabLst>
            </a:pPr>
            <a:r>
              <a:rPr dirty="0" sz="1600">
                <a:latin typeface="Calibri"/>
                <a:cs typeface="Calibri"/>
              </a:rPr>
              <a:t>Poor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Discrimination: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ROC curve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 </a:t>
            </a:r>
            <a:r>
              <a:rPr dirty="0" sz="1600">
                <a:latin typeface="Calibri"/>
                <a:cs typeface="Calibri"/>
              </a:rPr>
              <a:t>area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under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curve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(AUC)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0.54—</a:t>
            </a:r>
            <a:r>
              <a:rPr dirty="0" sz="1600" spc="-20">
                <a:latin typeface="Calibri"/>
                <a:cs typeface="Calibri"/>
              </a:rPr>
              <a:t>only </a:t>
            </a:r>
            <a:r>
              <a:rPr dirty="0" sz="1600">
                <a:latin typeface="Calibri"/>
                <a:cs typeface="Calibri"/>
              </a:rPr>
              <a:t>slightly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better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random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chance.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>
                <a:latin typeface="Calibri"/>
                <a:cs typeface="Calibri"/>
              </a:rPr>
              <a:t>model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currently</a:t>
            </a:r>
            <a:r>
              <a:rPr dirty="0" sz="1600">
                <a:latin typeface="Calibri"/>
                <a:cs typeface="Calibri"/>
              </a:rPr>
              <a:t> does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provide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strong </a:t>
            </a:r>
            <a:r>
              <a:rPr dirty="0" sz="1600">
                <a:latin typeface="Calibri"/>
                <a:cs typeface="Calibri"/>
              </a:rPr>
              <a:t>signal</a:t>
            </a:r>
            <a:r>
              <a:rPr dirty="0" sz="1600" spc="-8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separating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market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opportunities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risks.Model</a:t>
            </a:r>
            <a:r>
              <a:rPr dirty="0" sz="1600" spc="-20">
                <a:latin typeface="Calibri"/>
                <a:cs typeface="Calibri"/>
              </a:rPr>
              <a:t> Tuning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Needed: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Before </a:t>
            </a:r>
            <a:r>
              <a:rPr dirty="0" sz="1600">
                <a:latin typeface="Calibri"/>
                <a:cs typeface="Calibri"/>
              </a:rPr>
              <a:t>using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this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model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live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trading,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significant </a:t>
            </a:r>
            <a:r>
              <a:rPr dirty="0" sz="1600">
                <a:latin typeface="Calibri"/>
                <a:cs typeface="Calibri"/>
              </a:rPr>
              <a:t>tuning,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reengineering,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alternative approach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needed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 achieve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effective </a:t>
            </a:r>
            <a:r>
              <a:rPr dirty="0" sz="1600">
                <a:latin typeface="Calibri"/>
                <a:cs typeface="Calibri"/>
              </a:rPr>
              <a:t>decision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thresholds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minimize</a:t>
            </a:r>
            <a:r>
              <a:rPr dirty="0" sz="1600" spc="-75">
                <a:latin typeface="Calibri"/>
                <a:cs typeface="Calibri"/>
              </a:rPr>
              <a:t> </a:t>
            </a:r>
            <a:r>
              <a:rPr dirty="0" sz="1600" spc="-20">
                <a:latin typeface="Calibri"/>
                <a:cs typeface="Calibri"/>
              </a:rPr>
              <a:t>false </a:t>
            </a:r>
            <a:r>
              <a:rPr dirty="0" sz="1600" spc="-10">
                <a:latin typeface="Calibri"/>
                <a:cs typeface="Calibri"/>
              </a:rPr>
              <a:t>signals.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1744" y="42671"/>
            <a:ext cx="5666232" cy="310286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6262" y="3422903"/>
            <a:ext cx="5533672" cy="2712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2025-10-24T12:47:16Z</dcterms:created>
  <dcterms:modified xsi:type="dcterms:W3CDTF">2025-10-24T12:47:16Z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2025-10-24T00:00:00Z</vt:filetime>
  </property>
  <property fmtid="{D5CDD505-2E9C-101B-9397-08002B2CF9AE}" pid="5" name="Producer">
    <vt:lpwstr>www.ilovepdf.com</vt:lpwstr>
  </property>
</Properties>
</file>