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3" r:id="rId7"/>
    <p:sldId id="264" r:id="rId8"/>
    <p:sldId id="265" r:id="rId9"/>
    <p:sldId id="266" r:id="rId10"/>
    <p:sldId id="267" r:id="rId11"/>
    <p:sldId id="268" r:id="rId12"/>
    <p:sldId id="269"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A9ED4-44D8-463A-9C35-6983A5DAFE0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709EB19-B8FE-4769-9FAF-3C6D055DD65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F8C2D4C-D9D1-4552-AB34-11B98EC41ECE}"/>
              </a:ext>
            </a:extLst>
          </p:cNvPr>
          <p:cNvSpPr>
            <a:spLocks noGrp="1"/>
          </p:cNvSpPr>
          <p:nvPr>
            <p:ph type="dt" sz="half" idx="10"/>
          </p:nvPr>
        </p:nvSpPr>
        <p:spPr/>
        <p:txBody>
          <a:bodyPr/>
          <a:lstStyle/>
          <a:p>
            <a:fld id="{D04F4CD3-62C3-4F1A-BFE1-D33E11C47BE3}" type="datetimeFigureOut">
              <a:rPr lang="en-IN" smtClean="0"/>
              <a:t>16-06-2025</a:t>
            </a:fld>
            <a:endParaRPr lang="en-IN"/>
          </a:p>
        </p:txBody>
      </p:sp>
      <p:sp>
        <p:nvSpPr>
          <p:cNvPr id="5" name="Footer Placeholder 4">
            <a:extLst>
              <a:ext uri="{FF2B5EF4-FFF2-40B4-BE49-F238E27FC236}">
                <a16:creationId xmlns:a16="http://schemas.microsoft.com/office/drawing/2014/main" id="{B50E3C85-1FF5-433A-983C-AD571FA2D1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2757A4-0E79-4E55-9099-3BF21EBF93FB}"/>
              </a:ext>
            </a:extLst>
          </p:cNvPr>
          <p:cNvSpPr>
            <a:spLocks noGrp="1"/>
          </p:cNvSpPr>
          <p:nvPr>
            <p:ph type="sldNum" sz="quarter" idx="12"/>
          </p:nvPr>
        </p:nvSpPr>
        <p:spPr/>
        <p:txBody>
          <a:bodyPr/>
          <a:lstStyle/>
          <a:p>
            <a:fld id="{8FC8D6F8-62BF-493F-A75C-3A84B06239CC}" type="slidenum">
              <a:rPr lang="en-IN" smtClean="0"/>
              <a:t>‹#›</a:t>
            </a:fld>
            <a:endParaRPr lang="en-IN"/>
          </a:p>
        </p:txBody>
      </p:sp>
    </p:spTree>
    <p:extLst>
      <p:ext uri="{BB962C8B-B14F-4D97-AF65-F5344CB8AC3E}">
        <p14:creationId xmlns:p14="http://schemas.microsoft.com/office/powerpoint/2010/main" val="29779102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73631-A326-4C72-81FD-EDD81E39784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0F579DD-D1EB-46C3-A227-B8B189958D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B756BD-E154-4F55-9182-46AB3189F889}"/>
              </a:ext>
            </a:extLst>
          </p:cNvPr>
          <p:cNvSpPr>
            <a:spLocks noGrp="1"/>
          </p:cNvSpPr>
          <p:nvPr>
            <p:ph type="dt" sz="half" idx="10"/>
          </p:nvPr>
        </p:nvSpPr>
        <p:spPr/>
        <p:txBody>
          <a:bodyPr/>
          <a:lstStyle/>
          <a:p>
            <a:fld id="{D04F4CD3-62C3-4F1A-BFE1-D33E11C47BE3}" type="datetimeFigureOut">
              <a:rPr lang="en-IN" smtClean="0"/>
              <a:t>16-06-2025</a:t>
            </a:fld>
            <a:endParaRPr lang="en-IN"/>
          </a:p>
        </p:txBody>
      </p:sp>
      <p:sp>
        <p:nvSpPr>
          <p:cNvPr id="5" name="Footer Placeholder 4">
            <a:extLst>
              <a:ext uri="{FF2B5EF4-FFF2-40B4-BE49-F238E27FC236}">
                <a16:creationId xmlns:a16="http://schemas.microsoft.com/office/drawing/2014/main" id="{5B0238EB-BB40-4419-AAED-B7F20F95C2C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1143B9-9F7B-4FA9-A27F-B8A7DB18E0A8}"/>
              </a:ext>
            </a:extLst>
          </p:cNvPr>
          <p:cNvSpPr>
            <a:spLocks noGrp="1"/>
          </p:cNvSpPr>
          <p:nvPr>
            <p:ph type="sldNum" sz="quarter" idx="12"/>
          </p:nvPr>
        </p:nvSpPr>
        <p:spPr/>
        <p:txBody>
          <a:bodyPr/>
          <a:lstStyle/>
          <a:p>
            <a:fld id="{8FC8D6F8-62BF-493F-A75C-3A84B06239CC}" type="slidenum">
              <a:rPr lang="en-IN" smtClean="0"/>
              <a:t>‹#›</a:t>
            </a:fld>
            <a:endParaRPr lang="en-IN"/>
          </a:p>
        </p:txBody>
      </p:sp>
    </p:spTree>
    <p:extLst>
      <p:ext uri="{BB962C8B-B14F-4D97-AF65-F5344CB8AC3E}">
        <p14:creationId xmlns:p14="http://schemas.microsoft.com/office/powerpoint/2010/main" val="42406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64617FD-C252-4C44-B910-613912CF07A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65B6CB-D472-4D5F-B3EA-F33D832335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E6C828-4DA6-4992-89AB-58A4B7EC9C03}"/>
              </a:ext>
            </a:extLst>
          </p:cNvPr>
          <p:cNvSpPr>
            <a:spLocks noGrp="1"/>
          </p:cNvSpPr>
          <p:nvPr>
            <p:ph type="dt" sz="half" idx="10"/>
          </p:nvPr>
        </p:nvSpPr>
        <p:spPr/>
        <p:txBody>
          <a:bodyPr/>
          <a:lstStyle/>
          <a:p>
            <a:fld id="{D04F4CD3-62C3-4F1A-BFE1-D33E11C47BE3}" type="datetimeFigureOut">
              <a:rPr lang="en-IN" smtClean="0"/>
              <a:t>16-06-2025</a:t>
            </a:fld>
            <a:endParaRPr lang="en-IN"/>
          </a:p>
        </p:txBody>
      </p:sp>
      <p:sp>
        <p:nvSpPr>
          <p:cNvPr id="5" name="Footer Placeholder 4">
            <a:extLst>
              <a:ext uri="{FF2B5EF4-FFF2-40B4-BE49-F238E27FC236}">
                <a16:creationId xmlns:a16="http://schemas.microsoft.com/office/drawing/2014/main" id="{39E05703-6779-4AE0-B298-362385BBED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C92FCCD-933E-4806-94A8-CD3020179209}"/>
              </a:ext>
            </a:extLst>
          </p:cNvPr>
          <p:cNvSpPr>
            <a:spLocks noGrp="1"/>
          </p:cNvSpPr>
          <p:nvPr>
            <p:ph type="sldNum" sz="quarter" idx="12"/>
          </p:nvPr>
        </p:nvSpPr>
        <p:spPr/>
        <p:txBody>
          <a:bodyPr/>
          <a:lstStyle/>
          <a:p>
            <a:fld id="{8FC8D6F8-62BF-493F-A75C-3A84B06239CC}" type="slidenum">
              <a:rPr lang="en-IN" smtClean="0"/>
              <a:t>‹#›</a:t>
            </a:fld>
            <a:endParaRPr lang="en-IN"/>
          </a:p>
        </p:txBody>
      </p:sp>
    </p:spTree>
    <p:extLst>
      <p:ext uri="{BB962C8B-B14F-4D97-AF65-F5344CB8AC3E}">
        <p14:creationId xmlns:p14="http://schemas.microsoft.com/office/powerpoint/2010/main" val="10038660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DC57D4-9A0E-44BE-AAEC-DD807F982C6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066810B-49CD-4E2B-96A5-0167146AFD0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AD94A1-BA72-4489-9838-697710B66182}"/>
              </a:ext>
            </a:extLst>
          </p:cNvPr>
          <p:cNvSpPr>
            <a:spLocks noGrp="1"/>
          </p:cNvSpPr>
          <p:nvPr>
            <p:ph type="dt" sz="half" idx="10"/>
          </p:nvPr>
        </p:nvSpPr>
        <p:spPr/>
        <p:txBody>
          <a:bodyPr/>
          <a:lstStyle/>
          <a:p>
            <a:fld id="{D04F4CD3-62C3-4F1A-BFE1-D33E11C47BE3}" type="datetimeFigureOut">
              <a:rPr lang="en-IN" smtClean="0"/>
              <a:t>16-06-2025</a:t>
            </a:fld>
            <a:endParaRPr lang="en-IN"/>
          </a:p>
        </p:txBody>
      </p:sp>
      <p:sp>
        <p:nvSpPr>
          <p:cNvPr id="5" name="Footer Placeholder 4">
            <a:extLst>
              <a:ext uri="{FF2B5EF4-FFF2-40B4-BE49-F238E27FC236}">
                <a16:creationId xmlns:a16="http://schemas.microsoft.com/office/drawing/2014/main" id="{A9FBADFB-EB1D-4DE3-9E84-B5E2187D8B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448EA3-F885-4F3D-BBD2-75283B1691D1}"/>
              </a:ext>
            </a:extLst>
          </p:cNvPr>
          <p:cNvSpPr>
            <a:spLocks noGrp="1"/>
          </p:cNvSpPr>
          <p:nvPr>
            <p:ph type="sldNum" sz="quarter" idx="12"/>
          </p:nvPr>
        </p:nvSpPr>
        <p:spPr/>
        <p:txBody>
          <a:bodyPr/>
          <a:lstStyle/>
          <a:p>
            <a:fld id="{8FC8D6F8-62BF-493F-A75C-3A84B06239CC}" type="slidenum">
              <a:rPr lang="en-IN" smtClean="0"/>
              <a:t>‹#›</a:t>
            </a:fld>
            <a:endParaRPr lang="en-IN"/>
          </a:p>
        </p:txBody>
      </p:sp>
    </p:spTree>
    <p:extLst>
      <p:ext uri="{BB962C8B-B14F-4D97-AF65-F5344CB8AC3E}">
        <p14:creationId xmlns:p14="http://schemas.microsoft.com/office/powerpoint/2010/main" val="110798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87F38-3513-4592-B4D1-0EE6119F4F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3D41757-E19B-4227-88B8-22AA703279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978504-0CDA-4438-9E26-121079F0E8FF}"/>
              </a:ext>
            </a:extLst>
          </p:cNvPr>
          <p:cNvSpPr>
            <a:spLocks noGrp="1"/>
          </p:cNvSpPr>
          <p:nvPr>
            <p:ph type="dt" sz="half" idx="10"/>
          </p:nvPr>
        </p:nvSpPr>
        <p:spPr/>
        <p:txBody>
          <a:bodyPr/>
          <a:lstStyle/>
          <a:p>
            <a:fld id="{D04F4CD3-62C3-4F1A-BFE1-D33E11C47BE3}" type="datetimeFigureOut">
              <a:rPr lang="en-IN" smtClean="0"/>
              <a:t>16-06-2025</a:t>
            </a:fld>
            <a:endParaRPr lang="en-IN"/>
          </a:p>
        </p:txBody>
      </p:sp>
      <p:sp>
        <p:nvSpPr>
          <p:cNvPr id="5" name="Footer Placeholder 4">
            <a:extLst>
              <a:ext uri="{FF2B5EF4-FFF2-40B4-BE49-F238E27FC236}">
                <a16:creationId xmlns:a16="http://schemas.microsoft.com/office/drawing/2014/main" id="{0FFA1C88-2842-49F6-840A-6F84F277D9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C1148D-5858-4BB4-8EEF-49177A6C0033}"/>
              </a:ext>
            </a:extLst>
          </p:cNvPr>
          <p:cNvSpPr>
            <a:spLocks noGrp="1"/>
          </p:cNvSpPr>
          <p:nvPr>
            <p:ph type="sldNum" sz="quarter" idx="12"/>
          </p:nvPr>
        </p:nvSpPr>
        <p:spPr/>
        <p:txBody>
          <a:bodyPr/>
          <a:lstStyle/>
          <a:p>
            <a:fld id="{8FC8D6F8-62BF-493F-A75C-3A84B06239CC}" type="slidenum">
              <a:rPr lang="en-IN" smtClean="0"/>
              <a:t>‹#›</a:t>
            </a:fld>
            <a:endParaRPr lang="en-IN"/>
          </a:p>
        </p:txBody>
      </p:sp>
    </p:spTree>
    <p:extLst>
      <p:ext uri="{BB962C8B-B14F-4D97-AF65-F5344CB8AC3E}">
        <p14:creationId xmlns:p14="http://schemas.microsoft.com/office/powerpoint/2010/main" val="2705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AC124-7071-4004-AB78-5E189A3A056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4E68C5D-C16B-4AC4-9C93-601004CD7BA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6A0ED6-F929-48B3-A400-C535F471E05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B3EF6DA-87D2-45B2-84FA-9E3E5017D427}"/>
              </a:ext>
            </a:extLst>
          </p:cNvPr>
          <p:cNvSpPr>
            <a:spLocks noGrp="1"/>
          </p:cNvSpPr>
          <p:nvPr>
            <p:ph type="dt" sz="half" idx="10"/>
          </p:nvPr>
        </p:nvSpPr>
        <p:spPr/>
        <p:txBody>
          <a:bodyPr/>
          <a:lstStyle/>
          <a:p>
            <a:fld id="{D04F4CD3-62C3-4F1A-BFE1-D33E11C47BE3}" type="datetimeFigureOut">
              <a:rPr lang="en-IN" smtClean="0"/>
              <a:t>16-06-2025</a:t>
            </a:fld>
            <a:endParaRPr lang="en-IN"/>
          </a:p>
        </p:txBody>
      </p:sp>
      <p:sp>
        <p:nvSpPr>
          <p:cNvPr id="6" name="Footer Placeholder 5">
            <a:extLst>
              <a:ext uri="{FF2B5EF4-FFF2-40B4-BE49-F238E27FC236}">
                <a16:creationId xmlns:a16="http://schemas.microsoft.com/office/drawing/2014/main" id="{A3A5C47F-EBBE-43D8-83AF-82BC3E002B1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D86C19-2F74-425C-A034-0614274C8892}"/>
              </a:ext>
            </a:extLst>
          </p:cNvPr>
          <p:cNvSpPr>
            <a:spLocks noGrp="1"/>
          </p:cNvSpPr>
          <p:nvPr>
            <p:ph type="sldNum" sz="quarter" idx="12"/>
          </p:nvPr>
        </p:nvSpPr>
        <p:spPr/>
        <p:txBody>
          <a:bodyPr/>
          <a:lstStyle/>
          <a:p>
            <a:fld id="{8FC8D6F8-62BF-493F-A75C-3A84B06239CC}" type="slidenum">
              <a:rPr lang="en-IN" smtClean="0"/>
              <a:t>‹#›</a:t>
            </a:fld>
            <a:endParaRPr lang="en-IN"/>
          </a:p>
        </p:txBody>
      </p:sp>
    </p:spTree>
    <p:extLst>
      <p:ext uri="{BB962C8B-B14F-4D97-AF65-F5344CB8AC3E}">
        <p14:creationId xmlns:p14="http://schemas.microsoft.com/office/powerpoint/2010/main" val="4027019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FD4C0-C012-4182-88CF-C9420008833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6CF304C-1BAA-4881-A218-5E8EFEC936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34A23D-7DDB-4942-89D9-46101E236D0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DE16E3-534A-4BC6-8B89-C470213BE54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74E89B-F4B9-495B-B730-661178398A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062EF39-FDE2-47A4-8850-B7E19CBA5CBD}"/>
              </a:ext>
            </a:extLst>
          </p:cNvPr>
          <p:cNvSpPr>
            <a:spLocks noGrp="1"/>
          </p:cNvSpPr>
          <p:nvPr>
            <p:ph type="dt" sz="half" idx="10"/>
          </p:nvPr>
        </p:nvSpPr>
        <p:spPr/>
        <p:txBody>
          <a:bodyPr/>
          <a:lstStyle/>
          <a:p>
            <a:fld id="{D04F4CD3-62C3-4F1A-BFE1-D33E11C47BE3}" type="datetimeFigureOut">
              <a:rPr lang="en-IN" smtClean="0"/>
              <a:t>16-06-2025</a:t>
            </a:fld>
            <a:endParaRPr lang="en-IN"/>
          </a:p>
        </p:txBody>
      </p:sp>
      <p:sp>
        <p:nvSpPr>
          <p:cNvPr id="8" name="Footer Placeholder 7">
            <a:extLst>
              <a:ext uri="{FF2B5EF4-FFF2-40B4-BE49-F238E27FC236}">
                <a16:creationId xmlns:a16="http://schemas.microsoft.com/office/drawing/2014/main" id="{574987BD-FFB9-4624-864B-C5427CBD6E2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E2569B3-DC84-4E94-98F9-D07EFEA65FF6}"/>
              </a:ext>
            </a:extLst>
          </p:cNvPr>
          <p:cNvSpPr>
            <a:spLocks noGrp="1"/>
          </p:cNvSpPr>
          <p:nvPr>
            <p:ph type="sldNum" sz="quarter" idx="12"/>
          </p:nvPr>
        </p:nvSpPr>
        <p:spPr/>
        <p:txBody>
          <a:bodyPr/>
          <a:lstStyle/>
          <a:p>
            <a:fld id="{8FC8D6F8-62BF-493F-A75C-3A84B06239CC}" type="slidenum">
              <a:rPr lang="en-IN" smtClean="0"/>
              <a:t>‹#›</a:t>
            </a:fld>
            <a:endParaRPr lang="en-IN"/>
          </a:p>
        </p:txBody>
      </p:sp>
    </p:spTree>
    <p:extLst>
      <p:ext uri="{BB962C8B-B14F-4D97-AF65-F5344CB8AC3E}">
        <p14:creationId xmlns:p14="http://schemas.microsoft.com/office/powerpoint/2010/main" val="22235629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C30A8-E2D2-465A-B87C-CB7F834635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D58E07-F1F6-4B72-A19A-D1839993C249}"/>
              </a:ext>
            </a:extLst>
          </p:cNvPr>
          <p:cNvSpPr>
            <a:spLocks noGrp="1"/>
          </p:cNvSpPr>
          <p:nvPr>
            <p:ph type="dt" sz="half" idx="10"/>
          </p:nvPr>
        </p:nvSpPr>
        <p:spPr/>
        <p:txBody>
          <a:bodyPr/>
          <a:lstStyle/>
          <a:p>
            <a:fld id="{D04F4CD3-62C3-4F1A-BFE1-D33E11C47BE3}" type="datetimeFigureOut">
              <a:rPr lang="en-IN" smtClean="0"/>
              <a:t>16-06-2025</a:t>
            </a:fld>
            <a:endParaRPr lang="en-IN"/>
          </a:p>
        </p:txBody>
      </p:sp>
      <p:sp>
        <p:nvSpPr>
          <p:cNvPr id="4" name="Footer Placeholder 3">
            <a:extLst>
              <a:ext uri="{FF2B5EF4-FFF2-40B4-BE49-F238E27FC236}">
                <a16:creationId xmlns:a16="http://schemas.microsoft.com/office/drawing/2014/main" id="{8FC04C0B-1F73-4432-9C56-8F13EE9ADCA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12D9A36-5EEC-4525-AAF8-570C0B1A0AFE}"/>
              </a:ext>
            </a:extLst>
          </p:cNvPr>
          <p:cNvSpPr>
            <a:spLocks noGrp="1"/>
          </p:cNvSpPr>
          <p:nvPr>
            <p:ph type="sldNum" sz="quarter" idx="12"/>
          </p:nvPr>
        </p:nvSpPr>
        <p:spPr/>
        <p:txBody>
          <a:bodyPr/>
          <a:lstStyle/>
          <a:p>
            <a:fld id="{8FC8D6F8-62BF-493F-A75C-3A84B06239CC}" type="slidenum">
              <a:rPr lang="en-IN" smtClean="0"/>
              <a:t>‹#›</a:t>
            </a:fld>
            <a:endParaRPr lang="en-IN"/>
          </a:p>
        </p:txBody>
      </p:sp>
    </p:spTree>
    <p:extLst>
      <p:ext uri="{BB962C8B-B14F-4D97-AF65-F5344CB8AC3E}">
        <p14:creationId xmlns:p14="http://schemas.microsoft.com/office/powerpoint/2010/main" val="3259325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1BE11AF-0F60-4C2E-A797-F1ED51B9F1BE}"/>
              </a:ext>
            </a:extLst>
          </p:cNvPr>
          <p:cNvSpPr>
            <a:spLocks noGrp="1"/>
          </p:cNvSpPr>
          <p:nvPr>
            <p:ph type="dt" sz="half" idx="10"/>
          </p:nvPr>
        </p:nvSpPr>
        <p:spPr/>
        <p:txBody>
          <a:bodyPr/>
          <a:lstStyle/>
          <a:p>
            <a:fld id="{D04F4CD3-62C3-4F1A-BFE1-D33E11C47BE3}" type="datetimeFigureOut">
              <a:rPr lang="en-IN" smtClean="0"/>
              <a:t>16-06-2025</a:t>
            </a:fld>
            <a:endParaRPr lang="en-IN"/>
          </a:p>
        </p:txBody>
      </p:sp>
      <p:sp>
        <p:nvSpPr>
          <p:cNvPr id="3" name="Footer Placeholder 2">
            <a:extLst>
              <a:ext uri="{FF2B5EF4-FFF2-40B4-BE49-F238E27FC236}">
                <a16:creationId xmlns:a16="http://schemas.microsoft.com/office/drawing/2014/main" id="{D687678A-56DE-48D3-80BB-9E13BD71619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0E8C20-70C8-45B2-BC2B-C60EB455EADF}"/>
              </a:ext>
            </a:extLst>
          </p:cNvPr>
          <p:cNvSpPr>
            <a:spLocks noGrp="1"/>
          </p:cNvSpPr>
          <p:nvPr>
            <p:ph type="sldNum" sz="quarter" idx="12"/>
          </p:nvPr>
        </p:nvSpPr>
        <p:spPr/>
        <p:txBody>
          <a:bodyPr/>
          <a:lstStyle/>
          <a:p>
            <a:fld id="{8FC8D6F8-62BF-493F-A75C-3A84B06239CC}" type="slidenum">
              <a:rPr lang="en-IN" smtClean="0"/>
              <a:t>‹#›</a:t>
            </a:fld>
            <a:endParaRPr lang="en-IN"/>
          </a:p>
        </p:txBody>
      </p:sp>
    </p:spTree>
    <p:extLst>
      <p:ext uri="{BB962C8B-B14F-4D97-AF65-F5344CB8AC3E}">
        <p14:creationId xmlns:p14="http://schemas.microsoft.com/office/powerpoint/2010/main" val="1602181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04D24-1D9E-4905-9CC3-4D3ED1CD88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733D8F9-6CF4-4C7E-BBA4-48E724ADD7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98FD962-E133-4D4B-863E-3498476EC6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0AC77E-9456-4D8E-BFFB-0495FF87146B}"/>
              </a:ext>
            </a:extLst>
          </p:cNvPr>
          <p:cNvSpPr>
            <a:spLocks noGrp="1"/>
          </p:cNvSpPr>
          <p:nvPr>
            <p:ph type="dt" sz="half" idx="10"/>
          </p:nvPr>
        </p:nvSpPr>
        <p:spPr/>
        <p:txBody>
          <a:bodyPr/>
          <a:lstStyle/>
          <a:p>
            <a:fld id="{D04F4CD3-62C3-4F1A-BFE1-D33E11C47BE3}" type="datetimeFigureOut">
              <a:rPr lang="en-IN" smtClean="0"/>
              <a:t>16-06-2025</a:t>
            </a:fld>
            <a:endParaRPr lang="en-IN"/>
          </a:p>
        </p:txBody>
      </p:sp>
      <p:sp>
        <p:nvSpPr>
          <p:cNvPr id="6" name="Footer Placeholder 5">
            <a:extLst>
              <a:ext uri="{FF2B5EF4-FFF2-40B4-BE49-F238E27FC236}">
                <a16:creationId xmlns:a16="http://schemas.microsoft.com/office/drawing/2014/main" id="{B6D8A3CB-2F44-4892-A736-5EE1DC39656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6AD741C-F5BF-4782-A46D-AB872FAD2655}"/>
              </a:ext>
            </a:extLst>
          </p:cNvPr>
          <p:cNvSpPr>
            <a:spLocks noGrp="1"/>
          </p:cNvSpPr>
          <p:nvPr>
            <p:ph type="sldNum" sz="quarter" idx="12"/>
          </p:nvPr>
        </p:nvSpPr>
        <p:spPr/>
        <p:txBody>
          <a:bodyPr/>
          <a:lstStyle/>
          <a:p>
            <a:fld id="{8FC8D6F8-62BF-493F-A75C-3A84B06239CC}" type="slidenum">
              <a:rPr lang="en-IN" smtClean="0"/>
              <a:t>‹#›</a:t>
            </a:fld>
            <a:endParaRPr lang="en-IN"/>
          </a:p>
        </p:txBody>
      </p:sp>
    </p:spTree>
    <p:extLst>
      <p:ext uri="{BB962C8B-B14F-4D97-AF65-F5344CB8AC3E}">
        <p14:creationId xmlns:p14="http://schemas.microsoft.com/office/powerpoint/2010/main" val="2926371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50632-FC6A-4BA9-9E6F-96ED2FA6B4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6FA1DD0-BE20-459F-BD85-164B7283C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5F653C0-052B-4AF3-844B-2985BFBFAB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51AE6A-E5F5-432F-AB85-D15CBB2C70FE}"/>
              </a:ext>
            </a:extLst>
          </p:cNvPr>
          <p:cNvSpPr>
            <a:spLocks noGrp="1"/>
          </p:cNvSpPr>
          <p:nvPr>
            <p:ph type="dt" sz="half" idx="10"/>
          </p:nvPr>
        </p:nvSpPr>
        <p:spPr/>
        <p:txBody>
          <a:bodyPr/>
          <a:lstStyle/>
          <a:p>
            <a:fld id="{D04F4CD3-62C3-4F1A-BFE1-D33E11C47BE3}" type="datetimeFigureOut">
              <a:rPr lang="en-IN" smtClean="0"/>
              <a:t>16-06-2025</a:t>
            </a:fld>
            <a:endParaRPr lang="en-IN"/>
          </a:p>
        </p:txBody>
      </p:sp>
      <p:sp>
        <p:nvSpPr>
          <p:cNvPr id="6" name="Footer Placeholder 5">
            <a:extLst>
              <a:ext uri="{FF2B5EF4-FFF2-40B4-BE49-F238E27FC236}">
                <a16:creationId xmlns:a16="http://schemas.microsoft.com/office/drawing/2014/main" id="{996BA432-1FDA-4FC6-BD0C-25935A65D4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DFD7B1D-D2C0-4593-A5C2-3816F0E5D9FD}"/>
              </a:ext>
            </a:extLst>
          </p:cNvPr>
          <p:cNvSpPr>
            <a:spLocks noGrp="1"/>
          </p:cNvSpPr>
          <p:nvPr>
            <p:ph type="sldNum" sz="quarter" idx="12"/>
          </p:nvPr>
        </p:nvSpPr>
        <p:spPr/>
        <p:txBody>
          <a:bodyPr/>
          <a:lstStyle/>
          <a:p>
            <a:fld id="{8FC8D6F8-62BF-493F-A75C-3A84B06239CC}" type="slidenum">
              <a:rPr lang="en-IN" smtClean="0"/>
              <a:t>‹#›</a:t>
            </a:fld>
            <a:endParaRPr lang="en-IN"/>
          </a:p>
        </p:txBody>
      </p:sp>
    </p:spTree>
    <p:extLst>
      <p:ext uri="{BB962C8B-B14F-4D97-AF65-F5344CB8AC3E}">
        <p14:creationId xmlns:p14="http://schemas.microsoft.com/office/powerpoint/2010/main" val="4045780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F1525B-FDE1-4192-A97C-B027A7C798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9F1A966-288D-49E3-821A-D033B5EC6CB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DE2137-C206-454E-A8EA-3DFE4679E6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4F4CD3-62C3-4F1A-BFE1-D33E11C47BE3}" type="datetimeFigureOut">
              <a:rPr lang="en-IN" smtClean="0"/>
              <a:t>16-06-2025</a:t>
            </a:fld>
            <a:endParaRPr lang="en-IN"/>
          </a:p>
        </p:txBody>
      </p:sp>
      <p:sp>
        <p:nvSpPr>
          <p:cNvPr id="5" name="Footer Placeholder 4">
            <a:extLst>
              <a:ext uri="{FF2B5EF4-FFF2-40B4-BE49-F238E27FC236}">
                <a16:creationId xmlns:a16="http://schemas.microsoft.com/office/drawing/2014/main" id="{0C3B5FF2-4B23-4BD3-97F4-94DD800CA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C46FB90-7982-449B-978D-4F48485580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C8D6F8-62BF-493F-A75C-3A84B06239CC}" type="slidenum">
              <a:rPr lang="en-IN" smtClean="0"/>
              <a:t>‹#›</a:t>
            </a:fld>
            <a:endParaRPr lang="en-IN"/>
          </a:p>
        </p:txBody>
      </p:sp>
    </p:spTree>
    <p:extLst>
      <p:ext uri="{BB962C8B-B14F-4D97-AF65-F5344CB8AC3E}">
        <p14:creationId xmlns:p14="http://schemas.microsoft.com/office/powerpoint/2010/main" val="261431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mailto:bitunanmolsahoo@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65644-2CBA-4EC6-AAC2-9AD6F5A05E55}"/>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4083099B-3E5E-4478-BE31-37D8F5A8205D}"/>
              </a:ext>
            </a:extLst>
          </p:cNvPr>
          <p:cNvSpPr>
            <a:spLocks noGrp="1"/>
          </p:cNvSpPr>
          <p:nvPr>
            <p:ph type="subTitle" idx="1"/>
          </p:nvPr>
        </p:nvSpPr>
        <p:spPr/>
        <p:txBody>
          <a:bodyPr/>
          <a:lstStyle/>
          <a:p>
            <a:endParaRPr lang="en-IN"/>
          </a:p>
        </p:txBody>
      </p:sp>
      <p:pic>
        <p:nvPicPr>
          <p:cNvPr id="5" name="Picture 4">
            <a:extLst>
              <a:ext uri="{FF2B5EF4-FFF2-40B4-BE49-F238E27FC236}">
                <a16:creationId xmlns:a16="http://schemas.microsoft.com/office/drawing/2014/main" id="{84D4F68D-74B8-48F1-8768-FDFAAC99E8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
        <p:nvSpPr>
          <p:cNvPr id="7" name="TextBox 6">
            <a:extLst>
              <a:ext uri="{FF2B5EF4-FFF2-40B4-BE49-F238E27FC236}">
                <a16:creationId xmlns:a16="http://schemas.microsoft.com/office/drawing/2014/main" id="{BF69929F-58C6-4EFD-830E-C872335C621F}"/>
              </a:ext>
            </a:extLst>
          </p:cNvPr>
          <p:cNvSpPr txBox="1"/>
          <p:nvPr/>
        </p:nvSpPr>
        <p:spPr>
          <a:xfrm>
            <a:off x="294968" y="3602038"/>
            <a:ext cx="11670889" cy="2123658"/>
          </a:xfrm>
          <a:prstGeom prst="rect">
            <a:avLst/>
          </a:prstGeom>
          <a:noFill/>
        </p:spPr>
        <p:txBody>
          <a:bodyPr wrap="square">
            <a:spAutoFit/>
          </a:bodyPr>
          <a:lstStyle/>
          <a:p>
            <a:r>
              <a:rPr lang="en-IN" sz="6600" dirty="0">
                <a:highlight>
                  <a:srgbClr val="FFFF00"/>
                </a:highlight>
              </a:rPr>
              <a:t>Player loyalty points calculation and bonus Distribution</a:t>
            </a:r>
          </a:p>
        </p:txBody>
      </p:sp>
    </p:spTree>
    <p:extLst>
      <p:ext uri="{BB962C8B-B14F-4D97-AF65-F5344CB8AC3E}">
        <p14:creationId xmlns:p14="http://schemas.microsoft.com/office/powerpoint/2010/main" val="21610098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C1C85-3869-4DEB-863E-24FD9B4F9C3E}"/>
              </a:ext>
            </a:extLst>
          </p:cNvPr>
          <p:cNvSpPr>
            <a:spLocks noGrp="1"/>
          </p:cNvSpPr>
          <p:nvPr>
            <p:ph type="title"/>
          </p:nvPr>
        </p:nvSpPr>
        <p:spPr/>
        <p:txBody>
          <a:bodyPr/>
          <a:lstStyle/>
          <a:p>
            <a:endParaRPr lang="en-IN"/>
          </a:p>
        </p:txBody>
      </p:sp>
      <p:sp>
        <p:nvSpPr>
          <p:cNvPr id="3" name="Picture Placeholder 2">
            <a:extLst>
              <a:ext uri="{FF2B5EF4-FFF2-40B4-BE49-F238E27FC236}">
                <a16:creationId xmlns:a16="http://schemas.microsoft.com/office/drawing/2014/main" id="{FEB77329-6E41-4C3B-B1B7-E66AAFEACB44}"/>
              </a:ext>
            </a:extLst>
          </p:cNvPr>
          <p:cNvSpPr>
            <a:spLocks noGrp="1"/>
          </p:cNvSpPr>
          <p:nvPr>
            <p:ph type="pic" idx="1"/>
          </p:nvPr>
        </p:nvSpPr>
        <p:spPr/>
      </p:sp>
      <p:sp>
        <p:nvSpPr>
          <p:cNvPr id="4" name="Text Placeholder 3">
            <a:extLst>
              <a:ext uri="{FF2B5EF4-FFF2-40B4-BE49-F238E27FC236}">
                <a16:creationId xmlns:a16="http://schemas.microsoft.com/office/drawing/2014/main" id="{72B6C3F8-8269-4274-BA34-8EA7C1F9FCB7}"/>
              </a:ext>
            </a:extLst>
          </p:cNvPr>
          <p:cNvSpPr>
            <a:spLocks noGrp="1"/>
          </p:cNvSpPr>
          <p:nvPr>
            <p:ph type="body" sz="half" idx="2"/>
          </p:nvPr>
        </p:nvSpPr>
        <p:spPr>
          <a:xfrm>
            <a:off x="839788" y="457200"/>
            <a:ext cx="3932237" cy="5411788"/>
          </a:xfrm>
        </p:spPr>
        <p:txBody>
          <a:bodyPr/>
          <a:lstStyle/>
          <a:p>
            <a:pPr marL="400050" indent="-400050">
              <a:buFont typeface="+mj-lt"/>
              <a:buAutoNum type="romanUcPeriod"/>
            </a:pPr>
            <a:r>
              <a:rPr lang="en-US" dirty="0"/>
              <a:t>Heavy Skewness in Loyalty </a:t>
            </a:r>
            <a:r>
              <a:rPr lang="en-US" dirty="0" err="1"/>
              <a:t>Points:Majority</a:t>
            </a:r>
            <a:r>
              <a:rPr lang="en-US" dirty="0"/>
              <a:t> of the users earn very low loyalty points, while a very small group (top 1-2%) earn extremely high points. This suggests that a few highly engaged or high-value players dominate loyalty earnings.</a:t>
            </a:r>
          </a:p>
          <a:p>
            <a:pPr marL="400050" indent="-400050">
              <a:buFont typeface="+mj-lt"/>
              <a:buAutoNum type="romanUcPeriod"/>
            </a:pPr>
            <a:r>
              <a:rPr lang="en-US" dirty="0"/>
              <a:t>Top Players Hold Significant Loyalty </a:t>
            </a:r>
            <a:r>
              <a:rPr lang="en-US" dirty="0" err="1"/>
              <a:t>Points:The</a:t>
            </a:r>
            <a:r>
              <a:rPr lang="en-US" dirty="0"/>
              <a:t> top 10 users alone hold a huge proportion of loyalty points pool, highlighting possible VIP or premium players who may deserve focused retention or bonus strategies.</a:t>
            </a:r>
          </a:p>
          <a:p>
            <a:pPr marL="400050" indent="-400050">
              <a:buFont typeface="+mj-lt"/>
              <a:buAutoNum type="romanUcPeriod"/>
            </a:pPr>
            <a:r>
              <a:rPr lang="en-US" dirty="0"/>
              <a:t>Loyalty Points Not Only Dependent on Games </a:t>
            </a:r>
            <a:r>
              <a:rPr lang="en-US" dirty="0" err="1"/>
              <a:t>Played:The</a:t>
            </a:r>
            <a:r>
              <a:rPr lang="en-US" dirty="0"/>
              <a:t> scatter plot shows that playing more games does not always mean earning higher loyalty points. Business may have multiple earning criteria (e.g., higher stakes, bonus points, special events) impacting loyalty point accumulation.</a:t>
            </a:r>
            <a:endParaRPr lang="en-IN" dirty="0"/>
          </a:p>
        </p:txBody>
      </p:sp>
      <p:pic>
        <p:nvPicPr>
          <p:cNvPr id="6" name="Picture 5">
            <a:extLst>
              <a:ext uri="{FF2B5EF4-FFF2-40B4-BE49-F238E27FC236}">
                <a16:creationId xmlns:a16="http://schemas.microsoft.com/office/drawing/2014/main" id="{E89E2CCF-6CBE-4547-AF85-B4D7F5BFA3EF}"/>
              </a:ext>
            </a:extLst>
          </p:cNvPr>
          <p:cNvPicPr>
            <a:picLocks noChangeAspect="1"/>
          </p:cNvPicPr>
          <p:nvPr/>
        </p:nvPicPr>
        <p:blipFill>
          <a:blip r:embed="rId2"/>
          <a:stretch>
            <a:fillRect/>
          </a:stretch>
        </p:blipFill>
        <p:spPr>
          <a:xfrm>
            <a:off x="8719594" y="-95093"/>
            <a:ext cx="3472406" cy="2184085"/>
          </a:xfrm>
          <a:prstGeom prst="rect">
            <a:avLst/>
          </a:prstGeom>
        </p:spPr>
      </p:pic>
      <p:pic>
        <p:nvPicPr>
          <p:cNvPr id="8" name="Picture 7">
            <a:extLst>
              <a:ext uri="{FF2B5EF4-FFF2-40B4-BE49-F238E27FC236}">
                <a16:creationId xmlns:a16="http://schemas.microsoft.com/office/drawing/2014/main" id="{BB74E8C8-1DCC-4FD7-8A02-316D9FB2FA97}"/>
              </a:ext>
            </a:extLst>
          </p:cNvPr>
          <p:cNvPicPr>
            <a:picLocks noChangeAspect="1"/>
          </p:cNvPicPr>
          <p:nvPr/>
        </p:nvPicPr>
        <p:blipFill>
          <a:blip r:embed="rId3"/>
          <a:stretch>
            <a:fillRect/>
          </a:stretch>
        </p:blipFill>
        <p:spPr>
          <a:xfrm>
            <a:off x="8719594" y="2191649"/>
            <a:ext cx="3379807" cy="1959721"/>
          </a:xfrm>
          <a:prstGeom prst="rect">
            <a:avLst/>
          </a:prstGeom>
        </p:spPr>
      </p:pic>
      <p:pic>
        <p:nvPicPr>
          <p:cNvPr id="10" name="Picture 9">
            <a:extLst>
              <a:ext uri="{FF2B5EF4-FFF2-40B4-BE49-F238E27FC236}">
                <a16:creationId xmlns:a16="http://schemas.microsoft.com/office/drawing/2014/main" id="{07D1EEFB-6D43-4119-8906-07D09C9C6B73}"/>
              </a:ext>
            </a:extLst>
          </p:cNvPr>
          <p:cNvPicPr>
            <a:picLocks noChangeAspect="1"/>
          </p:cNvPicPr>
          <p:nvPr/>
        </p:nvPicPr>
        <p:blipFill>
          <a:blip r:embed="rId4"/>
          <a:stretch>
            <a:fillRect/>
          </a:stretch>
        </p:blipFill>
        <p:spPr>
          <a:xfrm>
            <a:off x="8719594" y="4625730"/>
            <a:ext cx="3588152" cy="1915609"/>
          </a:xfrm>
          <a:prstGeom prst="rect">
            <a:avLst/>
          </a:prstGeom>
        </p:spPr>
      </p:pic>
    </p:spTree>
    <p:extLst>
      <p:ext uri="{BB962C8B-B14F-4D97-AF65-F5344CB8AC3E}">
        <p14:creationId xmlns:p14="http://schemas.microsoft.com/office/powerpoint/2010/main" val="74004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DD5E3F-4156-4AC6-9CF1-A2F77F0AFEDC}"/>
              </a:ext>
            </a:extLst>
          </p:cNvPr>
          <p:cNvSpPr>
            <a:spLocks noGrp="1"/>
          </p:cNvSpPr>
          <p:nvPr>
            <p:ph type="title"/>
          </p:nvPr>
        </p:nvSpPr>
        <p:spPr/>
        <p:txBody>
          <a:bodyPr/>
          <a:lstStyle/>
          <a:p>
            <a:endParaRPr lang="en-IN" dirty="0"/>
          </a:p>
        </p:txBody>
      </p:sp>
      <p:sp>
        <p:nvSpPr>
          <p:cNvPr id="6" name="Content Placeholder 5">
            <a:extLst>
              <a:ext uri="{FF2B5EF4-FFF2-40B4-BE49-F238E27FC236}">
                <a16:creationId xmlns:a16="http://schemas.microsoft.com/office/drawing/2014/main" id="{4559E07A-F82F-43D8-9AE1-FB53F049FBD1}"/>
              </a:ext>
            </a:extLst>
          </p:cNvPr>
          <p:cNvSpPr>
            <a:spLocks noGrp="1"/>
          </p:cNvSpPr>
          <p:nvPr>
            <p:ph idx="1"/>
          </p:nvPr>
        </p:nvSpPr>
        <p:spPr>
          <a:xfrm>
            <a:off x="0" y="254642"/>
            <a:ext cx="12192000" cy="6603357"/>
          </a:xfrm>
        </p:spPr>
        <p:txBody>
          <a:bodyPr/>
          <a:lstStyle/>
          <a:p>
            <a:r>
              <a:rPr lang="en-US" dirty="0"/>
              <a:t>Would you say the loyalty point formula is fair or unfair?</a:t>
            </a:r>
          </a:p>
          <a:p>
            <a:pPr marL="0" indent="0">
              <a:buNone/>
            </a:pPr>
            <a:r>
              <a:rPr lang="en-US" dirty="0"/>
              <a:t>=&gt;Yes, it is fair. Reasons:</a:t>
            </a:r>
          </a:p>
          <a:p>
            <a:pPr marL="571500" indent="-571500">
              <a:buFont typeface="+mj-lt"/>
              <a:buAutoNum type="romanLcPeriod"/>
            </a:pPr>
            <a:r>
              <a:rPr lang="en-US" dirty="0"/>
              <a:t>Balances Revenue and Engagement : Loyalty points reflect </a:t>
            </a:r>
            <a:r>
              <a:rPr lang="en-US" dirty="0" err="1"/>
              <a:t>spending.Games</a:t>
            </a:r>
            <a:r>
              <a:rPr lang="en-US" dirty="0"/>
              <a:t> played reflect engagement and activity.</a:t>
            </a:r>
          </a:p>
          <a:p>
            <a:pPr marL="571500" indent="-571500">
              <a:buFont typeface="+mj-lt"/>
              <a:buAutoNum type="romanLcPeriod"/>
            </a:pPr>
            <a:r>
              <a:rPr lang="en-US" dirty="0"/>
              <a:t>Rewards Diverse Player Behavior : High spenders and frequent players both get rewarded.</a:t>
            </a:r>
          </a:p>
          <a:p>
            <a:r>
              <a:rPr lang="en-US" dirty="0"/>
              <a:t>Can you suggest any way to make the loyalty point formula more robust?“</a:t>
            </a:r>
          </a:p>
          <a:p>
            <a:pPr marL="571500" indent="-571500">
              <a:buFont typeface="+mj-lt"/>
              <a:buAutoNum type="romanLcPeriod"/>
            </a:pPr>
            <a:r>
              <a:rPr lang="en-US" dirty="0"/>
              <a:t>We can include active days to reward regular users, not just high </a:t>
            </a:r>
            <a:r>
              <a:rPr lang="en-US" dirty="0" err="1"/>
              <a:t>spenders.We</a:t>
            </a:r>
            <a:r>
              <a:rPr lang="en-US" dirty="0"/>
              <a:t> can also slightly cap very high loyalty points to avoid few users getting very large bonuses.</a:t>
            </a:r>
          </a:p>
          <a:p>
            <a:pPr marL="571500" indent="-571500">
              <a:buFont typeface="+mj-lt"/>
              <a:buAutoNum type="romanLcPeriod"/>
            </a:pPr>
            <a:r>
              <a:rPr lang="en-US" dirty="0"/>
              <a:t>If possible, we can even add lifetime value or how long the user is active on platform, to reward true long-term loyal users.</a:t>
            </a:r>
          </a:p>
          <a:p>
            <a:pPr marL="571500" indent="-571500">
              <a:buFont typeface="+mj-lt"/>
              <a:buAutoNum type="romanLcPeriod"/>
            </a:pPr>
            <a:r>
              <a:rPr lang="en-US" dirty="0"/>
              <a:t>And finally, we can adjust weights based on business goals: like acquisition or retention phase.</a:t>
            </a:r>
            <a:endParaRPr lang="en-IN" dirty="0"/>
          </a:p>
        </p:txBody>
      </p:sp>
    </p:spTree>
    <p:extLst>
      <p:ext uri="{BB962C8B-B14F-4D97-AF65-F5344CB8AC3E}">
        <p14:creationId xmlns:p14="http://schemas.microsoft.com/office/powerpoint/2010/main" val="1453094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3BA8-E3C7-4422-9D59-697FFDB6E601}"/>
              </a:ext>
            </a:extLst>
          </p:cNvPr>
          <p:cNvSpPr>
            <a:spLocks noGrp="1"/>
          </p:cNvSpPr>
          <p:nvPr>
            <p:ph type="title"/>
          </p:nvPr>
        </p:nvSpPr>
        <p:spPr/>
        <p:txBody>
          <a:bodyPr/>
          <a:lstStyle/>
          <a:p>
            <a:r>
              <a:rPr lang="en-US" dirty="0"/>
              <a:t>Conclusion</a:t>
            </a:r>
            <a:br>
              <a:rPr lang="en-US" dirty="0"/>
            </a:br>
            <a:endParaRPr lang="en-IN" dirty="0"/>
          </a:p>
        </p:txBody>
      </p:sp>
      <p:sp>
        <p:nvSpPr>
          <p:cNvPr id="3" name="Content Placeholder 2">
            <a:extLst>
              <a:ext uri="{FF2B5EF4-FFF2-40B4-BE49-F238E27FC236}">
                <a16:creationId xmlns:a16="http://schemas.microsoft.com/office/drawing/2014/main" id="{6BB5E7F9-FB36-41AD-B1C6-98BEEE0EF376}"/>
              </a:ext>
            </a:extLst>
          </p:cNvPr>
          <p:cNvSpPr>
            <a:spLocks noGrp="1"/>
          </p:cNvSpPr>
          <p:nvPr>
            <p:ph idx="1"/>
          </p:nvPr>
        </p:nvSpPr>
        <p:spPr/>
        <p:txBody>
          <a:bodyPr/>
          <a:lstStyle/>
          <a:p>
            <a:r>
              <a:rPr lang="en-US" dirty="0"/>
              <a:t>The loyalty point system fairly allocates rewards, supports both engagement  and revenue , and promotes healthy platform growth .</a:t>
            </a:r>
          </a:p>
          <a:p>
            <a:r>
              <a:rPr lang="en-US" dirty="0"/>
              <a:t>With small improvements can become even more effective for long term business.</a:t>
            </a:r>
          </a:p>
          <a:p>
            <a:endParaRPr lang="en-US" dirty="0"/>
          </a:p>
          <a:p>
            <a:pPr marL="0" indent="0">
              <a:buNone/>
            </a:pPr>
            <a:r>
              <a:rPr lang="en-US" dirty="0"/>
              <a:t>                                                                          Anmol </a:t>
            </a:r>
            <a:r>
              <a:rPr lang="en-US" dirty="0" err="1"/>
              <a:t>sahoo</a:t>
            </a:r>
            <a:endParaRPr lang="en-US" dirty="0"/>
          </a:p>
          <a:p>
            <a:pPr marL="0" indent="0">
              <a:buNone/>
            </a:pPr>
            <a:r>
              <a:rPr lang="en-US"/>
              <a:t>                                                                          7847872793</a:t>
            </a:r>
            <a:endParaRPr lang="en-US" dirty="0"/>
          </a:p>
          <a:p>
            <a:pPr marL="0" indent="0" algn="r">
              <a:buNone/>
            </a:pPr>
            <a:r>
              <a:rPr lang="en-US" dirty="0"/>
              <a:t>                                                             </a:t>
            </a:r>
            <a:r>
              <a:rPr lang="en-US" dirty="0">
                <a:hlinkClick r:id="rId2"/>
              </a:rPr>
              <a:t>bitunanmolsahoo@gmail.com</a:t>
            </a:r>
            <a:r>
              <a:rPr lang="en-US" dirty="0"/>
              <a:t> </a:t>
            </a:r>
            <a:endParaRPr lang="en-IN" dirty="0"/>
          </a:p>
        </p:txBody>
      </p:sp>
    </p:spTree>
    <p:extLst>
      <p:ext uri="{BB962C8B-B14F-4D97-AF65-F5344CB8AC3E}">
        <p14:creationId xmlns:p14="http://schemas.microsoft.com/office/powerpoint/2010/main" val="18407559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64D54-64E0-4B84-A3CE-DAC3C6A4A588}"/>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83E224D5-AD72-4E40-83C3-AC51B71BEBE4}"/>
              </a:ext>
            </a:extLst>
          </p:cNvPr>
          <p:cNvSpPr>
            <a:spLocks noGrp="1"/>
          </p:cNvSpPr>
          <p:nvPr>
            <p:ph idx="1"/>
          </p:nvPr>
        </p:nvSpPr>
        <p:spPr/>
        <p:txBody>
          <a:bodyPr/>
          <a:lstStyle/>
          <a:p>
            <a:r>
              <a:rPr lang="en-US" dirty="0"/>
              <a:t>Calculate loyalty points</a:t>
            </a:r>
          </a:p>
          <a:p>
            <a:r>
              <a:rPr lang="en-US" dirty="0"/>
              <a:t>Identify top 50 loyal players</a:t>
            </a:r>
          </a:p>
          <a:p>
            <a:r>
              <a:rPr lang="en-IN" dirty="0"/>
              <a:t>Allocate bonus money fairly</a:t>
            </a:r>
          </a:p>
          <a:p>
            <a:r>
              <a:rPr lang="en-IN" dirty="0"/>
              <a:t>Provide actionable insights for stakeholders</a:t>
            </a:r>
          </a:p>
          <a:p>
            <a:pPr marL="0" indent="0">
              <a:buNone/>
            </a:pPr>
            <a:r>
              <a:rPr lang="en-IN" dirty="0"/>
              <a:t>     </a:t>
            </a:r>
            <a:r>
              <a:rPr lang="en-IN" b="1" dirty="0">
                <a:latin typeface="Arial Black" panose="020B0A04020102020204" pitchFamily="34" charset="0"/>
              </a:rPr>
              <a:t>Datasets Used </a:t>
            </a:r>
          </a:p>
          <a:p>
            <a:r>
              <a:rPr lang="en-IN" b="1" u="sng" dirty="0"/>
              <a:t>Gameplay Dataset:</a:t>
            </a:r>
            <a:r>
              <a:rPr lang="en-IN" dirty="0"/>
              <a:t> User Id, Games Played, Date&amp; Time</a:t>
            </a:r>
            <a:endParaRPr lang="en-IN" b="1" u="sng" dirty="0"/>
          </a:p>
          <a:p>
            <a:r>
              <a:rPr lang="en-IN" b="1" u="sng" dirty="0"/>
              <a:t>Deposit Dataset: </a:t>
            </a:r>
            <a:r>
              <a:rPr lang="en-IN" dirty="0"/>
              <a:t>User Id, Deposit Amount</a:t>
            </a:r>
          </a:p>
          <a:p>
            <a:r>
              <a:rPr lang="en-IN" b="1" u="sng" dirty="0"/>
              <a:t>Withdrawal Dataset</a:t>
            </a:r>
            <a:r>
              <a:rPr lang="en-IN" dirty="0"/>
              <a:t>: User Id, Withdrawal Amount</a:t>
            </a:r>
          </a:p>
          <a:p>
            <a:endParaRPr lang="en-IN" dirty="0">
              <a:latin typeface="Arial Black" panose="020B0A04020102020204" pitchFamily="34" charset="0"/>
            </a:endParaRPr>
          </a:p>
        </p:txBody>
      </p:sp>
    </p:spTree>
    <p:extLst>
      <p:ext uri="{BB962C8B-B14F-4D97-AF65-F5344CB8AC3E}">
        <p14:creationId xmlns:p14="http://schemas.microsoft.com/office/powerpoint/2010/main" val="3479263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812C9E7-0EEC-42AE-9EE4-2B1AA5ECF7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652" y="137652"/>
            <a:ext cx="11808542" cy="6506035"/>
          </a:xfrm>
          <a:prstGeom prst="rect">
            <a:avLst/>
          </a:prstGeom>
        </p:spPr>
      </p:pic>
      <p:sp>
        <p:nvSpPr>
          <p:cNvPr id="4" name="Title 3">
            <a:extLst>
              <a:ext uri="{FF2B5EF4-FFF2-40B4-BE49-F238E27FC236}">
                <a16:creationId xmlns:a16="http://schemas.microsoft.com/office/drawing/2014/main" id="{8329B369-22D1-4C3F-BB3F-06C5B941D137}"/>
              </a:ext>
            </a:extLst>
          </p:cNvPr>
          <p:cNvSpPr>
            <a:spLocks noGrp="1"/>
          </p:cNvSpPr>
          <p:nvPr>
            <p:ph type="title"/>
          </p:nvPr>
        </p:nvSpPr>
        <p:spPr>
          <a:xfrm>
            <a:off x="503903" y="363792"/>
            <a:ext cx="10515600" cy="491613"/>
          </a:xfrm>
        </p:spPr>
        <p:txBody>
          <a:bodyPr>
            <a:noAutofit/>
          </a:bodyPr>
          <a:lstStyle/>
          <a:p>
            <a:r>
              <a:rPr lang="en-US" sz="6000" b="1" dirty="0">
                <a:highlight>
                  <a:srgbClr val="00FFFF"/>
                </a:highlight>
              </a:rPr>
              <a:t>Understanding the Data </a:t>
            </a:r>
            <a:endParaRPr lang="en-IN" sz="6000" b="1" dirty="0">
              <a:highlight>
                <a:srgbClr val="00FFFF"/>
              </a:highlight>
            </a:endParaRPr>
          </a:p>
        </p:txBody>
      </p:sp>
    </p:spTree>
    <p:extLst>
      <p:ext uri="{BB962C8B-B14F-4D97-AF65-F5344CB8AC3E}">
        <p14:creationId xmlns:p14="http://schemas.microsoft.com/office/powerpoint/2010/main" val="3116854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F2CEF-4AF8-46CB-8C5C-62E3E76E1C2D}"/>
              </a:ext>
            </a:extLst>
          </p:cNvPr>
          <p:cNvSpPr>
            <a:spLocks noGrp="1"/>
          </p:cNvSpPr>
          <p:nvPr>
            <p:ph type="title"/>
          </p:nvPr>
        </p:nvSpPr>
        <p:spPr/>
        <p:txBody>
          <a:bodyPr>
            <a:normAutofit/>
          </a:bodyPr>
          <a:lstStyle/>
          <a:p>
            <a:r>
              <a:rPr lang="en-US" sz="7200" b="1" dirty="0"/>
              <a:t>Dataset Information</a:t>
            </a:r>
            <a:endParaRPr lang="en-IN" sz="7200" b="1" dirty="0"/>
          </a:p>
        </p:txBody>
      </p:sp>
      <p:sp>
        <p:nvSpPr>
          <p:cNvPr id="3" name="Content Placeholder 2">
            <a:extLst>
              <a:ext uri="{FF2B5EF4-FFF2-40B4-BE49-F238E27FC236}">
                <a16:creationId xmlns:a16="http://schemas.microsoft.com/office/drawing/2014/main" id="{57766D07-E017-405F-9ADE-EBF7DD88EC9A}"/>
              </a:ext>
            </a:extLst>
          </p:cNvPr>
          <p:cNvSpPr>
            <a:spLocks noGrp="1"/>
          </p:cNvSpPr>
          <p:nvPr>
            <p:ph idx="1"/>
          </p:nvPr>
        </p:nvSpPr>
        <p:spPr/>
        <p:txBody>
          <a:bodyPr/>
          <a:lstStyle/>
          <a:p>
            <a:r>
              <a:rPr lang="en-US" dirty="0"/>
              <a:t>first you clean the data set use of drop ,fill function for better accuracy and rename the columns .</a:t>
            </a:r>
          </a:p>
          <a:p>
            <a:r>
              <a:rPr lang="en-US" dirty="0"/>
              <a:t>Then check the datatype of datetime and pick the Datetime </a:t>
            </a:r>
            <a:r>
              <a:rPr lang="en-US" dirty="0" err="1"/>
              <a:t>colum</a:t>
            </a:r>
            <a:r>
              <a:rPr lang="en-US" dirty="0"/>
              <a:t> so the obj type convert to the Pandas Datetime from extract the individually month ,date and time .</a:t>
            </a:r>
          </a:p>
          <a:p>
            <a:r>
              <a:rPr lang="en-US" dirty="0"/>
              <a:t>calculate loyalty point for given formula and create a loyalty point table take reference with gameplay data set because it have active members for better insights </a:t>
            </a:r>
          </a:p>
          <a:p>
            <a:r>
              <a:rPr lang="en-US" dirty="0"/>
              <a:t>in gameplay table take assumption formula of loyalty point column for required another </a:t>
            </a:r>
            <a:r>
              <a:rPr lang="en-US" dirty="0" err="1"/>
              <a:t>tabel</a:t>
            </a:r>
            <a:r>
              <a:rPr lang="en-US" dirty="0"/>
              <a:t> .</a:t>
            </a:r>
            <a:endParaRPr lang="en-IN" dirty="0"/>
          </a:p>
        </p:txBody>
      </p:sp>
    </p:spTree>
    <p:extLst>
      <p:ext uri="{BB962C8B-B14F-4D97-AF65-F5344CB8AC3E}">
        <p14:creationId xmlns:p14="http://schemas.microsoft.com/office/powerpoint/2010/main" val="545908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462B31-3F0E-4E40-8A93-97965299CFF5}"/>
              </a:ext>
            </a:extLst>
          </p:cNvPr>
          <p:cNvSpPr>
            <a:spLocks noGrp="1"/>
          </p:cNvSpPr>
          <p:nvPr>
            <p:ph type="title"/>
          </p:nvPr>
        </p:nvSpPr>
        <p:spPr/>
        <p:txBody>
          <a:bodyPr/>
          <a:lstStyle/>
          <a:p>
            <a:endParaRPr lang="en-IN"/>
          </a:p>
        </p:txBody>
      </p:sp>
      <p:sp>
        <p:nvSpPr>
          <p:cNvPr id="5" name="Text Placeholder 4">
            <a:extLst>
              <a:ext uri="{FF2B5EF4-FFF2-40B4-BE49-F238E27FC236}">
                <a16:creationId xmlns:a16="http://schemas.microsoft.com/office/drawing/2014/main" id="{DA780C09-7BE7-4629-865C-31A01732A3EF}"/>
              </a:ext>
            </a:extLst>
          </p:cNvPr>
          <p:cNvSpPr>
            <a:spLocks noGrp="1"/>
          </p:cNvSpPr>
          <p:nvPr>
            <p:ph type="body" idx="1"/>
          </p:nvPr>
        </p:nvSpPr>
        <p:spPr/>
        <p:txBody>
          <a:bodyPr/>
          <a:lstStyle/>
          <a:p>
            <a:endParaRPr lang="en-IN"/>
          </a:p>
        </p:txBody>
      </p:sp>
      <p:sp>
        <p:nvSpPr>
          <p:cNvPr id="6" name="Content Placeholder 5">
            <a:extLst>
              <a:ext uri="{FF2B5EF4-FFF2-40B4-BE49-F238E27FC236}">
                <a16:creationId xmlns:a16="http://schemas.microsoft.com/office/drawing/2014/main" id="{87270247-237D-48C6-BF7D-D7AF7387779C}"/>
              </a:ext>
            </a:extLst>
          </p:cNvPr>
          <p:cNvSpPr>
            <a:spLocks noGrp="1"/>
          </p:cNvSpPr>
          <p:nvPr>
            <p:ph sz="half" idx="2"/>
          </p:nvPr>
        </p:nvSpPr>
        <p:spPr/>
        <p:txBody>
          <a:bodyPr>
            <a:normAutofit/>
          </a:bodyPr>
          <a:lstStyle/>
          <a:p>
            <a:r>
              <a:rPr lang="en-US" sz="2000" dirty="0"/>
              <a:t>No Activity on 02-Oct-S1</a:t>
            </a:r>
          </a:p>
          <a:p>
            <a:r>
              <a:rPr lang="en-US" sz="2000" dirty="0"/>
              <a:t>The 02-Oct-S1 slot has no recorded loyalty points, indicating either zero customer transactions or possible data issues.</a:t>
            </a:r>
          </a:p>
          <a:p>
            <a:r>
              <a:rPr lang="en-US" sz="2000" dirty="0"/>
              <a:t>Peak Engagement on 16-Oct-S2</a:t>
            </a:r>
          </a:p>
          <a:p>
            <a:r>
              <a:rPr lang="en-US" sz="2000" dirty="0"/>
              <a:t>The highest loyalty points were recorded on 16-Oct-S2 (~2600), suggesting strong customer participation or effective promotions during this slot.</a:t>
            </a:r>
            <a:endParaRPr lang="en-IN" sz="2000" dirty="0"/>
          </a:p>
        </p:txBody>
      </p:sp>
      <p:sp>
        <p:nvSpPr>
          <p:cNvPr id="7" name="Text Placeholder 6">
            <a:extLst>
              <a:ext uri="{FF2B5EF4-FFF2-40B4-BE49-F238E27FC236}">
                <a16:creationId xmlns:a16="http://schemas.microsoft.com/office/drawing/2014/main" id="{11E0E01D-A7CB-4453-84A7-0A55C5D436B7}"/>
              </a:ext>
            </a:extLst>
          </p:cNvPr>
          <p:cNvSpPr>
            <a:spLocks noGrp="1"/>
          </p:cNvSpPr>
          <p:nvPr>
            <p:ph type="body" sz="quarter" idx="3"/>
          </p:nvPr>
        </p:nvSpPr>
        <p:spPr/>
        <p:txBody>
          <a:bodyPr/>
          <a:lstStyle/>
          <a:p>
            <a:endParaRPr lang="en-IN"/>
          </a:p>
        </p:txBody>
      </p:sp>
      <p:pic>
        <p:nvPicPr>
          <p:cNvPr id="10" name="Content Placeholder 9">
            <a:extLst>
              <a:ext uri="{FF2B5EF4-FFF2-40B4-BE49-F238E27FC236}">
                <a16:creationId xmlns:a16="http://schemas.microsoft.com/office/drawing/2014/main" id="{A2D5E8EC-3455-498E-8ADB-31487D132770}"/>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85725"/>
            <a:ext cx="5183188" cy="6103938"/>
          </a:xfrm>
        </p:spPr>
      </p:pic>
    </p:spTree>
    <p:extLst>
      <p:ext uri="{BB962C8B-B14F-4D97-AF65-F5344CB8AC3E}">
        <p14:creationId xmlns:p14="http://schemas.microsoft.com/office/powerpoint/2010/main" val="14552646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25F60-A5A5-4D31-917B-37C0A3BE77B9}"/>
              </a:ext>
            </a:extLst>
          </p:cNvPr>
          <p:cNvSpPr>
            <a:spLocks noGrp="1"/>
          </p:cNvSpPr>
          <p:nvPr>
            <p:ph type="title"/>
          </p:nvPr>
        </p:nvSpPr>
        <p:spPr/>
        <p:txBody>
          <a:bodyPr/>
          <a:lstStyle/>
          <a:p>
            <a:endParaRPr lang="en-IN" dirty="0"/>
          </a:p>
        </p:txBody>
      </p:sp>
      <p:sp>
        <p:nvSpPr>
          <p:cNvPr id="3" name="Picture Placeholder 2">
            <a:extLst>
              <a:ext uri="{FF2B5EF4-FFF2-40B4-BE49-F238E27FC236}">
                <a16:creationId xmlns:a16="http://schemas.microsoft.com/office/drawing/2014/main" id="{79F18894-68D0-492F-A6B5-C47D3B366E19}"/>
              </a:ext>
            </a:extLst>
          </p:cNvPr>
          <p:cNvSpPr>
            <a:spLocks noGrp="1"/>
          </p:cNvSpPr>
          <p:nvPr>
            <p:ph type="pic" idx="1"/>
          </p:nvPr>
        </p:nvSpPr>
        <p:spPr/>
      </p:sp>
      <p:sp>
        <p:nvSpPr>
          <p:cNvPr id="4" name="Text Placeholder 3">
            <a:extLst>
              <a:ext uri="{FF2B5EF4-FFF2-40B4-BE49-F238E27FC236}">
                <a16:creationId xmlns:a16="http://schemas.microsoft.com/office/drawing/2014/main" id="{DE35D17A-1723-4781-A98B-23F7905A0D77}"/>
              </a:ext>
            </a:extLst>
          </p:cNvPr>
          <p:cNvSpPr>
            <a:spLocks noGrp="1"/>
          </p:cNvSpPr>
          <p:nvPr>
            <p:ph type="body" sz="half" idx="2"/>
          </p:nvPr>
        </p:nvSpPr>
        <p:spPr/>
        <p:txBody>
          <a:bodyPr/>
          <a:lstStyle/>
          <a:p>
            <a:pPr marL="285750" indent="-285750">
              <a:buFont typeface="Wingdings" panose="05000000000000000000" pitchFamily="2" charset="2"/>
              <a:buChar char="Ø"/>
            </a:pPr>
            <a:r>
              <a:rPr lang="en-US" dirty="0"/>
              <a:t>Majority Earn Low Points Most customers across all slots earned very low loyalty points (close to 0), showing low-value or small-ticket transactions are common.</a:t>
            </a:r>
          </a:p>
          <a:p>
            <a:pPr marL="285750" indent="-285750">
              <a:buFont typeface="Wingdings" panose="05000000000000000000" pitchFamily="2" charset="2"/>
              <a:buChar char="Ø"/>
            </a:pPr>
            <a:r>
              <a:rPr lang="en-US" dirty="0"/>
              <a:t>High-Value Customers Exist There's a long right tail in all distributions — indicating a few customers earned over 100 points. These are potential high-value customers and should be prioritized for retention and premium offers.</a:t>
            </a:r>
          </a:p>
          <a:p>
            <a:pPr marL="285750" indent="-285750">
              <a:buFont typeface="Wingdings" panose="05000000000000000000" pitchFamily="2" charset="2"/>
              <a:buChar char="Ø"/>
            </a:pPr>
            <a:r>
              <a:rPr lang="en-US" dirty="0"/>
              <a:t>Similar Customer Behavior Across </a:t>
            </a:r>
            <a:r>
              <a:rPr lang="en-US" dirty="0" err="1"/>
              <a:t>SlotsThe</a:t>
            </a:r>
            <a:r>
              <a:rPr lang="en-US" dirty="0"/>
              <a:t> shape of the distributions is consistent for all slots, suggesting customer spending patterns remained stable over time without major shifts.</a:t>
            </a:r>
            <a:endParaRPr lang="en-IN" dirty="0"/>
          </a:p>
          <a:p>
            <a:endParaRPr lang="en-IN" dirty="0"/>
          </a:p>
        </p:txBody>
      </p:sp>
      <p:pic>
        <p:nvPicPr>
          <p:cNvPr id="6" name="Picture 5">
            <a:extLst>
              <a:ext uri="{FF2B5EF4-FFF2-40B4-BE49-F238E27FC236}">
                <a16:creationId xmlns:a16="http://schemas.microsoft.com/office/drawing/2014/main" id="{4E1D3FA0-9EC4-4CC6-98F5-1900049B8F17}"/>
              </a:ext>
            </a:extLst>
          </p:cNvPr>
          <p:cNvPicPr>
            <a:picLocks noChangeAspect="1"/>
          </p:cNvPicPr>
          <p:nvPr/>
        </p:nvPicPr>
        <p:blipFill>
          <a:blip r:embed="rId2"/>
          <a:stretch>
            <a:fillRect/>
          </a:stretch>
        </p:blipFill>
        <p:spPr>
          <a:xfrm>
            <a:off x="4897024" y="457200"/>
            <a:ext cx="6918175" cy="5596359"/>
          </a:xfrm>
          <a:prstGeom prst="rect">
            <a:avLst/>
          </a:prstGeom>
        </p:spPr>
      </p:pic>
    </p:spTree>
    <p:extLst>
      <p:ext uri="{BB962C8B-B14F-4D97-AF65-F5344CB8AC3E}">
        <p14:creationId xmlns:p14="http://schemas.microsoft.com/office/powerpoint/2010/main" val="1176245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3F57C-76DD-4639-9AB7-0E33B81F6FB9}"/>
              </a:ext>
            </a:extLst>
          </p:cNvPr>
          <p:cNvSpPr>
            <a:spLocks noGrp="1"/>
          </p:cNvSpPr>
          <p:nvPr>
            <p:ph type="title"/>
          </p:nvPr>
        </p:nvSpPr>
        <p:spPr/>
        <p:txBody>
          <a:bodyPr/>
          <a:lstStyle/>
          <a:p>
            <a:endParaRPr lang="en-IN"/>
          </a:p>
        </p:txBody>
      </p:sp>
      <p:sp>
        <p:nvSpPr>
          <p:cNvPr id="3" name="Picture Placeholder 2">
            <a:extLst>
              <a:ext uri="{FF2B5EF4-FFF2-40B4-BE49-F238E27FC236}">
                <a16:creationId xmlns:a16="http://schemas.microsoft.com/office/drawing/2014/main" id="{E0938D73-CD3A-4044-B2D6-E3B56654D99D}"/>
              </a:ext>
            </a:extLst>
          </p:cNvPr>
          <p:cNvSpPr>
            <a:spLocks noGrp="1"/>
          </p:cNvSpPr>
          <p:nvPr>
            <p:ph type="pic" idx="1"/>
          </p:nvPr>
        </p:nvSpPr>
        <p:spPr/>
      </p:sp>
      <p:sp>
        <p:nvSpPr>
          <p:cNvPr id="4" name="Text Placeholder 3">
            <a:extLst>
              <a:ext uri="{FF2B5EF4-FFF2-40B4-BE49-F238E27FC236}">
                <a16:creationId xmlns:a16="http://schemas.microsoft.com/office/drawing/2014/main" id="{0E5C8BED-5448-46CA-8A89-E7FE399A3CE8}"/>
              </a:ext>
            </a:extLst>
          </p:cNvPr>
          <p:cNvSpPr>
            <a:spLocks noGrp="1"/>
          </p:cNvSpPr>
          <p:nvPr>
            <p:ph type="body" sz="half" idx="2"/>
          </p:nvPr>
        </p:nvSpPr>
        <p:spPr>
          <a:xfrm>
            <a:off x="839788" y="457200"/>
            <a:ext cx="3932237" cy="5411788"/>
          </a:xfrm>
        </p:spPr>
        <p:txBody>
          <a:bodyPr>
            <a:normAutofit/>
          </a:bodyPr>
          <a:lstStyle/>
          <a:p>
            <a:pPr marL="285750" indent="-285750">
              <a:buFont typeface="Wingdings" panose="05000000000000000000" pitchFamily="2" charset="2"/>
              <a:buChar char="v"/>
            </a:pPr>
            <a:r>
              <a:rPr lang="en-US" dirty="0"/>
              <a:t>Few High-Contributing Customers Drive Loyalty Points In each slot, a small group of top 5 customers contribute a significant portion of total loyalty </a:t>
            </a:r>
            <a:r>
              <a:rPr lang="en-US" dirty="0" err="1"/>
              <a:t>points.This</a:t>
            </a:r>
            <a:r>
              <a:rPr lang="en-US" dirty="0"/>
              <a:t> indicates a strong dependency on loyal, high-spending customers.</a:t>
            </a:r>
          </a:p>
          <a:p>
            <a:pPr marL="285750" indent="-285750">
              <a:buFont typeface="Wingdings" panose="05000000000000000000" pitchFamily="2" charset="2"/>
              <a:buChar char="v"/>
            </a:pPr>
            <a:r>
              <a:rPr lang="en-US" dirty="0"/>
              <a:t>16-Oct-S2 and 26-Oct-S2 Have Strong Top Performers The highest loyalty points (close to 200) are seen in these slots, highlighting peak customer </a:t>
            </a:r>
            <a:r>
              <a:rPr lang="en-US" dirty="0" err="1"/>
              <a:t>activity.These</a:t>
            </a:r>
            <a:r>
              <a:rPr lang="en-US" dirty="0"/>
              <a:t> top performers can be targeted for loyalty programs, special recognition, or exclusive offers.</a:t>
            </a:r>
          </a:p>
          <a:p>
            <a:pPr marL="285750" indent="-285750">
              <a:buFont typeface="Wingdings" panose="05000000000000000000" pitchFamily="2" charset="2"/>
              <a:buChar char="v"/>
            </a:pPr>
            <a:r>
              <a:rPr lang="en-US" dirty="0"/>
              <a:t>02-Oct-S1 Shows Zero </a:t>
            </a:r>
            <a:r>
              <a:rPr lang="en-US" dirty="0" err="1"/>
              <a:t>EngagementThe</a:t>
            </a:r>
            <a:r>
              <a:rPr lang="en-US" dirty="0"/>
              <a:t> absence of top 5 data for 02-Oct-S1 again confirms zero customer activity or data collection issue in that </a:t>
            </a:r>
            <a:r>
              <a:rPr lang="en-US" dirty="0" err="1"/>
              <a:t>slot.Immediate</a:t>
            </a:r>
            <a:r>
              <a:rPr lang="en-US" dirty="0"/>
              <a:t> investigation or data pipeline check is recommended.</a:t>
            </a:r>
            <a:endParaRPr lang="en-IN" dirty="0"/>
          </a:p>
          <a:p>
            <a:endParaRPr lang="en-IN" dirty="0"/>
          </a:p>
        </p:txBody>
      </p:sp>
      <p:sp>
        <p:nvSpPr>
          <p:cNvPr id="5" name="Picture Placeholder 2">
            <a:extLst>
              <a:ext uri="{FF2B5EF4-FFF2-40B4-BE49-F238E27FC236}">
                <a16:creationId xmlns:a16="http://schemas.microsoft.com/office/drawing/2014/main" id="{FF9BDB53-910A-40A8-9766-61FFB2B4F344}"/>
              </a:ext>
            </a:extLst>
          </p:cNvPr>
          <p:cNvSpPr txBox="1">
            <a:spLocks/>
          </p:cNvSpPr>
          <p:nvPr/>
        </p:nvSpPr>
        <p:spPr>
          <a:xfrm>
            <a:off x="5180012" y="992187"/>
            <a:ext cx="6172200" cy="4873625"/>
          </a:xfrm>
          <a:prstGeom prst="rect">
            <a:avLst/>
          </a:prstGeom>
        </p:spPr>
      </p:sp>
      <p:pic>
        <p:nvPicPr>
          <p:cNvPr id="7" name="Picture 6">
            <a:extLst>
              <a:ext uri="{FF2B5EF4-FFF2-40B4-BE49-F238E27FC236}">
                <a16:creationId xmlns:a16="http://schemas.microsoft.com/office/drawing/2014/main" id="{8503FEF0-3170-418B-9E06-A04F260389B5}"/>
              </a:ext>
            </a:extLst>
          </p:cNvPr>
          <p:cNvPicPr>
            <a:picLocks noChangeAspect="1"/>
          </p:cNvPicPr>
          <p:nvPr/>
        </p:nvPicPr>
        <p:blipFill>
          <a:blip r:embed="rId2"/>
          <a:stretch>
            <a:fillRect/>
          </a:stretch>
        </p:blipFill>
        <p:spPr>
          <a:xfrm>
            <a:off x="4930815" y="162045"/>
            <a:ext cx="6972897" cy="6146157"/>
          </a:xfrm>
          <a:prstGeom prst="rect">
            <a:avLst/>
          </a:prstGeom>
        </p:spPr>
      </p:pic>
    </p:spTree>
    <p:extLst>
      <p:ext uri="{BB962C8B-B14F-4D97-AF65-F5344CB8AC3E}">
        <p14:creationId xmlns:p14="http://schemas.microsoft.com/office/powerpoint/2010/main" val="381906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4866F-0F88-444C-8AE4-D8C4EBE2594A}"/>
              </a:ext>
            </a:extLst>
          </p:cNvPr>
          <p:cNvSpPr>
            <a:spLocks noGrp="1"/>
          </p:cNvSpPr>
          <p:nvPr>
            <p:ph type="title"/>
          </p:nvPr>
        </p:nvSpPr>
        <p:spPr/>
        <p:txBody>
          <a:bodyPr/>
          <a:lstStyle/>
          <a:p>
            <a:endParaRPr lang="en-IN"/>
          </a:p>
        </p:txBody>
      </p:sp>
      <p:sp>
        <p:nvSpPr>
          <p:cNvPr id="3" name="Picture Placeholder 2">
            <a:extLst>
              <a:ext uri="{FF2B5EF4-FFF2-40B4-BE49-F238E27FC236}">
                <a16:creationId xmlns:a16="http://schemas.microsoft.com/office/drawing/2014/main" id="{3CD068C8-A33B-4972-BE93-99BE7D0D7D57}"/>
              </a:ext>
            </a:extLst>
          </p:cNvPr>
          <p:cNvSpPr>
            <a:spLocks noGrp="1"/>
          </p:cNvSpPr>
          <p:nvPr>
            <p:ph type="pic" idx="1"/>
          </p:nvPr>
        </p:nvSpPr>
        <p:spPr/>
      </p:sp>
      <p:sp>
        <p:nvSpPr>
          <p:cNvPr id="4" name="Text Placeholder 3">
            <a:extLst>
              <a:ext uri="{FF2B5EF4-FFF2-40B4-BE49-F238E27FC236}">
                <a16:creationId xmlns:a16="http://schemas.microsoft.com/office/drawing/2014/main" id="{C6E45EDB-8935-410B-90E3-6BD17C6F6F82}"/>
              </a:ext>
            </a:extLst>
          </p:cNvPr>
          <p:cNvSpPr>
            <a:spLocks noGrp="1"/>
          </p:cNvSpPr>
          <p:nvPr>
            <p:ph type="body" sz="half" idx="2"/>
          </p:nvPr>
        </p:nvSpPr>
        <p:spPr>
          <a:xfrm>
            <a:off x="839788" y="457200"/>
            <a:ext cx="3932237" cy="5411788"/>
          </a:xfrm>
        </p:spPr>
        <p:txBody>
          <a:bodyPr>
            <a:normAutofit fontScale="92500" lnSpcReduction="20000"/>
          </a:bodyPr>
          <a:lstStyle/>
          <a:p>
            <a:pPr marL="285750" indent="-285750">
              <a:buFont typeface="Arial" panose="020B0604020202020204" pitchFamily="34" charset="0"/>
              <a:buChar char="•"/>
            </a:pPr>
            <a:r>
              <a:rPr lang="en-US" sz="1800" dirty="0"/>
              <a:t>Majority of Users Earned Low Loyalty Points The distribution chart shows that a very large portion of users have earned very few loyalty points. The graph is heavily right-skewed, indicating that while most users have loyalty points closer to zero, only a few users managed to earn significantly higher points.</a:t>
            </a:r>
          </a:p>
          <a:p>
            <a:pPr marL="285750" indent="-285750">
              <a:buFont typeface="Arial" panose="020B0604020202020204" pitchFamily="34" charset="0"/>
              <a:buChar char="•"/>
            </a:pPr>
            <a:endParaRPr lang="en-US" sz="1800" dirty="0"/>
          </a:p>
          <a:p>
            <a:pPr marL="285750" indent="-285750">
              <a:buFont typeface="Arial" panose="020B0604020202020204" pitchFamily="34" charset="0"/>
              <a:buChar char="•"/>
            </a:pPr>
            <a:r>
              <a:rPr lang="en-US" sz="1800" dirty="0"/>
              <a:t>Top 10 Users Significantly Outperform Others The top 10 users have earned loyalty points in the range of approximately 0.2 to over 1 million points. This suggests that there is a very small but highly active user segment driving a major portion of total loyalty points, highlighting the presence of high-value or highly engaged users.</a:t>
            </a:r>
          </a:p>
          <a:p>
            <a:pPr marL="285750" indent="-285750">
              <a:buFont typeface="Arial" panose="020B0604020202020204" pitchFamily="34" charset="0"/>
              <a:buChar char="•"/>
            </a:pPr>
            <a:r>
              <a:rPr lang="en-US" sz="1800" dirty="0"/>
              <a:t>Positive Correlation Between Games Played and Loyalty Points The scatter plot between games played and loyalty points indicates a clear positive relationship: users who played more games tend to </a:t>
            </a:r>
            <a:r>
              <a:rPr lang="en-US" dirty="0"/>
              <a:t>have earned higher loyalty points. </a:t>
            </a:r>
            <a:endParaRPr lang="en-IN" dirty="0"/>
          </a:p>
        </p:txBody>
      </p:sp>
      <p:pic>
        <p:nvPicPr>
          <p:cNvPr id="6" name="Picture 5">
            <a:extLst>
              <a:ext uri="{FF2B5EF4-FFF2-40B4-BE49-F238E27FC236}">
                <a16:creationId xmlns:a16="http://schemas.microsoft.com/office/drawing/2014/main" id="{EA8270E1-D88D-4407-9B21-9028F57DE4C6}"/>
              </a:ext>
            </a:extLst>
          </p:cNvPr>
          <p:cNvPicPr>
            <a:picLocks noChangeAspect="1"/>
          </p:cNvPicPr>
          <p:nvPr/>
        </p:nvPicPr>
        <p:blipFill>
          <a:blip r:embed="rId2"/>
          <a:stretch>
            <a:fillRect/>
          </a:stretch>
        </p:blipFill>
        <p:spPr>
          <a:xfrm>
            <a:off x="6786217" y="-31750"/>
            <a:ext cx="3804618" cy="2057400"/>
          </a:xfrm>
          <a:prstGeom prst="rect">
            <a:avLst/>
          </a:prstGeom>
        </p:spPr>
      </p:pic>
      <p:pic>
        <p:nvPicPr>
          <p:cNvPr id="8" name="Picture 7">
            <a:extLst>
              <a:ext uri="{FF2B5EF4-FFF2-40B4-BE49-F238E27FC236}">
                <a16:creationId xmlns:a16="http://schemas.microsoft.com/office/drawing/2014/main" id="{D6358F23-A46A-4DCE-B98E-3F9461FBC9BF}"/>
              </a:ext>
            </a:extLst>
          </p:cNvPr>
          <p:cNvPicPr>
            <a:picLocks noChangeAspect="1"/>
          </p:cNvPicPr>
          <p:nvPr/>
        </p:nvPicPr>
        <p:blipFill>
          <a:blip r:embed="rId3"/>
          <a:stretch>
            <a:fillRect/>
          </a:stretch>
        </p:blipFill>
        <p:spPr>
          <a:xfrm>
            <a:off x="6786217" y="2260981"/>
            <a:ext cx="3977135" cy="2326512"/>
          </a:xfrm>
          <a:prstGeom prst="rect">
            <a:avLst/>
          </a:prstGeom>
        </p:spPr>
      </p:pic>
      <p:pic>
        <p:nvPicPr>
          <p:cNvPr id="10" name="Picture 9">
            <a:extLst>
              <a:ext uri="{FF2B5EF4-FFF2-40B4-BE49-F238E27FC236}">
                <a16:creationId xmlns:a16="http://schemas.microsoft.com/office/drawing/2014/main" id="{804849C6-9CEC-4279-AF15-98DC15D50C8D}"/>
              </a:ext>
            </a:extLst>
          </p:cNvPr>
          <p:cNvPicPr>
            <a:picLocks noChangeAspect="1"/>
          </p:cNvPicPr>
          <p:nvPr/>
        </p:nvPicPr>
        <p:blipFill>
          <a:blip r:embed="rId4"/>
          <a:stretch>
            <a:fillRect/>
          </a:stretch>
        </p:blipFill>
        <p:spPr>
          <a:xfrm>
            <a:off x="6786216" y="4446424"/>
            <a:ext cx="3977135" cy="2411575"/>
          </a:xfrm>
          <a:prstGeom prst="rect">
            <a:avLst/>
          </a:prstGeom>
        </p:spPr>
      </p:pic>
    </p:spTree>
    <p:extLst>
      <p:ext uri="{BB962C8B-B14F-4D97-AF65-F5344CB8AC3E}">
        <p14:creationId xmlns:p14="http://schemas.microsoft.com/office/powerpoint/2010/main" val="3586809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B461-1041-4C15-800E-72B288E5EBF1}"/>
              </a:ext>
            </a:extLst>
          </p:cNvPr>
          <p:cNvSpPr>
            <a:spLocks noGrp="1"/>
          </p:cNvSpPr>
          <p:nvPr>
            <p:ph type="title"/>
          </p:nvPr>
        </p:nvSpPr>
        <p:spPr/>
        <p:txBody>
          <a:bodyPr/>
          <a:lstStyle/>
          <a:p>
            <a:endParaRPr lang="en-IN"/>
          </a:p>
        </p:txBody>
      </p:sp>
      <p:pic>
        <p:nvPicPr>
          <p:cNvPr id="6" name="Picture Placeholder 5">
            <a:extLst>
              <a:ext uri="{FF2B5EF4-FFF2-40B4-BE49-F238E27FC236}">
                <a16:creationId xmlns:a16="http://schemas.microsoft.com/office/drawing/2014/main" id="{6DE8E742-39CD-4249-ABE3-8E93F51F4AE5}"/>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4129" r="4129"/>
          <a:stretch>
            <a:fillRect/>
          </a:stretch>
        </p:blipFill>
        <p:spPr>
          <a:xfrm>
            <a:off x="5183188" y="138897"/>
            <a:ext cx="6172200" cy="5722154"/>
          </a:xfrm>
        </p:spPr>
      </p:pic>
      <p:sp>
        <p:nvSpPr>
          <p:cNvPr id="4" name="Text Placeholder 3">
            <a:extLst>
              <a:ext uri="{FF2B5EF4-FFF2-40B4-BE49-F238E27FC236}">
                <a16:creationId xmlns:a16="http://schemas.microsoft.com/office/drawing/2014/main" id="{27ED4142-8A6E-4BFB-856A-87A5466A2233}"/>
              </a:ext>
            </a:extLst>
          </p:cNvPr>
          <p:cNvSpPr>
            <a:spLocks noGrp="1"/>
          </p:cNvSpPr>
          <p:nvPr>
            <p:ph type="body" sz="half" idx="2"/>
          </p:nvPr>
        </p:nvSpPr>
        <p:spPr>
          <a:xfrm>
            <a:off x="836612" y="457200"/>
            <a:ext cx="3935413" cy="5411788"/>
          </a:xfrm>
        </p:spPr>
        <p:txBody>
          <a:bodyPr/>
          <a:lstStyle/>
          <a:p>
            <a:pPr marL="285750" indent="-285750">
              <a:buFont typeface="Wingdings" panose="05000000000000000000" pitchFamily="2" charset="2"/>
              <a:buChar char="ü"/>
            </a:pPr>
            <a:r>
              <a:rPr lang="en-US" dirty="0"/>
              <a:t>Deposit Amount Analysis Insight The deposit amount distribution is highly right-skewed, showing that most users deposited small amounts . The majority of users deposited amounts less than ₹5,000 to ₹10,000.Only a very small number of users deposited very large amounts (more than ₹50,000 or ₹100,000), which indicates a few high-value depositors contribute disproportionately to total deposit volumes.</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r>
              <a:rPr lang="en-US" dirty="0"/>
              <a:t>This pattern is very similar to what we saw in the loyalty points — a small segment of highly engaged or high-spending users are contributing most of the revenue and loyalty points</a:t>
            </a:r>
            <a:endParaRPr lang="en-IN" dirty="0"/>
          </a:p>
        </p:txBody>
      </p:sp>
    </p:spTree>
    <p:extLst>
      <p:ext uri="{BB962C8B-B14F-4D97-AF65-F5344CB8AC3E}">
        <p14:creationId xmlns:p14="http://schemas.microsoft.com/office/powerpoint/2010/main" val="22797845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TotalTime>
  <Words>972</Words>
  <Application>Microsoft Office PowerPoint</Application>
  <PresentationFormat>Widescreen</PresentationFormat>
  <Paragraphs>51</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Arial Black</vt:lpstr>
      <vt:lpstr>Calibri</vt:lpstr>
      <vt:lpstr>Calibri Light</vt:lpstr>
      <vt:lpstr>Wingdings</vt:lpstr>
      <vt:lpstr>Office Theme</vt:lpstr>
      <vt:lpstr>PowerPoint Presentation</vt:lpstr>
      <vt:lpstr>Objective</vt:lpstr>
      <vt:lpstr>Understanding the Data </vt:lpstr>
      <vt:lpstr>Dataset Information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spphotographybls@gmail.com</dc:creator>
  <cp:lastModifiedBy>Anmol sahoo</cp:lastModifiedBy>
  <cp:revision>9</cp:revision>
  <dcterms:created xsi:type="dcterms:W3CDTF">2025-06-16T04:41:35Z</dcterms:created>
  <dcterms:modified xsi:type="dcterms:W3CDTF">2025-06-16T08:51:33Z</dcterms:modified>
</cp:coreProperties>
</file>