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Caveat"/>
      <p:regular r:id="rId26"/>
      <p:bold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Raleway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veat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regular.fntdata"/><Relationship Id="rId27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RalewayLight-bold.fntdata"/><Relationship Id="rId10" Type="http://schemas.openxmlformats.org/officeDocument/2006/relationships/slide" Target="slides/slide5.xml"/><Relationship Id="rId32" Type="http://schemas.openxmlformats.org/officeDocument/2006/relationships/font" Target="fonts/RalewayLight-regular.fntdata"/><Relationship Id="rId13" Type="http://schemas.openxmlformats.org/officeDocument/2006/relationships/slide" Target="slides/slide8.xml"/><Relationship Id="rId35" Type="http://schemas.openxmlformats.org/officeDocument/2006/relationships/font" Target="fonts/Raleway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3535bec3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3535bec3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3535bec3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3535bec3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3535bec3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3535bec3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3535bec3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3535bec3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3535bec3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3535bec3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3535bec3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3535bec3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3535bec3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3535bec3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3535bec3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3535bec3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3535bec3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3535bec3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3535bec3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3535bec3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3535bec3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3535bec3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3535bec3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3535bec3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3535bec3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3535bec3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3535bec3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3535bec3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3535bec3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3535bec3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4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- 	</a:t>
            </a:r>
            <a:r>
              <a:rPr lang="en-GB">
                <a:latin typeface="Raleway Light"/>
                <a:ea typeface="Raleway Light"/>
                <a:cs typeface="Raleway Light"/>
                <a:sym typeface="Raleway Light"/>
              </a:rPr>
              <a:t>Soumyadeep  Das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Light"/>
                <a:ea typeface="Raleway Light"/>
                <a:cs typeface="Raleway Light"/>
                <a:sym typeface="Raleway Light"/>
              </a:rPr>
              <a:t>Parikshit Gehlaut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Light"/>
                <a:ea typeface="Raleway Light"/>
                <a:cs typeface="Raleway Light"/>
                <a:sym typeface="Raleway Light"/>
              </a:rPr>
              <a:t>	Vemula Chandrahaas Reddy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 Light"/>
                <a:ea typeface="Raleway Light"/>
                <a:cs typeface="Raleway Light"/>
                <a:sym typeface="Raleway Light"/>
              </a:rPr>
              <a:t>Anmol Kumar Sharma</a:t>
            </a:r>
            <a:endParaRPr>
              <a:latin typeface="Raleway Light"/>
              <a:ea typeface="Raleway Light"/>
              <a:cs typeface="Raleway Light"/>
              <a:sym typeface="Raleway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ctrTitle"/>
          </p:nvPr>
        </p:nvSpPr>
        <p:spPr>
          <a:xfrm>
            <a:off x="729450" y="1322450"/>
            <a:ext cx="76881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Parser Phase</a:t>
            </a:r>
            <a:endParaRPr sz="3300"/>
          </a:p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729625" y="2450325"/>
            <a:ext cx="7688100" cy="21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25" y="2341250"/>
            <a:ext cx="8696952" cy="26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Parser Phase using LL(1)</a:t>
            </a:r>
            <a:endParaRPr/>
          </a:p>
        </p:txBody>
      </p:sp>
      <p:sp>
        <p:nvSpPr>
          <p:cNvPr id="152" name="Google Shape;152;p23"/>
          <p:cNvSpPr txBox="1"/>
          <p:nvPr>
            <p:ph idx="1" type="subTitle"/>
          </p:nvPr>
        </p:nvSpPr>
        <p:spPr>
          <a:xfrm>
            <a:off x="693250" y="2384875"/>
            <a:ext cx="7688100" cy="22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50" y="2123150"/>
            <a:ext cx="8550675" cy="28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ctrTitle"/>
          </p:nvPr>
        </p:nvSpPr>
        <p:spPr>
          <a:xfrm>
            <a:off x="693075" y="1307925"/>
            <a:ext cx="76881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100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The Parser's Promise</a:t>
            </a:r>
            <a:endParaRPr b="0" sz="4100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00">
              <a:solidFill>
                <a:srgbClr val="000000"/>
              </a:solidFill>
              <a:highlight>
                <a:srgbClr val="F9FA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idx="1" type="subTitle"/>
          </p:nvPr>
        </p:nvSpPr>
        <p:spPr>
          <a:xfrm>
            <a:off x="727950" y="2195850"/>
            <a:ext cx="7688100" cy="23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highlight>
                  <a:srgbClr val="F9FAFB"/>
                </a:highlight>
                <a:latin typeface="Arial"/>
                <a:ea typeface="Arial"/>
                <a:cs typeface="Arial"/>
                <a:sym typeface="Arial"/>
              </a:rPr>
              <a:t>•</a:t>
            </a:r>
            <a:endParaRPr sz="4050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24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 Light"/>
              <a:buChar char="●"/>
            </a:pPr>
            <a:r>
              <a:rPr lang="en-GB" sz="4450">
                <a:solidFill>
                  <a:srgbClr val="000000"/>
                </a:solidFill>
                <a:highlight>
                  <a:schemeClr val="lt2"/>
                </a:highlight>
                <a:latin typeface="Raleway Light"/>
                <a:ea typeface="Raleway Light"/>
                <a:cs typeface="Raleway Light"/>
                <a:sym typeface="Raleway Light"/>
              </a:rPr>
              <a:t>This C++ program's main goal is to make an LL(1) parser. It starts with a context-free grammar and ends by checking if input strings fit that grammar.</a:t>
            </a:r>
            <a:endParaRPr sz="445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5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924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 Light"/>
              <a:buChar char="●"/>
            </a:pPr>
            <a:r>
              <a:rPr lang="en-GB" sz="4450">
                <a:solidFill>
                  <a:srgbClr val="000000"/>
                </a:solidFill>
                <a:highlight>
                  <a:schemeClr val="lt2"/>
                </a:highlight>
                <a:latin typeface="Raleway Light"/>
                <a:ea typeface="Raleway Light"/>
                <a:cs typeface="Raleway Light"/>
                <a:sym typeface="Raleway Light"/>
              </a:rPr>
              <a:t>The program has parts like grammar rules, terminals, nonterminals, FIRST sets, FOLLOW sets, and a parse table to</a:t>
            </a:r>
            <a:endParaRPr sz="445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50">
                <a:solidFill>
                  <a:srgbClr val="000000"/>
                </a:solidFill>
                <a:highlight>
                  <a:schemeClr val="lt2"/>
                </a:highlight>
                <a:latin typeface="Raleway Light"/>
                <a:ea typeface="Raleway Light"/>
                <a:cs typeface="Raleway Light"/>
                <a:sym typeface="Raleway Light"/>
              </a:rPr>
              <a:t>check the grammar.</a:t>
            </a:r>
            <a:endParaRPr sz="445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5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924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 Light"/>
              <a:buChar char="●"/>
            </a:pPr>
            <a:r>
              <a:rPr lang="en-GB" sz="4450">
                <a:solidFill>
                  <a:srgbClr val="000000"/>
                </a:solidFill>
                <a:highlight>
                  <a:schemeClr val="lt2"/>
                </a:highlight>
                <a:latin typeface="Raleway Light"/>
                <a:ea typeface="Raleway Light"/>
                <a:cs typeface="Raleway Light"/>
                <a:sym typeface="Raleway Light"/>
              </a:rPr>
              <a:t>The program reads production rules from a file. It takes these rules to set up the grammar for analysis and</a:t>
            </a:r>
            <a:endParaRPr sz="445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50">
                <a:solidFill>
                  <a:srgbClr val="000000"/>
                </a:solidFill>
                <a:highlight>
                  <a:schemeClr val="lt2"/>
                </a:highlight>
                <a:latin typeface="Raleway Light"/>
                <a:ea typeface="Raleway Light"/>
                <a:cs typeface="Raleway Light"/>
                <a:sym typeface="Raleway Light"/>
              </a:rPr>
              <a:t>processing.</a:t>
            </a:r>
            <a:endParaRPr sz="445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5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924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 Light"/>
              <a:buChar char="●"/>
            </a:pPr>
            <a:r>
              <a:rPr lang="en-GB" sz="4450">
                <a:solidFill>
                  <a:srgbClr val="000000"/>
                </a:solidFill>
                <a:highlight>
                  <a:schemeClr val="lt2"/>
                </a:highlight>
                <a:latin typeface="Raleway Light"/>
                <a:ea typeface="Raleway Light"/>
                <a:cs typeface="Raleway Light"/>
                <a:sym typeface="Raleway Light"/>
              </a:rPr>
              <a:t>It can read test strings or accept interactive input, which checks input strings based on grammar.</a:t>
            </a:r>
            <a:endParaRPr sz="445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5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924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 Light"/>
              <a:buChar char="●"/>
            </a:pPr>
            <a:r>
              <a:rPr lang="en-GB" sz="4450">
                <a:solidFill>
                  <a:srgbClr val="000000"/>
                </a:solidFill>
                <a:highlight>
                  <a:schemeClr val="lt2"/>
                </a:highlight>
                <a:latin typeface="Raleway Light"/>
                <a:ea typeface="Raleway Light"/>
                <a:cs typeface="Raleway Light"/>
                <a:sym typeface="Raleway Light"/>
              </a:rPr>
              <a:t>The program displays the grammar and details. It also displays results from string checking. This gives you a full view of the process.</a:t>
            </a:r>
            <a:endParaRPr sz="445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ctrTitle"/>
          </p:nvPr>
        </p:nvSpPr>
        <p:spPr>
          <a:xfrm>
            <a:off x="729625" y="1344250"/>
            <a:ext cx="76881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It Does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 txBox="1"/>
          <p:nvPr>
            <p:ph idx="1" type="subTitle"/>
          </p:nvPr>
        </p:nvSpPr>
        <p:spPr>
          <a:xfrm>
            <a:off x="729625" y="2537575"/>
            <a:ext cx="7688100" cy="17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Takes a grammar file, builds a parse table, and checks if input strings match the grammar.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Outputs detailed grammar info and string acceptance results.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ctrTitle"/>
          </p:nvPr>
        </p:nvSpPr>
        <p:spPr>
          <a:xfrm>
            <a:off x="729450" y="1322450"/>
            <a:ext cx="76881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Components</a:t>
            </a:r>
            <a:endParaRPr b="0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idx="1" type="subTitle"/>
          </p:nvPr>
        </p:nvSpPr>
        <p:spPr>
          <a:xfrm>
            <a:off x="729625" y="2166750"/>
            <a:ext cx="7688100" cy="23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Grammar struct: Stores productions, terminals, nonterminals, FIRST/FOLLOW sets, and parse table.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Checker: Uses a stack to parse strings based on the table.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Computations: FIRST sets for derivation starts, FOLLOW sets for context, and a predictive parse table.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ctrTitle"/>
          </p:nvPr>
        </p:nvSpPr>
        <p:spPr>
          <a:xfrm>
            <a:off x="729450" y="1322450"/>
            <a:ext cx="76881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It Works</a:t>
            </a:r>
            <a:endParaRPr b="0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idx="1" type="subTitle"/>
          </p:nvPr>
        </p:nvSpPr>
        <p:spPr>
          <a:xfrm>
            <a:off x="729625" y="3172900"/>
            <a:ext cx="7688100" cy="15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-GB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Reads grammar → Computes FIRST/FOLLOW → Builds parse table → Tests strings.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Arial"/>
              <a:buChar char="●"/>
            </a:pPr>
            <a:r>
              <a:rPr lang="en-GB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Example: For input ab, it simulates derivations and checks validity.</a:t>
            </a:r>
            <a:endParaRPr sz="2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00">
              <a:latin typeface="Caveat"/>
              <a:ea typeface="Caveat"/>
              <a:cs typeface="Caveat"/>
              <a:sym typeface="Caveat"/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22">
                <a:latin typeface="Caveat"/>
                <a:ea typeface="Caveat"/>
                <a:cs typeface="Caveat"/>
                <a:sym typeface="Caveat"/>
              </a:rPr>
              <a:t>Thank you</a:t>
            </a:r>
            <a:endParaRPr sz="7522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83" name="Google Shape;183;p2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72300" y="1361950"/>
            <a:ext cx="76065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00" y="2367500"/>
            <a:ext cx="8414375" cy="23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727950" y="1300725"/>
            <a:ext cx="76881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80"/>
              <a:t>Steps for Language Processing System</a:t>
            </a:r>
            <a:endParaRPr sz="2780"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727950" y="2013925"/>
            <a:ext cx="7688100" cy="27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2013925"/>
            <a:ext cx="7143750" cy="277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ctrTitle"/>
          </p:nvPr>
        </p:nvSpPr>
        <p:spPr>
          <a:xfrm>
            <a:off x="729450" y="1322450"/>
            <a:ext cx="76881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779"/>
              <a:t> Different phases of compiler</a:t>
            </a:r>
            <a:endParaRPr sz="1779"/>
          </a:p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800" y="1745900"/>
            <a:ext cx="5237675" cy="33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ctrTitle"/>
          </p:nvPr>
        </p:nvSpPr>
        <p:spPr>
          <a:xfrm>
            <a:off x="729450" y="1322450"/>
            <a:ext cx="76881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</a:t>
            </a:r>
            <a:endParaRPr/>
          </a:p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>
            <a:off x="729625" y="2506550"/>
            <a:ext cx="7688100" cy="17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700"/>
              <a:t>Implementation of lexical and syntax part of the compiler for the c++ language.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ctrTitle"/>
          </p:nvPr>
        </p:nvSpPr>
        <p:spPr>
          <a:xfrm>
            <a:off x="729450" y="1322450"/>
            <a:ext cx="76881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Lexical Analysis in c++</a:t>
            </a:r>
            <a:endParaRPr/>
          </a:p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729625" y="2383400"/>
            <a:ext cx="7688100" cy="23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25" y="2129575"/>
            <a:ext cx="8055750" cy="30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ctrTitle"/>
          </p:nvPr>
        </p:nvSpPr>
        <p:spPr>
          <a:xfrm>
            <a:off x="729450" y="1322450"/>
            <a:ext cx="76881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5"/>
              <a:t>Lexical Analyzer in C++: Overview and Purpose</a:t>
            </a:r>
            <a:endParaRPr sz="17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729625" y="1999450"/>
            <a:ext cx="7688100" cy="25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30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 Light"/>
              <a:buChar char="●"/>
            </a:pPr>
            <a:r>
              <a:rPr lang="en-GB" sz="4060">
                <a:solidFill>
                  <a:srgbClr val="000000"/>
                </a:solidFill>
                <a:highlight>
                  <a:schemeClr val="lt2"/>
                </a:highlight>
                <a:latin typeface="Raleway Light"/>
                <a:ea typeface="Raleway Light"/>
                <a:cs typeface="Raleway Light"/>
                <a:sym typeface="Raleway Light"/>
              </a:rPr>
              <a:t>Source Code: </a:t>
            </a:r>
            <a:r>
              <a:rPr lang="en-GB" sz="4060">
                <a:solidFill>
                  <a:srgbClr val="980000"/>
                </a:solidFill>
                <a:highlight>
                  <a:schemeClr val="lt2"/>
                </a:highlight>
                <a:latin typeface="Raleway Light"/>
                <a:ea typeface="Raleway Light"/>
                <a:cs typeface="Raleway Light"/>
                <a:sym typeface="Raleway Light"/>
              </a:rPr>
              <a:t>'int main() { float x = 3.14; float y = 3.15; float z = x + y; return 0; }'</a:t>
            </a:r>
            <a:r>
              <a:rPr lang="en-GB" sz="4060">
                <a:solidFill>
                  <a:srgbClr val="000000"/>
                </a:solidFill>
                <a:highlight>
                  <a:schemeClr val="lt2"/>
                </a:highlight>
                <a:latin typeface="Raleway Light"/>
                <a:ea typeface="Raleway Light"/>
                <a:cs typeface="Raleway Light"/>
                <a:sym typeface="Raleway Light"/>
              </a:rPr>
              <a:t> Serves as primary text</a:t>
            </a:r>
            <a:endParaRPr sz="406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6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60">
                <a:solidFill>
                  <a:srgbClr val="000000"/>
                </a:solidFill>
                <a:highlight>
                  <a:schemeClr val="lt2"/>
                </a:highlight>
                <a:latin typeface="Raleway Light"/>
                <a:ea typeface="Raleway Light"/>
                <a:cs typeface="Raleway Light"/>
                <a:sym typeface="Raleway Light"/>
              </a:rPr>
              <a:t>for analysis.</a:t>
            </a:r>
            <a:endParaRPr sz="406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6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30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 Light"/>
              <a:buChar char="●"/>
            </a:pPr>
            <a:r>
              <a:rPr lang="en-GB" sz="4060">
                <a:solidFill>
                  <a:srgbClr val="000000"/>
                </a:solidFill>
                <a:highlight>
                  <a:schemeClr val="lt2"/>
                </a:highlight>
                <a:latin typeface="Raleway Light"/>
                <a:ea typeface="Raleway Light"/>
                <a:cs typeface="Raleway Light"/>
                <a:sym typeface="Raleway Light"/>
              </a:rPr>
              <a:t>LexicalAnalyzer object is initialized with source code. tokenize() generates a vector of Token objects, processing the</a:t>
            </a:r>
            <a:endParaRPr sz="406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60">
                <a:solidFill>
                  <a:srgbClr val="000000"/>
                </a:solidFill>
                <a:highlight>
                  <a:schemeClr val="lt2"/>
                </a:highlight>
                <a:latin typeface="Raleway Light"/>
                <a:ea typeface="Raleway Light"/>
                <a:cs typeface="Raleway Light"/>
                <a:sym typeface="Raleway Light"/>
              </a:rPr>
              <a:t> </a:t>
            </a:r>
            <a:endParaRPr sz="406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60">
                <a:solidFill>
                  <a:srgbClr val="000000"/>
                </a:solidFill>
                <a:highlight>
                  <a:schemeClr val="lt2"/>
                </a:highlight>
                <a:latin typeface="Raleway Light"/>
                <a:ea typeface="Raleway Light"/>
                <a:cs typeface="Raleway Light"/>
                <a:sym typeface="Raleway Light"/>
              </a:rPr>
              <a:t>code.</a:t>
            </a:r>
            <a:endParaRPr sz="406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6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30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 Light"/>
              <a:buChar char="●"/>
            </a:pPr>
            <a:r>
              <a:rPr lang="en-GB" sz="4060">
                <a:solidFill>
                  <a:srgbClr val="000000"/>
                </a:solidFill>
                <a:highlight>
                  <a:schemeClr val="lt2"/>
                </a:highlight>
                <a:latin typeface="Raleway Light"/>
                <a:ea typeface="Raleway Light"/>
                <a:cs typeface="Raleway Light"/>
                <a:sym typeface="Raleway Light"/>
              </a:rPr>
              <a:t>Displays each token's type and value for verification. This step clarifies the tokenization process for debugging.</a:t>
            </a:r>
            <a:endParaRPr sz="406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6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6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30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 Light"/>
              <a:buChar char="●"/>
            </a:pPr>
            <a:r>
              <a:rPr lang="en-GB" sz="4060">
                <a:solidFill>
                  <a:srgbClr val="000000"/>
                </a:solidFill>
                <a:highlight>
                  <a:schemeClr val="lt2"/>
                </a:highlight>
                <a:latin typeface="Raleway Light"/>
                <a:ea typeface="Raleway Light"/>
                <a:cs typeface="Raleway Light"/>
                <a:sym typeface="Raleway Light"/>
              </a:rPr>
              <a:t>Illustrates tokenized output: Type: KEYWORD, Value: int, Type: IDENTIFIER, Value: main, Type: PUNCTUATOR,</a:t>
            </a:r>
            <a:endParaRPr sz="406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6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60">
                <a:solidFill>
                  <a:srgbClr val="000000"/>
                </a:solidFill>
                <a:highlight>
                  <a:schemeClr val="lt2"/>
                </a:highlight>
                <a:latin typeface="Raleway Light"/>
                <a:ea typeface="Raleway Light"/>
                <a:cs typeface="Raleway Light"/>
                <a:sym typeface="Raleway Light"/>
              </a:rPr>
              <a:t>Value: (, etc.</a:t>
            </a:r>
            <a:endParaRPr sz="406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6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30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 Light"/>
              <a:buChar char="●"/>
            </a:pPr>
            <a:r>
              <a:rPr lang="en-GB" sz="4060">
                <a:solidFill>
                  <a:srgbClr val="000000"/>
                </a:solidFill>
                <a:highlight>
                  <a:schemeClr val="lt2"/>
                </a:highlight>
                <a:latin typeface="Raleway Light"/>
                <a:ea typeface="Raleway Light"/>
                <a:cs typeface="Raleway Light"/>
                <a:sym typeface="Raleway Light"/>
              </a:rPr>
              <a:t>Supplies structured output that helps in the subsequent stages of parsing in the compiler, streamlining processes.</a:t>
            </a:r>
            <a:endParaRPr sz="406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60">
              <a:solidFill>
                <a:srgbClr val="000000"/>
              </a:solidFill>
              <a:highlight>
                <a:srgbClr val="F9FA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9FA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729450" y="1322450"/>
            <a:ext cx="76881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100">
                <a:solidFill>
                  <a:srgbClr val="000000"/>
                </a:solidFill>
                <a:highlight>
                  <a:schemeClr val="lt2"/>
                </a:highlight>
                <a:latin typeface="Arial"/>
                <a:ea typeface="Arial"/>
                <a:cs typeface="Arial"/>
                <a:sym typeface="Arial"/>
              </a:rPr>
              <a:t>Implementation Logic</a:t>
            </a:r>
            <a:endParaRPr b="0" sz="4100">
              <a:solidFill>
                <a:srgbClr val="000000"/>
              </a:solidFill>
              <a:highlight>
                <a:schemeClr val="l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00">
              <a:solidFill>
                <a:srgbClr val="000000"/>
              </a:solidFill>
              <a:highlight>
                <a:srgbClr val="F9FAF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729625" y="2354425"/>
            <a:ext cx="7688100" cy="23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29527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 Light"/>
              <a:buChar char="●"/>
            </a:pPr>
            <a:r>
              <a:rPr lang="en-GB" sz="4200">
                <a:solidFill>
                  <a:srgbClr val="000000"/>
                </a:solidFill>
                <a:highlight>
                  <a:schemeClr val="lt2"/>
                </a:highlight>
                <a:latin typeface="Raleway Light"/>
                <a:ea typeface="Raleway Light"/>
                <a:cs typeface="Raleway Light"/>
                <a:sym typeface="Raleway Light"/>
              </a:rPr>
              <a:t>TokenType (enum class): Defines token categories (e.g., KEYWORD, IDENTIFIER, INTEGER_LITERAL).</a:t>
            </a:r>
            <a:endParaRPr sz="420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527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 Light"/>
              <a:buChar char="●"/>
            </a:pPr>
            <a:r>
              <a:rPr lang="en-GB" sz="4200">
                <a:solidFill>
                  <a:srgbClr val="000000"/>
                </a:solidFill>
                <a:highlight>
                  <a:schemeClr val="lt2"/>
                </a:highlight>
                <a:latin typeface="Raleway Light"/>
                <a:ea typeface="Raleway Light"/>
                <a:cs typeface="Raleway Light"/>
                <a:sym typeface="Raleway Light"/>
              </a:rPr>
              <a:t>Token (struct): Pairs token type with its string value.</a:t>
            </a:r>
            <a:endParaRPr sz="420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527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 Light"/>
              <a:buChar char="●"/>
            </a:pPr>
            <a:r>
              <a:rPr lang="en-GB" sz="4200">
                <a:solidFill>
                  <a:srgbClr val="000000"/>
                </a:solidFill>
                <a:highlight>
                  <a:schemeClr val="lt2"/>
                </a:highlight>
                <a:latin typeface="Raleway Light"/>
                <a:ea typeface="Raleway Light"/>
                <a:cs typeface="Raleway Light"/>
                <a:sym typeface="Raleway Light"/>
              </a:rPr>
              <a:t>Private Methods: initKeywords(): Maps reserved words (e.g., “int”, “float”) to TokenType::KEYWORD.</a:t>
            </a:r>
            <a:endParaRPr sz="420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527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 Light"/>
              <a:buChar char="●"/>
            </a:pPr>
            <a:r>
              <a:rPr lang="en-GB" sz="4200">
                <a:solidFill>
                  <a:srgbClr val="000000"/>
                </a:solidFill>
                <a:highlight>
                  <a:schemeClr val="lt2"/>
                </a:highlight>
                <a:latin typeface="Raleway Light"/>
                <a:ea typeface="Raleway Light"/>
                <a:cs typeface="Raleway Light"/>
                <a:sym typeface="Raleway Light"/>
              </a:rPr>
              <a:t>Helper functions: isAlpha(), isDigit(), getNextWord(), getNextNumber().</a:t>
            </a:r>
            <a:endParaRPr sz="420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-29527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aleway Light"/>
              <a:buChar char="●"/>
            </a:pPr>
            <a:r>
              <a:rPr lang="en-GB" sz="4200">
                <a:solidFill>
                  <a:srgbClr val="000000"/>
                </a:solidFill>
                <a:highlight>
                  <a:schemeClr val="lt2"/>
                </a:highlight>
                <a:latin typeface="Raleway Light"/>
                <a:ea typeface="Raleway Light"/>
                <a:cs typeface="Raleway Light"/>
                <a:sym typeface="Raleway Light"/>
              </a:rPr>
              <a:t>Public Method: tokenize(): Scans input, categorizes characters, and builds a token vector</a:t>
            </a:r>
            <a:endParaRPr sz="4200">
              <a:solidFill>
                <a:srgbClr val="000000"/>
              </a:solidFill>
              <a:highlight>
                <a:schemeClr val="lt2"/>
              </a:highlight>
              <a:latin typeface="Raleway Light"/>
              <a:ea typeface="Raleway Light"/>
              <a:cs typeface="Raleway Light"/>
              <a:sym typeface="Raleway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ctrTitle"/>
          </p:nvPr>
        </p:nvSpPr>
        <p:spPr>
          <a:xfrm>
            <a:off x="729450" y="1322450"/>
            <a:ext cx="76881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Input and Output</a:t>
            </a:r>
            <a:endParaRPr sz="2500"/>
          </a:p>
        </p:txBody>
      </p:sp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729625" y="2463075"/>
            <a:ext cx="7688100" cy="2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28"/>
              <a:t>Input :</a:t>
            </a:r>
            <a:r>
              <a:rPr lang="en-GB" sz="2028">
                <a:solidFill>
                  <a:srgbClr val="CC4125"/>
                </a:solidFill>
              </a:rPr>
              <a:t> </a:t>
            </a:r>
            <a:r>
              <a:rPr lang="en-GB" sz="1678">
                <a:solidFill>
                  <a:srgbClr val="CC4125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"int main() { float x = 3.14; float y=3.15; "</a:t>
            </a:r>
            <a:endParaRPr sz="1678">
              <a:solidFill>
                <a:srgbClr val="CC4125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78">
                <a:solidFill>
                  <a:srgbClr val="CC4125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        			"float z=x+y; return 0; }"</a:t>
            </a:r>
            <a:endParaRPr sz="1678">
              <a:solidFill>
                <a:srgbClr val="CC4125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accent3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3">
                <a:solidFill>
                  <a:schemeClr val="accent3"/>
                </a:solidFill>
                <a:highlight>
                  <a:schemeClr val="lt2"/>
                </a:highlight>
              </a:rPr>
              <a:t>KEYWORD: int, IDENTIFIER: main, PUNCTUATOR: (, PUNCTUATOR: ), PUNCTUATOR: {  </a:t>
            </a:r>
            <a:endParaRPr sz="1773">
              <a:solidFill>
                <a:schemeClr val="accent3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3">
                <a:solidFill>
                  <a:schemeClr val="accent3"/>
                </a:solidFill>
                <a:highlight>
                  <a:schemeClr val="lt2"/>
                </a:highlight>
              </a:rPr>
              <a:t>KEYWORD: float, IDENTIFIER: x, UNKNOWN: =, FLOAT_LITERAL: 3.14, PUNCTUATOR: ;  </a:t>
            </a:r>
            <a:endParaRPr sz="1773">
              <a:solidFill>
                <a:schemeClr val="accent3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3">
                <a:solidFill>
                  <a:schemeClr val="accent3"/>
                </a:solidFill>
                <a:highlight>
                  <a:schemeClr val="lt2"/>
                </a:highlight>
              </a:rPr>
              <a:t>KEYWORD: float, IDENTIFIER: y, UNKNOWN: =, FLOAT_LITERAL: 3.15, PUNCTUATOR: ;  </a:t>
            </a:r>
            <a:endParaRPr sz="1773">
              <a:solidFill>
                <a:schemeClr val="accent3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3">
                <a:solidFill>
                  <a:schemeClr val="accent3"/>
                </a:solidFill>
                <a:highlight>
                  <a:schemeClr val="lt2"/>
                </a:highlight>
              </a:rPr>
              <a:t>KEYWORD: float, IDENTIFIER: z, UNKNOWN: =, IDENTIFIER: x, OPERATOR: +, IDENTIFIER: y, PUNCTUATOR: ;  </a:t>
            </a:r>
            <a:endParaRPr sz="1773">
              <a:solidFill>
                <a:schemeClr val="accent3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73">
                <a:solidFill>
                  <a:schemeClr val="accent3"/>
                </a:solidFill>
                <a:highlight>
                  <a:schemeClr val="lt2"/>
                </a:highlight>
              </a:rPr>
              <a:t>KEYWORD: return, INTEGER_LITERAL: 0, PUNCTUATOR: ;, PUNCTUATOR: }  </a:t>
            </a:r>
            <a:endParaRPr sz="1773">
              <a:solidFill>
                <a:schemeClr val="accent3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2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