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0" autoAdjust="0"/>
    <p:restoredTop sz="94660"/>
  </p:normalViewPr>
  <p:slideViewPr>
    <p:cSldViewPr snapToGrid="0">
      <p:cViewPr varScale="1">
        <p:scale>
          <a:sx n="70" d="100"/>
          <a:sy n="70"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a:t>Образец заголовка</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A67F9BA3-EEBB-480D-861C-2B4D35E13DB9}" type="datetimeFigureOut">
              <a:rPr lang="ru-RU" smtClean="0"/>
              <a:t>09.04.2022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91887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67F9BA3-EEBB-480D-861C-2B4D35E13DB9}" type="datetimeFigureOut">
              <a:rPr lang="ru-RU" smtClean="0"/>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196816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67F9BA3-EEBB-480D-861C-2B4D35E13DB9}" type="datetimeFigureOut">
              <a:rPr lang="ru-RU" smtClean="0"/>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2288345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67F9BA3-EEBB-480D-861C-2B4D35E13DB9}" type="datetimeFigureOut">
              <a:rPr lang="ru-RU" smtClean="0"/>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834C88-F2F9-4A2E-A6E4-638DF4DF0BC5}" type="slidenum">
              <a:rPr lang="ru-RU" smtClean="0"/>
              <a:t>‹#›</a:t>
            </a:fld>
            <a:endParaRPr lang="ru-RU"/>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5935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ru-RU"/>
              <a:t>Образец заголовка</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67F9BA3-EEBB-480D-861C-2B4D35E13DB9}" type="datetimeFigureOut">
              <a:rPr lang="ru-RU" smtClean="0"/>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452072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67F9BA3-EEBB-480D-861C-2B4D35E13DB9}" type="datetimeFigureOut">
              <a:rPr lang="ru-RU" smtClean="0"/>
              <a:t>09.04.2022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1892315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67F9BA3-EEBB-480D-861C-2B4D35E13DB9}" type="datetimeFigureOut">
              <a:rPr lang="ru-RU" smtClean="0"/>
              <a:t>09.04.2022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103499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67F9BA3-EEBB-480D-861C-2B4D35E13DB9}" type="datetimeFigureOut">
              <a:rPr lang="ru-RU" smtClean="0"/>
              <a:t>09.04.2022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3351041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67F9BA3-EEBB-480D-861C-2B4D35E13DB9}" type="datetimeFigureOut">
              <a:rPr lang="ru-RU" smtClean="0"/>
              <a:t>09.04.2022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384042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67F9BA3-EEBB-480D-861C-2B4D35E13DB9}" type="datetimeFigureOut">
              <a:rPr lang="ru-RU" smtClean="0"/>
              <a:t>09.04.2022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401519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ru-RU"/>
              <a:t>Образец заголовка</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67F9BA3-EEBB-480D-861C-2B4D35E13DB9}" type="datetimeFigureOut">
              <a:rPr lang="ru-RU" smtClean="0"/>
              <a:t>09.04.2022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287263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67F9BA3-EEBB-480D-861C-2B4D35E13DB9}" type="datetimeFigureOut">
              <a:rPr lang="ru-RU" smtClean="0"/>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405245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20000" y="2505075"/>
            <a:ext cx="5025216"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ru-RU"/>
              <a:t>Образец текста</a:t>
            </a:r>
          </a:p>
        </p:txBody>
      </p:sp>
      <p:sp>
        <p:nvSpPr>
          <p:cNvPr id="6" name="Content Placeholder 5"/>
          <p:cNvSpPr>
            <a:spLocks noGrp="1"/>
          </p:cNvSpPr>
          <p:nvPr>
            <p:ph sz="quarter" idx="4"/>
          </p:nvPr>
        </p:nvSpPr>
        <p:spPr>
          <a:xfrm>
            <a:off x="6319840" y="2505075"/>
            <a:ext cx="503554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67F9BA3-EEBB-480D-861C-2B4D35E13DB9}" type="datetimeFigureOut">
              <a:rPr lang="ru-RU" smtClean="0"/>
              <a:t>09.04.2022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192273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67F9BA3-EEBB-480D-861C-2B4D35E13DB9}" type="datetimeFigureOut">
              <a:rPr lang="ru-RU" smtClean="0"/>
              <a:t>09.04.2022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290905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F9BA3-EEBB-480D-861C-2B4D35E13DB9}" type="datetimeFigureOut">
              <a:rPr lang="ru-RU" smtClean="0"/>
              <a:t>09.04.2022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316848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67F9BA3-EEBB-480D-861C-2B4D35E13DB9}" type="datetimeFigureOut">
              <a:rPr lang="ru-RU" smtClean="0"/>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138333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67F9BA3-EEBB-480D-861C-2B4D35E13DB9}" type="datetimeFigureOut">
              <a:rPr lang="ru-RU" smtClean="0"/>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2834C88-F2F9-4A2E-A6E4-638DF4DF0BC5}" type="slidenum">
              <a:rPr lang="ru-RU" smtClean="0"/>
              <a:t>‹#›</a:t>
            </a:fld>
            <a:endParaRPr lang="ru-RU"/>
          </a:p>
        </p:txBody>
      </p:sp>
    </p:spTree>
    <p:extLst>
      <p:ext uri="{BB962C8B-B14F-4D97-AF65-F5344CB8AC3E}">
        <p14:creationId xmlns:p14="http://schemas.microsoft.com/office/powerpoint/2010/main" val="88610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67F9BA3-EEBB-480D-861C-2B4D35E13DB9}" type="datetimeFigureOut">
              <a:rPr lang="ru-RU" smtClean="0"/>
              <a:t>09.04.2022</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2834C88-F2F9-4A2E-A6E4-638DF4DF0BC5}" type="slidenum">
              <a:rPr lang="ru-RU" smtClean="0"/>
              <a:t>‹#›</a:t>
            </a:fld>
            <a:endParaRPr lang="ru-RU"/>
          </a:p>
        </p:txBody>
      </p:sp>
    </p:spTree>
    <p:extLst>
      <p:ext uri="{BB962C8B-B14F-4D97-AF65-F5344CB8AC3E}">
        <p14:creationId xmlns:p14="http://schemas.microsoft.com/office/powerpoint/2010/main" val="3832126538"/>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2000">
              <a:srgbClr val="FF0000">
                <a:alpha val="75000"/>
              </a:srgbClr>
            </a:gs>
            <a:gs pos="100000">
              <a:schemeClr val="bg1"/>
            </a:gs>
          </a:gsLst>
          <a:path path="circle">
            <a:fillToRect b="100000"/>
          </a:path>
        </a:gra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E809166-F339-411A-BF88-4CCF9E49C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964" y="4630178"/>
            <a:ext cx="2899112" cy="2899112"/>
          </a:xfrm>
          <a:prstGeom prst="rect">
            <a:avLst/>
          </a:prstGeom>
        </p:spPr>
      </p:pic>
      <p:sp>
        <p:nvSpPr>
          <p:cNvPr id="2" name="Заголовок 1">
            <a:extLst>
              <a:ext uri="{FF2B5EF4-FFF2-40B4-BE49-F238E27FC236}">
                <a16:creationId xmlns:a16="http://schemas.microsoft.com/office/drawing/2014/main" id="{BE9D6CB8-58BF-45CA-BCA2-8A3E4E187FF8}"/>
              </a:ext>
            </a:extLst>
          </p:cNvPr>
          <p:cNvSpPr>
            <a:spLocks noGrp="1"/>
          </p:cNvSpPr>
          <p:nvPr>
            <p:ph type="ctrTitle"/>
          </p:nvPr>
        </p:nvSpPr>
        <p:spPr>
          <a:xfrm>
            <a:off x="1813560" y="4080240"/>
            <a:ext cx="9144000" cy="1641490"/>
          </a:xfrm>
        </p:spPr>
        <p:txBody>
          <a:bodyPr>
            <a:normAutofit/>
          </a:bodyPr>
          <a:lstStyle/>
          <a:p>
            <a:r>
              <a:rPr lang="ru-RU" sz="4400" dirty="0">
                <a:solidFill>
                  <a:schemeClr val="tx1"/>
                </a:solidFill>
                <a:effectLst/>
                <a:latin typeface="Montserrat Alternates Light" panose="00000400000000000000" pitchFamily="50" charset="-52"/>
                <a:ea typeface="Times New Roman" panose="02020603050405020304" pitchFamily="18" charset="0"/>
              </a:rPr>
              <a:t>Или как да се </a:t>
            </a:r>
            <a:r>
              <a:rPr lang="ru-RU" sz="4400" dirty="0" err="1">
                <a:solidFill>
                  <a:schemeClr val="tx1"/>
                </a:solidFill>
                <a:effectLst/>
                <a:latin typeface="Montserrat Alternates Light" panose="00000400000000000000" pitchFamily="50" charset="-52"/>
                <a:ea typeface="Times New Roman" panose="02020603050405020304" pitchFamily="18" charset="0"/>
              </a:rPr>
              <a:t>предпазите</a:t>
            </a:r>
            <a:br>
              <a:rPr lang="ru-RU" sz="4400" dirty="0">
                <a:solidFill>
                  <a:schemeClr val="tx1"/>
                </a:solidFill>
                <a:effectLst/>
                <a:latin typeface="Montserrat Alternates Light" panose="00000400000000000000" pitchFamily="50" charset="-52"/>
                <a:ea typeface="Times New Roman" panose="02020603050405020304" pitchFamily="18" charset="0"/>
              </a:rPr>
            </a:br>
            <a:r>
              <a:rPr lang="ru-RU" sz="4400" dirty="0">
                <a:solidFill>
                  <a:schemeClr val="tx1"/>
                </a:solidFill>
                <a:effectLst/>
                <a:latin typeface="Montserrat Alternates Light" panose="00000400000000000000" pitchFamily="50" charset="-52"/>
                <a:ea typeface="Times New Roman" panose="02020603050405020304" pitchFamily="18" charset="0"/>
              </a:rPr>
              <a:t>от злонамерен </a:t>
            </a:r>
            <a:r>
              <a:rPr lang="ru-RU" sz="4400" dirty="0" err="1">
                <a:solidFill>
                  <a:schemeClr val="tx1"/>
                </a:solidFill>
                <a:effectLst/>
                <a:latin typeface="Montserrat Alternates Light" panose="00000400000000000000" pitchFamily="50" charset="-52"/>
                <a:ea typeface="Times New Roman" panose="02020603050405020304" pitchFamily="18" charset="0"/>
              </a:rPr>
              <a:t>софтуер</a:t>
            </a:r>
            <a:endParaRPr lang="ru-RU" sz="4400" dirty="0">
              <a:solidFill>
                <a:schemeClr val="tx1"/>
              </a:solidFill>
              <a:latin typeface="Montserrat Alternates Light" panose="00000400000000000000" pitchFamily="50" charset="-52"/>
            </a:endParaRPr>
          </a:p>
        </p:txBody>
      </p:sp>
      <p:sp>
        <p:nvSpPr>
          <p:cNvPr id="3" name="Подзаголовок 2">
            <a:extLst>
              <a:ext uri="{FF2B5EF4-FFF2-40B4-BE49-F238E27FC236}">
                <a16:creationId xmlns:a16="http://schemas.microsoft.com/office/drawing/2014/main" id="{4726CB81-F39A-4D23-BE63-9E9F24F31E2C}"/>
              </a:ext>
            </a:extLst>
          </p:cNvPr>
          <p:cNvSpPr>
            <a:spLocks noGrp="1"/>
          </p:cNvSpPr>
          <p:nvPr>
            <p:ph type="subTitle" idx="1"/>
          </p:nvPr>
        </p:nvSpPr>
        <p:spPr>
          <a:xfrm>
            <a:off x="1813560" y="3429000"/>
            <a:ext cx="9144000" cy="754025"/>
          </a:xfrm>
        </p:spPr>
        <p:txBody>
          <a:bodyPr>
            <a:noAutofit/>
          </a:bodyPr>
          <a:lstStyle/>
          <a:p>
            <a:r>
              <a:rPr lang="bg-BG" dirty="0">
                <a:solidFill>
                  <a:schemeClr val="tx1"/>
                </a:solidFill>
                <a:effectLst/>
                <a:latin typeface="Montserrat Alternates Light" panose="00000400000000000000" pitchFamily="50" charset="-52"/>
                <a:ea typeface="Times New Roman" panose="02020603050405020304" pitchFamily="18" charset="0"/>
              </a:rPr>
              <a:t>Софтуер</a:t>
            </a:r>
            <a:r>
              <a:rPr lang="ru-RU" dirty="0">
                <a:solidFill>
                  <a:schemeClr val="tx1"/>
                </a:solidFill>
                <a:effectLst/>
                <a:latin typeface="Montserrat Alternates Light" panose="00000400000000000000" pitchFamily="50" charset="-52"/>
                <a:ea typeface="Times New Roman" panose="02020603050405020304" pitchFamily="18" charset="0"/>
              </a:rPr>
              <a:t>, </a:t>
            </a:r>
            <a:r>
              <a:rPr lang="ru-RU" dirty="0" err="1">
                <a:solidFill>
                  <a:schemeClr val="tx1"/>
                </a:solidFill>
                <a:effectLst/>
                <a:latin typeface="Montserrat Alternates Light" panose="00000400000000000000" pitchFamily="50" charset="-52"/>
                <a:ea typeface="Times New Roman" panose="02020603050405020304" pitchFamily="18" charset="0"/>
              </a:rPr>
              <a:t>които</a:t>
            </a:r>
            <a:r>
              <a:rPr lang="ru-RU" dirty="0">
                <a:solidFill>
                  <a:schemeClr val="tx1"/>
                </a:solidFill>
                <a:effectLst/>
                <a:latin typeface="Montserrat Alternates Light" panose="00000400000000000000" pitchFamily="50" charset="-52"/>
                <a:ea typeface="Times New Roman" panose="02020603050405020304" pitchFamily="18" charset="0"/>
              </a:rPr>
              <a:t> краде </a:t>
            </a:r>
            <a:r>
              <a:rPr lang="ru-RU" dirty="0" err="1">
                <a:solidFill>
                  <a:schemeClr val="tx1"/>
                </a:solidFill>
                <a:effectLst/>
                <a:latin typeface="Montserrat Alternates Light" panose="00000400000000000000" pitchFamily="50" charset="-52"/>
                <a:ea typeface="Times New Roman" panose="02020603050405020304" pitchFamily="18" charset="0"/>
              </a:rPr>
              <a:t>потребителски</a:t>
            </a:r>
            <a:r>
              <a:rPr lang="ru-RU" dirty="0">
                <a:solidFill>
                  <a:schemeClr val="tx1"/>
                </a:solidFill>
                <a:effectLst/>
                <a:latin typeface="Montserrat Alternates Light" panose="00000400000000000000" pitchFamily="50" charset="-52"/>
                <a:ea typeface="Times New Roman" panose="02020603050405020304" pitchFamily="18" charset="0"/>
              </a:rPr>
              <a:t> </a:t>
            </a:r>
            <a:r>
              <a:rPr lang="ru-RU" dirty="0" err="1">
                <a:solidFill>
                  <a:schemeClr val="tx1"/>
                </a:solidFill>
                <a:effectLst/>
                <a:latin typeface="Montserrat Alternates Light" panose="00000400000000000000" pitchFamily="50" charset="-52"/>
                <a:ea typeface="Times New Roman" panose="02020603050405020304" pitchFamily="18" charset="0"/>
              </a:rPr>
              <a:t>данни</a:t>
            </a:r>
            <a:r>
              <a:rPr lang="ru-RU" dirty="0">
                <a:solidFill>
                  <a:schemeClr val="tx1"/>
                </a:solidFill>
                <a:effectLst/>
                <a:latin typeface="Montserrat Alternates Light" panose="00000400000000000000" pitchFamily="50" charset="-52"/>
                <a:ea typeface="Times New Roman" panose="02020603050405020304" pitchFamily="18" charset="0"/>
              </a:rPr>
              <a:t> </a:t>
            </a:r>
            <a:endParaRPr lang="ru-RU" dirty="0">
              <a:solidFill>
                <a:schemeClr val="tx1"/>
              </a:solidFill>
              <a:latin typeface="Montserrat Alternates Light" panose="00000400000000000000" pitchFamily="50" charset="-52"/>
            </a:endParaRPr>
          </a:p>
        </p:txBody>
      </p:sp>
    </p:spTree>
    <p:extLst>
      <p:ext uri="{BB962C8B-B14F-4D97-AF65-F5344CB8AC3E}">
        <p14:creationId xmlns:p14="http://schemas.microsoft.com/office/powerpoint/2010/main" val="100755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2000">
              <a:srgbClr val="FF0000">
                <a:alpha val="75000"/>
              </a:srgbClr>
            </a:gs>
            <a:gs pos="100000">
              <a:schemeClr val="bg1"/>
            </a:gs>
          </a:gsLst>
          <a:path path="circle">
            <a:fillToRect b="100000"/>
          </a:path>
        </a:gra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E809166-F339-411A-BF88-4CCF9E49C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964" y="4630178"/>
            <a:ext cx="2899112" cy="2899112"/>
          </a:xfrm>
          <a:prstGeom prst="rect">
            <a:avLst/>
          </a:prstGeom>
        </p:spPr>
      </p:pic>
      <p:sp>
        <p:nvSpPr>
          <p:cNvPr id="2" name="Заголовок 1">
            <a:extLst>
              <a:ext uri="{FF2B5EF4-FFF2-40B4-BE49-F238E27FC236}">
                <a16:creationId xmlns:a16="http://schemas.microsoft.com/office/drawing/2014/main" id="{BE9D6CB8-58BF-45CA-BCA2-8A3E4E187FF8}"/>
              </a:ext>
            </a:extLst>
          </p:cNvPr>
          <p:cNvSpPr>
            <a:spLocks noGrp="1"/>
          </p:cNvSpPr>
          <p:nvPr>
            <p:ph type="ctrTitle"/>
          </p:nvPr>
        </p:nvSpPr>
        <p:spPr>
          <a:xfrm>
            <a:off x="0" y="904149"/>
            <a:ext cx="12192000" cy="6103976"/>
          </a:xfrm>
        </p:spPr>
        <p:txBody>
          <a:bodyPr>
            <a:normAutofit fontScale="90000"/>
          </a:bodyPr>
          <a:lstStyle/>
          <a:p>
            <a:pPr algn="l">
              <a:lnSpc>
                <a:spcPct val="107000"/>
              </a:lnSpc>
              <a:spcAft>
                <a:spcPts val="800"/>
              </a:spcAft>
            </a:pP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Този</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софтуер</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предоставя</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възможност</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да получим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информацията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която</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ни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интересува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за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допълнителни</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предимства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Информацията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която</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представлява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интерес, </a:t>
            </a:r>
            <a:br>
              <a:rPr lang="en-US"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лични</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данни</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всеки</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потребител</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Тази</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е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завоалирана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като</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компютърен</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en-US"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оптимизатор, но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всъщност</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не е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така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Основната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цел на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програмата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е да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покаже</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как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работят</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en-US"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Stiller’s</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така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се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наричат</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тези</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програми</a:t>
            </a:r>
            <a:r>
              <a:rPr lang="en-US"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800" spc="0" dirty="0">
                <a:solidFill>
                  <a:schemeClr val="tx1"/>
                </a:solidFill>
                <a:effectLst/>
                <a:latin typeface="Montserrat Alternates Medium" panose="00000600000000000000" pitchFamily="50" charset="-52"/>
                <a:ea typeface="Calibri" panose="020F0502020204030204" pitchFamily="34" charset="0"/>
                <a:cs typeface="Times New Roman" panose="02020603050405020304" pitchFamily="18" charset="0"/>
              </a:rPr>
            </a:br>
            <a:endParaRPr lang="ru-RU" sz="2800" spc="0" dirty="0">
              <a:solidFill>
                <a:schemeClr val="tx1"/>
              </a:solidFill>
              <a:latin typeface="Montserrat Alternates Medium" panose="00000600000000000000" pitchFamily="50" charset="-52"/>
            </a:endParaRPr>
          </a:p>
        </p:txBody>
      </p:sp>
      <p:sp>
        <p:nvSpPr>
          <p:cNvPr id="3" name="Подзаголовок 2">
            <a:extLst>
              <a:ext uri="{FF2B5EF4-FFF2-40B4-BE49-F238E27FC236}">
                <a16:creationId xmlns:a16="http://schemas.microsoft.com/office/drawing/2014/main" id="{4726CB81-F39A-4D23-BE63-9E9F24F31E2C}"/>
              </a:ext>
            </a:extLst>
          </p:cNvPr>
          <p:cNvSpPr>
            <a:spLocks noGrp="1"/>
          </p:cNvSpPr>
          <p:nvPr>
            <p:ph type="subTitle" idx="1"/>
          </p:nvPr>
        </p:nvSpPr>
        <p:spPr>
          <a:xfrm>
            <a:off x="-396240" y="0"/>
            <a:ext cx="9949964" cy="754025"/>
          </a:xfrm>
        </p:spPr>
        <p:txBody>
          <a:bodyPr>
            <a:noAutofit/>
          </a:bodyPr>
          <a:lstStyle/>
          <a:p>
            <a:r>
              <a:rPr lang="ru-RU" dirty="0" err="1">
                <a:solidFill>
                  <a:schemeClr val="tx1"/>
                </a:solidFill>
                <a:latin typeface="Montserrat Alternates Medium" panose="00000600000000000000" pitchFamily="50" charset="-52"/>
              </a:rPr>
              <a:t>Същност</a:t>
            </a:r>
            <a:r>
              <a:rPr lang="ru-RU" dirty="0">
                <a:solidFill>
                  <a:schemeClr val="tx1"/>
                </a:solidFill>
                <a:latin typeface="Montserrat Alternates Medium" panose="00000600000000000000" pitchFamily="50" charset="-52"/>
              </a:rPr>
              <a:t> и цели на </a:t>
            </a:r>
            <a:r>
              <a:rPr lang="ru-RU" dirty="0" err="1">
                <a:solidFill>
                  <a:schemeClr val="tx1"/>
                </a:solidFill>
                <a:latin typeface="Montserrat Alternates Medium" panose="00000600000000000000" pitchFamily="50" charset="-52"/>
              </a:rPr>
              <a:t>софтуерния</a:t>
            </a:r>
            <a:r>
              <a:rPr lang="ru-RU" dirty="0">
                <a:solidFill>
                  <a:schemeClr val="tx1"/>
                </a:solidFill>
                <a:latin typeface="Montserrat Alternates Medium" panose="00000600000000000000" pitchFamily="50" charset="-52"/>
              </a:rPr>
              <a:t> продукт</a:t>
            </a:r>
          </a:p>
        </p:txBody>
      </p:sp>
    </p:spTree>
    <p:extLst>
      <p:ext uri="{BB962C8B-B14F-4D97-AF65-F5344CB8AC3E}">
        <p14:creationId xmlns:p14="http://schemas.microsoft.com/office/powerpoint/2010/main" val="112043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2000">
              <a:srgbClr val="FF0000">
                <a:alpha val="75000"/>
              </a:srgbClr>
            </a:gs>
            <a:gs pos="100000">
              <a:schemeClr val="bg1"/>
            </a:gs>
          </a:gsLst>
          <a:path path="circle">
            <a:fillToRect b="100000"/>
          </a:path>
        </a:gra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E809166-F339-411A-BF88-4CCF9E49C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964" y="4630178"/>
            <a:ext cx="2899112" cy="2899112"/>
          </a:xfrm>
          <a:prstGeom prst="rect">
            <a:avLst/>
          </a:prstGeom>
        </p:spPr>
      </p:pic>
      <p:sp>
        <p:nvSpPr>
          <p:cNvPr id="2" name="Заголовок 1">
            <a:extLst>
              <a:ext uri="{FF2B5EF4-FFF2-40B4-BE49-F238E27FC236}">
                <a16:creationId xmlns:a16="http://schemas.microsoft.com/office/drawing/2014/main" id="{BE9D6CB8-58BF-45CA-BCA2-8A3E4E187FF8}"/>
              </a:ext>
            </a:extLst>
          </p:cNvPr>
          <p:cNvSpPr>
            <a:spLocks noGrp="1"/>
          </p:cNvSpPr>
          <p:nvPr>
            <p:ph type="ctrTitle"/>
          </p:nvPr>
        </p:nvSpPr>
        <p:spPr>
          <a:xfrm>
            <a:off x="0" y="1231696"/>
            <a:ext cx="12192000" cy="6103976"/>
          </a:xfrm>
        </p:spPr>
        <p:txBody>
          <a:bodyPr>
            <a:normAutofit/>
          </a:bodyPr>
          <a:lstStyle/>
          <a:p>
            <a:pPr algn="l">
              <a:lnSpc>
                <a:spcPct val="107000"/>
              </a:lnSpc>
              <a:spcAft>
                <a:spcPts val="800"/>
              </a:spcAft>
            </a:pP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Що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отнася</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до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системните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изисквания</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знам</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как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ще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държи</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програматана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по-ранни</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версии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Windows</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тъй</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като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разработена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Windows</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10</a:t>
            </a:r>
            <a: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Но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езикът</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за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програмиране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тази</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Python</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много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отворени</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интернет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източници</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твърдят</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че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приложението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написано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езика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за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програмиране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Python</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кросплатформено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Програмата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не 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взискателна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единственото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условие 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наличието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свободно пространство в размер от 100 до 200 MB</a:t>
            </a:r>
            <a: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Що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отнася</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до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хардуера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може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би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единственото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изискване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е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наличието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монитор с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компютърна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мишка или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тъчпад</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endParaRPr lang="ru-RU" sz="2800" spc="0" dirty="0">
              <a:solidFill>
                <a:schemeClr val="tx1"/>
              </a:solidFill>
              <a:latin typeface="Montserrat ExtraLight" panose="00000300000000000000" pitchFamily="50" charset="-52"/>
            </a:endParaRPr>
          </a:p>
        </p:txBody>
      </p:sp>
      <p:sp>
        <p:nvSpPr>
          <p:cNvPr id="3" name="Подзаголовок 2">
            <a:extLst>
              <a:ext uri="{FF2B5EF4-FFF2-40B4-BE49-F238E27FC236}">
                <a16:creationId xmlns:a16="http://schemas.microsoft.com/office/drawing/2014/main" id="{4726CB81-F39A-4D23-BE63-9E9F24F31E2C}"/>
              </a:ext>
            </a:extLst>
          </p:cNvPr>
          <p:cNvSpPr>
            <a:spLocks noGrp="1"/>
          </p:cNvSpPr>
          <p:nvPr>
            <p:ph type="subTitle" idx="1"/>
          </p:nvPr>
        </p:nvSpPr>
        <p:spPr>
          <a:xfrm>
            <a:off x="0" y="284053"/>
            <a:ext cx="12433565" cy="754025"/>
          </a:xfrm>
        </p:spPr>
        <p:txBody>
          <a:bodyPr>
            <a:noAutofit/>
          </a:bodyPr>
          <a:lstStyle/>
          <a:p>
            <a:pPr algn="l"/>
            <a:r>
              <a:rPr lang="ru-RU" dirty="0" err="1">
                <a:solidFill>
                  <a:schemeClr val="tx1"/>
                </a:solidFill>
                <a:latin typeface="Montserrat Alternates Medium" panose="00000600000000000000" pitchFamily="50" charset="-52"/>
              </a:rPr>
              <a:t>Системни</a:t>
            </a:r>
            <a:r>
              <a:rPr lang="ru-RU" dirty="0">
                <a:solidFill>
                  <a:schemeClr val="tx1"/>
                </a:solidFill>
                <a:latin typeface="Montserrat Alternates Medium" panose="00000600000000000000" pitchFamily="50" charset="-52"/>
              </a:rPr>
              <a:t> и </a:t>
            </a:r>
            <a:r>
              <a:rPr lang="ru-RU" dirty="0" err="1">
                <a:solidFill>
                  <a:schemeClr val="tx1"/>
                </a:solidFill>
                <a:latin typeface="Montserrat Alternates Medium" panose="00000600000000000000" pitchFamily="50" charset="-52"/>
              </a:rPr>
              <a:t>хардуерни</a:t>
            </a:r>
            <a:r>
              <a:rPr lang="ru-RU" dirty="0">
                <a:solidFill>
                  <a:schemeClr val="tx1"/>
                </a:solidFill>
                <a:latin typeface="Montserrat Alternates Medium" panose="00000600000000000000" pitchFamily="50" charset="-52"/>
              </a:rPr>
              <a:t> </a:t>
            </a:r>
            <a:r>
              <a:rPr lang="ru-RU" dirty="0" err="1">
                <a:solidFill>
                  <a:schemeClr val="tx1"/>
                </a:solidFill>
                <a:latin typeface="Montserrat Alternates Medium" panose="00000600000000000000" pitchFamily="50" charset="-52"/>
              </a:rPr>
              <a:t>изисквания</a:t>
            </a:r>
            <a:r>
              <a:rPr lang="ru-RU" dirty="0">
                <a:solidFill>
                  <a:schemeClr val="tx1"/>
                </a:solidFill>
                <a:latin typeface="Montserrat Alternates Medium" panose="00000600000000000000" pitchFamily="50" charset="-52"/>
              </a:rPr>
              <a:t> за работа в </a:t>
            </a:r>
            <a:r>
              <a:rPr lang="ru-RU" dirty="0" err="1">
                <a:solidFill>
                  <a:schemeClr val="tx1"/>
                </a:solidFill>
                <a:latin typeface="Montserrat Alternates Medium" panose="00000600000000000000" pitchFamily="50" charset="-52"/>
              </a:rPr>
              <a:t>реална</a:t>
            </a:r>
            <a:r>
              <a:rPr lang="ru-RU" dirty="0">
                <a:solidFill>
                  <a:schemeClr val="tx1"/>
                </a:solidFill>
                <a:latin typeface="Montserrat Alternates Medium" panose="00000600000000000000" pitchFamily="50" charset="-52"/>
              </a:rPr>
              <a:t> среда </a:t>
            </a:r>
          </a:p>
        </p:txBody>
      </p:sp>
    </p:spTree>
    <p:extLst>
      <p:ext uri="{BB962C8B-B14F-4D97-AF65-F5344CB8AC3E}">
        <p14:creationId xmlns:p14="http://schemas.microsoft.com/office/powerpoint/2010/main" val="422208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2000">
              <a:srgbClr val="FF0000">
                <a:alpha val="75000"/>
              </a:srgbClr>
            </a:gs>
            <a:gs pos="100000">
              <a:schemeClr val="bg1"/>
            </a:gs>
          </a:gsLst>
          <a:path path="circle">
            <a:fillToRect b="100000"/>
          </a:path>
        </a:gra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E809166-F339-411A-BF88-4CCF9E49C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964" y="4630178"/>
            <a:ext cx="2899112" cy="2899112"/>
          </a:xfrm>
          <a:prstGeom prst="rect">
            <a:avLst/>
          </a:prstGeom>
        </p:spPr>
      </p:pic>
      <p:sp>
        <p:nvSpPr>
          <p:cNvPr id="2" name="Заголовок 1">
            <a:extLst>
              <a:ext uri="{FF2B5EF4-FFF2-40B4-BE49-F238E27FC236}">
                <a16:creationId xmlns:a16="http://schemas.microsoft.com/office/drawing/2014/main" id="{BE9D6CB8-58BF-45CA-BCA2-8A3E4E187FF8}"/>
              </a:ext>
            </a:extLst>
          </p:cNvPr>
          <p:cNvSpPr>
            <a:spLocks noGrp="1"/>
          </p:cNvSpPr>
          <p:nvPr>
            <p:ph type="ctrTitle"/>
          </p:nvPr>
        </p:nvSpPr>
        <p:spPr>
          <a:xfrm>
            <a:off x="0" y="904150"/>
            <a:ext cx="12192000" cy="6103976"/>
          </a:xfrm>
        </p:spPr>
        <p:txBody>
          <a:bodyPr>
            <a:normAutofit fontScale="90000"/>
          </a:bodyPr>
          <a:lstStyle/>
          <a:p>
            <a:pPr algn="l">
              <a:lnSpc>
                <a:spcPct val="107000"/>
              </a:lnSpc>
              <a:spcAft>
                <a:spcPts val="800"/>
              </a:spcAft>
            </a:pP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Както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казах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по-рано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тази</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беше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написана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помощта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езика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Python</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Python</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език</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за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програмиране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високо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ниво</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 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доста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лесен</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за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разбиране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 него можете да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създадете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както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обикновен</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калкулатор</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така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самообучаваща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невронна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мрежа.</a:t>
            </a:r>
            <a:b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Предходната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версия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програмата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беше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планирана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да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бъде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написана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езика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за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програмиране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C# </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или </a:t>
            </a:r>
            <a: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C++.</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За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разработването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тази</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версия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беше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необходим определен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софтуер</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който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за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съжаление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в момента 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остарял</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 не се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поддържа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endParaRPr lang="ru-RU" sz="2400" spc="0" dirty="0">
              <a:solidFill>
                <a:schemeClr val="tx1"/>
              </a:solidFill>
              <a:latin typeface="Montserrat ExtraLight" panose="00000300000000000000" pitchFamily="50" charset="-52"/>
            </a:endParaRPr>
          </a:p>
        </p:txBody>
      </p:sp>
      <p:sp>
        <p:nvSpPr>
          <p:cNvPr id="3" name="Подзаголовок 2">
            <a:extLst>
              <a:ext uri="{FF2B5EF4-FFF2-40B4-BE49-F238E27FC236}">
                <a16:creationId xmlns:a16="http://schemas.microsoft.com/office/drawing/2014/main" id="{4726CB81-F39A-4D23-BE63-9E9F24F31E2C}"/>
              </a:ext>
            </a:extLst>
          </p:cNvPr>
          <p:cNvSpPr>
            <a:spLocks noGrp="1"/>
          </p:cNvSpPr>
          <p:nvPr>
            <p:ph type="subTitle" idx="1"/>
          </p:nvPr>
        </p:nvSpPr>
        <p:spPr>
          <a:xfrm>
            <a:off x="0" y="0"/>
            <a:ext cx="12433565" cy="754025"/>
          </a:xfrm>
        </p:spPr>
        <p:txBody>
          <a:bodyPr>
            <a:noAutofit/>
          </a:bodyPr>
          <a:lstStyle/>
          <a:p>
            <a:pPr algn="l"/>
            <a:r>
              <a:rPr lang="ru-RU" dirty="0" err="1">
                <a:solidFill>
                  <a:schemeClr val="tx1"/>
                </a:solidFill>
                <a:latin typeface="Montserrat Alternates Medium" panose="00000600000000000000" pitchFamily="50" charset="-52"/>
              </a:rPr>
              <a:t>Софтуерни</a:t>
            </a:r>
            <a:r>
              <a:rPr lang="ru-RU" dirty="0">
                <a:solidFill>
                  <a:schemeClr val="tx1"/>
                </a:solidFill>
                <a:latin typeface="Montserrat Alternates Medium" panose="00000600000000000000" pitchFamily="50" charset="-52"/>
              </a:rPr>
              <a:t> средства за разработка</a:t>
            </a:r>
          </a:p>
        </p:txBody>
      </p:sp>
    </p:spTree>
    <p:extLst>
      <p:ext uri="{BB962C8B-B14F-4D97-AF65-F5344CB8AC3E}">
        <p14:creationId xmlns:p14="http://schemas.microsoft.com/office/powerpoint/2010/main" val="1102137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2000">
              <a:srgbClr val="FF0000">
                <a:alpha val="75000"/>
              </a:srgbClr>
            </a:gs>
            <a:gs pos="100000">
              <a:schemeClr val="bg1"/>
            </a:gs>
          </a:gsLst>
          <a:path path="circle">
            <a:fillToRect b="100000"/>
          </a:path>
        </a:gra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E809166-F339-411A-BF88-4CCF9E49C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964" y="4630178"/>
            <a:ext cx="2899112" cy="2899112"/>
          </a:xfrm>
          <a:prstGeom prst="rect">
            <a:avLst/>
          </a:prstGeom>
        </p:spPr>
      </p:pic>
      <p:sp>
        <p:nvSpPr>
          <p:cNvPr id="2" name="Заголовок 1">
            <a:extLst>
              <a:ext uri="{FF2B5EF4-FFF2-40B4-BE49-F238E27FC236}">
                <a16:creationId xmlns:a16="http://schemas.microsoft.com/office/drawing/2014/main" id="{BE9D6CB8-58BF-45CA-BCA2-8A3E4E187FF8}"/>
              </a:ext>
            </a:extLst>
          </p:cNvPr>
          <p:cNvSpPr>
            <a:spLocks noGrp="1"/>
          </p:cNvSpPr>
          <p:nvPr>
            <p:ph type="ctrTitle"/>
          </p:nvPr>
        </p:nvSpPr>
        <p:spPr>
          <a:xfrm>
            <a:off x="0" y="904150"/>
            <a:ext cx="12192000" cy="6103976"/>
          </a:xfrm>
        </p:spPr>
        <p:txBody>
          <a:bodyPr>
            <a:normAutofit/>
          </a:bodyPr>
          <a:lstStyle/>
          <a:p>
            <a:pPr algn="l">
              <a:lnSpc>
                <a:spcPct val="107000"/>
              </a:lnSpc>
              <a:spcAft>
                <a:spcPts val="800"/>
              </a:spcAft>
            </a:pP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Нека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поговорим за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потребителския</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интерфейс</a:t>
            </a:r>
            <a:r>
              <a:rPr lang="en-US"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en-US"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Първата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версия на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програмата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предвиждаше</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отсъствието</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му</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тъй</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като</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беше</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планирано</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да се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напише</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само скрипт. </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Във</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втората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версия на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програмата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реших</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да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създам</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потребителски</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интерфейс. </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Нека</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бъде</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просто с един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прозорец</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 един бутон, </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но все пак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по-добре</a:t>
            </a:r>
            <a: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от </a:t>
            </a:r>
            <a:r>
              <a:rPr lang="ru-RU" sz="32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нищо</a:t>
            </a:r>
            <a:br>
              <a:rPr lang="ru-RU" sz="32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endParaRPr lang="ru-RU" sz="2400" spc="0" dirty="0">
              <a:solidFill>
                <a:schemeClr val="tx1"/>
              </a:solidFill>
              <a:latin typeface="Montserrat ExtraLight" panose="00000300000000000000" pitchFamily="50" charset="-52"/>
            </a:endParaRPr>
          </a:p>
        </p:txBody>
      </p:sp>
      <p:sp>
        <p:nvSpPr>
          <p:cNvPr id="3" name="Подзаголовок 2">
            <a:extLst>
              <a:ext uri="{FF2B5EF4-FFF2-40B4-BE49-F238E27FC236}">
                <a16:creationId xmlns:a16="http://schemas.microsoft.com/office/drawing/2014/main" id="{4726CB81-F39A-4D23-BE63-9E9F24F31E2C}"/>
              </a:ext>
            </a:extLst>
          </p:cNvPr>
          <p:cNvSpPr>
            <a:spLocks noGrp="1"/>
          </p:cNvSpPr>
          <p:nvPr>
            <p:ph type="subTitle" idx="1"/>
          </p:nvPr>
        </p:nvSpPr>
        <p:spPr>
          <a:xfrm>
            <a:off x="0" y="0"/>
            <a:ext cx="12433565" cy="754025"/>
          </a:xfrm>
        </p:spPr>
        <p:txBody>
          <a:bodyPr>
            <a:noAutofit/>
          </a:bodyPr>
          <a:lstStyle/>
          <a:p>
            <a:pPr algn="l"/>
            <a:r>
              <a:rPr lang="ru-RU" dirty="0" err="1">
                <a:solidFill>
                  <a:schemeClr val="tx1"/>
                </a:solidFill>
                <a:latin typeface="Montserrat Alternates Medium" panose="00000600000000000000" pitchFamily="50" charset="-52"/>
              </a:rPr>
              <a:t>Потребителски</a:t>
            </a:r>
            <a:r>
              <a:rPr lang="ru-RU" dirty="0">
                <a:solidFill>
                  <a:schemeClr val="tx1"/>
                </a:solidFill>
                <a:latin typeface="Montserrat Alternates Medium" panose="00000600000000000000" pitchFamily="50" charset="-52"/>
              </a:rPr>
              <a:t> </a:t>
            </a:r>
            <a:r>
              <a:rPr lang="ru-RU" dirty="0" err="1">
                <a:solidFill>
                  <a:schemeClr val="tx1"/>
                </a:solidFill>
                <a:latin typeface="Montserrat Alternates Medium" panose="00000600000000000000" pitchFamily="50" charset="-52"/>
              </a:rPr>
              <a:t>интерфейси</a:t>
            </a:r>
            <a:endParaRPr lang="ru-RU" dirty="0">
              <a:solidFill>
                <a:schemeClr val="tx1"/>
              </a:solidFill>
              <a:latin typeface="Montserrat Alternates Medium" panose="00000600000000000000" pitchFamily="50" charset="-52"/>
            </a:endParaRPr>
          </a:p>
        </p:txBody>
      </p:sp>
    </p:spTree>
    <p:extLst>
      <p:ext uri="{BB962C8B-B14F-4D97-AF65-F5344CB8AC3E}">
        <p14:creationId xmlns:p14="http://schemas.microsoft.com/office/powerpoint/2010/main" val="225637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2000">
              <a:srgbClr val="FF0000">
                <a:alpha val="75000"/>
              </a:srgbClr>
            </a:gs>
            <a:gs pos="100000">
              <a:schemeClr val="bg1"/>
            </a:gs>
          </a:gsLst>
          <a:path path="circle">
            <a:fillToRect b="100000"/>
          </a:path>
        </a:gra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E809166-F339-411A-BF88-4CCF9E49C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964" y="4630178"/>
            <a:ext cx="2899112" cy="2899112"/>
          </a:xfrm>
          <a:prstGeom prst="rect">
            <a:avLst/>
          </a:prstGeom>
        </p:spPr>
      </p:pic>
      <p:sp>
        <p:nvSpPr>
          <p:cNvPr id="2" name="Заголовок 1">
            <a:extLst>
              <a:ext uri="{FF2B5EF4-FFF2-40B4-BE49-F238E27FC236}">
                <a16:creationId xmlns:a16="http://schemas.microsoft.com/office/drawing/2014/main" id="{BE9D6CB8-58BF-45CA-BCA2-8A3E4E187FF8}"/>
              </a:ext>
            </a:extLst>
          </p:cNvPr>
          <p:cNvSpPr>
            <a:spLocks noGrp="1"/>
          </p:cNvSpPr>
          <p:nvPr>
            <p:ph type="ctrTitle"/>
          </p:nvPr>
        </p:nvSpPr>
        <p:spPr>
          <a:xfrm>
            <a:off x="0" y="904150"/>
            <a:ext cx="12192000" cy="6103976"/>
          </a:xfrm>
        </p:spPr>
        <p:txBody>
          <a:bodyPr>
            <a:normAutofit/>
          </a:bodyPr>
          <a:lstStyle/>
          <a:p>
            <a:pPr algn="l">
              <a:lnSpc>
                <a:spcPct val="107000"/>
              </a:lnSpc>
              <a:spcAft>
                <a:spcPts val="800"/>
              </a:spcAft>
            </a:pP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За да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реализирам</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първата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версия на интерфейса,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използвах</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библиотеката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за </a:t>
            </a:r>
            <a: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GUI</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framework</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T</a:t>
            </a:r>
            <a: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k</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Inter</a:t>
            </a:r>
            <a:r>
              <a:rPr lang="en-US"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Но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трябваше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да го се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откажа</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от него,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въпреки</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че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беше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универсален,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беше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ограничен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във</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възможностите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си,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нямаше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гъвкавост</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по отношение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създаването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потребителския</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интерфейс,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всичко</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изглеждаше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4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твърде</a:t>
            </a:r>
            <a: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строго и скучно.</a:t>
            </a:r>
            <a:br>
              <a:rPr lang="ru-RU" sz="1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endParaRPr lang="ru-RU" sz="2400" spc="0" dirty="0">
              <a:solidFill>
                <a:schemeClr val="tx1"/>
              </a:solidFill>
              <a:latin typeface="Montserrat ExtraLight" panose="00000300000000000000" pitchFamily="50" charset="-52"/>
            </a:endParaRPr>
          </a:p>
        </p:txBody>
      </p:sp>
      <p:sp>
        <p:nvSpPr>
          <p:cNvPr id="3" name="Подзаголовок 2">
            <a:extLst>
              <a:ext uri="{FF2B5EF4-FFF2-40B4-BE49-F238E27FC236}">
                <a16:creationId xmlns:a16="http://schemas.microsoft.com/office/drawing/2014/main" id="{4726CB81-F39A-4D23-BE63-9E9F24F31E2C}"/>
              </a:ext>
            </a:extLst>
          </p:cNvPr>
          <p:cNvSpPr>
            <a:spLocks noGrp="1"/>
          </p:cNvSpPr>
          <p:nvPr>
            <p:ph type="subTitle" idx="1"/>
          </p:nvPr>
        </p:nvSpPr>
        <p:spPr>
          <a:xfrm>
            <a:off x="0" y="0"/>
            <a:ext cx="12433565" cy="754025"/>
          </a:xfrm>
        </p:spPr>
        <p:txBody>
          <a:bodyPr>
            <a:noAutofit/>
          </a:bodyPr>
          <a:lstStyle/>
          <a:p>
            <a:pPr algn="l"/>
            <a:r>
              <a:rPr lang="ru-RU" dirty="0" err="1">
                <a:solidFill>
                  <a:schemeClr val="tx1"/>
                </a:solidFill>
                <a:latin typeface="Montserrat Alternates Medium" panose="00000600000000000000" pitchFamily="50" charset="-52"/>
              </a:rPr>
              <a:t>Потребителски</a:t>
            </a:r>
            <a:r>
              <a:rPr lang="ru-RU" dirty="0">
                <a:solidFill>
                  <a:schemeClr val="tx1"/>
                </a:solidFill>
                <a:latin typeface="Montserrat Alternates Medium" panose="00000600000000000000" pitchFamily="50" charset="-52"/>
              </a:rPr>
              <a:t> </a:t>
            </a:r>
            <a:r>
              <a:rPr lang="ru-RU" dirty="0" err="1">
                <a:solidFill>
                  <a:schemeClr val="tx1"/>
                </a:solidFill>
                <a:latin typeface="Montserrat Alternates Medium" panose="00000600000000000000" pitchFamily="50" charset="-52"/>
              </a:rPr>
              <a:t>интерфейси</a:t>
            </a:r>
            <a:endParaRPr lang="ru-RU" dirty="0">
              <a:solidFill>
                <a:schemeClr val="tx1"/>
              </a:solidFill>
              <a:latin typeface="Montserrat Alternates Medium" panose="00000600000000000000" pitchFamily="50" charset="-52"/>
            </a:endParaRPr>
          </a:p>
        </p:txBody>
      </p:sp>
      <p:pic>
        <p:nvPicPr>
          <p:cNvPr id="6" name="Рисунок 5">
            <a:extLst>
              <a:ext uri="{FF2B5EF4-FFF2-40B4-BE49-F238E27FC236}">
                <a16:creationId xmlns:a16="http://schemas.microsoft.com/office/drawing/2014/main" id="{931642E4-964C-4BC8-B3F7-DFF363140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67" y="3014662"/>
            <a:ext cx="4781834" cy="3586376"/>
          </a:xfrm>
          <a:prstGeom prst="rect">
            <a:avLst/>
          </a:prstGeom>
        </p:spPr>
      </p:pic>
    </p:spTree>
    <p:extLst>
      <p:ext uri="{BB962C8B-B14F-4D97-AF65-F5344CB8AC3E}">
        <p14:creationId xmlns:p14="http://schemas.microsoft.com/office/powerpoint/2010/main" val="394696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2000">
              <a:srgbClr val="FF0000">
                <a:alpha val="75000"/>
              </a:srgbClr>
            </a:gs>
            <a:gs pos="100000">
              <a:schemeClr val="bg1"/>
            </a:gs>
          </a:gsLst>
          <a:path path="circle">
            <a:fillToRect b="100000"/>
          </a:path>
        </a:gra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E809166-F339-411A-BF88-4CCF9E49C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964" y="4630178"/>
            <a:ext cx="2899112" cy="2899112"/>
          </a:xfrm>
          <a:prstGeom prst="rect">
            <a:avLst/>
          </a:prstGeom>
        </p:spPr>
      </p:pic>
      <p:sp>
        <p:nvSpPr>
          <p:cNvPr id="2" name="Заголовок 1">
            <a:extLst>
              <a:ext uri="{FF2B5EF4-FFF2-40B4-BE49-F238E27FC236}">
                <a16:creationId xmlns:a16="http://schemas.microsoft.com/office/drawing/2014/main" id="{BE9D6CB8-58BF-45CA-BCA2-8A3E4E187FF8}"/>
              </a:ext>
            </a:extLst>
          </p:cNvPr>
          <p:cNvSpPr>
            <a:spLocks noGrp="1"/>
          </p:cNvSpPr>
          <p:nvPr>
            <p:ph type="ctrTitle"/>
          </p:nvPr>
        </p:nvSpPr>
        <p:spPr>
          <a:xfrm>
            <a:off x="0" y="904150"/>
            <a:ext cx="12192000" cy="6103976"/>
          </a:xfrm>
        </p:spPr>
        <p:txBody>
          <a:bodyPr>
            <a:normAutofit/>
          </a:bodyPr>
          <a:lstStyle/>
          <a:p>
            <a:pPr algn="l">
              <a:lnSpc>
                <a:spcPct val="107000"/>
              </a:lnSpc>
              <a:spcAft>
                <a:spcPts val="800"/>
              </a:spcAft>
            </a:pP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За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втората</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последна</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версия на интерфейса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използвах</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друга за </a:t>
            </a:r>
            <a:r>
              <a:rPr lang="en-US"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framework </a:t>
            </a:r>
            <a:r>
              <a:rPr lang="en-US"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PyQt</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5, </a:t>
            </a:r>
            <a:br>
              <a:rPr lang="en-US"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тук за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внедряването</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имах</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нужда от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още</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един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софтуер</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en-US"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конструктор за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интерфейси</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en-US"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Qt Designer. </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Тук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може</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да се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създаде</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интерфейс с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помощта</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en-US"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drag-and-drop</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Отличителна</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черта на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тази</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библиотека е, </a:t>
            </a:r>
            <a:b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че CSS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може</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да се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използва</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за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стилизиране</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интерфейса, </a:t>
            </a:r>
            <a:b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но с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отличителни</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характеристики за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адаптиране</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към</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езика</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0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Python</a:t>
            </a:r>
            <a:r>
              <a:rPr lang="ru-RU" sz="20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4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endParaRPr lang="ru-RU" sz="2400" spc="0" dirty="0">
              <a:solidFill>
                <a:schemeClr val="tx1"/>
              </a:solidFill>
              <a:latin typeface="Montserrat ExtraLight" panose="00000300000000000000" pitchFamily="50" charset="-52"/>
            </a:endParaRPr>
          </a:p>
        </p:txBody>
      </p:sp>
      <p:sp>
        <p:nvSpPr>
          <p:cNvPr id="3" name="Подзаголовок 2">
            <a:extLst>
              <a:ext uri="{FF2B5EF4-FFF2-40B4-BE49-F238E27FC236}">
                <a16:creationId xmlns:a16="http://schemas.microsoft.com/office/drawing/2014/main" id="{4726CB81-F39A-4D23-BE63-9E9F24F31E2C}"/>
              </a:ext>
            </a:extLst>
          </p:cNvPr>
          <p:cNvSpPr>
            <a:spLocks noGrp="1"/>
          </p:cNvSpPr>
          <p:nvPr>
            <p:ph type="subTitle" idx="1"/>
          </p:nvPr>
        </p:nvSpPr>
        <p:spPr>
          <a:xfrm>
            <a:off x="0" y="0"/>
            <a:ext cx="12433565" cy="754025"/>
          </a:xfrm>
        </p:spPr>
        <p:txBody>
          <a:bodyPr>
            <a:noAutofit/>
          </a:bodyPr>
          <a:lstStyle/>
          <a:p>
            <a:pPr algn="l"/>
            <a:r>
              <a:rPr lang="ru-RU" dirty="0" err="1">
                <a:solidFill>
                  <a:schemeClr val="tx1"/>
                </a:solidFill>
                <a:latin typeface="Montserrat Alternates Medium" panose="00000600000000000000" pitchFamily="50" charset="-52"/>
              </a:rPr>
              <a:t>Потребителски</a:t>
            </a:r>
            <a:r>
              <a:rPr lang="ru-RU" dirty="0">
                <a:solidFill>
                  <a:schemeClr val="tx1"/>
                </a:solidFill>
                <a:latin typeface="Montserrat Alternates Medium" panose="00000600000000000000" pitchFamily="50" charset="-52"/>
              </a:rPr>
              <a:t> </a:t>
            </a:r>
            <a:r>
              <a:rPr lang="ru-RU" dirty="0" err="1">
                <a:solidFill>
                  <a:schemeClr val="tx1"/>
                </a:solidFill>
                <a:latin typeface="Montserrat Alternates Medium" panose="00000600000000000000" pitchFamily="50" charset="-52"/>
              </a:rPr>
              <a:t>интерфейси</a:t>
            </a:r>
            <a:endParaRPr lang="ru-RU" dirty="0">
              <a:solidFill>
                <a:schemeClr val="tx1"/>
              </a:solidFill>
              <a:latin typeface="Montserrat Alternates Medium" panose="00000600000000000000" pitchFamily="50" charset="-52"/>
            </a:endParaRPr>
          </a:p>
        </p:txBody>
      </p:sp>
      <p:pic>
        <p:nvPicPr>
          <p:cNvPr id="7" name="Рисунок 6">
            <a:extLst>
              <a:ext uri="{FF2B5EF4-FFF2-40B4-BE49-F238E27FC236}">
                <a16:creationId xmlns:a16="http://schemas.microsoft.com/office/drawing/2014/main" id="{B8AD25CE-F727-4B3D-A882-03557762A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689" y="3167005"/>
            <a:ext cx="6229272" cy="3534046"/>
          </a:xfrm>
          <a:prstGeom prst="rect">
            <a:avLst/>
          </a:prstGeom>
        </p:spPr>
      </p:pic>
    </p:spTree>
    <p:extLst>
      <p:ext uri="{BB962C8B-B14F-4D97-AF65-F5344CB8AC3E}">
        <p14:creationId xmlns:p14="http://schemas.microsoft.com/office/powerpoint/2010/main" val="356633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2000">
              <a:srgbClr val="FF0000">
                <a:alpha val="75000"/>
              </a:srgbClr>
            </a:gs>
            <a:gs pos="100000">
              <a:schemeClr val="bg1"/>
            </a:gs>
          </a:gsLst>
          <a:path path="circle">
            <a:fillToRect b="100000"/>
          </a:path>
        </a:gra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E809166-F339-411A-BF88-4CCF9E49C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964" y="4630178"/>
            <a:ext cx="2899112" cy="2899112"/>
          </a:xfrm>
          <a:prstGeom prst="rect">
            <a:avLst/>
          </a:prstGeom>
        </p:spPr>
      </p:pic>
      <p:sp>
        <p:nvSpPr>
          <p:cNvPr id="2" name="Заголовок 1">
            <a:extLst>
              <a:ext uri="{FF2B5EF4-FFF2-40B4-BE49-F238E27FC236}">
                <a16:creationId xmlns:a16="http://schemas.microsoft.com/office/drawing/2014/main" id="{BE9D6CB8-58BF-45CA-BCA2-8A3E4E187FF8}"/>
              </a:ext>
            </a:extLst>
          </p:cNvPr>
          <p:cNvSpPr>
            <a:spLocks noGrp="1"/>
          </p:cNvSpPr>
          <p:nvPr>
            <p:ph type="ctrTitle"/>
          </p:nvPr>
        </p:nvSpPr>
        <p:spPr>
          <a:xfrm>
            <a:off x="0" y="904150"/>
            <a:ext cx="12192000" cy="6103976"/>
          </a:xfrm>
        </p:spPr>
        <p:txBody>
          <a:bodyPr>
            <a:normAutofit/>
          </a:bodyPr>
          <a:lstStyle/>
          <a:p>
            <a:pPr algn="l">
              <a:lnSpc>
                <a:spcPct val="107000"/>
              </a:lnSpc>
              <a:spcAft>
                <a:spcPts val="800"/>
              </a:spcAft>
            </a:pP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Така</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създадохме</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напълно</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работещ</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скрипт за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реализиране</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на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нашата</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идея.</a:t>
            </a:r>
            <a:b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Също</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така</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по моя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преценка</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създадохме</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добър</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интерфейс, </a:t>
            </a:r>
            <a:b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който</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е чудесен за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изпълнение</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на задачи.</a:t>
            </a:r>
            <a:b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Този</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софтуер</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е само малка част от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целия</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хакерски</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свят.</a:t>
            </a:r>
            <a:b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Но все пак се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радвам</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b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че е била дадена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такава</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възможност</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 да го </a:t>
            </a:r>
            <a:r>
              <a:rPr lang="ru-RU" sz="2800" spc="0" dirty="0" err="1">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създадем</a:t>
            </a:r>
            <a: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t>.</a:t>
            </a:r>
            <a:br>
              <a:rPr lang="ru-RU" sz="2800" spc="0" dirty="0">
                <a:solidFill>
                  <a:schemeClr val="tx1"/>
                </a:solidFill>
                <a:effectLst/>
                <a:latin typeface="Montserrat ExtraLight" panose="00000300000000000000" pitchFamily="50" charset="-52"/>
                <a:ea typeface="Calibri" panose="020F0502020204030204" pitchFamily="34" charset="0"/>
                <a:cs typeface="Times New Roman" panose="02020603050405020304" pitchFamily="18" charset="0"/>
              </a:rPr>
            </a:br>
            <a:endParaRPr lang="ru-RU" sz="2800" spc="0" dirty="0">
              <a:solidFill>
                <a:schemeClr val="tx1"/>
              </a:solidFill>
              <a:latin typeface="Montserrat ExtraLight" panose="00000300000000000000" pitchFamily="50" charset="-52"/>
            </a:endParaRPr>
          </a:p>
        </p:txBody>
      </p:sp>
      <p:sp>
        <p:nvSpPr>
          <p:cNvPr id="3" name="Подзаголовок 2">
            <a:extLst>
              <a:ext uri="{FF2B5EF4-FFF2-40B4-BE49-F238E27FC236}">
                <a16:creationId xmlns:a16="http://schemas.microsoft.com/office/drawing/2014/main" id="{4726CB81-F39A-4D23-BE63-9E9F24F31E2C}"/>
              </a:ext>
            </a:extLst>
          </p:cNvPr>
          <p:cNvSpPr>
            <a:spLocks noGrp="1"/>
          </p:cNvSpPr>
          <p:nvPr>
            <p:ph type="subTitle" idx="1"/>
          </p:nvPr>
        </p:nvSpPr>
        <p:spPr>
          <a:xfrm>
            <a:off x="0" y="0"/>
            <a:ext cx="12433565" cy="754025"/>
          </a:xfrm>
        </p:spPr>
        <p:txBody>
          <a:bodyPr>
            <a:noAutofit/>
          </a:bodyPr>
          <a:lstStyle/>
          <a:p>
            <a:pPr algn="l"/>
            <a:r>
              <a:rPr lang="ru-RU" dirty="0">
                <a:solidFill>
                  <a:schemeClr val="tx1"/>
                </a:solidFill>
                <a:latin typeface="Montserrat Alternates Medium" panose="00000600000000000000" pitchFamily="50" charset="-52"/>
              </a:rPr>
              <a:t>Заключение</a:t>
            </a:r>
          </a:p>
        </p:txBody>
      </p:sp>
    </p:spTree>
    <p:extLst>
      <p:ext uri="{BB962C8B-B14F-4D97-AF65-F5344CB8AC3E}">
        <p14:creationId xmlns:p14="http://schemas.microsoft.com/office/powerpoint/2010/main" val="116043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2000">
              <a:srgbClr val="FF0000">
                <a:alpha val="75000"/>
              </a:srgbClr>
            </a:gs>
            <a:gs pos="100000">
              <a:schemeClr val="bg1"/>
            </a:gs>
          </a:gsLst>
          <a:path path="circle">
            <a:fillToRect b="100000"/>
          </a:path>
        </a:gra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E809166-F339-411A-BF88-4CCF9E49C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9964" y="4630178"/>
            <a:ext cx="2899112" cy="2899112"/>
          </a:xfrm>
          <a:prstGeom prst="rect">
            <a:avLst/>
          </a:prstGeom>
        </p:spPr>
      </p:pic>
      <p:sp>
        <p:nvSpPr>
          <p:cNvPr id="3" name="Подзаголовок 2">
            <a:extLst>
              <a:ext uri="{FF2B5EF4-FFF2-40B4-BE49-F238E27FC236}">
                <a16:creationId xmlns:a16="http://schemas.microsoft.com/office/drawing/2014/main" id="{4726CB81-F39A-4D23-BE63-9E9F24F31E2C}"/>
              </a:ext>
            </a:extLst>
          </p:cNvPr>
          <p:cNvSpPr>
            <a:spLocks noGrp="1"/>
          </p:cNvSpPr>
          <p:nvPr>
            <p:ph type="subTitle" idx="1"/>
          </p:nvPr>
        </p:nvSpPr>
        <p:spPr>
          <a:xfrm>
            <a:off x="1401170" y="3051987"/>
            <a:ext cx="9389660" cy="754025"/>
          </a:xfrm>
        </p:spPr>
        <p:txBody>
          <a:bodyPr>
            <a:noAutofit/>
          </a:bodyPr>
          <a:lstStyle/>
          <a:p>
            <a:pPr algn="l"/>
            <a:r>
              <a:rPr lang="ru-RU" sz="4800" dirty="0">
                <a:solidFill>
                  <a:schemeClr val="tx1"/>
                </a:solidFill>
                <a:latin typeface="Montserrat Alternates Medium" panose="00000600000000000000" pitchFamily="50" charset="-52"/>
              </a:rPr>
              <a:t>Благодаря за </a:t>
            </a:r>
            <a:r>
              <a:rPr lang="ru-RU" sz="4800" dirty="0" err="1">
                <a:solidFill>
                  <a:schemeClr val="tx1"/>
                </a:solidFill>
                <a:latin typeface="Montserrat Alternates Medium" panose="00000600000000000000" pitchFamily="50" charset="-52"/>
              </a:rPr>
              <a:t>вниманието</a:t>
            </a:r>
            <a:r>
              <a:rPr lang="ru-RU" sz="4800" dirty="0">
                <a:solidFill>
                  <a:schemeClr val="tx1"/>
                </a:solidFill>
                <a:latin typeface="Montserrat Alternates Medium" panose="00000600000000000000" pitchFamily="50" charset="-52"/>
              </a:rPr>
              <a:t>!</a:t>
            </a:r>
          </a:p>
        </p:txBody>
      </p:sp>
    </p:spTree>
    <p:extLst>
      <p:ext uri="{BB962C8B-B14F-4D97-AF65-F5344CB8AC3E}">
        <p14:creationId xmlns:p14="http://schemas.microsoft.com/office/powerpoint/2010/main" val="2416945385"/>
      </p:ext>
    </p:extLst>
  </p:cSld>
  <p:clrMapOvr>
    <a:masterClrMapping/>
  </p:clrMapOvr>
</p:sld>
</file>

<file path=ppt/theme/theme1.xml><?xml version="1.0" encoding="utf-8"?>
<a:theme xmlns:a="http://schemas.openxmlformats.org/drawingml/2006/main" name="Глубина">
  <a:themeElements>
    <a:clrScheme name="Глубина">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Глубина">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убина">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Глубина</Template>
  <TotalTime>65</TotalTime>
  <Words>588</Words>
  <Application>Microsoft Office PowerPoint</Application>
  <PresentationFormat>Широкоэкранный</PresentationFormat>
  <Paragraphs>17</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Corbel</vt:lpstr>
      <vt:lpstr>Montserrat Alternates Light</vt:lpstr>
      <vt:lpstr>Montserrat Alternates Medium</vt:lpstr>
      <vt:lpstr>Montserrat ExtraLight</vt:lpstr>
      <vt:lpstr>Глубина</vt:lpstr>
      <vt:lpstr>Или как да се предпазите от злонамерен софтуер</vt:lpstr>
      <vt:lpstr>Този софтуер предоставя възможност  да получим информацията, която ни интересува,  за допълнителни предимства.  Информацията, която представлява интерес,  е лични данни на всеки потребител.  Тази програма е завоалирана като компютърен  оптимизатор, но всъщност не е така.  Основната цел на програмата е да покаже  как работят  Stiller’s, така се наричат ​​тези програми. </vt:lpstr>
      <vt:lpstr>Що се отнася до системните изисквания,  не знам как ще се държи програматана по-ранни версии на Windows,  тъй като е разработена на Windows 10.  Но езикът за програмиране на тази програма – Python и много отворени интернет източници твърдят,  че приложението, написано на езика за програмиране Python,  е кросплатформено.  Програмата не е взискателна и единственото  условие е наличието на свободно пространство в размер от 100 до 200 MB. Що се отнася до хардуера, може би единственото изискване е  наличието на монитор с компютърна мишка или тъчпад.  </vt:lpstr>
      <vt:lpstr>Както казах по-рано, тази програма беше написана  с помощта на езика Python.  Python е език за програмиране на високо ниво и е доста лесен за разбиране.  С него можете да създадете както обикновен калкулатор,  така и самообучаваща се невронна мрежа.  Предходната версия на програмата беше планирана да  бъде написана на езика за програмиране C# или C++.  За разработването на тази версия беше необходим определен софтуер,  който, за съжаление, в момента е остарял и не се поддържа.   </vt:lpstr>
      <vt:lpstr>Нека поговорим за потребителския интерфейс. Първата версия на програмата предвиждаше  отсъствието му, тъй като беше планирано  да се напише само скрипт.   Във втората версия на програмата реших  да създам потребителски интерфейс.  Нека бъде просто с един прозорец и един бутон,  но все пак по-добре от нищо   </vt:lpstr>
      <vt:lpstr>За да реализирам първата версия на интерфейса, използвах библиотеката  за GUI framework TkInter. Но трябваше да го се откажа от него,  въпреки че беше универсален, беше ограничен във възможностите си,  нямаше гъвкавост по отношение на създаването на потребителския  интерфейс, всичко изглеждаше твърде строго и скучно.  </vt:lpstr>
      <vt:lpstr>За втората и последна версия на интерфейса използвах друга за framework PyQt5,  тук за внедряването имах нужда от още един софтуер,  конструктор за интерфейси Qt Designer. Тук може да се създаде интерфейс с помощта  drag-and-drop. Отличителна черта на тази библиотека е,  че CSS може да се използва за стилизиране на интерфейса,  но с отличителни характеристики за адаптиране към езика Python. </vt:lpstr>
      <vt:lpstr>Така създадохме напълно работещ скрипт за реализиране  на нашата идея. Също така по моя преценка създадохме добър интерфейс,  който е чудесен за изпълнение на задачи. Този софтуер е само малка част от целия хакерски свят. Но все пак се радвам,  че е била дадена такава възможност да го създадем. </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Или как да се предпазите от злонамерен софтуер</dc:title>
  <dc:creator>Tead Albo</dc:creator>
  <cp:lastModifiedBy>Tead Albo</cp:lastModifiedBy>
  <cp:revision>2</cp:revision>
  <dcterms:created xsi:type="dcterms:W3CDTF">2022-04-09T06:59:10Z</dcterms:created>
  <dcterms:modified xsi:type="dcterms:W3CDTF">2022-04-09T13:23:37Z</dcterms:modified>
</cp:coreProperties>
</file>