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4" r:id="rId4"/>
    <p:sldId id="278" r:id="rId5"/>
    <p:sldId id="275" r:id="rId6"/>
    <p:sldId id="276" r:id="rId7"/>
    <p:sldId id="277" r:id="rId8"/>
    <p:sldId id="260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804" y="4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ru-RU" sz="2800" dirty="0"/>
              <a:t>Выпускная квалификационная работа </a:t>
            </a:r>
            <a:br>
              <a:rPr lang="ru-RU" sz="2800" dirty="0"/>
            </a:br>
            <a:r>
              <a:rPr lang="ru-RU" sz="2000" dirty="0"/>
              <a:t>по теме: </a:t>
            </a:r>
            <a:br>
              <a:rPr lang="ru-RU" sz="2800" dirty="0"/>
            </a:br>
            <a:r>
              <a:rPr lang="ru-RU" sz="2800" dirty="0"/>
              <a:t>«Прогнозирование конечных свойств новых материалов </a:t>
            </a:r>
            <a:br>
              <a:rPr lang="ru-RU" sz="2800" dirty="0"/>
            </a:br>
            <a:r>
              <a:rPr lang="ru-RU" sz="2800" dirty="0"/>
              <a:t>(композиционных материалов)»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>
                <a:latin typeface="+mn-lt"/>
              </a:rPr>
              <a:t>Мещанова А.А. 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+mn-lt"/>
              </a:rPr>
              <a:t>группа 11784DS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План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Изучение теоретических основ машинного обучения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Разведочный анализ данных и визуализация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Предобработка данных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Разработка, обучение и оценка различных моделей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Создание приложения для выбранной модели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58782" y="1333690"/>
            <a:ext cx="4999537" cy="94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Описательная статистика признаков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полученного в результате объединения исходных файлов</a:t>
            </a:r>
            <a:endParaRPr lang="ru-RU" sz="3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6017219" cy="666000"/>
            <a:chOff x="1476752" y="3499669"/>
            <a:chExt cx="7246969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2" y="3499669"/>
              <a:ext cx="724696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16849" y="3499669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901307C-4144-77BA-2541-FEC249B3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8480"/>
              </p:ext>
            </p:extLst>
          </p:nvPr>
        </p:nvGraphicFramePr>
        <p:xfrm>
          <a:off x="5729352" y="1184495"/>
          <a:ext cx="6116955" cy="5514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617931160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15447949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9426157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415818726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541405341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173765539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count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mean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std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min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max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1627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Соотношение матрица-наполнитель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2.930366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0.913222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0.389403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5.591742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02372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Плотность, кг/м3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1975.734888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73.729231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1731.764635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2207.773481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778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модуль упругости, 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739.923233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330.231581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2.436909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1911.536477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4178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Количество отвердителя, м.%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110.570769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28.295911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17.740275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198.953207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9615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Содержание эпоксидных групп,%_2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22.244390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2.406301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14.254985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33.000000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38946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Температура вспышки, С_2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285.882151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40.943260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100.000000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413.273418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8194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Поверхностная плотность, г/м2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482.731833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281.314690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0.603740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1399.542362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243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Модуль упругости при растяжении, ГПа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73.328571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3.118983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64.054061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82.682051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5018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Прочность при растяжении, МПа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2466.922843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485.628006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1036.856605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3848.436732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845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Потребление смолы, г/м2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218.423144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59.735931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33.803026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414.590628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04346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Угол нашивки, град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44.252199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45.015793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90.000000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0638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Шаг нашивки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6.899222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2.563467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14.440522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73096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Плотность нашивки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1023.0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57.153929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12.350969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0.000000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103.988901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183379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диаграмма, текс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BD326A7-9139-1F46-72A4-70C5ADD99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5" y="2720765"/>
            <a:ext cx="5154404" cy="343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3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58782" y="1333690"/>
            <a:ext cx="4999537" cy="94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видимых корреляций и наличие выбросов</a:t>
            </a:r>
            <a:endParaRPr lang="ru-RU" sz="3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6017219" cy="666000"/>
            <a:chOff x="1476752" y="3499669"/>
            <a:chExt cx="7246969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2" y="3499669"/>
              <a:ext cx="724696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16849" y="3499669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C6B658B-AA2F-8F8D-625D-B9947D2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0" y="2182738"/>
            <a:ext cx="4999537" cy="438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текст, диаграмма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B6030BB1-05D0-FC7E-EEEF-80F17133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69" y="1481930"/>
            <a:ext cx="6436042" cy="49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1880171" y="1333691"/>
            <a:ext cx="10171416" cy="49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Сравнение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боксплотов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до и после очистки и нормализации данных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4893635" cy="666000"/>
            <a:chOff x="1476752" y="3499669"/>
            <a:chExt cx="5893758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2" y="3499669"/>
              <a:ext cx="588583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28046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CFF29F7-16D3-7264-D523-B0591762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4232"/>
            <a:ext cx="6031230" cy="29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4204FC0-868C-4457-830B-4E83352E9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5972"/>
            <a:ext cx="6031230" cy="30340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3;p7">
            <a:extLst>
              <a:ext uri="{FF2B5EF4-FFF2-40B4-BE49-F238E27FC236}">
                <a16:creationId xmlns:a16="http://schemas.microsoft.com/office/drawing/2014/main" id="{9C6EA544-C7E9-CC8A-E1D7-D72276031537}"/>
              </a:ext>
            </a:extLst>
          </p:cNvPr>
          <p:cNvSpPr txBox="1"/>
          <p:nvPr/>
        </p:nvSpPr>
        <p:spPr>
          <a:xfrm>
            <a:off x="3015615" y="2126752"/>
            <a:ext cx="916112" cy="36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До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" name="Google Shape;173;p7">
            <a:extLst>
              <a:ext uri="{FF2B5EF4-FFF2-40B4-BE49-F238E27FC236}">
                <a16:creationId xmlns:a16="http://schemas.microsoft.com/office/drawing/2014/main" id="{4E9E6694-1E3E-3EE5-E3FC-166AFD594F2B}"/>
              </a:ext>
            </a:extLst>
          </p:cNvPr>
          <p:cNvSpPr txBox="1"/>
          <p:nvPr/>
        </p:nvSpPr>
        <p:spPr>
          <a:xfrm>
            <a:off x="9111615" y="2126752"/>
            <a:ext cx="1051387" cy="36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После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13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97566" y="1315092"/>
            <a:ext cx="9794398" cy="43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Оценки для моделей предсказания модуля упругости при растяжении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503104" cy="666000"/>
            <a:chOff x="1476753" y="3499669"/>
            <a:chExt cx="10240901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1023642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Разработка, обучение и тестирование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27606" y="3499669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9AA1152-2D9A-38D1-79EA-14ADFD19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83677"/>
              </p:ext>
            </p:extLst>
          </p:nvPr>
        </p:nvGraphicFramePr>
        <p:xfrm>
          <a:off x="458560" y="1646492"/>
          <a:ext cx="6897733" cy="216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54">
                  <a:extLst>
                    <a:ext uri="{9D8B030D-6E8A-4147-A177-3AD203B41FA5}">
                      <a16:colId xmlns:a16="http://schemas.microsoft.com/office/drawing/2014/main" val="4279081884"/>
                    </a:ext>
                  </a:extLst>
                </a:gridCol>
                <a:gridCol w="1366188">
                  <a:extLst>
                    <a:ext uri="{9D8B030D-6E8A-4147-A177-3AD203B41FA5}">
                      <a16:colId xmlns:a16="http://schemas.microsoft.com/office/drawing/2014/main" val="1555136104"/>
                    </a:ext>
                  </a:extLst>
                </a:gridCol>
                <a:gridCol w="1645393">
                  <a:extLst>
                    <a:ext uri="{9D8B030D-6E8A-4147-A177-3AD203B41FA5}">
                      <a16:colId xmlns:a16="http://schemas.microsoft.com/office/drawing/2014/main" val="1289205223"/>
                    </a:ext>
                  </a:extLst>
                </a:gridCol>
                <a:gridCol w="1645393">
                  <a:extLst>
                    <a:ext uri="{9D8B030D-6E8A-4147-A177-3AD203B41FA5}">
                      <a16:colId xmlns:a16="http://schemas.microsoft.com/office/drawing/2014/main" val="4263246497"/>
                    </a:ext>
                  </a:extLst>
                </a:gridCol>
                <a:gridCol w="1952305">
                  <a:extLst>
                    <a:ext uri="{9D8B030D-6E8A-4147-A177-3AD203B41FA5}">
                      <a16:colId xmlns:a16="http://schemas.microsoft.com/office/drawing/2014/main" val="375487592"/>
                    </a:ext>
                  </a:extLst>
                </a:gridCol>
              </a:tblGrid>
              <a:tr h="185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Модель регрессии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MAE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MSE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R2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extLst>
                  <a:ext uri="{0D108BD9-81ED-4DB2-BD59-A6C34878D82A}">
                    <a16:rowId xmlns:a16="http://schemas.microsoft.com/office/drawing/2014/main" val="2057528928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Linear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2.6109355505901184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10.152935631185066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-0.024476898005094228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330591085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Ridge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2.5998136023821914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10.084913812910749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-0.017613190412159918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3640778034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Lasso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2.5948108078737024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10.09572202309215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-0.018703787461314736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971481773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ElasticNet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2.5801929025662833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9.998351572705044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-0.00887867080603466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3565232243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GradientBoosting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2.6998404476642666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11.112730470692213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-0.12132451682377177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4123605861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KNeighbors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2.6225621597024773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10.325154738425082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-0.04185458098976058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3893725773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DecisionTree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2.6342990118377716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10.509499850482133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-0.06045583243299113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2853536231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RandomForest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2.576793337919035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10.024106937432755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-0.011477503017891744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1455625781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AdaBoost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2.6353405208350638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10.432782936591103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-0.052714750560453716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3114746233"/>
                  </a:ext>
                </a:extLst>
              </a:tr>
              <a:tr h="185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NeuralNetwork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2.580495886956309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9.966996628786234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-0.005714815853147925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014" marR="50014" marT="0" marB="0" anchor="b"/>
                </a:tc>
                <a:extLst>
                  <a:ext uri="{0D108BD9-81ED-4DB2-BD59-A6C34878D82A}">
                    <a16:rowId xmlns:a16="http://schemas.microsoft.com/office/drawing/2014/main" val="55098428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721CAB9-B9D2-EC92-3D46-27062CA7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51306"/>
              </p:ext>
            </p:extLst>
          </p:nvPr>
        </p:nvGraphicFramePr>
        <p:xfrm>
          <a:off x="458559" y="4224050"/>
          <a:ext cx="6897733" cy="216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19">
                  <a:extLst>
                    <a:ext uri="{9D8B030D-6E8A-4147-A177-3AD203B41FA5}">
                      <a16:colId xmlns:a16="http://schemas.microsoft.com/office/drawing/2014/main" val="1490708019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3016345781"/>
                    </a:ext>
                  </a:extLst>
                </a:gridCol>
                <a:gridCol w="1657173">
                  <a:extLst>
                    <a:ext uri="{9D8B030D-6E8A-4147-A177-3AD203B41FA5}">
                      <a16:colId xmlns:a16="http://schemas.microsoft.com/office/drawing/2014/main" val="3448614911"/>
                    </a:ext>
                  </a:extLst>
                </a:gridCol>
                <a:gridCol w="1657173">
                  <a:extLst>
                    <a:ext uri="{9D8B030D-6E8A-4147-A177-3AD203B41FA5}">
                      <a16:colId xmlns:a16="http://schemas.microsoft.com/office/drawing/2014/main" val="1768917040"/>
                    </a:ext>
                  </a:extLst>
                </a:gridCol>
                <a:gridCol w="1966999">
                  <a:extLst>
                    <a:ext uri="{9D8B030D-6E8A-4147-A177-3AD203B41FA5}">
                      <a16:colId xmlns:a16="http://schemas.microsoft.com/office/drawing/2014/main" val="2945063698"/>
                    </a:ext>
                  </a:extLst>
                </a:gridCol>
              </a:tblGrid>
              <a:tr h="159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Модель регрессии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MAE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MSE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R2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354131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Linear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372.05238450611114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214801.90979576955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-0.003529768950333745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5854944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Ridge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369.8832593534413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213955.87645116603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0.0004228013393881014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7478419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Lasso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368.9355592328838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213322.56630912074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0.0033815533408245724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26911169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ElasticNet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368.8669394882762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214058.58303888745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-5.703200261408803e-05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9585751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GradientBoosting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382.86326924208987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225302.159467887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-0.05258572537734851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8476359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KNeighbors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400.581653879789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250632.24504259886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-0.1709249661618053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2276605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DecisionTree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400.581653879789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250632.24504259886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-0.1709249661618053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3241168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RandomForest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368.94893692224065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213550.7865727877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0.0023153345689093108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7587719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AdaBoost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380.4897225346174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224358.12034276538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-0.04817528337516097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2693467"/>
                  </a:ext>
                </a:extLst>
              </a:tr>
              <a:tr h="159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 err="1">
                          <a:effectLst/>
                        </a:rPr>
                        <a:t>NeuralNetwork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1213.5428445429625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1686732.611086863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-6.880220381161292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9235824"/>
                  </a:ext>
                </a:extLst>
              </a:tr>
            </a:tbl>
          </a:graphicData>
        </a:graphic>
      </p:graphicFrame>
      <p:sp>
        <p:nvSpPr>
          <p:cNvPr id="4" name="Google Shape;173;p7">
            <a:extLst>
              <a:ext uri="{FF2B5EF4-FFF2-40B4-BE49-F238E27FC236}">
                <a16:creationId xmlns:a16="http://schemas.microsoft.com/office/drawing/2014/main" id="{0774C58E-9E04-768B-5306-537C21D1C5DD}"/>
              </a:ext>
            </a:extLst>
          </p:cNvPr>
          <p:cNvSpPr txBox="1"/>
          <p:nvPr/>
        </p:nvSpPr>
        <p:spPr>
          <a:xfrm>
            <a:off x="397566" y="3818994"/>
            <a:ext cx="9794398" cy="43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Оценки для моделей предсказания прочности</a:t>
            </a:r>
            <a:r>
              <a:rPr lang="en-US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при растяжении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9EDF624-E6AA-1C74-254C-407FCA85A9AD}"/>
              </a:ext>
            </a:extLst>
          </p:cNvPr>
          <p:cNvSpPr txBox="1">
            <a:spLocks/>
          </p:cNvSpPr>
          <p:nvPr/>
        </p:nvSpPr>
        <p:spPr>
          <a:xfrm>
            <a:off x="7498750" y="1697055"/>
            <a:ext cx="4480917" cy="159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Лучшие модели: </a:t>
            </a:r>
          </a:p>
          <a:p>
            <a:r>
              <a:rPr lang="en-US" sz="2600" dirty="0" err="1"/>
              <a:t>NeuralNetwork</a:t>
            </a:r>
            <a:endParaRPr lang="ru-RU" sz="2600" dirty="0"/>
          </a:p>
          <a:p>
            <a:r>
              <a:rPr lang="en-US" sz="2600" dirty="0" err="1"/>
              <a:t>ElasticNet</a:t>
            </a:r>
            <a:endParaRPr lang="en-US" sz="2600" dirty="0"/>
          </a:p>
          <a:p>
            <a:endParaRPr lang="ru-RU" sz="26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25F0386-E5FE-0F25-B64D-F3B07986F469}"/>
              </a:ext>
            </a:extLst>
          </p:cNvPr>
          <p:cNvSpPr txBox="1">
            <a:spLocks/>
          </p:cNvSpPr>
          <p:nvPr/>
        </p:nvSpPr>
        <p:spPr>
          <a:xfrm>
            <a:off x="7498750" y="4212063"/>
            <a:ext cx="4480917" cy="217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Лучшие модели: </a:t>
            </a:r>
          </a:p>
          <a:p>
            <a:pPr>
              <a:lnSpc>
                <a:spcPct val="115000"/>
              </a:lnSpc>
            </a:pPr>
            <a:r>
              <a:rPr lang="ru-RU" sz="2600" dirty="0" err="1"/>
              <a:t>RandomForest</a:t>
            </a:r>
            <a:endParaRPr lang="ru-RU" sz="2600" dirty="0"/>
          </a:p>
          <a:p>
            <a:r>
              <a:rPr lang="ru-RU" sz="2600" dirty="0" err="1"/>
              <a:t>Lasso</a:t>
            </a:r>
            <a:endParaRPr lang="en-US" sz="2600" dirty="0"/>
          </a:p>
          <a:p>
            <a:r>
              <a:rPr lang="ru-RU" sz="2600" dirty="0" err="1"/>
              <a:t>Ridge</a:t>
            </a:r>
            <a:endParaRPr lang="ru-RU" sz="2600" dirty="0"/>
          </a:p>
          <a:p>
            <a:endParaRPr lang="ru-RU" sz="2600" dirty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39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1002070" y="1764587"/>
            <a:ext cx="6991225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Оценки моделей искусственной нейронной сети для предсказания соотношения матрица-наполнитель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8106311" y="1620419"/>
            <a:ext cx="4182966" cy="84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Визуализация обучения выбранной модели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061774" cy="666000"/>
            <a:chOff x="1476753" y="3499669"/>
            <a:chExt cx="9014103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901410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Разработка, обучение и тестирование ИНС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28733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EBDA072-F69B-AC39-D81D-F0B0533A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15736"/>
              </p:ext>
            </p:extLst>
          </p:nvPr>
        </p:nvGraphicFramePr>
        <p:xfrm>
          <a:off x="461151" y="2950595"/>
          <a:ext cx="7532144" cy="3247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798">
                  <a:extLst>
                    <a:ext uri="{9D8B030D-6E8A-4147-A177-3AD203B41FA5}">
                      <a16:colId xmlns:a16="http://schemas.microsoft.com/office/drawing/2014/main" val="453986448"/>
                    </a:ext>
                  </a:extLst>
                </a:gridCol>
                <a:gridCol w="1617184">
                  <a:extLst>
                    <a:ext uri="{9D8B030D-6E8A-4147-A177-3AD203B41FA5}">
                      <a16:colId xmlns:a16="http://schemas.microsoft.com/office/drawing/2014/main" val="699419311"/>
                    </a:ext>
                  </a:extLst>
                </a:gridCol>
                <a:gridCol w="1733179">
                  <a:extLst>
                    <a:ext uri="{9D8B030D-6E8A-4147-A177-3AD203B41FA5}">
                      <a16:colId xmlns:a16="http://schemas.microsoft.com/office/drawing/2014/main" val="3869080937"/>
                    </a:ext>
                  </a:extLst>
                </a:gridCol>
                <a:gridCol w="1733179">
                  <a:extLst>
                    <a:ext uri="{9D8B030D-6E8A-4147-A177-3AD203B41FA5}">
                      <a16:colId xmlns:a16="http://schemas.microsoft.com/office/drawing/2014/main" val="3658729600"/>
                    </a:ext>
                  </a:extLst>
                </a:gridCol>
                <a:gridCol w="2129804">
                  <a:extLst>
                    <a:ext uri="{9D8B030D-6E8A-4147-A177-3AD203B41FA5}">
                      <a16:colId xmlns:a16="http://schemas.microsoft.com/office/drawing/2014/main" val="4064756610"/>
                    </a:ext>
                  </a:extLst>
                </a:gridCol>
              </a:tblGrid>
              <a:tr h="295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Версия нейросети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MAE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MSE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R2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916168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2.386060661491529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6.45774411548042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-7.4474735694538445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5033979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0.7137162029574031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0.7679923222381272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-0.004622469957904052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8585278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effectLst/>
                        </a:rPr>
                        <a:t>0.7104158222844613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0.7644645654075289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-7.757443281297682e-06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0892367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0.7143640262384645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0.775958358616658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-0.015042963640772733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5637269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0.7116793262948142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0.7653706815770234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-0.001193061824467545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1591725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0.7131466493755869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0.7667935002491898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-0.003054272630024002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9861175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1.19195047989152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1.9860870722335884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-1.598030790521507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6308610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0.7101724567930656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0.7637227176227177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0.0009626649585182667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2646867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0.711454842236497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0.7661455688434341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-0.0022067036760575753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9381197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Нейросеть 10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0.7133339033046622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effectLst/>
                        </a:rPr>
                        <a:t>0.7730611124592092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effectLst/>
                        </a:rPr>
                        <a:t>-0.011253031754097309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235844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A1AF1F37-BB52-5603-BDDF-A2D758C2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5" y="2774022"/>
            <a:ext cx="3507554" cy="36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6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486</Words>
  <Application>Microsoft Office PowerPoint</Application>
  <PresentationFormat>Широкоэкранный</PresentationFormat>
  <Paragraphs>290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Noto Sans Symbols</vt:lpstr>
      <vt:lpstr>Times New Roman</vt:lpstr>
      <vt:lpstr>ALS Sector Bold</vt:lpstr>
      <vt:lpstr>Open Sans</vt:lpstr>
      <vt:lpstr>Arial</vt:lpstr>
      <vt:lpstr>ALS Sector Regular</vt:lpstr>
      <vt:lpstr>If,kjyVUNE_28012021</vt:lpstr>
      <vt:lpstr>Data Science Выпускная квалификационная работа  по теме:  «Прогнозирование конечных свойств новых материалов  (композиционных материалов)»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Igor Korshunov</cp:lastModifiedBy>
  <cp:revision>106</cp:revision>
  <dcterms:created xsi:type="dcterms:W3CDTF">2021-02-24T09:03:25Z</dcterms:created>
  <dcterms:modified xsi:type="dcterms:W3CDTF">2023-05-04T02:13:31Z</dcterms:modified>
</cp:coreProperties>
</file>