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16" r:id="rId3"/>
    <p:sldId id="431" r:id="rId4"/>
    <p:sldId id="417" r:id="rId5"/>
    <p:sldId id="430" r:id="rId6"/>
    <p:sldId id="435" r:id="rId7"/>
    <p:sldId id="432" r:id="rId8"/>
    <p:sldId id="433" r:id="rId9"/>
    <p:sldId id="434" r:id="rId10"/>
    <p:sldId id="436" r:id="rId11"/>
    <p:sldId id="437" r:id="rId12"/>
    <p:sldId id="420" r:id="rId13"/>
    <p:sldId id="444" r:id="rId14"/>
    <p:sldId id="419" r:id="rId15"/>
    <p:sldId id="438" r:id="rId16"/>
    <p:sldId id="439" r:id="rId17"/>
    <p:sldId id="445" r:id="rId18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2A82C4B-AF0A-45F5-80CC-F3553FFA7DD1}">
          <p14:sldIdLst>
            <p14:sldId id="256"/>
          </p14:sldIdLst>
        </p14:section>
        <p14:section name="Портирование и сохранение моделей" id="{3E016235-B1C6-4E85-8667-9C9957EB9CE0}">
          <p14:sldIdLst>
            <p14:sldId id="416"/>
            <p14:sldId id="431"/>
            <p14:sldId id="417"/>
            <p14:sldId id="430"/>
            <p14:sldId id="435"/>
            <p14:sldId id="432"/>
            <p14:sldId id="433"/>
            <p14:sldId id="434"/>
            <p14:sldId id="436"/>
            <p14:sldId id="437"/>
          </p14:sldIdLst>
        </p14:section>
        <p14:section name="Работа с предобученными моделями" id="{49E681AA-96D6-482B-87D1-94C4B4F5E559}">
          <p14:sldIdLst>
            <p14:sldId id="420"/>
            <p14:sldId id="444"/>
            <p14:sldId id="419"/>
            <p14:sldId id="438"/>
            <p14:sldId id="439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Росанова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83611" autoAdjust="0"/>
  </p:normalViewPr>
  <p:slideViewPr>
    <p:cSldViewPr snapToGrid="0">
      <p:cViewPr varScale="1">
        <p:scale>
          <a:sx n="70" d="100"/>
          <a:sy n="70" d="100"/>
        </p:scale>
        <p:origin x="1618" y="62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3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613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86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018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70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2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08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29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93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94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6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23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58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6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24.01.2023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24.01.2023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24.01.2023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24.01.2023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934361" y="2129987"/>
            <a:ext cx="5707739" cy="2478134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приложений, интеграция в ИТ ландшафт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Корпоративное обучение на базе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Образовательного центра МГТУ им. Н. Э. Баумана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 управлением МИЦ «Композиты России»</a:t>
            </a:r>
          </a:p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Докладчик: Пересунько Е.О. — преподаватель МГТУ им. Н. Э. Баумана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10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Различия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SavedModel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H5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Формат </a:t>
            </a:r>
            <a:r>
              <a:rPr lang="en-US" sz="2400" dirty="0" err="1">
                <a:solidFill>
                  <a:schemeClr val="tx2"/>
                </a:solidFill>
              </a:rPr>
              <a:t>SavedModel</a:t>
            </a:r>
            <a:r>
              <a:rPr lang="ru-RU" sz="2400" dirty="0">
                <a:solidFill>
                  <a:schemeClr val="tx2"/>
                </a:solidFill>
              </a:rPr>
              <a:t> – папка с файлами, </a:t>
            </a:r>
            <a:r>
              <a:rPr lang="en-US" sz="2400" dirty="0" err="1">
                <a:solidFill>
                  <a:schemeClr val="tx2"/>
                </a:solidFill>
              </a:rPr>
              <a:t>Keras</a:t>
            </a:r>
            <a:r>
              <a:rPr lang="en-US" sz="2400" dirty="0">
                <a:solidFill>
                  <a:schemeClr val="tx2"/>
                </a:solidFill>
              </a:rPr>
              <a:t> H5 – </a:t>
            </a:r>
            <a:r>
              <a:rPr lang="ru-RU" sz="2400" dirty="0">
                <a:solidFill>
                  <a:schemeClr val="tx2"/>
                </a:solidFill>
              </a:rPr>
              <a:t>один файл модели.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Модель </a:t>
            </a:r>
            <a:r>
              <a:rPr lang="en-US" sz="2400" dirty="0">
                <a:solidFill>
                  <a:schemeClr val="tx2"/>
                </a:solidFill>
              </a:rPr>
              <a:t>.h5 </a:t>
            </a:r>
            <a:r>
              <a:rPr lang="ru-RU" sz="2400" dirty="0">
                <a:solidFill>
                  <a:schemeClr val="tx2"/>
                </a:solidFill>
              </a:rPr>
              <a:t>не сохраняет: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Внешние потери и показатели, добавленные через </a:t>
            </a:r>
            <a:r>
              <a:rPr lang="ru-RU" sz="2400" dirty="0" err="1">
                <a:solidFill>
                  <a:schemeClr val="tx2"/>
                </a:solidFill>
              </a:rPr>
              <a:t>model.add_loss</a:t>
            </a:r>
            <a:r>
              <a:rPr lang="ru-RU" sz="2400" dirty="0">
                <a:solidFill>
                  <a:schemeClr val="tx2"/>
                </a:solidFill>
              </a:rPr>
              <a:t>() и </a:t>
            </a:r>
            <a:r>
              <a:rPr lang="ru-RU" sz="2400" dirty="0" err="1">
                <a:solidFill>
                  <a:schemeClr val="tx2"/>
                </a:solidFill>
              </a:rPr>
              <a:t>model.add_metric</a:t>
            </a:r>
            <a:r>
              <a:rPr lang="ru-RU" sz="2400" dirty="0">
                <a:solidFill>
                  <a:schemeClr val="tx2"/>
                </a:solidFill>
              </a:rPr>
              <a:t>(). Их необходимо добавить вручную.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Графы вычисления пользовательских объектов, например, пользовательские слои. Необходимо создавать объект вручную.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11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Другие способы сохранения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2"/>
                </a:solidFill>
              </a:rPr>
              <a:t>Сохранение конфигурации в </a:t>
            </a:r>
            <a:r>
              <a:rPr lang="en-US" dirty="0">
                <a:solidFill>
                  <a:schemeClr val="tx2"/>
                </a:solidFill>
              </a:rPr>
              <a:t>JSON</a:t>
            </a:r>
            <a:r>
              <a:rPr lang="ru-RU" dirty="0">
                <a:solidFill>
                  <a:schemeClr val="tx2"/>
                </a:solidFill>
              </a:rPr>
              <a:t>-файл:</a:t>
            </a: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chemeClr val="tx2"/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Сохранение весов: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метод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model.save_weights</a:t>
            </a:r>
            <a:r>
              <a:rPr lang="ru-RU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DA0CEF-21BC-4E9B-9779-73914B83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66" y="2165690"/>
            <a:ext cx="8011893" cy="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714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593125"/>
            <a:ext cx="7830074" cy="1037966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ru-RU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предобученными</a:t>
            </a:r>
            <a:endParaRPr 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моделями</a:t>
            </a:r>
          </a:p>
        </p:txBody>
      </p:sp>
    </p:spTree>
    <p:extLst>
      <p:ext uri="{BB962C8B-B14F-4D97-AF65-F5344CB8AC3E}">
        <p14:creationId xmlns:p14="http://schemas.microsoft.com/office/powerpoint/2010/main" val="167805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Предобученные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модели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chemeClr val="tx2"/>
                </a:solidFill>
              </a:rPr>
              <a:t>Предобученные</a:t>
            </a:r>
            <a:r>
              <a:rPr lang="ru-RU" sz="2400" dirty="0">
                <a:solidFill>
                  <a:schemeClr val="tx2"/>
                </a:solidFill>
              </a:rPr>
              <a:t> модели – это модели, которые проходили процедуру обучения</a:t>
            </a:r>
          </a:p>
          <a:p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Можно как использовать модель, так и продолжить ее обучение, если качество нас не устраивает</a:t>
            </a:r>
          </a:p>
        </p:txBody>
      </p:sp>
    </p:spTree>
    <p:extLst>
      <p:ext uri="{BB962C8B-B14F-4D97-AF65-F5344CB8AC3E}">
        <p14:creationId xmlns:p14="http://schemas.microsoft.com/office/powerpoint/2010/main" val="325201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14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Загрузка моделей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Загрузка модели зависит от формата сохранения: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Если сохранялась вся модель, то загрузка производится с помощью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load_model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Если сохранялись только веса, то необходимо сначала создать модель, а потом загрузить веса с помощью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load_weights</a:t>
            </a:r>
            <a:r>
              <a:rPr lang="ru-RU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Если сохранялась конфигурация в виде </a:t>
            </a:r>
            <a:r>
              <a:rPr lang="en-US" sz="2400" dirty="0">
                <a:solidFill>
                  <a:schemeClr val="tx2"/>
                </a:solidFill>
              </a:rPr>
              <a:t>JSON, </a:t>
            </a:r>
            <a:r>
              <a:rPr lang="ru-RU" sz="2400" dirty="0">
                <a:solidFill>
                  <a:schemeClr val="tx2"/>
                </a:solidFill>
              </a:rPr>
              <a:t>то необходимо использовать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tf.keras.models.model_from_json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7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15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Transfer Learning (трансферное обучение, перенос обучения) – способ решения задач путем использования накопленного опыта на аналогичной проблеме.</a:t>
            </a:r>
          </a:p>
          <a:p>
            <a:r>
              <a:rPr lang="ru-RU" sz="2400" dirty="0">
                <a:solidFill>
                  <a:schemeClr val="tx2"/>
                </a:solidFill>
              </a:rPr>
              <a:t>Модель сначала обучается на одном наборе данных, затем – на целевом.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1684D-B047-4A19-9D88-D32DCCA869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229" y="3677710"/>
            <a:ext cx="5595370" cy="29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4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16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Преимущества: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Сокращение времени на обучение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Сокращение необходимого объема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В некоторых случаях – увеличение точности</a:t>
            </a:r>
          </a:p>
          <a:p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Недостатки: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Модель обучалась под другую задачу, поэтому точность может быть ниже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Необходимость редактирования другой модели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2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17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Сохранение весов моделей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Метод для всех весов модели: </a:t>
            </a:r>
            <a:r>
              <a:rPr lang="en-US" sz="2400" dirty="0" err="1">
                <a:solidFill>
                  <a:schemeClr val="tx2"/>
                </a:solidFill>
              </a:rPr>
              <a:t>model.save_weights</a:t>
            </a:r>
            <a:r>
              <a:rPr lang="ru-RU" sz="2400" dirty="0">
                <a:solidFill>
                  <a:schemeClr val="tx2"/>
                </a:solidFill>
              </a:rPr>
              <a:t>()</a:t>
            </a:r>
          </a:p>
          <a:p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Используемые методы для слоев: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tf.keras.layers.Layer.get_weights</a:t>
            </a:r>
            <a:r>
              <a:rPr lang="en-US" sz="2400" dirty="0">
                <a:solidFill>
                  <a:schemeClr val="tx2"/>
                </a:solidFill>
              </a:rPr>
              <a:t>()</a:t>
            </a:r>
            <a:r>
              <a:rPr lang="ru-RU" sz="2400" dirty="0">
                <a:solidFill>
                  <a:schemeClr val="tx2"/>
                </a:solidFill>
              </a:rPr>
              <a:t> -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возвращает список </a:t>
            </a:r>
            <a:r>
              <a:rPr lang="en-US" sz="2400" dirty="0">
                <a:solidFill>
                  <a:schemeClr val="tx2"/>
                </a:solidFill>
              </a:rPr>
              <a:t>Numpy </a:t>
            </a:r>
            <a:r>
              <a:rPr lang="ru-RU" sz="2400" dirty="0">
                <a:solidFill>
                  <a:schemeClr val="tx2"/>
                </a:solidFill>
              </a:rPr>
              <a:t>массивов.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tf.keras.layers.Layer.set_weights</a:t>
            </a:r>
            <a:r>
              <a:rPr lang="en-US" sz="2400" dirty="0">
                <a:solidFill>
                  <a:schemeClr val="tx2"/>
                </a:solidFill>
              </a:rPr>
              <a:t>()</a:t>
            </a:r>
            <a:r>
              <a:rPr lang="ru-RU" sz="2400" dirty="0">
                <a:solidFill>
                  <a:schemeClr val="tx2"/>
                </a:solidFill>
              </a:rPr>
              <a:t> -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устанавливает веса модели</a:t>
            </a:r>
          </a:p>
          <a:p>
            <a:endParaRPr lang="ru-RU" sz="24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3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2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1D53EB4-0231-4FD7-8AEE-66B5FAFEB63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0" cy="12668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893683C-C5BC-40E4-8324-4F653767B8DA}"/>
              </a:ext>
            </a:extLst>
          </p:cNvPr>
          <p:cNvCxnSpPr>
            <a:cxnSpLocks/>
          </p:cNvCxnSpPr>
          <p:nvPr/>
        </p:nvCxnSpPr>
        <p:spPr>
          <a:xfrm>
            <a:off x="623996" y="1742173"/>
            <a:ext cx="34089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57C4CCB-C903-426A-838D-AF0257393F17}"/>
              </a:ext>
            </a:extLst>
          </p:cNvPr>
          <p:cNvCxnSpPr>
            <a:cxnSpLocks/>
          </p:cNvCxnSpPr>
          <p:nvPr/>
        </p:nvCxnSpPr>
        <p:spPr>
          <a:xfrm>
            <a:off x="623996" y="475299"/>
            <a:ext cx="788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5"/>
          <p:cNvSpPr txBox="1">
            <a:spLocks/>
          </p:cNvSpPr>
          <p:nvPr/>
        </p:nvSpPr>
        <p:spPr>
          <a:xfrm>
            <a:off x="803563" y="593125"/>
            <a:ext cx="7830074" cy="1037966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Портирование и сохранение </a:t>
            </a:r>
          </a:p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8382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 нужно сохранять модели?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Сохранение модели – процесс записи на диск различных данных о конфигурации модели.</a:t>
            </a:r>
          </a:p>
          <a:p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Применение: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Получение предсказаний 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Повторное обучение, использование в качестве основы</a:t>
            </a:r>
          </a:p>
        </p:txBody>
      </p:sp>
    </p:spTree>
    <p:extLst>
      <p:ext uri="{BB962C8B-B14F-4D97-AF65-F5344CB8AC3E}">
        <p14:creationId xmlns:p14="http://schemas.microsoft.com/office/powerpoint/2010/main" val="396675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4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85000" lnSpcReduction="1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чего состоит модель в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TensorFlow?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Архитектура модели – набор слоев и их характеристик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Веса модели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Оптимизатор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Метрики и </a:t>
            </a:r>
            <a:r>
              <a:rPr lang="en-US" sz="2400" dirty="0">
                <a:solidFill>
                  <a:schemeClr val="tx2"/>
                </a:solidFill>
              </a:rPr>
              <a:t>loss</a:t>
            </a:r>
            <a:r>
              <a:rPr lang="ru-RU" sz="2400" dirty="0">
                <a:solidFill>
                  <a:schemeClr val="tx2"/>
                </a:solidFill>
              </a:rPr>
              <a:t>-функции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21645A-0D9A-4CA7-953D-F421A7EC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85" y="3861282"/>
            <a:ext cx="4236131" cy="277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86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5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можно сохранить?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Сохранение всего в единый архив в формате </a:t>
            </a:r>
            <a:r>
              <a:rPr lang="ru-RU" sz="2400" b="1" dirty="0" err="1">
                <a:solidFill>
                  <a:schemeClr val="tx2"/>
                </a:solidFill>
              </a:rPr>
              <a:t>TensorFlow</a:t>
            </a:r>
            <a:r>
              <a:rPr lang="ru-RU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err="1">
                <a:solidFill>
                  <a:schemeClr val="tx2"/>
                </a:solidFill>
              </a:rPr>
              <a:t>SavedModel</a:t>
            </a:r>
            <a:r>
              <a:rPr lang="ru-RU" sz="2400" b="1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(в более старом формате – </a:t>
            </a:r>
            <a:r>
              <a:rPr lang="ru-RU" sz="2400" b="1" dirty="0" err="1">
                <a:solidFill>
                  <a:schemeClr val="tx2"/>
                </a:solidFill>
              </a:rPr>
              <a:t>Keras</a:t>
            </a:r>
            <a:r>
              <a:rPr lang="ru-RU" sz="2400" b="1" dirty="0">
                <a:solidFill>
                  <a:schemeClr val="tx2"/>
                </a:solidFill>
              </a:rPr>
              <a:t> H5</a:t>
            </a:r>
            <a:r>
              <a:rPr lang="ru-RU" sz="24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Сохранение только архитектуры, например, в виде файла JSON.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Сохранение только значений весов</a:t>
            </a: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2"/>
                </a:solidFill>
              </a:rPr>
              <a:t>Не рекомендуется сохранять в виде объекта </a:t>
            </a:r>
            <a:r>
              <a:rPr lang="en-US" sz="2400" b="1" dirty="0">
                <a:solidFill>
                  <a:schemeClr val="tx2"/>
                </a:solidFill>
              </a:rPr>
              <a:t>pickle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и т.п.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9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6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Сохранение модели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 lnSpcReduction="10000"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Есть два формата , которые можно использовать , чтобы сохранить всю модель на диск: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формат </a:t>
            </a:r>
            <a:r>
              <a:rPr lang="ru-RU" sz="2400" b="1" dirty="0" err="1">
                <a:solidFill>
                  <a:schemeClr val="tx2"/>
                </a:solidFill>
              </a:rPr>
              <a:t>TensorFlow</a:t>
            </a:r>
            <a:r>
              <a:rPr lang="ru-RU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err="1">
                <a:solidFill>
                  <a:schemeClr val="tx2"/>
                </a:solidFill>
              </a:rPr>
              <a:t>SavedModel</a:t>
            </a:r>
            <a:r>
              <a:rPr lang="ru-RU" sz="2400" b="1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(рекомендуется)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формат </a:t>
            </a:r>
            <a:r>
              <a:rPr lang="ru-RU" sz="2400" b="1" dirty="0" err="1">
                <a:solidFill>
                  <a:schemeClr val="tx2"/>
                </a:solidFill>
              </a:rPr>
              <a:t>Keras</a:t>
            </a:r>
            <a:r>
              <a:rPr lang="ru-RU" sz="2400" b="1" dirty="0">
                <a:solidFill>
                  <a:schemeClr val="tx2"/>
                </a:solidFill>
              </a:rPr>
              <a:t> H5</a:t>
            </a:r>
            <a:r>
              <a:rPr lang="ru-RU" sz="2400" dirty="0">
                <a:solidFill>
                  <a:schemeClr val="tx2"/>
                </a:solidFill>
              </a:rPr>
              <a:t> (устаревший формат)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По умолчанию при использовании метода </a:t>
            </a:r>
            <a:r>
              <a:rPr lang="ru-RU" sz="2400" b="1" dirty="0" err="1">
                <a:solidFill>
                  <a:schemeClr val="tx2"/>
                </a:solidFill>
              </a:rPr>
              <a:t>model.save</a:t>
            </a:r>
            <a:r>
              <a:rPr lang="ru-RU" sz="2400" b="1" dirty="0">
                <a:solidFill>
                  <a:schemeClr val="tx2"/>
                </a:solidFill>
              </a:rPr>
              <a:t>() </a:t>
            </a:r>
            <a:r>
              <a:rPr lang="ru-RU" sz="2400" dirty="0">
                <a:solidFill>
                  <a:schemeClr val="tx2"/>
                </a:solidFill>
              </a:rPr>
              <a:t>сохраняется </a:t>
            </a:r>
            <a:r>
              <a:rPr lang="ru-RU" sz="2400" b="1" dirty="0" err="1">
                <a:solidFill>
                  <a:schemeClr val="tx2"/>
                </a:solidFill>
              </a:rPr>
              <a:t>TensorFlow</a:t>
            </a:r>
            <a:r>
              <a:rPr lang="ru-RU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err="1">
                <a:solidFill>
                  <a:schemeClr val="tx2"/>
                </a:solidFill>
              </a:rPr>
              <a:t>SavedModel</a:t>
            </a:r>
            <a:r>
              <a:rPr lang="ru-RU" sz="2400" dirty="0">
                <a:solidFill>
                  <a:schemeClr val="tx2"/>
                </a:solidFill>
              </a:rPr>
              <a:t>.</a:t>
            </a:r>
          </a:p>
          <a:p>
            <a:endParaRPr lang="ru-RU" sz="2400" dirty="0">
              <a:solidFill>
                <a:schemeClr val="tx2"/>
              </a:solidFill>
            </a:endParaRPr>
          </a:p>
          <a:p>
            <a:r>
              <a:rPr lang="ru-RU" sz="2400" dirty="0">
                <a:solidFill>
                  <a:schemeClr val="tx2"/>
                </a:solidFill>
              </a:rPr>
              <a:t>Для сохранения в формате </a:t>
            </a:r>
            <a:r>
              <a:rPr lang="en-US" sz="2400" b="1" dirty="0">
                <a:solidFill>
                  <a:schemeClr val="tx2"/>
                </a:solidFill>
              </a:rPr>
              <a:t>H5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необходимо в явном виде указать параметр </a:t>
            </a:r>
            <a:r>
              <a:rPr lang="en-US" sz="2400" i="1" dirty="0" err="1">
                <a:solidFill>
                  <a:schemeClr val="tx2"/>
                </a:solidFill>
              </a:rPr>
              <a:t>save_format</a:t>
            </a:r>
            <a:r>
              <a:rPr lang="en-US" sz="2400" i="1" dirty="0">
                <a:solidFill>
                  <a:schemeClr val="tx2"/>
                </a:solidFill>
              </a:rPr>
              <a:t>='h5'</a:t>
            </a:r>
            <a:endParaRPr lang="ru-RU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5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7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чего состоит </a:t>
            </a:r>
            <a:r>
              <a:rPr lang="en-US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SavedModel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err="1">
                <a:solidFill>
                  <a:schemeClr val="tx2"/>
                </a:solidFill>
              </a:rPr>
              <a:t>SavedModel</a:t>
            </a:r>
            <a:r>
              <a:rPr lang="ru-RU" sz="2400" dirty="0">
                <a:solidFill>
                  <a:schemeClr val="tx2"/>
                </a:solidFill>
              </a:rPr>
              <a:t> – это формат сохранения модели, который сохраняет архитектуру модели, веса и отслеживаемые подграфы функций вызова. </a:t>
            </a:r>
          </a:p>
          <a:p>
            <a:r>
              <a:rPr lang="ru-RU" sz="2400" dirty="0">
                <a:solidFill>
                  <a:schemeClr val="tx2"/>
                </a:solidFill>
              </a:rPr>
              <a:t>Это позволяет восстанавливать как </a:t>
            </a:r>
            <a:r>
              <a:rPr lang="ru-RU" sz="2400" u="sng" dirty="0">
                <a:solidFill>
                  <a:schemeClr val="tx2"/>
                </a:solidFill>
              </a:rPr>
              <a:t>встроенные слои</a:t>
            </a:r>
            <a:r>
              <a:rPr lang="ru-RU" sz="2400" dirty="0">
                <a:solidFill>
                  <a:schemeClr val="tx2"/>
                </a:solidFill>
              </a:rPr>
              <a:t>, так и </a:t>
            </a:r>
            <a:r>
              <a:rPr lang="ru-RU" sz="2400" u="sng" dirty="0">
                <a:solidFill>
                  <a:schemeClr val="tx2"/>
                </a:solidFill>
              </a:rPr>
              <a:t>пользовательские объекты</a:t>
            </a:r>
            <a:r>
              <a:rPr lang="ru-RU" sz="240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4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8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Сохраняемые объекты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E6130D-8D14-4E2B-BF21-8140E91B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0" y="1523490"/>
            <a:ext cx="4029787" cy="3309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102A06-90A3-41CB-A0BD-6CBA99C3B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299" y="1523489"/>
            <a:ext cx="4307773" cy="2417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17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9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Загрузка моделей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83130FC-B1C4-49C2-AA1B-D10FF2C5EC56}"/>
              </a:ext>
            </a:extLst>
          </p:cNvPr>
          <p:cNvSpPr txBox="1">
            <a:spLocks/>
          </p:cNvSpPr>
          <p:nvPr/>
        </p:nvSpPr>
        <p:spPr>
          <a:xfrm>
            <a:off x="525229" y="1569434"/>
            <a:ext cx="7693485" cy="4698308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2"/>
                </a:solidFill>
              </a:rPr>
              <a:t>Модель загружается с помощью метода </a:t>
            </a:r>
            <a:r>
              <a:rPr lang="en-US" sz="2400" dirty="0" err="1">
                <a:solidFill>
                  <a:schemeClr val="tx2"/>
                </a:solidFill>
              </a:rPr>
              <a:t>load_model</a:t>
            </a:r>
            <a:r>
              <a:rPr lang="en-US" sz="2400" dirty="0">
                <a:solidFill>
                  <a:schemeClr val="tx2"/>
                </a:solidFill>
              </a:rPr>
              <a:t>().</a:t>
            </a:r>
          </a:p>
          <a:p>
            <a:r>
              <a:rPr lang="ru-RU" sz="2400" dirty="0">
                <a:solidFill>
                  <a:schemeClr val="tx2"/>
                </a:solidFill>
              </a:rPr>
              <a:t>Необходимо указать путь до папки, куда сохранялась модель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A3A8D9-F99A-4A2D-B253-25398C34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39" y="3684920"/>
            <a:ext cx="7980939" cy="1431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527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607</Words>
  <Application>Microsoft Office PowerPoint</Application>
  <PresentationFormat>Произвольный</PresentationFormat>
  <Paragraphs>113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Пересунько Евгения Олеговна</cp:lastModifiedBy>
  <cp:revision>378</cp:revision>
  <dcterms:created xsi:type="dcterms:W3CDTF">2020-07-15T13:24:42Z</dcterms:created>
  <dcterms:modified xsi:type="dcterms:W3CDTF">2023-01-24T14:13:00Z</dcterms:modified>
</cp:coreProperties>
</file>