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1" r:id="rId3"/>
    <p:sldId id="452" r:id="rId4"/>
    <p:sldId id="422" r:id="rId5"/>
    <p:sldId id="450" r:id="rId6"/>
    <p:sldId id="451" r:id="rId7"/>
    <p:sldId id="453" r:id="rId8"/>
    <p:sldId id="454" r:id="rId9"/>
    <p:sldId id="455" r:id="rId10"/>
    <p:sldId id="456" r:id="rId11"/>
    <p:sldId id="457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586" r:id="rId20"/>
    <p:sldId id="443" r:id="rId21"/>
    <p:sldId id="585" r:id="rId22"/>
    <p:sldId id="587" r:id="rId23"/>
    <p:sldId id="423" r:id="rId24"/>
    <p:sldId id="424" r:id="rId25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</p14:sldIdLst>
        </p14:section>
        <p14:section name="Flask" id="{DB3C5A35-4A3C-48A7-9313-BE3E3BE12DDC}">
          <p14:sldIdLst>
            <p14:sldId id="421"/>
            <p14:sldId id="452"/>
            <p14:sldId id="422"/>
            <p14:sldId id="450"/>
            <p14:sldId id="451"/>
            <p14:sldId id="453"/>
            <p14:sldId id="454"/>
            <p14:sldId id="455"/>
            <p14:sldId id="456"/>
            <p14:sldId id="457"/>
            <p14:sldId id="458"/>
            <p14:sldId id="460"/>
            <p14:sldId id="461"/>
            <p14:sldId id="462"/>
            <p14:sldId id="463"/>
            <p14:sldId id="464"/>
            <p14:sldId id="465"/>
            <p14:sldId id="586"/>
            <p14:sldId id="443"/>
            <p14:sldId id="585"/>
            <p14:sldId id="587"/>
            <p14:sldId id="423"/>
            <p14:sldId id="424"/>
          </p14:sldIdLst>
        </p14:section>
        <p14:section name="Заключение" id="{E569DB84-BDF1-4760-83C2-4F494040496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Росанова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3611" autoAdjust="0"/>
  </p:normalViewPr>
  <p:slideViewPr>
    <p:cSldViewPr snapToGrid="0">
      <p:cViewPr varScale="1">
        <p:scale>
          <a:sx n="70" d="100"/>
          <a:sy n="70" d="100"/>
        </p:scale>
        <p:origin x="1618" y="77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9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7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0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94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3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4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47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8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https://pythonworld.ru/gui/pyqt5-firstprograms.html</a:t>
            </a:r>
            <a:endParaRPr lang="ru-RU" dirty="0"/>
          </a:p>
          <a:p>
            <a:r>
              <a:rPr lang="en-US" dirty="0"/>
              <a:t>https://python-scripts.com/pyqt5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45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93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32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2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5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2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5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6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15.02.2023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7"/>
            <a:ext cx="5707739" cy="846919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веб-приложений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5C338-A6E7-4026-8BFF-A1D22311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9" y="1249059"/>
            <a:ext cx="5090999" cy="2955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BBEC7-CD79-471E-A920-F8CADB17D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29" y="4582886"/>
            <a:ext cx="7119896" cy="126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1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Для вызова одной и той же функции могут использоваться несколько путей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6CD9B-C5AF-47E8-BF99-00CBC7CF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9" y="2558937"/>
            <a:ext cx="6370870" cy="152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BEFB24-3FE1-431F-8059-4972A460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76" y="4375754"/>
            <a:ext cx="45720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BEC91E-E4F1-4390-A2BD-241C3AC6D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6"/>
          <a:stretch/>
        </p:blipFill>
        <p:spPr>
          <a:xfrm>
            <a:off x="1257977" y="5526719"/>
            <a:ext cx="457200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9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Динамические части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9C2927-80B2-4A78-B1BB-43648709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4" y="2661242"/>
            <a:ext cx="8277225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98B9E0-6353-4398-BDB5-3E6ED52B41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14"/>
          <a:stretch/>
        </p:blipFill>
        <p:spPr>
          <a:xfrm>
            <a:off x="4572794" y="1451068"/>
            <a:ext cx="4257441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DE9A00-677A-4A9D-81B6-EF87F3FA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9850"/>
            <a:ext cx="43624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02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запросов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chemeClr val="tx2"/>
                </a:solidFill>
              </a:rPr>
              <a:t>Flask</a:t>
            </a:r>
            <a:r>
              <a:rPr lang="ru-RU" sz="2400" dirty="0">
                <a:solidFill>
                  <a:schemeClr val="tx2"/>
                </a:solidFill>
              </a:rPr>
              <a:t> сопоставляет URL и функции отображения, которые будут выводиться.</a:t>
            </a:r>
          </a:p>
          <a:p>
            <a:r>
              <a:rPr lang="ru-RU" sz="2400" dirty="0">
                <a:solidFill>
                  <a:schemeClr val="tx2"/>
                </a:solidFill>
              </a:rPr>
              <a:t>Определение соответствий (маршрутизация) создается с помощью декоратора </a:t>
            </a:r>
            <a:r>
              <a:rPr lang="ru-RU" sz="2400" b="1" dirty="0" err="1">
                <a:solidFill>
                  <a:schemeClr val="tx2"/>
                </a:solidFill>
              </a:rPr>
              <a:t>route</a:t>
            </a:r>
            <a:r>
              <a:rPr lang="ru-RU" sz="2400" dirty="0">
                <a:solidFill>
                  <a:schemeClr val="tx2"/>
                </a:solidFill>
              </a:rPr>
              <a:t> или метода </a:t>
            </a:r>
            <a:r>
              <a:rPr lang="ru-RU" sz="2400" b="1" dirty="0" err="1">
                <a:solidFill>
                  <a:schemeClr val="tx2"/>
                </a:solidFill>
              </a:rPr>
              <a:t>add_url_rule</a:t>
            </a:r>
            <a:r>
              <a:rPr lang="ru-RU" sz="2400" b="1" dirty="0">
                <a:solidFill>
                  <a:schemeClr val="tx2"/>
                </a:solidFill>
              </a:rPr>
              <a:t>() </a:t>
            </a:r>
            <a:r>
              <a:rPr lang="ru-RU" sz="2400" dirty="0">
                <a:solidFill>
                  <a:schemeClr val="tx2"/>
                </a:solidFill>
              </a:rPr>
              <a:t>в экземпляре </a:t>
            </a:r>
            <a:r>
              <a:rPr lang="ru-RU" sz="2400" dirty="0" err="1">
                <a:solidFill>
                  <a:schemeClr val="tx2"/>
                </a:solidFill>
              </a:rPr>
              <a:t>Flask</a:t>
            </a:r>
            <a:r>
              <a:rPr lang="ru-RU" sz="2400" dirty="0">
                <a:solidFill>
                  <a:schemeClr val="tx2"/>
                </a:solidFill>
              </a:rPr>
              <a:t>. </a:t>
            </a:r>
          </a:p>
          <a:p>
            <a:r>
              <a:rPr lang="ru-RU" sz="2400" dirty="0">
                <a:solidFill>
                  <a:schemeClr val="tx2"/>
                </a:solidFill>
              </a:rPr>
              <a:t>Получить доступ к этим соответствиям можно с помощью атрибута</a:t>
            </a:r>
            <a:r>
              <a:rPr lang="ru-RU" sz="2400" b="1" dirty="0">
                <a:solidFill>
                  <a:schemeClr val="tx2"/>
                </a:solidFill>
              </a:rPr>
              <a:t> </a:t>
            </a:r>
            <a:r>
              <a:rPr lang="ru-RU" sz="2400" b="1" dirty="0" err="1">
                <a:solidFill>
                  <a:schemeClr val="tx2"/>
                </a:solidFill>
              </a:rPr>
              <a:t>url_map</a:t>
            </a:r>
            <a:r>
              <a:rPr lang="ru-RU" sz="2400" b="1" dirty="0">
                <a:solidFill>
                  <a:schemeClr val="tx2"/>
                </a:solidFill>
              </a:rPr>
              <a:t> </a:t>
            </a:r>
            <a:r>
              <a:rPr lang="ru-RU" sz="2400" dirty="0">
                <a:solidFill>
                  <a:schemeClr val="tx2"/>
                </a:solidFill>
              </a:rPr>
              <a:t>у экземпляра </a:t>
            </a:r>
            <a:r>
              <a:rPr lang="ru-RU" sz="2400" dirty="0" err="1">
                <a:solidFill>
                  <a:schemeClr val="tx2"/>
                </a:solidFill>
              </a:rPr>
              <a:t>Flask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431EA0-176A-44B2-AD5F-01FC4A6D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775"/>
            <a:ext cx="9145588" cy="85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25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Шаблоны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2"/>
                </a:solidFill>
              </a:rPr>
              <a:t>Шаблон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– </a:t>
            </a:r>
            <a:r>
              <a:rPr lang="ru-RU" dirty="0">
                <a:solidFill>
                  <a:schemeClr val="tx2"/>
                </a:solidFill>
              </a:rPr>
              <a:t>это текстовый файл с HTML-кодом и дополнительными элементами разметки, которые обозначают динамический контент.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Процесс, во время которого динамическая разметка заменяется, и генерируется статическая HTML-страница, называется </a:t>
            </a:r>
            <a:r>
              <a:rPr lang="ru-RU" b="1" dirty="0">
                <a:solidFill>
                  <a:schemeClr val="tx2"/>
                </a:solidFill>
              </a:rPr>
              <a:t>отрисовкой</a:t>
            </a:r>
            <a:r>
              <a:rPr lang="ru-RU" dirty="0">
                <a:solidFill>
                  <a:schemeClr val="tx2"/>
                </a:solidFill>
              </a:rPr>
              <a:t> (или </a:t>
            </a:r>
            <a:r>
              <a:rPr lang="ru-RU" b="1" dirty="0">
                <a:solidFill>
                  <a:schemeClr val="tx2"/>
                </a:solidFill>
              </a:rPr>
              <a:t>рендерингом</a:t>
            </a:r>
            <a:r>
              <a:rPr lang="ru-RU" dirty="0">
                <a:solidFill>
                  <a:schemeClr val="tx2"/>
                </a:solidFill>
              </a:rPr>
              <a:t>) шаблона.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Во </a:t>
            </a:r>
            <a:r>
              <a:rPr lang="ru-RU" b="1" dirty="0" err="1">
                <a:solidFill>
                  <a:schemeClr val="tx2"/>
                </a:solidFill>
              </a:rPr>
              <a:t>Flask</a:t>
            </a:r>
            <a:r>
              <a:rPr lang="ru-RU" dirty="0">
                <a:solidFill>
                  <a:schemeClr val="tx2"/>
                </a:solidFill>
              </a:rPr>
              <a:t> есть встроенный движок шаблонов </a:t>
            </a:r>
            <a:r>
              <a:rPr lang="ru-RU" b="1" dirty="0" err="1">
                <a:solidFill>
                  <a:schemeClr val="tx2"/>
                </a:solidFill>
              </a:rPr>
              <a:t>Jinja</a:t>
            </a:r>
            <a:r>
              <a:rPr lang="ru-RU" dirty="0">
                <a:solidFill>
                  <a:schemeClr val="tx2"/>
                </a:solidFill>
              </a:rPr>
              <a:t>, который и занимается тем, что конвертирует шаблон в статический HTML-файл.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b="1" dirty="0" err="1">
                <a:solidFill>
                  <a:schemeClr val="tx2"/>
                </a:solidFill>
              </a:rPr>
              <a:t>Flask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Jinja</a:t>
            </a:r>
            <a:r>
              <a:rPr lang="ru-RU" dirty="0">
                <a:solidFill>
                  <a:schemeClr val="tx2"/>
                </a:solidFill>
              </a:rPr>
              <a:t> – два разных пакета, и они могут использоваться отдельно.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1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Рендеринг шаблонов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423B7-EBA5-4C19-91AA-FB6B5891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9" y="1453153"/>
            <a:ext cx="7108938" cy="141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09524-4C6A-4ABC-B99B-F8B6C5ACC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55" y="3763169"/>
            <a:ext cx="48387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4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форм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2"/>
                </a:solidFill>
              </a:rPr>
              <a:t>Для базового создания формы необходимо: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Html</a:t>
            </a:r>
            <a:r>
              <a:rPr lang="ru-RU" dirty="0">
                <a:solidFill>
                  <a:schemeClr val="tx2"/>
                </a:solidFill>
              </a:rPr>
              <a:t>-файл с кодом странички</a:t>
            </a:r>
          </a:p>
          <a:p>
            <a:pPr marL="457200" indent="-457200">
              <a:buAutoNum type="arabicParenR"/>
            </a:pPr>
            <a:r>
              <a:rPr lang="ru-RU" dirty="0">
                <a:solidFill>
                  <a:schemeClr val="tx2"/>
                </a:solidFill>
              </a:rPr>
              <a:t>Функция-обработчик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6FD054-9209-43CF-BAEC-B040B1D0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9" y="3202234"/>
            <a:ext cx="4934427" cy="2222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54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формы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5C4FD-DABA-482B-A875-6B88DFB3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61" y="1305719"/>
            <a:ext cx="7743825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C62B26-D5AC-43E7-99C2-CC4CDB0B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" t="104" r="-346" b="35923"/>
          <a:stretch/>
        </p:blipFill>
        <p:spPr>
          <a:xfrm>
            <a:off x="1442470" y="5100382"/>
            <a:ext cx="4867275" cy="149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72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18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HTTP-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запросов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Основные используемые методы: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GET — получение ресурса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POST — создание ресурса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PUT — обновление ресурса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DELETE — удаление ресурса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19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462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4"/>
            <a:ext cx="7830074" cy="1431619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способы создания приложений с моделями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74180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приложение. Выведение моделей в </a:t>
            </a:r>
            <a:r>
              <a:rPr 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4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20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EFAE6-11AE-4ABF-A15E-0D2CFF82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437356"/>
            <a:ext cx="5338562" cy="4696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521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21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AB385-883B-492D-A3E5-FAAA5CCD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31" y="1639088"/>
            <a:ext cx="6029325" cy="40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346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ML &amp; Create ML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7E496B-87EE-4A15-A3C2-6D131EA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86" y="2001044"/>
            <a:ext cx="5133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C026C9-7929-460C-B164-211EF9D6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351"/>
            <a:ext cx="9145588" cy="3660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C206BA4-3662-43E3-ABF5-F69062D624C2}"/>
              </a:ext>
            </a:extLst>
          </p:cNvPr>
          <p:cNvSpPr txBox="1">
            <a:spLocks/>
          </p:cNvSpPr>
          <p:nvPr/>
        </p:nvSpPr>
        <p:spPr>
          <a:xfrm>
            <a:off x="515139" y="1427920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TensorFlow.js - библиотека для машинного обучения на JavaScript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0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Конвертация моделей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Модели можно конвертировать из одного представления в другое, например, из формата </a:t>
            </a:r>
            <a:r>
              <a:rPr lang="en-US" sz="2400" dirty="0">
                <a:solidFill>
                  <a:schemeClr val="tx2"/>
                </a:solidFill>
              </a:rPr>
              <a:t>TensorFlow </a:t>
            </a:r>
            <a:r>
              <a:rPr lang="ru-RU" sz="2400" dirty="0">
                <a:solidFill>
                  <a:schemeClr val="tx2"/>
                </a:solidFill>
              </a:rPr>
              <a:t>в формат </a:t>
            </a:r>
            <a:r>
              <a:rPr lang="en-US" sz="2400" dirty="0">
                <a:solidFill>
                  <a:schemeClr val="tx2"/>
                </a:solidFill>
              </a:rPr>
              <a:t>PyTorch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Для ускорения предсказаний могут использоваться: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ONNX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Tensorflow</a:t>
            </a:r>
            <a:r>
              <a:rPr lang="en-US" sz="2400" dirty="0">
                <a:solidFill>
                  <a:schemeClr val="tx2"/>
                </a:solidFill>
              </a:rPr>
              <a:t> lite</a:t>
            </a:r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OpenCV</a:t>
            </a:r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TensorRT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…и другие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веб-приложений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Веб-приложение — клиент-серверное приложение, в котором клиент взаимодействует с веб-сервером при помощи браузера.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Инструменты в </a:t>
            </a:r>
            <a:r>
              <a:rPr lang="en-US" sz="2400" dirty="0">
                <a:solidFill>
                  <a:schemeClr val="tx2"/>
                </a:solidFill>
              </a:rPr>
              <a:t>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Streamlit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…и другие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2"/>
                </a:solidFill>
              </a:rPr>
              <a:t>Flask</a:t>
            </a:r>
            <a:r>
              <a:rPr lang="ru-RU" dirty="0">
                <a:solidFill>
                  <a:schemeClr val="tx2"/>
                </a:solidFill>
              </a:rPr>
              <a:t> — это «</a:t>
            </a:r>
            <a:r>
              <a:rPr lang="ru-RU" dirty="0" err="1">
                <a:solidFill>
                  <a:schemeClr val="tx2"/>
                </a:solidFill>
              </a:rPr>
              <a:t>микрофреймворк</a:t>
            </a:r>
            <a:r>
              <a:rPr lang="ru-RU" dirty="0">
                <a:solidFill>
                  <a:schemeClr val="tx2"/>
                </a:solidFill>
              </a:rPr>
              <a:t>» для Python для создания веб-приложений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Особенности </a:t>
            </a:r>
            <a:r>
              <a:rPr lang="en-US" dirty="0">
                <a:solidFill>
                  <a:schemeClr val="tx2"/>
                </a:solidFill>
              </a:rPr>
              <a:t>Flask: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Включает в себя базовые возможности создания веб-приложений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Не имеет сторонних библиотек для работой с базами данных и т. д.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Установить фреймворк можно с помощью команды:</a:t>
            </a:r>
          </a:p>
          <a:p>
            <a:pPr algn="ctr"/>
            <a:r>
              <a:rPr lang="en-US" sz="2400" i="1" dirty="0">
                <a:solidFill>
                  <a:schemeClr val="tx2"/>
                </a:solidFill>
              </a:rPr>
              <a:t>pip install flask</a:t>
            </a:r>
            <a:endParaRPr lang="ru-RU" sz="2400" i="1" dirty="0">
              <a:solidFill>
                <a:schemeClr val="tx2"/>
              </a:solidFill>
            </a:endParaRP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Перед установкой </a:t>
            </a:r>
            <a:r>
              <a:rPr lang="en-US" sz="2400" dirty="0">
                <a:solidFill>
                  <a:schemeClr val="tx2"/>
                </a:solidFill>
              </a:rPr>
              <a:t>Flask </a:t>
            </a:r>
            <a:r>
              <a:rPr lang="ru-RU" sz="2400" dirty="0">
                <a:solidFill>
                  <a:schemeClr val="tx2"/>
                </a:solidFill>
              </a:rPr>
              <a:t>рекомендуется создать отдельное окружение с помощью </a:t>
            </a:r>
            <a:r>
              <a:rPr lang="en-US" sz="2400" dirty="0" err="1">
                <a:solidFill>
                  <a:schemeClr val="tx2"/>
                </a:solidFill>
              </a:rPr>
              <a:t>virtualenv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или </a:t>
            </a:r>
            <a:r>
              <a:rPr lang="en-US" sz="2400" dirty="0" err="1">
                <a:solidFill>
                  <a:schemeClr val="tx2"/>
                </a:solidFill>
              </a:rPr>
              <a:t>conda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0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Среды разработки позволяют создавать </a:t>
            </a:r>
            <a:r>
              <a:rPr lang="en-US" sz="2400" dirty="0">
                <a:solidFill>
                  <a:schemeClr val="tx2"/>
                </a:solidFill>
              </a:rPr>
              <a:t>Flask </a:t>
            </a:r>
            <a:r>
              <a:rPr lang="ru-RU" sz="2400" dirty="0">
                <a:solidFill>
                  <a:schemeClr val="tx2"/>
                </a:solidFill>
              </a:rPr>
              <a:t>приложения с шаблонными файлами.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6B0323-2207-477F-A29C-61181014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4" y="3727317"/>
            <a:ext cx="8620359" cy="21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Базовое приложение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DA5248-A340-43C3-A7B5-4FA45DA36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67"/>
          <a:stretch/>
        </p:blipFill>
        <p:spPr>
          <a:xfrm>
            <a:off x="266521" y="1516578"/>
            <a:ext cx="8612546" cy="4339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18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приложения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Команда для запуска: </a:t>
            </a:r>
            <a:r>
              <a:rPr lang="en-US" sz="2400" dirty="0">
                <a:solidFill>
                  <a:schemeClr val="tx2"/>
                </a:solidFill>
              </a:rPr>
              <a:t>run</a:t>
            </a:r>
          </a:p>
          <a:p>
            <a:r>
              <a:rPr lang="ru-RU" sz="2400" dirty="0">
                <a:solidFill>
                  <a:schemeClr val="tx2"/>
                </a:solidFill>
              </a:rPr>
              <a:t>Порт по умолчанию: </a:t>
            </a:r>
            <a:r>
              <a:rPr lang="en-US" sz="2400" dirty="0">
                <a:solidFill>
                  <a:schemeClr val="tx2"/>
                </a:solidFill>
              </a:rPr>
              <a:t>http://127.0.0.1:5000/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72B648-720B-4A08-A145-BFFDBBC1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9" y="2649991"/>
            <a:ext cx="8340695" cy="338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14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В веб-разработке процесс, который отвечает за определение обработчика для конкретной запрашиваемой страницы, называется маршрутизацией или «</a:t>
            </a:r>
            <a:r>
              <a:rPr lang="ru-RU" sz="2400" dirty="0" err="1">
                <a:solidFill>
                  <a:schemeClr val="tx2"/>
                </a:solidFill>
              </a:rPr>
              <a:t>роутингом</a:t>
            </a:r>
            <a:r>
              <a:rPr lang="ru-RU" sz="2400" dirty="0">
                <a:solidFill>
                  <a:schemeClr val="tx2"/>
                </a:solidFill>
              </a:rPr>
              <a:t>», от слова </a:t>
            </a:r>
            <a:r>
              <a:rPr lang="en-US" sz="2400" b="1" dirty="0">
                <a:solidFill>
                  <a:schemeClr val="tx2"/>
                </a:solidFill>
              </a:rPr>
              <a:t>route</a:t>
            </a:r>
            <a:r>
              <a:rPr lang="en-US" sz="2400" dirty="0">
                <a:solidFill>
                  <a:schemeClr val="tx2"/>
                </a:solidFill>
              </a:rPr>
              <a:t> (</a:t>
            </a:r>
            <a:r>
              <a:rPr lang="ru-RU" sz="2400" dirty="0">
                <a:solidFill>
                  <a:schemeClr val="tx2"/>
                </a:solidFill>
              </a:rPr>
              <a:t>маршрут, путь)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r>
              <a:rPr lang="ru-RU" sz="2400" dirty="0">
                <a:solidFill>
                  <a:schemeClr val="tx2"/>
                </a:solidFill>
              </a:rPr>
              <a:t>Во </a:t>
            </a:r>
            <a:r>
              <a:rPr lang="ru-RU" sz="2400" dirty="0" err="1">
                <a:solidFill>
                  <a:schemeClr val="tx2"/>
                </a:solidFill>
              </a:rPr>
              <a:t>Flask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u="sng" dirty="0">
                <a:solidFill>
                  <a:schemeClr val="tx2"/>
                </a:solidFill>
              </a:rPr>
              <a:t>декоратор</a:t>
            </a:r>
            <a:r>
              <a:rPr lang="ru-RU" sz="2400" dirty="0">
                <a:solidFill>
                  <a:schemeClr val="tx2"/>
                </a:solidFill>
              </a:rPr>
              <a:t> </a:t>
            </a:r>
            <a:r>
              <a:rPr lang="ru-RU" sz="2400" dirty="0" err="1">
                <a:solidFill>
                  <a:schemeClr val="tx2"/>
                </a:solidFill>
              </a:rPr>
              <a:t>route</a:t>
            </a:r>
            <a:r>
              <a:rPr lang="ru-RU" sz="2400" dirty="0">
                <a:solidFill>
                  <a:schemeClr val="tx2"/>
                </a:solidFill>
              </a:rPr>
              <a:t> используется, чтобы связать URL адрес с функций.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Аналог: </a:t>
            </a:r>
            <a:r>
              <a:rPr lang="ru-RU" sz="2400" u="sng" dirty="0">
                <a:solidFill>
                  <a:schemeClr val="tx2"/>
                </a:solidFill>
              </a:rPr>
              <a:t>метод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add_url_rule</a:t>
            </a:r>
            <a:r>
              <a:rPr lang="en-US" sz="2400" dirty="0">
                <a:solidFill>
                  <a:schemeClr val="tx2"/>
                </a:solidFill>
              </a:rPr>
              <a:t>() 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ru-RU" sz="24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9A6FFD-BA49-4B42-BCE1-AD79A08C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59" y="4717472"/>
            <a:ext cx="4160411" cy="173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895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493</Words>
  <Application>Microsoft Office PowerPoint</Application>
  <PresentationFormat>Произвольный</PresentationFormat>
  <Paragraphs>122</Paragraphs>
  <Slides>24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Пересунько Евгения Олеговна</cp:lastModifiedBy>
  <cp:revision>378</cp:revision>
  <dcterms:created xsi:type="dcterms:W3CDTF">2020-07-15T13:24:42Z</dcterms:created>
  <dcterms:modified xsi:type="dcterms:W3CDTF">2023-02-15T14:18:43Z</dcterms:modified>
</cp:coreProperties>
</file>