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282" r:id="rId7"/>
    <p:sldId id="321" r:id="rId8"/>
    <p:sldId id="324" r:id="rId9"/>
    <p:sldId id="322" r:id="rId10"/>
    <p:sldId id="325" r:id="rId11"/>
    <p:sldId id="314" r:id="rId12"/>
  </p:sldIdLst>
  <p:sldSz cx="12192000" cy="6858000"/>
  <p:notesSz cx="13716000" cy="24384000"/>
  <p:defaultTextStyle>
    <a:defPPr rtl="0">
      <a:defRPr lang="de-DE"/>
    </a:defPPr>
    <a:lvl1pPr marL="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16F75-02ED-4E0D-9369-D442AFAE257D}" v="2" dt="2025-01-09T19:57:13.435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>
        <p:scale>
          <a:sx n="41" d="100"/>
          <a:sy n="41" d="100"/>
        </p:scale>
        <p:origin x="48" y="13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30" d="100"/>
          <a:sy n="30" d="100"/>
        </p:scale>
        <p:origin x="4452" y="3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Hesse" userId="967a886964bc5295" providerId="LiveId" clId="{63A16F75-02ED-4E0D-9369-D442AFAE257D}"/>
    <pc:docChg chg="undo custSel addSld delSld modSld sldOrd">
      <pc:chgData name="Ann Hesse" userId="967a886964bc5295" providerId="LiveId" clId="{63A16F75-02ED-4E0D-9369-D442AFAE257D}" dt="2025-01-09T20:21:23.688" v="549" actId="122"/>
      <pc:docMkLst>
        <pc:docMk/>
      </pc:docMkLst>
      <pc:sldChg chg="del">
        <pc:chgData name="Ann Hesse" userId="967a886964bc5295" providerId="LiveId" clId="{63A16F75-02ED-4E0D-9369-D442AFAE257D}" dt="2025-01-09T19:49:44.291" v="124" actId="47"/>
        <pc:sldMkLst>
          <pc:docMk/>
          <pc:sldMk cId="1973173046" sldId="297"/>
        </pc:sldMkLst>
      </pc:sldChg>
      <pc:sldChg chg="addSp delSp modSp mod">
        <pc:chgData name="Ann Hesse" userId="967a886964bc5295" providerId="LiveId" clId="{63A16F75-02ED-4E0D-9369-D442AFAE257D}" dt="2025-01-09T19:49:30.625" v="118" actId="1076"/>
        <pc:sldMkLst>
          <pc:docMk/>
          <pc:sldMk cId="1131718056" sldId="314"/>
        </pc:sldMkLst>
        <pc:spChg chg="del mod">
          <ac:chgData name="Ann Hesse" userId="967a886964bc5295" providerId="LiveId" clId="{63A16F75-02ED-4E0D-9369-D442AFAE257D}" dt="2025-01-09T19:49:12.558" v="111" actId="478"/>
          <ac:spMkLst>
            <pc:docMk/>
            <pc:sldMk cId="1131718056" sldId="314"/>
            <ac:spMk id="2" creationId="{B6210199-C129-11F0-56F2-2D1AED21CB4C}"/>
          </ac:spMkLst>
        </pc:spChg>
        <pc:spChg chg="del">
          <ac:chgData name="Ann Hesse" userId="967a886964bc5295" providerId="LiveId" clId="{63A16F75-02ED-4E0D-9369-D442AFAE257D}" dt="2025-01-09T19:48:36.267" v="100" actId="478"/>
          <ac:spMkLst>
            <pc:docMk/>
            <pc:sldMk cId="1131718056" sldId="314"/>
            <ac:spMk id="4" creationId="{BDDD6BDC-E008-6AB7-55A1-46ED9BCF054F}"/>
          </ac:spMkLst>
        </pc:spChg>
        <pc:spChg chg="add del mod">
          <ac:chgData name="Ann Hesse" userId="967a886964bc5295" providerId="LiveId" clId="{63A16F75-02ED-4E0D-9369-D442AFAE257D}" dt="2025-01-09T19:49:30.625" v="118" actId="1076"/>
          <ac:spMkLst>
            <pc:docMk/>
            <pc:sldMk cId="1131718056" sldId="314"/>
            <ac:spMk id="6" creationId="{87A379B6-8433-053A-820F-D0D87BB09DE6}"/>
          </ac:spMkLst>
        </pc:spChg>
        <pc:spChg chg="add del mod">
          <ac:chgData name="Ann Hesse" userId="967a886964bc5295" providerId="LiveId" clId="{63A16F75-02ED-4E0D-9369-D442AFAE257D}" dt="2025-01-09T19:49:14.650" v="112" actId="478"/>
          <ac:spMkLst>
            <pc:docMk/>
            <pc:sldMk cId="1131718056" sldId="314"/>
            <ac:spMk id="8" creationId="{25BA1BF3-6BDC-8886-52F6-9AE41B7CEFC0}"/>
          </ac:spMkLst>
        </pc:spChg>
      </pc:sldChg>
      <pc:sldChg chg="del">
        <pc:chgData name="Ann Hesse" userId="967a886964bc5295" providerId="LiveId" clId="{63A16F75-02ED-4E0D-9369-D442AFAE257D}" dt="2025-01-09T19:49:40.129" v="119" actId="47"/>
        <pc:sldMkLst>
          <pc:docMk/>
          <pc:sldMk cId="2468595790" sldId="315"/>
        </pc:sldMkLst>
      </pc:sldChg>
      <pc:sldChg chg="del">
        <pc:chgData name="Ann Hesse" userId="967a886964bc5295" providerId="LiveId" clId="{63A16F75-02ED-4E0D-9369-D442AFAE257D}" dt="2025-01-09T19:49:41.001" v="120" actId="47"/>
        <pc:sldMkLst>
          <pc:docMk/>
          <pc:sldMk cId="1941619646" sldId="317"/>
        </pc:sldMkLst>
      </pc:sldChg>
      <pc:sldChg chg="del">
        <pc:chgData name="Ann Hesse" userId="967a886964bc5295" providerId="LiveId" clId="{63A16F75-02ED-4E0D-9369-D442AFAE257D}" dt="2025-01-09T19:49:42.050" v="122" actId="47"/>
        <pc:sldMkLst>
          <pc:docMk/>
          <pc:sldMk cId="4072101725" sldId="318"/>
        </pc:sldMkLst>
      </pc:sldChg>
      <pc:sldChg chg="del">
        <pc:chgData name="Ann Hesse" userId="967a886964bc5295" providerId="LiveId" clId="{63A16F75-02ED-4E0D-9369-D442AFAE257D}" dt="2025-01-09T19:49:43.616" v="123" actId="47"/>
        <pc:sldMkLst>
          <pc:docMk/>
          <pc:sldMk cId="3969996159" sldId="319"/>
        </pc:sldMkLst>
      </pc:sldChg>
      <pc:sldChg chg="modSp mod">
        <pc:chgData name="Ann Hesse" userId="967a886964bc5295" providerId="LiveId" clId="{63A16F75-02ED-4E0D-9369-D442AFAE257D}" dt="2025-01-09T19:58:49.845" v="356" actId="20577"/>
        <pc:sldMkLst>
          <pc:docMk/>
          <pc:sldMk cId="2498021601" sldId="321"/>
        </pc:sldMkLst>
        <pc:spChg chg="mod">
          <ac:chgData name="Ann Hesse" userId="967a886964bc5295" providerId="LiveId" clId="{63A16F75-02ED-4E0D-9369-D442AFAE257D}" dt="2025-01-09T19:58:49.845" v="356" actId="20577"/>
          <ac:spMkLst>
            <pc:docMk/>
            <pc:sldMk cId="2498021601" sldId="321"/>
            <ac:spMk id="12" creationId="{288BD9B8-D6A6-D55A-830D-4D3CC2DC3933}"/>
          </ac:spMkLst>
        </pc:spChg>
      </pc:sldChg>
      <pc:sldChg chg="modSp mod ord">
        <pc:chgData name="Ann Hesse" userId="967a886964bc5295" providerId="LiveId" clId="{63A16F75-02ED-4E0D-9369-D442AFAE257D}" dt="2025-01-09T20:21:23.688" v="549" actId="122"/>
        <pc:sldMkLst>
          <pc:docMk/>
          <pc:sldMk cId="1686213229" sldId="322"/>
        </pc:sldMkLst>
        <pc:spChg chg="mod">
          <ac:chgData name="Ann Hesse" userId="967a886964bc5295" providerId="LiveId" clId="{63A16F75-02ED-4E0D-9369-D442AFAE257D}" dt="2025-01-09T19:44:37.978" v="45" actId="20577"/>
          <ac:spMkLst>
            <pc:docMk/>
            <pc:sldMk cId="1686213229" sldId="322"/>
            <ac:spMk id="2" creationId="{4730A324-0737-F0DA-1F7D-10CBE06D7C3F}"/>
          </ac:spMkLst>
        </pc:spChg>
        <pc:graphicFrameChg chg="mod modGraphic">
          <ac:chgData name="Ann Hesse" userId="967a886964bc5295" providerId="LiveId" clId="{63A16F75-02ED-4E0D-9369-D442AFAE257D}" dt="2025-01-09T20:21:23.688" v="549" actId="122"/>
          <ac:graphicFrameMkLst>
            <pc:docMk/>
            <pc:sldMk cId="1686213229" sldId="322"/>
            <ac:graphicFrameMk id="5" creationId="{AC0C7FF8-9CAF-6C67-C1E5-AF40401D0B3D}"/>
          </ac:graphicFrameMkLst>
        </pc:graphicFrameChg>
      </pc:sldChg>
      <pc:sldChg chg="del">
        <pc:chgData name="Ann Hesse" userId="967a886964bc5295" providerId="LiveId" clId="{63A16F75-02ED-4E0D-9369-D442AFAE257D}" dt="2025-01-09T19:49:41.546" v="121" actId="47"/>
        <pc:sldMkLst>
          <pc:docMk/>
          <pc:sldMk cId="3290020867" sldId="323"/>
        </pc:sldMkLst>
      </pc:sldChg>
      <pc:sldChg chg="modSp mod">
        <pc:chgData name="Ann Hesse" userId="967a886964bc5295" providerId="LiveId" clId="{63A16F75-02ED-4E0D-9369-D442AFAE257D}" dt="2025-01-09T20:01:22.470" v="494" actId="20577"/>
        <pc:sldMkLst>
          <pc:docMk/>
          <pc:sldMk cId="3117542317" sldId="324"/>
        </pc:sldMkLst>
        <pc:spChg chg="mod">
          <ac:chgData name="Ann Hesse" userId="967a886964bc5295" providerId="LiveId" clId="{63A16F75-02ED-4E0D-9369-D442AFAE257D}" dt="2025-01-09T20:00:43.450" v="433" actId="20577"/>
          <ac:spMkLst>
            <pc:docMk/>
            <pc:sldMk cId="3117542317" sldId="324"/>
            <ac:spMk id="6" creationId="{55B6E673-728A-DA5A-8B38-F960EEF042CA}"/>
          </ac:spMkLst>
        </pc:spChg>
        <pc:spChg chg="mod">
          <ac:chgData name="Ann Hesse" userId="967a886964bc5295" providerId="LiveId" clId="{63A16F75-02ED-4E0D-9369-D442AFAE257D}" dt="2025-01-09T20:01:22.470" v="494" actId="20577"/>
          <ac:spMkLst>
            <pc:docMk/>
            <pc:sldMk cId="3117542317" sldId="324"/>
            <ac:spMk id="10" creationId="{86F773A7-DA5D-F76E-694A-A167D3EE7231}"/>
          </ac:spMkLst>
        </pc:spChg>
      </pc:sldChg>
      <pc:sldChg chg="addSp delSp modSp add mod">
        <pc:chgData name="Ann Hesse" userId="967a886964bc5295" providerId="LiveId" clId="{63A16F75-02ED-4E0D-9369-D442AFAE257D}" dt="2025-01-09T19:57:13.433" v="339" actId="478"/>
        <pc:sldMkLst>
          <pc:docMk/>
          <pc:sldMk cId="3572576825" sldId="325"/>
        </pc:sldMkLst>
        <pc:spChg chg="mod">
          <ac:chgData name="Ann Hesse" userId="967a886964bc5295" providerId="LiveId" clId="{63A16F75-02ED-4E0D-9369-D442AFAE257D}" dt="2025-01-09T19:50:15.475" v="146" actId="20577"/>
          <ac:spMkLst>
            <pc:docMk/>
            <pc:sldMk cId="3572576825" sldId="325"/>
            <ac:spMk id="2" creationId="{61BCC28E-009E-C8FD-015B-A3610D17D32F}"/>
          </ac:spMkLst>
        </pc:spChg>
        <pc:spChg chg="mod">
          <ac:chgData name="Ann Hesse" userId="967a886964bc5295" providerId="LiveId" clId="{63A16F75-02ED-4E0D-9369-D442AFAE257D}" dt="2025-01-09T19:53:26.707" v="226"/>
          <ac:spMkLst>
            <pc:docMk/>
            <pc:sldMk cId="3572576825" sldId="325"/>
            <ac:spMk id="3" creationId="{4150DE26-2D7D-8D14-E01A-82FFC87F4DB6}"/>
          </ac:spMkLst>
        </pc:spChg>
        <pc:spChg chg="add del mod">
          <ac:chgData name="Ann Hesse" userId="967a886964bc5295" providerId="LiveId" clId="{63A16F75-02ED-4E0D-9369-D442AFAE257D}" dt="2025-01-09T19:57:13.433" v="339" actId="478"/>
          <ac:spMkLst>
            <pc:docMk/>
            <pc:sldMk cId="3572576825" sldId="325"/>
            <ac:spMk id="4" creationId="{DE2A0290-DF34-90CF-77F3-2BCCCD20D1C3}"/>
          </ac:spMkLst>
        </pc:spChg>
        <pc:spChg chg="mod">
          <ac:chgData name="Ann Hesse" userId="967a886964bc5295" providerId="LiveId" clId="{63A16F75-02ED-4E0D-9369-D442AFAE257D}" dt="2025-01-09T19:56:35.958" v="313" actId="20577"/>
          <ac:spMkLst>
            <pc:docMk/>
            <pc:sldMk cId="3572576825" sldId="325"/>
            <ac:spMk id="6" creationId="{E0A8AB77-AF20-55E5-1DEA-904CCF2F13E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61F194BD-2269-4EFA-851F-443B834DD978}" type="datetimeyyyy">
              <a:rPr lang="de-DE" smtClean="0"/>
              <a:t>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420BD0AB-C59E-4A46-83D3-F07787446B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bildung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Bild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de-DE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" name="Textplatzhalt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de-DE" sz="1800"/>
            </a:lvl1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de-DE" sz="1800"/>
            </a:lvl1pPr>
            <a:lvl2pPr>
              <a:defRPr lang="de-DE" sz="1800"/>
            </a:lvl2pPr>
            <a:lvl3pPr>
              <a:defRPr lang="de-DE" sz="1800"/>
            </a:lvl3pPr>
            <a:lvl4pPr>
              <a:defRPr lang="de-DE" sz="1800"/>
            </a:lvl4pPr>
            <a:lvl5pPr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0" name="Foliennummernplatzhalt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 b="1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9" name="Freihand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7" name="Foliennummernplatzhalt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Bild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de-DE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6" name="Foliennummernplatzhalt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emerku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9" name="Bild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de-DE" sz="2400"/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de-DE"/>
            </a:def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de-DE" sz="3200"/>
            </a:lvl1pPr>
            <a:lvl2pPr>
              <a:defRPr lang="de-DE" sz="2800"/>
            </a:lvl2pPr>
            <a:lvl3pPr>
              <a:defRPr lang="de-DE" sz="2400"/>
            </a:lvl3pPr>
            <a:lvl4pPr>
              <a:defRPr lang="de-DE" sz="2000"/>
            </a:lvl4pPr>
            <a:lvl5pPr>
              <a:defRPr lang="de-DE" sz="2000"/>
            </a:lvl5pPr>
            <a:lvl6pPr>
              <a:defRPr lang="de-DE" sz="2000"/>
            </a:lvl6pPr>
            <a:lvl7pPr>
              <a:defRPr lang="de-DE" sz="2000"/>
            </a:lvl7pPr>
            <a:lvl8pPr>
              <a:defRPr lang="de-DE" sz="2000"/>
            </a:lvl8pPr>
            <a:lvl9pPr>
              <a:defRPr lang="de-DE" sz="2000"/>
            </a:lvl9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de-DE" sz="28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ihand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ihand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4" name="Bild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de-DE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de-DE" sz="18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ihandform: Form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/>
            </a:p>
          </p:txBody>
        </p:sp>
        <p:sp>
          <p:nvSpPr>
            <p:cNvPr id="15" name="Freihandform: Form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Bild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de-DE" sz="3600" b="1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/>
            </a:lvl1pPr>
          </a:lstStyle>
          <a:p>
            <a:pPr lvl="0"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sp>
        <p:nvSpPr>
          <p:cNvPr id="36" name="Freihand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Freihand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lvl="0" algn="ctr" rtl="0"/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Klicken Sie, um Text hinzuzufügen.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de-DE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de-DE" sz="24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52" name="Bildplatzhalt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de-DE" sz="1800"/>
            </a:lvl1pPr>
          </a:lstStyle>
          <a:p>
            <a:pPr lvl="0"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ild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3" name="Freihandform: Form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9" name="Freihand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1" name="Freihand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3" name="Bild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de-DE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8" name="Foliennummernplatzhalt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1" name="Abbildung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13" name="Bild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7" name="Bild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19" name="Bild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Foliennummernplatzhalt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de-DE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de-DE" sz="24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reihand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Freihand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9" name="Foliennummernplatzhalt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/>
            </a:lvl1pPr>
            <a:lvl2pPr marL="283464" indent="-283464">
              <a:spcBef>
                <a:spcPts val="1000"/>
              </a:spcBef>
              <a:defRPr lang="de-DE" sz="1800"/>
            </a:lvl2pPr>
            <a:lvl3pPr marL="283464" indent="-283464">
              <a:spcBef>
                <a:spcPts val="1000"/>
              </a:spcBef>
              <a:defRPr lang="de-DE" sz="1800"/>
            </a:lvl3pPr>
            <a:lvl4pPr marL="283464" indent="-283464">
              <a:spcBef>
                <a:spcPts val="1000"/>
              </a:spcBef>
              <a:defRPr lang="de-DE" sz="1800"/>
            </a:lvl4pPr>
            <a:lvl5pPr marL="283464"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5" name="Inhaltsplatzhalt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/>
            </a:lvl1pPr>
            <a:lvl2pPr marL="283464" indent="-283464">
              <a:spcBef>
                <a:spcPts val="1000"/>
              </a:spcBef>
              <a:defRPr lang="de-DE" sz="1800"/>
            </a:lvl2pPr>
            <a:lvl3pPr marL="283464" indent="-283464">
              <a:spcBef>
                <a:spcPts val="1000"/>
              </a:spcBef>
              <a:defRPr lang="de-DE" sz="1800"/>
            </a:lvl3pPr>
            <a:lvl4pPr marL="283464" indent="-283464">
              <a:spcBef>
                <a:spcPts val="1000"/>
              </a:spcBef>
              <a:defRPr lang="de-DE" sz="1800"/>
            </a:lvl4pPr>
            <a:lvl5pPr marL="283464"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de-DE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de-DE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de-DE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de-DE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de-DE" sz="1800"/>
            </a:lvl4pPr>
            <a:lvl5pPr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/>
            </a:lvl1pPr>
            <a:lvl2pPr indent="-283464">
              <a:spcBef>
                <a:spcPts val="1000"/>
              </a:spcBef>
              <a:defRPr lang="de-DE" sz="1800"/>
            </a:lvl2pPr>
            <a:lvl3pPr indent="-283464">
              <a:spcBef>
                <a:spcPts val="1000"/>
              </a:spcBef>
              <a:defRPr lang="de-DE" sz="1800"/>
            </a:lvl3pPr>
            <a:lvl4pPr indent="-283464">
              <a:spcBef>
                <a:spcPts val="1000"/>
              </a:spcBef>
              <a:defRPr lang="de-DE" sz="1800"/>
            </a:lvl4pPr>
            <a:lvl5pPr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de-DE" sz="1800"/>
            </a:lvl1pPr>
          </a:lstStyle>
          <a:p>
            <a:pPr lvl="0" rtl="0"/>
            <a:r>
              <a:rPr lang="de-DE"/>
              <a:t>Klicken, um Bild hinzuzufügen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ihandform: Form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/>
            </a:p>
          </p:txBody>
        </p:sp>
        <p:sp>
          <p:nvSpPr>
            <p:cNvPr id="21" name="Freihandform: Form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Freihandform: Form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Bild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44" name="Foliennummernplatzhalt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6" name="Bild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21" name="Bild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ihand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 b="1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de-DE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de-DE" sz="24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de-DE" sz="1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Foliennummernplatzhalt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de-DE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de-DE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CH" dirty="0"/>
              <a:t>Sentiment Analysis von Yelp-Bewertungen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1595"/>
            <a:ext cx="6583680" cy="153135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4400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54234"/>
            <a:ext cx="6583680" cy="3207344"/>
          </a:xfrm>
        </p:spPr>
        <p:txBody>
          <a:bodyPr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 sz="3200" dirty="0"/>
              <a:t>Ziel</a:t>
            </a:r>
          </a:p>
          <a:p>
            <a:pPr rtl="0"/>
            <a:r>
              <a:rPr lang="de-DE" sz="3200" dirty="0"/>
              <a:t>Daten</a:t>
            </a:r>
          </a:p>
          <a:p>
            <a:pPr rtl="0"/>
            <a:r>
              <a:rPr lang="de-DE" sz="3200" dirty="0"/>
              <a:t>Methodik</a:t>
            </a:r>
          </a:p>
          <a:p>
            <a:pPr rtl="0"/>
            <a:r>
              <a:rPr lang="de-DE" sz="3200" dirty="0"/>
              <a:t>Resultate</a:t>
            </a:r>
          </a:p>
          <a:p>
            <a:pPr rtl="0"/>
            <a:r>
              <a:rPr lang="de-DE" sz="3200" dirty="0"/>
              <a:t>Interpretation</a:t>
            </a:r>
          </a:p>
          <a:p>
            <a:pPr rtl="0"/>
            <a:r>
              <a:rPr lang="de-DE" sz="3200" dirty="0"/>
              <a:t>Schlussfolgerung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48F63A3B-78C7-47BE-AE5E-E10140E0464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4400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 rtlCol="0">
            <a:noAutofit/>
          </a:bodyPr>
          <a:lstStyle>
            <a:defPPr>
              <a:defRPr lang="de-DE"/>
            </a:defPPr>
          </a:lstStyle>
          <a:p>
            <a:r>
              <a:rPr lang="de-DE" sz="3200" dirty="0"/>
              <a:t>Vergleich von Sentiment-Analyse-Modellen auf bereits gelabelten Yelp-Kundenbewertungen</a:t>
            </a:r>
          </a:p>
          <a:p>
            <a:pPr rtl="0"/>
            <a:r>
              <a:rPr lang="de-DE" sz="3200" dirty="0"/>
              <a:t>Fokus auf drei Unterschiedliche Modelle</a:t>
            </a:r>
          </a:p>
          <a:p>
            <a:pPr rtl="0"/>
            <a:r>
              <a:rPr lang="de-DE" sz="3200" dirty="0"/>
              <a:t>Evaluation der Modelle auf ihre Genauigkeit</a:t>
            </a:r>
          </a:p>
          <a:p>
            <a:pPr rtl="0"/>
            <a:r>
              <a:rPr lang="de-DE" sz="3200" dirty="0"/>
              <a:t>Analyse was ist wichtig bei einem Modell für eine Sentiment Analyse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48F63A3B-78C7-47BE-AE5E-E10140E04643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4400" dirty="0"/>
              <a:t>Daten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10079962" cy="396159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sz="3200" b="1" dirty="0"/>
              <a:t>Yelp Kundenbewertungen</a:t>
            </a:r>
          </a:p>
          <a:p>
            <a:pPr rtl="0"/>
            <a:r>
              <a:rPr lang="de-DE" sz="3200" dirty="0"/>
              <a:t>Daten aus </a:t>
            </a:r>
            <a:r>
              <a:rPr lang="de-DE" sz="3200" dirty="0" err="1"/>
              <a:t>Kaggle</a:t>
            </a:r>
            <a:endParaRPr lang="de-DE" sz="3200" dirty="0"/>
          </a:p>
          <a:p>
            <a:pPr rtl="0"/>
            <a:r>
              <a:rPr lang="de-DE" sz="3200" dirty="0"/>
              <a:t>Trainingsset: ca. 560‘000 Daten</a:t>
            </a:r>
          </a:p>
          <a:p>
            <a:pPr rtl="0"/>
            <a:r>
              <a:rPr lang="de-DE" sz="3200" dirty="0" err="1"/>
              <a:t>Testset</a:t>
            </a:r>
            <a:r>
              <a:rPr lang="de-DE" sz="3200" dirty="0"/>
              <a:t>: ca. 38‘000 Daten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48F63A3B-78C7-47BE-AE5E-E10140E04643}" type="slidenum">
              <a:rPr lang="de-DE" smtClean="0"/>
              <a:pPr rtl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6CE33-7756-DFEF-934D-E55575EF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598791"/>
            <a:ext cx="9879437" cy="980844"/>
          </a:xfrm>
        </p:spPr>
        <p:txBody>
          <a:bodyPr/>
          <a:lstStyle/>
          <a:p>
            <a:r>
              <a:rPr lang="de-CH" sz="4400" dirty="0" err="1"/>
              <a:t>modelle</a:t>
            </a:r>
            <a:endParaRPr lang="de-CH" sz="44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40CD36-1D28-2D88-95C7-CB3B0262C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1913504"/>
            <a:ext cx="2975217" cy="3704266"/>
          </a:xfrm>
        </p:spPr>
        <p:txBody>
          <a:bodyPr/>
          <a:lstStyle/>
          <a:p>
            <a:r>
              <a:rPr lang="de-CH" sz="2800" b="1" dirty="0" err="1"/>
              <a:t>TextBlob</a:t>
            </a:r>
            <a:endParaRPr lang="de-CH" sz="2800" b="1" dirty="0"/>
          </a:p>
          <a:p>
            <a:r>
              <a:rPr lang="de-DE" sz="2000" b="1" dirty="0"/>
              <a:t>Einfach zu bedienen</a:t>
            </a:r>
            <a:r>
              <a:rPr lang="de-DE" sz="2000" dirty="0"/>
              <a:t>, </a:t>
            </a:r>
            <a:r>
              <a:rPr lang="de-DE" sz="2000" b="1" dirty="0"/>
              <a:t>ressourcenschonend</a:t>
            </a:r>
            <a:r>
              <a:rPr lang="de-DE" sz="2000" dirty="0"/>
              <a:t> und ermöglicht eine </a:t>
            </a:r>
            <a:r>
              <a:rPr lang="de-DE" sz="2000" b="1" dirty="0"/>
              <a:t>schnelle Stimmungsanalyse</a:t>
            </a:r>
            <a:r>
              <a:rPr lang="de-DE" sz="2000" dirty="0"/>
              <a:t>, liefert jedoch aufgrund fehlender </a:t>
            </a:r>
            <a:r>
              <a:rPr lang="de-DE" sz="2000" b="1" dirty="0"/>
              <a:t>semantischer</a:t>
            </a:r>
            <a:r>
              <a:rPr lang="de-DE" sz="2000" dirty="0"/>
              <a:t> und </a:t>
            </a:r>
            <a:r>
              <a:rPr lang="de-DE" sz="2000" b="1" dirty="0"/>
              <a:t>kontextabhängiger</a:t>
            </a:r>
            <a:r>
              <a:rPr lang="de-DE" sz="2000" dirty="0"/>
              <a:t> Analyse nur eine </a:t>
            </a:r>
            <a:r>
              <a:rPr lang="de-DE" sz="2000" b="1" dirty="0"/>
              <a:t>niedrige Genauigkeit</a:t>
            </a:r>
            <a:endParaRPr lang="de-CH" sz="2000" b="1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56FDBA-435C-4847-0094-275F15767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5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55B6E673-728A-DA5A-8B38-F960EEF042CA}"/>
              </a:ext>
            </a:extLst>
          </p:cNvPr>
          <p:cNvSpPr txBox="1">
            <a:spLocks/>
          </p:cNvSpPr>
          <p:nvPr/>
        </p:nvSpPr>
        <p:spPr>
          <a:xfrm>
            <a:off x="4678181" y="1913504"/>
            <a:ext cx="2975217" cy="3704266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800" b="1" dirty="0" err="1"/>
              <a:t>GloVe</a:t>
            </a:r>
            <a:endParaRPr lang="de-CH" sz="2800" b="1" dirty="0"/>
          </a:p>
          <a:p>
            <a:r>
              <a:rPr lang="de-DE" sz="2000" dirty="0"/>
              <a:t>erfasst </a:t>
            </a:r>
            <a:r>
              <a:rPr lang="de-DE" sz="2000" b="1" dirty="0"/>
              <a:t>semantische Beziehungen</a:t>
            </a:r>
            <a:r>
              <a:rPr lang="de-DE" sz="2000" dirty="0"/>
              <a:t> durch dichte </a:t>
            </a:r>
            <a:r>
              <a:rPr lang="de-DE" sz="2000" b="1" dirty="0"/>
              <a:t>vektorielle Repräsentationen</a:t>
            </a:r>
            <a:r>
              <a:rPr lang="de-DE" sz="2000" dirty="0"/>
              <a:t>, ist jedoch </a:t>
            </a:r>
            <a:r>
              <a:rPr lang="de-DE" sz="2000" b="1" dirty="0"/>
              <a:t>speicherintensiv</a:t>
            </a:r>
            <a:r>
              <a:rPr lang="de-DE" sz="2000" dirty="0"/>
              <a:t> und bietet keine </a:t>
            </a:r>
            <a:r>
              <a:rPr lang="de-DE" sz="2000" b="1" dirty="0"/>
              <a:t>kontextabhängige Wortbedeutung</a:t>
            </a:r>
            <a:r>
              <a:rPr lang="de-DE" sz="2000" dirty="0"/>
              <a:t>.</a:t>
            </a:r>
            <a:endParaRPr lang="de-CH" sz="200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86F773A7-DA5D-F76E-694A-A167D3EE7231}"/>
              </a:ext>
            </a:extLst>
          </p:cNvPr>
          <p:cNvSpPr txBox="1">
            <a:spLocks/>
          </p:cNvSpPr>
          <p:nvPr/>
        </p:nvSpPr>
        <p:spPr>
          <a:xfrm>
            <a:off x="8116222" y="1913504"/>
            <a:ext cx="2975217" cy="3704266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800" b="1" dirty="0" err="1"/>
              <a:t>RoBERTa</a:t>
            </a:r>
            <a:endParaRPr lang="de-CH" sz="2800" b="1" dirty="0"/>
          </a:p>
          <a:p>
            <a:r>
              <a:rPr lang="de-DE" sz="2000" dirty="0"/>
              <a:t>bietet </a:t>
            </a:r>
            <a:r>
              <a:rPr lang="de-DE" sz="2000" b="1" dirty="0"/>
              <a:t>kontextabhängige Vektorrepräsentationen</a:t>
            </a:r>
            <a:r>
              <a:rPr lang="de-DE" sz="2000" dirty="0"/>
              <a:t>, wie auch die Erfassung semantischer Beziehungen. Es ist ideal für </a:t>
            </a:r>
            <a:r>
              <a:rPr lang="de-DE" sz="2000" b="1" dirty="0"/>
              <a:t>große Datensätze</a:t>
            </a:r>
            <a:r>
              <a:rPr lang="de-DE" sz="2000" dirty="0"/>
              <a:t> und liefert hohe </a:t>
            </a:r>
            <a:r>
              <a:rPr lang="de-DE" sz="2000" b="1" dirty="0"/>
              <a:t>Genauigkeit</a:t>
            </a:r>
            <a:r>
              <a:rPr lang="de-DE" sz="2000" dirty="0"/>
              <a:t>, jedoch </a:t>
            </a:r>
            <a:r>
              <a:rPr lang="de-DE" sz="2000" b="1" dirty="0"/>
              <a:t>rechenintensiv</a:t>
            </a:r>
            <a:r>
              <a:rPr lang="de-DE" sz="2000" dirty="0"/>
              <a:t>, </a:t>
            </a:r>
            <a:r>
              <a:rPr lang="de-DE" sz="2000" b="1" dirty="0"/>
              <a:t>speicheraufwändig</a:t>
            </a:r>
            <a:r>
              <a:rPr lang="de-DE" sz="2000" dirty="0"/>
              <a:t> und schwer </a:t>
            </a:r>
            <a:r>
              <a:rPr lang="de-DE" sz="2000" b="1" dirty="0"/>
              <a:t>nachvollziehbar</a:t>
            </a:r>
            <a:r>
              <a:rPr lang="de-DE" sz="2000" dirty="0"/>
              <a:t> in seinen Vorhersagen.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11754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Resultat </a:t>
            </a:r>
            <a:r>
              <a:rPr lang="de-DE" dirty="0" err="1"/>
              <a:t>Accuracy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81935140"/>
              </p:ext>
            </p:extLst>
          </p:nvPr>
        </p:nvGraphicFramePr>
        <p:xfrm>
          <a:off x="1286360" y="2410587"/>
          <a:ext cx="8601559" cy="345064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36190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3580108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2185261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</a:tblGrid>
              <a:tr h="658077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rtl="0"/>
                      <a:r>
                        <a:rPr lang="de-DE" sz="2400" dirty="0"/>
                        <a:t>Modell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rtl="0"/>
                      <a:r>
                        <a:rPr lang="de-DE" sz="2400" dirty="0"/>
                        <a:t>Training </a:t>
                      </a:r>
                      <a:r>
                        <a:rPr lang="de-DE" sz="2400" dirty="0" err="1"/>
                        <a:t>Accuracy</a:t>
                      </a:r>
                      <a:endParaRPr lang="de-DE" sz="24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rtl="0"/>
                      <a:r>
                        <a:rPr lang="de-DE" sz="2400" dirty="0"/>
                        <a:t>Test </a:t>
                      </a:r>
                      <a:r>
                        <a:rPr lang="de-DE" sz="2400" dirty="0" err="1"/>
                        <a:t>Accuracy</a:t>
                      </a:r>
                      <a:endParaRPr lang="de-D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977828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rtl="0"/>
                      <a:r>
                        <a:rPr lang="de-DE" sz="2400" dirty="0" err="1"/>
                        <a:t>TextBlob</a:t>
                      </a:r>
                      <a:endParaRPr lang="de-DE" sz="24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2400" dirty="0"/>
                        <a:t>0.3155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2400" dirty="0"/>
                        <a:t>0.3174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1156659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rtl="0"/>
                      <a:r>
                        <a:rPr lang="de-DE" sz="2400" dirty="0" err="1"/>
                        <a:t>GloVe</a:t>
                      </a:r>
                      <a:endParaRPr lang="de-DE" sz="24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2400" dirty="0"/>
                        <a:t>0.8324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2400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rtl="0"/>
                      <a:r>
                        <a:rPr lang="de-DE" sz="2400" dirty="0" err="1"/>
                        <a:t>RoBERTa</a:t>
                      </a:r>
                      <a:endParaRPr lang="de-DE" sz="24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2400" dirty="0"/>
                        <a:t>0.9767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2400" dirty="0"/>
                        <a:t>0.9667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48F63A3B-78C7-47BE-AE5E-E10140E04643}" type="slidenum">
              <a:rPr lang="de-DE" smtClean="0"/>
              <a:pPr rtl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CB8FC-325C-0699-7FE4-CDFA58626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28E-009E-C8FD-015B-A3610D17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598791"/>
            <a:ext cx="9879437" cy="980844"/>
          </a:xfrm>
        </p:spPr>
        <p:txBody>
          <a:bodyPr/>
          <a:lstStyle/>
          <a:p>
            <a:r>
              <a:rPr lang="de-CH" sz="4400" dirty="0"/>
              <a:t>Interpretation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50DE26-2D7D-8D14-E01A-82FFC87F4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1913504"/>
            <a:ext cx="2975217" cy="3704266"/>
          </a:xfrm>
        </p:spPr>
        <p:txBody>
          <a:bodyPr/>
          <a:lstStyle/>
          <a:p>
            <a:r>
              <a:rPr lang="de-CH" sz="2800" b="1" dirty="0" err="1"/>
              <a:t>TextBlob</a:t>
            </a:r>
            <a:endParaRPr lang="de-CH" sz="2800" b="1" dirty="0"/>
          </a:p>
          <a:p>
            <a:r>
              <a:rPr lang="de-DE" sz="2000" b="1" dirty="0"/>
              <a:t>Niedrige Genauigkeit</a:t>
            </a:r>
            <a:r>
              <a:rPr lang="de-DE" sz="2000" dirty="0"/>
              <a:t>, da </a:t>
            </a:r>
            <a:r>
              <a:rPr lang="de-DE" sz="2000" b="1" dirty="0"/>
              <a:t>keine semantische Analyse</a:t>
            </a:r>
            <a:r>
              <a:rPr lang="de-DE" sz="2000" dirty="0"/>
              <a:t>. </a:t>
            </a:r>
            <a:r>
              <a:rPr lang="de-DE" sz="2000" b="1" dirty="0"/>
              <a:t>Schnell</a:t>
            </a:r>
            <a:r>
              <a:rPr lang="de-DE" sz="2000" dirty="0"/>
              <a:t> und </a:t>
            </a:r>
            <a:r>
              <a:rPr lang="de-DE" sz="2000" b="1" dirty="0"/>
              <a:t>ressourcenschonend</a:t>
            </a:r>
            <a:r>
              <a:rPr lang="de-DE" sz="2000" dirty="0"/>
              <a:t>, aber für präzises Labeln von Yelp-Bewertungen </a:t>
            </a:r>
            <a:r>
              <a:rPr lang="de-DE" sz="2000" b="1" dirty="0"/>
              <a:t>ungeeignet</a:t>
            </a:r>
            <a:r>
              <a:rPr lang="de-DE" sz="2000" dirty="0"/>
              <a:t>.</a:t>
            </a:r>
            <a:endParaRPr lang="de-CH" sz="2000" b="1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083392-E282-450F-22CA-9CA89CAF4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7</a:t>
            </a:fld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0A8AB77-AF20-55E5-1DEA-904CCF2F13E2}"/>
              </a:ext>
            </a:extLst>
          </p:cNvPr>
          <p:cNvSpPr txBox="1">
            <a:spLocks/>
          </p:cNvSpPr>
          <p:nvPr/>
        </p:nvSpPr>
        <p:spPr>
          <a:xfrm>
            <a:off x="4678181" y="1913504"/>
            <a:ext cx="2975217" cy="3704266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800" b="1" dirty="0" err="1"/>
              <a:t>GloVe</a:t>
            </a:r>
            <a:endParaRPr lang="de-CH" sz="2800" b="1" dirty="0"/>
          </a:p>
          <a:p>
            <a:r>
              <a:rPr lang="de-DE" sz="2000" dirty="0"/>
              <a:t>Durch den </a:t>
            </a:r>
            <a:r>
              <a:rPr lang="de-DE" sz="2000" b="1" dirty="0"/>
              <a:t>Einbezug von Sentiment</a:t>
            </a:r>
            <a:r>
              <a:rPr lang="de-DE" sz="2000" dirty="0"/>
              <a:t> und </a:t>
            </a:r>
            <a:r>
              <a:rPr lang="de-DE" sz="2000" b="1" dirty="0"/>
              <a:t>vortrainierten Wortvektoren</a:t>
            </a:r>
            <a:r>
              <a:rPr lang="de-DE" sz="2000" dirty="0"/>
              <a:t> wird eine </a:t>
            </a:r>
            <a:r>
              <a:rPr lang="de-DE" sz="2000" b="1" dirty="0"/>
              <a:t>gute Einordnung in positiv und negativ</a:t>
            </a:r>
            <a:r>
              <a:rPr lang="de-DE" sz="2000" dirty="0"/>
              <a:t> erreich.</a:t>
            </a:r>
            <a:endParaRPr lang="de-CH" sz="200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44F53F3-FDEE-7D4C-C170-CC389E72A1AE}"/>
              </a:ext>
            </a:extLst>
          </p:cNvPr>
          <p:cNvSpPr txBox="1">
            <a:spLocks/>
          </p:cNvSpPr>
          <p:nvPr/>
        </p:nvSpPr>
        <p:spPr>
          <a:xfrm>
            <a:off x="8116222" y="1913504"/>
            <a:ext cx="2975217" cy="3704266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800" b="1" dirty="0" err="1"/>
              <a:t>RoBERTa</a:t>
            </a:r>
            <a:endParaRPr lang="de-CH" sz="2800" b="1" dirty="0"/>
          </a:p>
          <a:p>
            <a:r>
              <a:rPr lang="de-DE" sz="2000" dirty="0"/>
              <a:t>bietet </a:t>
            </a:r>
            <a:r>
              <a:rPr lang="de-DE" sz="2000" b="1" dirty="0"/>
              <a:t>kontextabhängige Vektorrepräsentationen</a:t>
            </a:r>
            <a:r>
              <a:rPr lang="de-DE" sz="2000" dirty="0"/>
              <a:t>, ist ideal für </a:t>
            </a:r>
            <a:r>
              <a:rPr lang="de-DE" sz="2000" b="1" dirty="0"/>
              <a:t>große Datensätze</a:t>
            </a:r>
            <a:r>
              <a:rPr lang="de-DE" sz="2000" dirty="0"/>
              <a:t> und liefert die </a:t>
            </a:r>
            <a:r>
              <a:rPr lang="de-DE" sz="2000" b="1" dirty="0"/>
              <a:t>höchste Genauigkeit</a:t>
            </a:r>
            <a:r>
              <a:rPr lang="de-DE" sz="2000" dirty="0"/>
              <a:t>, jedoch </a:t>
            </a:r>
            <a:r>
              <a:rPr lang="de-DE" sz="2000" b="1" dirty="0"/>
              <a:t>rechenintensiv</a:t>
            </a:r>
            <a:r>
              <a:rPr lang="de-DE" sz="2000" dirty="0"/>
              <a:t>, </a:t>
            </a:r>
            <a:r>
              <a:rPr lang="de-DE" sz="2000" b="1" dirty="0"/>
              <a:t>speicheraufwändig</a:t>
            </a:r>
            <a:r>
              <a:rPr lang="de-DE" sz="2000" dirty="0"/>
              <a:t> und schwer </a:t>
            </a:r>
            <a:r>
              <a:rPr lang="de-DE" sz="2000" b="1" dirty="0"/>
              <a:t>nachvollziehbar</a:t>
            </a:r>
            <a:r>
              <a:rPr lang="de-DE" sz="2000" dirty="0"/>
              <a:t> in seinen Vorhersagen.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57257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48F63A3B-78C7-47BE-AE5E-E10140E04643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A379B6-8433-053A-820F-D0D87BB09DE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53364" y="2444900"/>
            <a:ext cx="7739368" cy="3645935"/>
          </a:xfrm>
        </p:spPr>
        <p:txBody>
          <a:bodyPr>
            <a:normAutofit/>
          </a:bodyPr>
          <a:lstStyle/>
          <a:p>
            <a:r>
              <a:rPr lang="de-DE" sz="3200" b="1" dirty="0"/>
              <a:t>Vergleich</a:t>
            </a:r>
            <a:r>
              <a:rPr lang="de-DE" sz="3200" dirty="0"/>
              <a:t> zeigt: </a:t>
            </a:r>
            <a:r>
              <a:rPr lang="de-DE" sz="3200" b="1" dirty="0"/>
              <a:t>Sentiment-Analyse</a:t>
            </a:r>
            <a:r>
              <a:rPr lang="de-DE" sz="3200" dirty="0"/>
              <a:t> und </a:t>
            </a:r>
            <a:r>
              <a:rPr lang="de-DE" sz="3200" b="1" dirty="0"/>
              <a:t>Wortkontext</a:t>
            </a:r>
            <a:r>
              <a:rPr lang="de-DE" sz="3200" dirty="0"/>
              <a:t> sind entscheidend für präzises Labeln von Kundenrückmeldungen.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6_TF78438558_Win32" id="{E5260DE1-892A-45A6-87FB-B6B6CDB6D88C}" vid="{7982CA12-75BD-4F5A-9434-39D83265C9E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{8F05C299-A319-4941-8033-08413C1BAE6A}tf78438558_win32</Template>
  <TotalTime>0</TotalTime>
  <Words>241</Words>
  <Application>Microsoft Office PowerPoint</Application>
  <PresentationFormat>Breitbild</PresentationFormat>
  <Paragraphs>53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Benutzerdefiniert</vt:lpstr>
      <vt:lpstr>Sentiment Analysis von Yelp-Bewertungen</vt:lpstr>
      <vt:lpstr>Agenda</vt:lpstr>
      <vt:lpstr>Ziel</vt:lpstr>
      <vt:lpstr>Daten</vt:lpstr>
      <vt:lpstr>modelle</vt:lpstr>
      <vt:lpstr>Resultat Accuracy</vt:lpstr>
      <vt:lpstr>Interpretation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Hesse Ann W.BSCMDSETZBB.2101</dc:creator>
  <cp:lastModifiedBy>Ann Hesse</cp:lastModifiedBy>
  <cp:revision>1</cp:revision>
  <dcterms:created xsi:type="dcterms:W3CDTF">2025-01-09T19:24:23Z</dcterms:created>
  <dcterms:modified xsi:type="dcterms:W3CDTF">2025-01-09T20:21:32Z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