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7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7E8FD-ADA9-4704-8BEB-AE06E0F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43EFC-22AE-4C58-A48D-72D1DB27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2CDCB-57C4-436E-AD1D-35EA8A4D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3DE4B-C514-4C17-AABF-233B3A42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6AE58-F494-42B5-B420-493CBC22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98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9E304-4E8D-4B24-8ADC-A7463940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5926FF-F054-41D4-8DC5-A881DA182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A52DD-8041-4DEE-B489-C2E911F8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95FE2-31FE-4F9E-BC3A-4C60990D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30AA44-19A3-4747-BFC3-CF64045D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632AB-1B60-419F-8C9D-19D21BC0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79FF8C-5E33-482A-9D54-791419EA8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D6E97-8392-43FE-8CD4-C853DEA9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BF6F8-A89E-4E69-871B-7D7E4F60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58428-253F-418B-BEFC-E015A7DD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23127-B2AA-47B3-A45C-E484C037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29074-8979-403F-8C93-5FD3FAB3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3FA57-EA35-42A6-9950-72D3345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091A4-EA8B-4E00-8C73-6D0BC3CE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145D6-B6D5-455E-999D-998E0358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12B76-D3CE-48B6-9681-70B3B625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BEB4F3-05EB-4570-B275-DBE4DB37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9EA6F-2B3C-4A73-BE32-2935A44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B6A32-DC07-4C20-A825-BE73B8C2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C38E5-B58F-4BDC-A9A3-F15C0609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3F94F-AD51-439D-9F8C-34D42DAA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FDC90-5B65-4C74-B8AA-D75DB1722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FFA3C9-E530-4EF8-AE6F-ADEA45BF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5C14DA-10EB-4A0D-AF6B-5B262F49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6E4509-989C-4477-A607-FE016CD9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79B388-7889-4527-A325-63C8959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0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D2FAD-AD2C-42EB-A056-3D850377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1FB97-939E-484B-8C89-BE144124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F2E8BE-697F-4C06-BE56-4EB88F7A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D27A9-A392-4A29-BD67-AA47620EE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9BED64-02EF-44F6-A94F-BF74EF43B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D3E794-7D0A-434D-8D3A-FDAF7B16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74D176-C6A9-4A18-A86D-158593D6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72C424-B3F5-4517-9802-E9742D84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7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F7011-CD1B-4611-8917-A1BD915C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E0FBC3-50AF-4E16-8CE5-15E61127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B4FF6D-8D6F-440A-AF0F-316E2D32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BA7B47-43AD-44B4-A42A-595F47EC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7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A18817-EB0A-46F2-89AC-2A448194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09AF71-0AF3-4EF8-97A6-BF771798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59D6C5-7B03-4270-AEB1-B84B97E5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0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EC5BB-3280-4B82-9D35-E8683CEE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2348B-EE77-441F-8E0E-1C8618CC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286818-E32C-4793-AB4A-D79FC77C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C7C0BB-A09B-46A2-B377-200231FD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5645A3-F590-412A-9E77-8E7CDE94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F929F8-0B01-414B-A2FF-6D05AE58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9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F7AD9-8935-4713-BA72-CCD4EB5A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CB5C2E-73F6-41CC-817C-3AD770824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277743-06C9-4696-975D-958315A73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96CDC-8AC3-498F-8322-F4AC85E3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9BA23C-6EDE-4A76-9DBB-5B93D0D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41CA8D-150E-4E36-A268-66A3DA68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7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17AEBF-E217-4B17-89A1-E6418D1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6EA220-B934-4C9D-A80F-59894F0D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AD019-D02C-4040-95B9-B37F9178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6082-5D60-45F8-831C-65501A4278D6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6D252F-8C67-44CC-A4A5-D61B1879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B9BF5A-4FF4-4A4F-AE72-AAB924E66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DC62-E731-4159-82D4-E3A4DE2BF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02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note-de-musique-croche-png-m%C3%A9lodie-127565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uitar-music-rock-musical-play-120137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bombe-dynamite-explosifs-explosion-15715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3206D-0502-4122-AA72-8324088DD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18B02-E0F0-460D-898E-1A77E6906D67}"/>
              </a:ext>
            </a:extLst>
          </p:cNvPr>
          <p:cNvSpPr/>
          <p:nvPr/>
        </p:nvSpPr>
        <p:spPr>
          <a:xfrm>
            <a:off x="166066" y="150125"/>
            <a:ext cx="11859867" cy="6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955155-A41A-4BA1-B757-248F8B4A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4174"/>
            <a:ext cx="9144000" cy="1431235"/>
          </a:xfr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fr-FR" sz="8800" dirty="0">
                <a:latin typeface="Baskerville Old Face" panose="02020602080505020303" pitchFamily="18" charset="0"/>
              </a:rPr>
              <a:t>Le pilulier Arduino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876741E-6F69-423B-ACF4-AAF5D64E0937}"/>
              </a:ext>
            </a:extLst>
          </p:cNvPr>
          <p:cNvSpPr/>
          <p:nvPr/>
        </p:nvSpPr>
        <p:spPr>
          <a:xfrm rot="1354296">
            <a:off x="5294240" y="64732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8094343-5354-4D92-83A8-97A2BFEC236D}"/>
              </a:ext>
            </a:extLst>
          </p:cNvPr>
          <p:cNvSpPr/>
          <p:nvPr/>
        </p:nvSpPr>
        <p:spPr>
          <a:xfrm rot="19747903">
            <a:off x="3034755" y="4558514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ADC83AF-DD2A-4E31-B3D5-9F20921DE0E2}"/>
              </a:ext>
            </a:extLst>
          </p:cNvPr>
          <p:cNvSpPr/>
          <p:nvPr/>
        </p:nvSpPr>
        <p:spPr>
          <a:xfrm rot="20178963">
            <a:off x="439981" y="134037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456C58-1A5A-4E31-A64E-FC98099BB8BC}"/>
              </a:ext>
            </a:extLst>
          </p:cNvPr>
          <p:cNvSpPr/>
          <p:nvPr/>
        </p:nvSpPr>
        <p:spPr>
          <a:xfrm rot="2902096">
            <a:off x="7156955" y="921276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DC3E9C-8AF3-4B9C-9DC8-8E297E6C1EFC}"/>
              </a:ext>
            </a:extLst>
          </p:cNvPr>
          <p:cNvSpPr/>
          <p:nvPr/>
        </p:nvSpPr>
        <p:spPr>
          <a:xfrm rot="20701020">
            <a:off x="9565010" y="4650312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897285-9D96-404C-BCB0-8953B866DC97}"/>
              </a:ext>
            </a:extLst>
          </p:cNvPr>
          <p:cNvSpPr/>
          <p:nvPr/>
        </p:nvSpPr>
        <p:spPr>
          <a:xfrm rot="1354296">
            <a:off x="6301292" y="5003954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3FE073-585E-4B5E-ABCF-DC0454F34478}"/>
              </a:ext>
            </a:extLst>
          </p:cNvPr>
          <p:cNvSpPr/>
          <p:nvPr/>
        </p:nvSpPr>
        <p:spPr>
          <a:xfrm rot="19747903">
            <a:off x="10058400" y="845630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</p:spTree>
    <p:extLst>
      <p:ext uri="{BB962C8B-B14F-4D97-AF65-F5344CB8AC3E}">
        <p14:creationId xmlns:p14="http://schemas.microsoft.com/office/powerpoint/2010/main" val="356006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9FDCF9-5D06-4F24-AFDA-8E3A7B17AE9A}"/>
              </a:ext>
            </a:extLst>
          </p:cNvPr>
          <p:cNvSpPr/>
          <p:nvPr/>
        </p:nvSpPr>
        <p:spPr>
          <a:xfrm>
            <a:off x="205409" y="364435"/>
            <a:ext cx="11781182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Projet Hackathon 2019 réalisé </a:t>
            </a:r>
          </a:p>
          <a:p>
            <a:pPr algn="ctr"/>
            <a:r>
              <a:rPr lang="fr-FR" sz="3600" dirty="0"/>
              <a:t>par  </a:t>
            </a:r>
          </a:p>
          <a:p>
            <a:pPr algn="ctr"/>
            <a:endParaRPr lang="fr-FR" sz="3600" dirty="0"/>
          </a:p>
          <a:p>
            <a:pPr algn="ctr"/>
            <a:r>
              <a:rPr lang="fr-FR" sz="3600" dirty="0"/>
              <a:t>Caro, Maé, Emmanuelle, Carol, Ann-Katell, Martin et Hugo </a:t>
            </a:r>
          </a:p>
        </p:txBody>
      </p:sp>
    </p:spTree>
    <p:extLst>
      <p:ext uri="{BB962C8B-B14F-4D97-AF65-F5344CB8AC3E}">
        <p14:creationId xmlns:p14="http://schemas.microsoft.com/office/powerpoint/2010/main" val="13850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6F61C74-50F1-4BA8-91A7-B5B8B5C6CBB3}"/>
              </a:ext>
            </a:extLst>
          </p:cNvPr>
          <p:cNvSpPr/>
          <p:nvPr/>
        </p:nvSpPr>
        <p:spPr>
          <a:xfrm>
            <a:off x="157370" y="224934"/>
            <a:ext cx="11859867" cy="635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F03FBA-98A8-4A0C-A86B-CE7875A53E19}"/>
              </a:ext>
            </a:extLst>
          </p:cNvPr>
          <p:cNvSpPr/>
          <p:nvPr/>
        </p:nvSpPr>
        <p:spPr>
          <a:xfrm>
            <a:off x="283207" y="938915"/>
            <a:ext cx="11371203" cy="46949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A53B19-DA41-4CBD-9E8D-A18E36B9F308}"/>
              </a:ext>
            </a:extLst>
          </p:cNvPr>
          <p:cNvSpPr/>
          <p:nvPr/>
        </p:nvSpPr>
        <p:spPr>
          <a:xfrm>
            <a:off x="8576059" y="1224151"/>
            <a:ext cx="1437940" cy="44096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D6C9F41-0D1B-4AF3-B437-3EF57C7E985B}"/>
              </a:ext>
            </a:extLst>
          </p:cNvPr>
          <p:cNvSpPr/>
          <p:nvPr/>
        </p:nvSpPr>
        <p:spPr>
          <a:xfrm>
            <a:off x="283207" y="1224152"/>
            <a:ext cx="1437940" cy="44096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E620345-E66E-42BB-8246-DCC4B8038C44}"/>
              </a:ext>
            </a:extLst>
          </p:cNvPr>
          <p:cNvSpPr/>
          <p:nvPr/>
        </p:nvSpPr>
        <p:spPr>
          <a:xfrm>
            <a:off x="1975530" y="1224152"/>
            <a:ext cx="1437940" cy="44096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2956DBE-F571-4C6E-AFFB-EDDEA2EA2EDF}"/>
              </a:ext>
            </a:extLst>
          </p:cNvPr>
          <p:cNvSpPr/>
          <p:nvPr/>
        </p:nvSpPr>
        <p:spPr>
          <a:xfrm>
            <a:off x="3625897" y="1224151"/>
            <a:ext cx="1437940" cy="44096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13CED41-E374-403B-8D11-6B999042B2D2}"/>
              </a:ext>
            </a:extLst>
          </p:cNvPr>
          <p:cNvSpPr/>
          <p:nvPr/>
        </p:nvSpPr>
        <p:spPr>
          <a:xfrm>
            <a:off x="5276264" y="1224151"/>
            <a:ext cx="1437940" cy="44096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CE9FF0F-AC43-4FDF-9210-1D1FEF19CFF3}"/>
              </a:ext>
            </a:extLst>
          </p:cNvPr>
          <p:cNvSpPr/>
          <p:nvPr/>
        </p:nvSpPr>
        <p:spPr>
          <a:xfrm>
            <a:off x="6926631" y="1224151"/>
            <a:ext cx="1437940" cy="44096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39656D8-1850-42FA-9C23-BAB5BA2A8C2A}"/>
              </a:ext>
            </a:extLst>
          </p:cNvPr>
          <p:cNvSpPr/>
          <p:nvPr/>
        </p:nvSpPr>
        <p:spPr>
          <a:xfrm>
            <a:off x="10216470" y="1224150"/>
            <a:ext cx="1437940" cy="44096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253CB25-E904-4139-9E0A-61FA3A14E7A0}"/>
              </a:ext>
            </a:extLst>
          </p:cNvPr>
          <p:cNvSpPr/>
          <p:nvPr/>
        </p:nvSpPr>
        <p:spPr>
          <a:xfrm>
            <a:off x="439981" y="134037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4894A1B-9AE4-4C18-BADB-0C0D03B1C99C}"/>
              </a:ext>
            </a:extLst>
          </p:cNvPr>
          <p:cNvSpPr/>
          <p:nvPr/>
        </p:nvSpPr>
        <p:spPr>
          <a:xfrm>
            <a:off x="403618" y="264643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AF5532-A38C-42D3-A2FC-B4D56C7359B5}"/>
              </a:ext>
            </a:extLst>
          </p:cNvPr>
          <p:cNvSpPr/>
          <p:nvPr/>
        </p:nvSpPr>
        <p:spPr>
          <a:xfrm>
            <a:off x="403618" y="393885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0228ACC-EFCF-464D-9D84-476880931233}"/>
              </a:ext>
            </a:extLst>
          </p:cNvPr>
          <p:cNvSpPr/>
          <p:nvPr/>
        </p:nvSpPr>
        <p:spPr>
          <a:xfrm>
            <a:off x="8672024" y="1339145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F6048AE-F629-45F2-B3F3-E5D48B621E62}"/>
              </a:ext>
            </a:extLst>
          </p:cNvPr>
          <p:cNvSpPr/>
          <p:nvPr/>
        </p:nvSpPr>
        <p:spPr>
          <a:xfrm>
            <a:off x="8672024" y="393885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A2E7545-F27A-41F8-A9EA-B41CAA52CB39}"/>
              </a:ext>
            </a:extLst>
          </p:cNvPr>
          <p:cNvSpPr/>
          <p:nvPr/>
        </p:nvSpPr>
        <p:spPr>
          <a:xfrm>
            <a:off x="2084900" y="134037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6A24165-B71C-4744-BFC9-10FCF17DB779}"/>
              </a:ext>
            </a:extLst>
          </p:cNvPr>
          <p:cNvSpPr/>
          <p:nvPr/>
        </p:nvSpPr>
        <p:spPr>
          <a:xfrm>
            <a:off x="2076307" y="264643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04D1187-229E-499D-BFAB-E33FF949E2FD}"/>
              </a:ext>
            </a:extLst>
          </p:cNvPr>
          <p:cNvSpPr/>
          <p:nvPr/>
        </p:nvSpPr>
        <p:spPr>
          <a:xfrm>
            <a:off x="2076307" y="393885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B311B80-4A95-4FC0-B544-A864903AAE7C}"/>
              </a:ext>
            </a:extLst>
          </p:cNvPr>
          <p:cNvSpPr/>
          <p:nvPr/>
        </p:nvSpPr>
        <p:spPr>
          <a:xfrm>
            <a:off x="3737235" y="134037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0DB1401-E9E5-4816-B7FC-D11FAB28EDA3}"/>
              </a:ext>
            </a:extLst>
          </p:cNvPr>
          <p:cNvSpPr/>
          <p:nvPr/>
        </p:nvSpPr>
        <p:spPr>
          <a:xfrm>
            <a:off x="3737235" y="264643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66B0BC5-FB76-4A02-A46F-19ACD31600AF}"/>
              </a:ext>
            </a:extLst>
          </p:cNvPr>
          <p:cNvSpPr/>
          <p:nvPr/>
        </p:nvSpPr>
        <p:spPr>
          <a:xfrm>
            <a:off x="3750972" y="393885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151BEB3-8267-4361-8F30-A1A2477FBA01}"/>
              </a:ext>
            </a:extLst>
          </p:cNvPr>
          <p:cNvSpPr/>
          <p:nvPr/>
        </p:nvSpPr>
        <p:spPr>
          <a:xfrm>
            <a:off x="5398163" y="134037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6B03327-8F30-44E9-9BAB-ABFE5E74DC4E}"/>
              </a:ext>
            </a:extLst>
          </p:cNvPr>
          <p:cNvSpPr/>
          <p:nvPr/>
        </p:nvSpPr>
        <p:spPr>
          <a:xfrm>
            <a:off x="5398163" y="264643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7AF0D82-9C84-427F-A2C3-BFB1F0A0FAAC}"/>
              </a:ext>
            </a:extLst>
          </p:cNvPr>
          <p:cNvSpPr/>
          <p:nvPr/>
        </p:nvSpPr>
        <p:spPr>
          <a:xfrm>
            <a:off x="5398163" y="393885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84F3CB7-3C77-494B-8B40-25A679454795}"/>
              </a:ext>
            </a:extLst>
          </p:cNvPr>
          <p:cNvSpPr/>
          <p:nvPr/>
        </p:nvSpPr>
        <p:spPr>
          <a:xfrm>
            <a:off x="7042920" y="1339145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888B709-B6F1-4E09-B74D-09F1A29F986F}"/>
              </a:ext>
            </a:extLst>
          </p:cNvPr>
          <p:cNvSpPr/>
          <p:nvPr/>
        </p:nvSpPr>
        <p:spPr>
          <a:xfrm>
            <a:off x="7042920" y="264643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0B26748-35A6-41F3-B390-4A454FFBDBBE}"/>
              </a:ext>
            </a:extLst>
          </p:cNvPr>
          <p:cNvSpPr/>
          <p:nvPr/>
        </p:nvSpPr>
        <p:spPr>
          <a:xfrm>
            <a:off x="7042920" y="393885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9AD69B8-8C36-4804-9DFD-586DABEFF61D}"/>
              </a:ext>
            </a:extLst>
          </p:cNvPr>
          <p:cNvSpPr/>
          <p:nvPr/>
        </p:nvSpPr>
        <p:spPr>
          <a:xfrm>
            <a:off x="10325840" y="1339145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5E4D105-1985-4CC0-B13B-95438C8D3A6E}"/>
              </a:ext>
            </a:extLst>
          </p:cNvPr>
          <p:cNvSpPr/>
          <p:nvPr/>
        </p:nvSpPr>
        <p:spPr>
          <a:xfrm>
            <a:off x="10317247" y="264643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0F394C1-3D2A-4899-BBBB-E326C90E31A2}"/>
              </a:ext>
            </a:extLst>
          </p:cNvPr>
          <p:cNvSpPr/>
          <p:nvPr/>
        </p:nvSpPr>
        <p:spPr>
          <a:xfrm>
            <a:off x="10317247" y="3938851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D36878A-61D2-4EB7-B60D-190B67DFC4FA}"/>
              </a:ext>
            </a:extLst>
          </p:cNvPr>
          <p:cNvSpPr/>
          <p:nvPr/>
        </p:nvSpPr>
        <p:spPr>
          <a:xfrm>
            <a:off x="8724889" y="2645822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4E719D9-7523-4664-AF3A-C0FAD17C7EC0}"/>
              </a:ext>
            </a:extLst>
          </p:cNvPr>
          <p:cNvSpPr txBox="1"/>
          <p:nvPr/>
        </p:nvSpPr>
        <p:spPr>
          <a:xfrm>
            <a:off x="403618" y="5170706"/>
            <a:ext cx="1033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     </a:t>
            </a:r>
            <a:r>
              <a:rPr lang="fr-FR" sz="1600" b="1" dirty="0">
                <a:solidFill>
                  <a:schemeClr val="bg1"/>
                </a:solidFill>
              </a:rPr>
              <a:t>Lundi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91DD5F8-2810-4370-BC9B-B62FC224823A}"/>
              </a:ext>
            </a:extLst>
          </p:cNvPr>
          <p:cNvSpPr txBox="1"/>
          <p:nvPr/>
        </p:nvSpPr>
        <p:spPr>
          <a:xfrm>
            <a:off x="2026296" y="5220045"/>
            <a:ext cx="1033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     </a:t>
            </a:r>
            <a:r>
              <a:rPr lang="fr-FR" sz="1600" b="1" dirty="0">
                <a:solidFill>
                  <a:schemeClr val="bg1"/>
                </a:solidFill>
              </a:rPr>
              <a:t>Mardi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C3908FE-C983-4166-AE41-F51C22057922}"/>
              </a:ext>
            </a:extLst>
          </p:cNvPr>
          <p:cNvSpPr txBox="1"/>
          <p:nvPr/>
        </p:nvSpPr>
        <p:spPr>
          <a:xfrm>
            <a:off x="10214318" y="5194796"/>
            <a:ext cx="134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     </a:t>
            </a:r>
            <a:r>
              <a:rPr lang="fr-FR" sz="1600" b="1" dirty="0">
                <a:solidFill>
                  <a:schemeClr val="bg1"/>
                </a:solidFill>
              </a:rPr>
              <a:t>Dimanche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28DB67-53E4-4EF6-8FF6-F2327787130E}"/>
              </a:ext>
            </a:extLst>
          </p:cNvPr>
          <p:cNvSpPr txBox="1"/>
          <p:nvPr/>
        </p:nvSpPr>
        <p:spPr>
          <a:xfrm>
            <a:off x="7202713" y="4965336"/>
            <a:ext cx="10339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     </a:t>
            </a:r>
            <a:r>
              <a:rPr lang="fr-FR" sz="1600" b="1" dirty="0">
                <a:solidFill>
                  <a:schemeClr val="bg1"/>
                </a:solidFill>
              </a:rPr>
              <a:t>Vendredi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DF62860-920C-40AD-A076-C7FEB1389796}"/>
              </a:ext>
            </a:extLst>
          </p:cNvPr>
          <p:cNvSpPr txBox="1"/>
          <p:nvPr/>
        </p:nvSpPr>
        <p:spPr>
          <a:xfrm>
            <a:off x="8656597" y="5176378"/>
            <a:ext cx="1276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     </a:t>
            </a:r>
            <a:r>
              <a:rPr lang="fr-FR" sz="1600" b="1" dirty="0">
                <a:solidFill>
                  <a:schemeClr val="bg1"/>
                </a:solidFill>
              </a:rPr>
              <a:t>Samedi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D18EE75-59D7-44DF-8AF6-2CECEF9591FD}"/>
              </a:ext>
            </a:extLst>
          </p:cNvPr>
          <p:cNvSpPr txBox="1"/>
          <p:nvPr/>
        </p:nvSpPr>
        <p:spPr>
          <a:xfrm>
            <a:off x="5477776" y="5220045"/>
            <a:ext cx="1033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     </a:t>
            </a:r>
            <a:r>
              <a:rPr lang="fr-FR" sz="1600" b="1" dirty="0">
                <a:solidFill>
                  <a:schemeClr val="bg1"/>
                </a:solidFill>
              </a:rPr>
              <a:t>Jeudi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764DD5C-4032-4E4A-B6AB-435545B4BACD}"/>
              </a:ext>
            </a:extLst>
          </p:cNvPr>
          <p:cNvSpPr txBox="1"/>
          <p:nvPr/>
        </p:nvSpPr>
        <p:spPr>
          <a:xfrm>
            <a:off x="3698633" y="5220045"/>
            <a:ext cx="119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     </a:t>
            </a:r>
            <a:r>
              <a:rPr lang="fr-FR" sz="1600" b="1" dirty="0">
                <a:solidFill>
                  <a:schemeClr val="bg1"/>
                </a:solidFill>
              </a:rPr>
              <a:t>Mercredi</a:t>
            </a:r>
          </a:p>
        </p:txBody>
      </p:sp>
      <p:sp>
        <p:nvSpPr>
          <p:cNvPr id="60" name="Trapèze 59">
            <a:extLst>
              <a:ext uri="{FF2B5EF4-FFF2-40B4-BE49-F238E27FC236}">
                <a16:creationId xmlns:a16="http://schemas.microsoft.com/office/drawing/2014/main" id="{896EFCB2-6902-48C9-B7A0-B059BD9C5058}"/>
              </a:ext>
            </a:extLst>
          </p:cNvPr>
          <p:cNvSpPr/>
          <p:nvPr/>
        </p:nvSpPr>
        <p:spPr>
          <a:xfrm>
            <a:off x="836525" y="5590217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rapèze 60">
            <a:extLst>
              <a:ext uri="{FF2B5EF4-FFF2-40B4-BE49-F238E27FC236}">
                <a16:creationId xmlns:a16="http://schemas.microsoft.com/office/drawing/2014/main" id="{55A2F627-D4CB-480D-B305-D6AC2106B6B2}"/>
              </a:ext>
            </a:extLst>
          </p:cNvPr>
          <p:cNvSpPr/>
          <p:nvPr/>
        </p:nvSpPr>
        <p:spPr>
          <a:xfrm>
            <a:off x="2528848" y="5573532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rapèze 61">
            <a:extLst>
              <a:ext uri="{FF2B5EF4-FFF2-40B4-BE49-F238E27FC236}">
                <a16:creationId xmlns:a16="http://schemas.microsoft.com/office/drawing/2014/main" id="{1B48F3FB-FEC6-4A18-AF89-E29964D456AA}"/>
              </a:ext>
            </a:extLst>
          </p:cNvPr>
          <p:cNvSpPr/>
          <p:nvPr/>
        </p:nvSpPr>
        <p:spPr>
          <a:xfrm>
            <a:off x="4194920" y="5590217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apèze 62">
            <a:extLst>
              <a:ext uri="{FF2B5EF4-FFF2-40B4-BE49-F238E27FC236}">
                <a16:creationId xmlns:a16="http://schemas.microsoft.com/office/drawing/2014/main" id="{9A078482-73D6-4A5E-B9A3-A64749CD9E73}"/>
              </a:ext>
            </a:extLst>
          </p:cNvPr>
          <p:cNvSpPr/>
          <p:nvPr/>
        </p:nvSpPr>
        <p:spPr>
          <a:xfrm>
            <a:off x="5842534" y="5590217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rapèze 63">
            <a:extLst>
              <a:ext uri="{FF2B5EF4-FFF2-40B4-BE49-F238E27FC236}">
                <a16:creationId xmlns:a16="http://schemas.microsoft.com/office/drawing/2014/main" id="{A8287AE4-7355-465F-9DED-0C4B80E92CA9}"/>
              </a:ext>
            </a:extLst>
          </p:cNvPr>
          <p:cNvSpPr/>
          <p:nvPr/>
        </p:nvSpPr>
        <p:spPr>
          <a:xfrm>
            <a:off x="7474502" y="5590217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apèze 64">
            <a:extLst>
              <a:ext uri="{FF2B5EF4-FFF2-40B4-BE49-F238E27FC236}">
                <a16:creationId xmlns:a16="http://schemas.microsoft.com/office/drawing/2014/main" id="{7688081C-A55E-4DC0-94E1-ECA05B18FAED}"/>
              </a:ext>
            </a:extLst>
          </p:cNvPr>
          <p:cNvSpPr/>
          <p:nvPr/>
        </p:nvSpPr>
        <p:spPr>
          <a:xfrm>
            <a:off x="9115972" y="5573532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apèze 65">
            <a:extLst>
              <a:ext uri="{FF2B5EF4-FFF2-40B4-BE49-F238E27FC236}">
                <a16:creationId xmlns:a16="http://schemas.microsoft.com/office/drawing/2014/main" id="{152009DE-43E1-4290-B5B8-F08FBA390436}"/>
              </a:ext>
            </a:extLst>
          </p:cNvPr>
          <p:cNvSpPr/>
          <p:nvPr/>
        </p:nvSpPr>
        <p:spPr>
          <a:xfrm>
            <a:off x="10769788" y="5590217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67B5E8F-0475-4D6A-B856-C04B26B3CB0E}"/>
              </a:ext>
            </a:extLst>
          </p:cNvPr>
          <p:cNvSpPr/>
          <p:nvPr/>
        </p:nvSpPr>
        <p:spPr>
          <a:xfrm>
            <a:off x="2300776" y="309489"/>
            <a:ext cx="7377796" cy="52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 un pilulier…c’est ça:</a:t>
            </a:r>
          </a:p>
        </p:txBody>
      </p:sp>
    </p:spTree>
    <p:extLst>
      <p:ext uri="{BB962C8B-B14F-4D97-AF65-F5344CB8AC3E}">
        <p14:creationId xmlns:p14="http://schemas.microsoft.com/office/powerpoint/2010/main" val="19089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B58DCA-B702-4D40-BEB2-B1AA39670C02}"/>
              </a:ext>
            </a:extLst>
          </p:cNvPr>
          <p:cNvSpPr/>
          <p:nvPr/>
        </p:nvSpPr>
        <p:spPr>
          <a:xfrm>
            <a:off x="166066" y="93237"/>
            <a:ext cx="11859867" cy="6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784812D-9D57-4416-AE81-C4850FB4CA81}"/>
              </a:ext>
            </a:extLst>
          </p:cNvPr>
          <p:cNvSpPr/>
          <p:nvPr/>
        </p:nvSpPr>
        <p:spPr>
          <a:xfrm>
            <a:off x="1325044" y="850214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LundiL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E3D01EB-5A1E-49FE-9D75-874AC51B6033}"/>
              </a:ext>
            </a:extLst>
          </p:cNvPr>
          <p:cNvSpPr/>
          <p:nvPr/>
        </p:nvSpPr>
        <p:spPr>
          <a:xfrm>
            <a:off x="1411355" y="1104674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58C97F0-A1A8-4943-824B-1D2316FEC338}"/>
              </a:ext>
            </a:extLst>
          </p:cNvPr>
          <p:cNvSpPr/>
          <p:nvPr/>
        </p:nvSpPr>
        <p:spPr>
          <a:xfrm>
            <a:off x="1391478" y="2590447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CAC4273-B0B1-473B-8D3C-E0100045CF43}"/>
              </a:ext>
            </a:extLst>
          </p:cNvPr>
          <p:cNvSpPr/>
          <p:nvPr/>
        </p:nvSpPr>
        <p:spPr>
          <a:xfrm>
            <a:off x="1411356" y="4025860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3DED1E1-5A92-465B-A391-0C706A768945}"/>
              </a:ext>
            </a:extLst>
          </p:cNvPr>
          <p:cNvSpPr/>
          <p:nvPr/>
        </p:nvSpPr>
        <p:spPr>
          <a:xfrm>
            <a:off x="5218045" y="224934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502E271-3854-4BBF-8612-5169E51DFE22}"/>
              </a:ext>
            </a:extLst>
          </p:cNvPr>
          <p:cNvSpPr/>
          <p:nvPr/>
        </p:nvSpPr>
        <p:spPr>
          <a:xfrm>
            <a:off x="5290932" y="636069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DD1FC7C-7FE4-4E9E-8B63-A737065A429E}"/>
              </a:ext>
            </a:extLst>
          </p:cNvPr>
          <p:cNvSpPr/>
          <p:nvPr/>
        </p:nvSpPr>
        <p:spPr>
          <a:xfrm>
            <a:off x="5271055" y="2121842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69D4E93-7D4E-46E1-BB66-FF1389B0654A}"/>
              </a:ext>
            </a:extLst>
          </p:cNvPr>
          <p:cNvSpPr/>
          <p:nvPr/>
        </p:nvSpPr>
        <p:spPr>
          <a:xfrm>
            <a:off x="5290933" y="3557255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12" name="Trapèze 11">
            <a:extLst>
              <a:ext uri="{FF2B5EF4-FFF2-40B4-BE49-F238E27FC236}">
                <a16:creationId xmlns:a16="http://schemas.microsoft.com/office/drawing/2014/main" id="{8191206F-7BE0-4BC9-8006-87A08C1A6635}"/>
              </a:ext>
            </a:extLst>
          </p:cNvPr>
          <p:cNvSpPr/>
          <p:nvPr/>
        </p:nvSpPr>
        <p:spPr>
          <a:xfrm>
            <a:off x="5758070" y="4632023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BA970A5-9F50-453C-80FF-63D4A128F48A}"/>
              </a:ext>
            </a:extLst>
          </p:cNvPr>
          <p:cNvSpPr/>
          <p:nvPr/>
        </p:nvSpPr>
        <p:spPr>
          <a:xfrm>
            <a:off x="1338468" y="466627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2703AED-BFBA-4820-85C3-FAF892E9E614}"/>
              </a:ext>
            </a:extLst>
          </p:cNvPr>
          <p:cNvSpPr/>
          <p:nvPr/>
        </p:nvSpPr>
        <p:spPr>
          <a:xfrm>
            <a:off x="1808748" y="4007589"/>
            <a:ext cx="397565" cy="368044"/>
          </a:xfrm>
          <a:prstGeom prst="ellipse">
            <a:avLst/>
          </a:prstGeom>
          <a:solidFill>
            <a:srgbClr val="0A94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2315AC5-DD17-4CD0-8478-46FC89F986D6}"/>
              </a:ext>
            </a:extLst>
          </p:cNvPr>
          <p:cNvSpPr/>
          <p:nvPr/>
        </p:nvSpPr>
        <p:spPr>
          <a:xfrm>
            <a:off x="8459858" y="273083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Trapèze 16">
            <a:extLst>
              <a:ext uri="{FF2B5EF4-FFF2-40B4-BE49-F238E27FC236}">
                <a16:creationId xmlns:a16="http://schemas.microsoft.com/office/drawing/2014/main" id="{27BEA604-1250-46EC-8F34-B12AB4F09DF5}"/>
              </a:ext>
            </a:extLst>
          </p:cNvPr>
          <p:cNvSpPr/>
          <p:nvPr/>
        </p:nvSpPr>
        <p:spPr>
          <a:xfrm>
            <a:off x="1835426" y="4866683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3A44A3-570C-4298-9C6E-D46D09408B4F}"/>
              </a:ext>
            </a:extLst>
          </p:cNvPr>
          <p:cNvSpPr/>
          <p:nvPr/>
        </p:nvSpPr>
        <p:spPr>
          <a:xfrm>
            <a:off x="8549313" y="4276664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19" name="Trapèze 18">
            <a:extLst>
              <a:ext uri="{FF2B5EF4-FFF2-40B4-BE49-F238E27FC236}">
                <a16:creationId xmlns:a16="http://schemas.microsoft.com/office/drawing/2014/main" id="{A67C2AA0-FF3C-4177-AD10-DB3120C23162}"/>
              </a:ext>
            </a:extLst>
          </p:cNvPr>
          <p:cNvSpPr/>
          <p:nvPr/>
        </p:nvSpPr>
        <p:spPr>
          <a:xfrm>
            <a:off x="8976693" y="5341401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0224184-0153-4BF7-A4B1-BCC60428968A}"/>
              </a:ext>
            </a:extLst>
          </p:cNvPr>
          <p:cNvSpPr/>
          <p:nvPr/>
        </p:nvSpPr>
        <p:spPr>
          <a:xfrm>
            <a:off x="8532744" y="2968850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EFEE2A0-B7A5-4D06-82E9-2C8951CC7473}"/>
              </a:ext>
            </a:extLst>
          </p:cNvPr>
          <p:cNvSpPr/>
          <p:nvPr/>
        </p:nvSpPr>
        <p:spPr>
          <a:xfrm>
            <a:off x="8532744" y="1755246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3FADBA4F-9B21-4258-BFD8-C8FD5133AB42}"/>
              </a:ext>
            </a:extLst>
          </p:cNvPr>
          <p:cNvSpPr/>
          <p:nvPr/>
        </p:nvSpPr>
        <p:spPr>
          <a:xfrm>
            <a:off x="253454" y="466627"/>
            <a:ext cx="1219200" cy="1333386"/>
          </a:xfrm>
          <a:prstGeom prst="wedgeRoundRectCallout">
            <a:avLst>
              <a:gd name="adj1" fmla="val 83854"/>
              <a:gd name="adj2" fmla="val 215285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Diode au vert, tiroir à ouvrir</a:t>
            </a:r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6745D219-CAFD-410D-853C-75289FD4DF44}"/>
              </a:ext>
            </a:extLst>
          </p:cNvPr>
          <p:cNvSpPr/>
          <p:nvPr/>
        </p:nvSpPr>
        <p:spPr>
          <a:xfrm>
            <a:off x="9016449" y="1305281"/>
            <a:ext cx="354492" cy="348099"/>
          </a:xfrm>
          <a:prstGeom prst="rtTriangle">
            <a:avLst/>
          </a:prstGeom>
          <a:solidFill>
            <a:srgbClr val="FF0000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D15E7669-EB34-4B10-B840-B8EA5A61F5D3}"/>
              </a:ext>
            </a:extLst>
          </p:cNvPr>
          <p:cNvSpPr/>
          <p:nvPr/>
        </p:nvSpPr>
        <p:spPr>
          <a:xfrm>
            <a:off x="9142344" y="2995354"/>
            <a:ext cx="165652" cy="9421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E4CA772C-A9B9-46B0-9BF3-5C12EE0F276C}"/>
              </a:ext>
            </a:extLst>
          </p:cNvPr>
          <p:cNvSpPr/>
          <p:nvPr/>
        </p:nvSpPr>
        <p:spPr>
          <a:xfrm>
            <a:off x="9076087" y="4281423"/>
            <a:ext cx="165652" cy="9421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Bulle narrative : rectangle à coins arrondis 36">
            <a:extLst>
              <a:ext uri="{FF2B5EF4-FFF2-40B4-BE49-F238E27FC236}">
                <a16:creationId xmlns:a16="http://schemas.microsoft.com/office/drawing/2014/main" id="{F3F6350A-2E4F-4986-A6F4-9ED2348E5030}"/>
              </a:ext>
            </a:extLst>
          </p:cNvPr>
          <p:cNvSpPr/>
          <p:nvPr/>
        </p:nvSpPr>
        <p:spPr>
          <a:xfrm>
            <a:off x="3069954" y="968991"/>
            <a:ext cx="1757153" cy="2588264"/>
          </a:xfrm>
          <a:prstGeom prst="wedgeRoundRectCallout">
            <a:avLst>
              <a:gd name="adj1" fmla="val 72062"/>
              <a:gd name="adj2" fmla="val -147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Dose journalière de médicaments, mise en place faite par l’infirmière une fois par semaine.</a:t>
            </a:r>
          </a:p>
        </p:txBody>
      </p:sp>
      <p:sp>
        <p:nvSpPr>
          <p:cNvPr id="39" name="Bande diagonale 38">
            <a:extLst>
              <a:ext uri="{FF2B5EF4-FFF2-40B4-BE49-F238E27FC236}">
                <a16:creationId xmlns:a16="http://schemas.microsoft.com/office/drawing/2014/main" id="{0906058E-DBEC-4E21-89A6-73932A1EEC4A}"/>
              </a:ext>
            </a:extLst>
          </p:cNvPr>
          <p:cNvSpPr/>
          <p:nvPr/>
        </p:nvSpPr>
        <p:spPr>
          <a:xfrm rot="12265623">
            <a:off x="9304681" y="2789615"/>
            <a:ext cx="523485" cy="228277"/>
          </a:xfrm>
          <a:prstGeom prst="diagStri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Bulle narrative : rectangle à coins arrondis 39">
            <a:extLst>
              <a:ext uri="{FF2B5EF4-FFF2-40B4-BE49-F238E27FC236}">
                <a16:creationId xmlns:a16="http://schemas.microsoft.com/office/drawing/2014/main" id="{560C2DC9-6534-4FA4-809B-0035138A92DC}"/>
              </a:ext>
            </a:extLst>
          </p:cNvPr>
          <p:cNvSpPr/>
          <p:nvPr/>
        </p:nvSpPr>
        <p:spPr>
          <a:xfrm>
            <a:off x="10088241" y="3561440"/>
            <a:ext cx="1757548" cy="2134787"/>
          </a:xfrm>
          <a:prstGeom prst="wedgeRoundRectCallout">
            <a:avLst>
              <a:gd name="adj1" fmla="val -56716"/>
              <a:gd name="adj2" fmla="val -75371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Bloqueur de cases, le patient ne peux pas prendre toutes les doses en même temps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4EFC9A1-E45C-4D6A-9574-B0088B54E5FF}"/>
              </a:ext>
            </a:extLst>
          </p:cNvPr>
          <p:cNvSpPr/>
          <p:nvPr/>
        </p:nvSpPr>
        <p:spPr>
          <a:xfrm>
            <a:off x="7570601" y="742121"/>
            <a:ext cx="1364974" cy="4525800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8AC22ED-AC43-4EE8-9FE4-A3E562BD53C3}"/>
              </a:ext>
            </a:extLst>
          </p:cNvPr>
          <p:cNvSpPr/>
          <p:nvPr/>
        </p:nvSpPr>
        <p:spPr>
          <a:xfrm>
            <a:off x="8001001" y="4428410"/>
            <a:ext cx="397565" cy="368044"/>
          </a:xfrm>
          <a:prstGeom prst="ellipse">
            <a:avLst/>
          </a:prstGeom>
          <a:solidFill>
            <a:srgbClr val="0A940A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07FDD-130E-4313-81E4-0E228908762B}"/>
              </a:ext>
            </a:extLst>
          </p:cNvPr>
          <p:cNvSpPr/>
          <p:nvPr/>
        </p:nvSpPr>
        <p:spPr>
          <a:xfrm>
            <a:off x="166066" y="0"/>
            <a:ext cx="11859867" cy="635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8915C8F8-5E56-4774-8957-C8F260EE8A4D}"/>
              </a:ext>
            </a:extLst>
          </p:cNvPr>
          <p:cNvSpPr/>
          <p:nvPr/>
        </p:nvSpPr>
        <p:spPr>
          <a:xfrm>
            <a:off x="7329256" y="3308239"/>
            <a:ext cx="4047290" cy="2134787"/>
          </a:xfrm>
          <a:prstGeom prst="wedgeRoundRectCallout">
            <a:avLst>
              <a:gd name="adj1" fmla="val -146611"/>
              <a:gd name="adj2" fmla="val -11451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Bloqueur de cases, le patient  peut uniquement prendre  les doses prescrites à une heure déterminée par l’infirmière, évitant les surdosages médicamenteux!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4B2F8EA-C117-4B65-9F34-D764DC98CC12}"/>
              </a:ext>
            </a:extLst>
          </p:cNvPr>
          <p:cNvSpPr/>
          <p:nvPr/>
        </p:nvSpPr>
        <p:spPr>
          <a:xfrm>
            <a:off x="2016844" y="273083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7D5931-EF47-4C8F-A4F5-518F2559FC9A}"/>
              </a:ext>
            </a:extLst>
          </p:cNvPr>
          <p:cNvSpPr/>
          <p:nvPr/>
        </p:nvSpPr>
        <p:spPr>
          <a:xfrm>
            <a:off x="2106299" y="4276664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18" name="Trapèze 17">
            <a:extLst>
              <a:ext uri="{FF2B5EF4-FFF2-40B4-BE49-F238E27FC236}">
                <a16:creationId xmlns:a16="http://schemas.microsoft.com/office/drawing/2014/main" id="{92C6B4E6-ABB9-484A-B214-63A7D744F5A5}"/>
              </a:ext>
            </a:extLst>
          </p:cNvPr>
          <p:cNvSpPr/>
          <p:nvPr/>
        </p:nvSpPr>
        <p:spPr>
          <a:xfrm>
            <a:off x="2533679" y="5341401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B980073-CB6B-4111-A7D0-7FE229B15196}"/>
              </a:ext>
            </a:extLst>
          </p:cNvPr>
          <p:cNvSpPr/>
          <p:nvPr/>
        </p:nvSpPr>
        <p:spPr>
          <a:xfrm>
            <a:off x="2089730" y="2968850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F1D533D-4A4D-4035-97FF-3D2152EFDBB2}"/>
              </a:ext>
            </a:extLst>
          </p:cNvPr>
          <p:cNvSpPr/>
          <p:nvPr/>
        </p:nvSpPr>
        <p:spPr>
          <a:xfrm>
            <a:off x="2089730" y="1755246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B220F5D2-0A42-4098-B659-64451A89BD8F}"/>
              </a:ext>
            </a:extLst>
          </p:cNvPr>
          <p:cNvSpPr/>
          <p:nvPr/>
        </p:nvSpPr>
        <p:spPr>
          <a:xfrm>
            <a:off x="2573435" y="1305281"/>
            <a:ext cx="354492" cy="348099"/>
          </a:xfrm>
          <a:prstGeom prst="rtTriangle">
            <a:avLst/>
          </a:prstGeom>
          <a:solidFill>
            <a:srgbClr val="FF0000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E50E972-98BE-47FE-B541-636BDD68FCE8}"/>
              </a:ext>
            </a:extLst>
          </p:cNvPr>
          <p:cNvSpPr/>
          <p:nvPr/>
        </p:nvSpPr>
        <p:spPr>
          <a:xfrm>
            <a:off x="2699330" y="2995354"/>
            <a:ext cx="165652" cy="9421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21B957BD-BECD-4CFC-9DA5-3FC13CD4C348}"/>
              </a:ext>
            </a:extLst>
          </p:cNvPr>
          <p:cNvSpPr/>
          <p:nvPr/>
        </p:nvSpPr>
        <p:spPr>
          <a:xfrm>
            <a:off x="2633073" y="4281423"/>
            <a:ext cx="165652" cy="9421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F6E6BD9-B23B-4E15-83BE-C6978155C926}"/>
              </a:ext>
            </a:extLst>
          </p:cNvPr>
          <p:cNvSpPr/>
          <p:nvPr/>
        </p:nvSpPr>
        <p:spPr>
          <a:xfrm>
            <a:off x="1127587" y="742121"/>
            <a:ext cx="1364974" cy="4525800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9C6419D-0993-43C4-A6A7-F686E3CD42CF}"/>
              </a:ext>
            </a:extLst>
          </p:cNvPr>
          <p:cNvSpPr/>
          <p:nvPr/>
        </p:nvSpPr>
        <p:spPr>
          <a:xfrm>
            <a:off x="1557987" y="4428410"/>
            <a:ext cx="397565" cy="368044"/>
          </a:xfrm>
          <a:prstGeom prst="ellipse">
            <a:avLst/>
          </a:prstGeom>
          <a:solidFill>
            <a:srgbClr val="0A940A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Bande diagonale 25">
            <a:extLst>
              <a:ext uri="{FF2B5EF4-FFF2-40B4-BE49-F238E27FC236}">
                <a16:creationId xmlns:a16="http://schemas.microsoft.com/office/drawing/2014/main" id="{D66BFDCC-A6ED-492D-A14F-8471E07A3DBD}"/>
              </a:ext>
            </a:extLst>
          </p:cNvPr>
          <p:cNvSpPr/>
          <p:nvPr/>
        </p:nvSpPr>
        <p:spPr>
          <a:xfrm rot="12265623">
            <a:off x="2862871" y="3981197"/>
            <a:ext cx="523485" cy="228277"/>
          </a:xfrm>
          <a:prstGeom prst="diagStri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Bande diagonale 26">
            <a:extLst>
              <a:ext uri="{FF2B5EF4-FFF2-40B4-BE49-F238E27FC236}">
                <a16:creationId xmlns:a16="http://schemas.microsoft.com/office/drawing/2014/main" id="{3D76C3D6-78AE-4433-B291-F1E76FBFFCC0}"/>
              </a:ext>
            </a:extLst>
          </p:cNvPr>
          <p:cNvSpPr/>
          <p:nvPr/>
        </p:nvSpPr>
        <p:spPr>
          <a:xfrm rot="6537885">
            <a:off x="3045237" y="2347125"/>
            <a:ext cx="523485" cy="228277"/>
          </a:xfrm>
          <a:prstGeom prst="diagStri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C3165C1C-8C60-41A9-96AF-80A9B0F3509B}"/>
              </a:ext>
            </a:extLst>
          </p:cNvPr>
          <p:cNvSpPr/>
          <p:nvPr/>
        </p:nvSpPr>
        <p:spPr>
          <a:xfrm>
            <a:off x="5725475" y="578604"/>
            <a:ext cx="1987826" cy="2382590"/>
          </a:xfrm>
          <a:prstGeom prst="wedgeRoundRectCallout">
            <a:avLst>
              <a:gd name="adj1" fmla="val -193778"/>
              <a:gd name="adj2" fmla="val -900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 rupteurs de fin de course indiquant l’ouverture du tiroir en se relevant lorsque la case se déplace</a:t>
            </a:r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5F9AD10E-6833-4CD4-82C6-0EF96897B70A}"/>
              </a:ext>
            </a:extLst>
          </p:cNvPr>
          <p:cNvSpPr/>
          <p:nvPr/>
        </p:nvSpPr>
        <p:spPr>
          <a:xfrm>
            <a:off x="4792975" y="4879638"/>
            <a:ext cx="2451652" cy="1253743"/>
          </a:xfrm>
          <a:prstGeom prst="wedgeRoundRectCallout">
            <a:avLst>
              <a:gd name="adj1" fmla="val -110737"/>
              <a:gd name="adj2" fmla="val -30430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patient ouvre la  première dose de médicaments,</a:t>
            </a:r>
          </a:p>
          <a:p>
            <a:pPr algn="ctr"/>
            <a:r>
              <a:rPr lang="fr-FR" dirty="0"/>
              <a:t> il est 8 h…</a:t>
            </a:r>
          </a:p>
        </p:txBody>
      </p:sp>
    </p:spTree>
    <p:extLst>
      <p:ext uri="{BB962C8B-B14F-4D97-AF65-F5344CB8AC3E}">
        <p14:creationId xmlns:p14="http://schemas.microsoft.com/office/powerpoint/2010/main" val="368705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4EF520-9A39-4BF3-847A-1507A317F9EA}"/>
              </a:ext>
            </a:extLst>
          </p:cNvPr>
          <p:cNvSpPr/>
          <p:nvPr/>
        </p:nvSpPr>
        <p:spPr>
          <a:xfrm>
            <a:off x="157370" y="224934"/>
            <a:ext cx="11859867" cy="635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510AAD-2FE5-4ADB-83A1-E73BE3113971}"/>
              </a:ext>
            </a:extLst>
          </p:cNvPr>
          <p:cNvSpPr/>
          <p:nvPr/>
        </p:nvSpPr>
        <p:spPr>
          <a:xfrm>
            <a:off x="5802792" y="4826201"/>
            <a:ext cx="1364974" cy="1075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B105746-EBC9-4610-9710-120600EF15EF}"/>
              </a:ext>
            </a:extLst>
          </p:cNvPr>
          <p:cNvSpPr/>
          <p:nvPr/>
        </p:nvSpPr>
        <p:spPr>
          <a:xfrm>
            <a:off x="2827682" y="766910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2F5229D-0EFF-4441-A3A9-E6BB6BB101EB}"/>
              </a:ext>
            </a:extLst>
          </p:cNvPr>
          <p:cNvSpPr/>
          <p:nvPr/>
        </p:nvSpPr>
        <p:spPr>
          <a:xfrm>
            <a:off x="3311386" y="4447813"/>
            <a:ext cx="397565" cy="368044"/>
          </a:xfrm>
          <a:prstGeom prst="ellipse">
            <a:avLst/>
          </a:prstGeom>
          <a:solidFill>
            <a:srgbClr val="0A94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979FBC5-64AB-41C6-B96A-A446C8B90866}"/>
              </a:ext>
            </a:extLst>
          </p:cNvPr>
          <p:cNvSpPr/>
          <p:nvPr/>
        </p:nvSpPr>
        <p:spPr>
          <a:xfrm>
            <a:off x="5809420" y="882674"/>
            <a:ext cx="1364974" cy="4219411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CCA239C-30F0-43D9-8D4D-0CD58312CAE5}"/>
              </a:ext>
            </a:extLst>
          </p:cNvPr>
          <p:cNvSpPr/>
          <p:nvPr/>
        </p:nvSpPr>
        <p:spPr>
          <a:xfrm>
            <a:off x="5898875" y="4644266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Matin</a:t>
            </a:r>
          </a:p>
        </p:txBody>
      </p:sp>
      <p:sp>
        <p:nvSpPr>
          <p:cNvPr id="7" name="Trapèze 6">
            <a:extLst>
              <a:ext uri="{FF2B5EF4-FFF2-40B4-BE49-F238E27FC236}">
                <a16:creationId xmlns:a16="http://schemas.microsoft.com/office/drawing/2014/main" id="{57E07C6F-7959-4DC2-BD1C-8DF35427F54C}"/>
              </a:ext>
            </a:extLst>
          </p:cNvPr>
          <p:cNvSpPr/>
          <p:nvPr/>
        </p:nvSpPr>
        <p:spPr>
          <a:xfrm>
            <a:off x="6319627" y="5862958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AE92BB5-306D-4DCD-88B2-882D83372CD6}"/>
              </a:ext>
            </a:extLst>
          </p:cNvPr>
          <p:cNvSpPr/>
          <p:nvPr/>
        </p:nvSpPr>
        <p:spPr>
          <a:xfrm>
            <a:off x="5882306" y="3419418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MIDI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585F046-FA62-4DBF-9A4D-ED134BB54222}"/>
              </a:ext>
            </a:extLst>
          </p:cNvPr>
          <p:cNvSpPr/>
          <p:nvPr/>
        </p:nvSpPr>
        <p:spPr>
          <a:xfrm>
            <a:off x="5882306" y="2205814"/>
            <a:ext cx="1219200" cy="1205948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Soir</a:t>
            </a:r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84B76D9B-D502-475B-91B7-80A907E1B3FF}"/>
              </a:ext>
            </a:extLst>
          </p:cNvPr>
          <p:cNvSpPr/>
          <p:nvPr/>
        </p:nvSpPr>
        <p:spPr>
          <a:xfrm>
            <a:off x="6366011" y="1755849"/>
            <a:ext cx="354492" cy="348099"/>
          </a:xfrm>
          <a:prstGeom prst="rtTriangle">
            <a:avLst/>
          </a:prstGeom>
          <a:solidFill>
            <a:srgbClr val="FF0000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C481846-7E1C-40DF-B9B4-A6A5BD844A66}"/>
              </a:ext>
            </a:extLst>
          </p:cNvPr>
          <p:cNvSpPr/>
          <p:nvPr/>
        </p:nvSpPr>
        <p:spPr>
          <a:xfrm>
            <a:off x="6491906" y="3445922"/>
            <a:ext cx="165652" cy="9421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09991B8E-FD5C-4CEE-A1B9-B60DFA82FE7C}"/>
              </a:ext>
            </a:extLst>
          </p:cNvPr>
          <p:cNvSpPr/>
          <p:nvPr/>
        </p:nvSpPr>
        <p:spPr>
          <a:xfrm>
            <a:off x="6425649" y="4731991"/>
            <a:ext cx="165652" cy="9421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3EA2CA32-E97B-4CE3-AB9E-6CEDE763AA22}"/>
              </a:ext>
            </a:extLst>
          </p:cNvPr>
          <p:cNvSpPr/>
          <p:nvPr/>
        </p:nvSpPr>
        <p:spPr>
          <a:xfrm>
            <a:off x="496959" y="2205814"/>
            <a:ext cx="1727750" cy="2882905"/>
          </a:xfrm>
          <a:prstGeom prst="wedgeRoundRectCallout">
            <a:avLst>
              <a:gd name="adj1" fmla="val 94489"/>
              <a:gd name="adj2" fmla="val 1516"/>
              <a:gd name="adj3" fmla="val 166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Signal sonore indiquant qu’une prise de médicaments doit être effectuée</a:t>
            </a:r>
          </a:p>
        </p:txBody>
      </p:sp>
      <p:sp>
        <p:nvSpPr>
          <p:cNvPr id="23" name="Bulle narrative : rectangle à coins arrondis 22">
            <a:extLst>
              <a:ext uri="{FF2B5EF4-FFF2-40B4-BE49-F238E27FC236}">
                <a16:creationId xmlns:a16="http://schemas.microsoft.com/office/drawing/2014/main" id="{B01E541C-1E25-42ED-8505-89A132024B26}"/>
              </a:ext>
            </a:extLst>
          </p:cNvPr>
          <p:cNvSpPr/>
          <p:nvPr/>
        </p:nvSpPr>
        <p:spPr>
          <a:xfrm>
            <a:off x="8441635" y="1656523"/>
            <a:ext cx="2890631" cy="1789400"/>
          </a:xfrm>
          <a:prstGeom prst="wedgeRoundRectCallout">
            <a:avLst>
              <a:gd name="adj1" fmla="val -109314"/>
              <a:gd name="adj2" fmla="val -34454"/>
              <a:gd name="adj3" fmla="val 166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Détection de l’ouverture de la première prise de médicaments du tiroir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17FE710-1DA5-4789-88B8-586B901F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42976">
            <a:off x="3201484" y="3265672"/>
            <a:ext cx="799849" cy="799849"/>
          </a:xfrm>
          <a:prstGeom prst="rect">
            <a:avLst/>
          </a:prstGeom>
        </p:spPr>
      </p:pic>
      <p:sp>
        <p:nvSpPr>
          <p:cNvPr id="25" name="Trapèze 24">
            <a:extLst>
              <a:ext uri="{FF2B5EF4-FFF2-40B4-BE49-F238E27FC236}">
                <a16:creationId xmlns:a16="http://schemas.microsoft.com/office/drawing/2014/main" id="{14052F22-50AC-416B-96DF-462F34E54678}"/>
              </a:ext>
            </a:extLst>
          </p:cNvPr>
          <p:cNvSpPr/>
          <p:nvPr/>
        </p:nvSpPr>
        <p:spPr>
          <a:xfrm>
            <a:off x="3352801" y="5169073"/>
            <a:ext cx="331303" cy="328863"/>
          </a:xfrm>
          <a:prstGeom prst="trapezoid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B668A-00ED-4200-9B13-3BEFD1FEA605}"/>
              </a:ext>
            </a:extLst>
          </p:cNvPr>
          <p:cNvSpPr/>
          <p:nvPr/>
        </p:nvSpPr>
        <p:spPr>
          <a:xfrm>
            <a:off x="198783" y="198783"/>
            <a:ext cx="11781182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60BC31D-54BD-4B28-85E6-A2EA8D2E4162}"/>
              </a:ext>
            </a:extLst>
          </p:cNvPr>
          <p:cNvSpPr/>
          <p:nvPr/>
        </p:nvSpPr>
        <p:spPr>
          <a:xfrm>
            <a:off x="2827682" y="766910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159E8D8-94CC-4C13-B272-CFCD7407A26C}"/>
              </a:ext>
            </a:extLst>
          </p:cNvPr>
          <p:cNvSpPr/>
          <p:nvPr/>
        </p:nvSpPr>
        <p:spPr>
          <a:xfrm>
            <a:off x="3311386" y="4447813"/>
            <a:ext cx="397565" cy="368044"/>
          </a:xfrm>
          <a:prstGeom prst="ellipse">
            <a:avLst/>
          </a:prstGeom>
          <a:solidFill>
            <a:srgbClr val="0A94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3B712522-A310-4315-90CD-E1EFB7E7A5AC}"/>
              </a:ext>
            </a:extLst>
          </p:cNvPr>
          <p:cNvSpPr/>
          <p:nvPr/>
        </p:nvSpPr>
        <p:spPr>
          <a:xfrm>
            <a:off x="6096000" y="1855304"/>
            <a:ext cx="4837043" cy="1573696"/>
          </a:xfrm>
          <a:prstGeom prst="wedgeRoundRectCallout">
            <a:avLst>
              <a:gd name="adj1" fmla="val -96449"/>
              <a:gd name="adj2" fmla="val 117236"/>
              <a:gd name="adj3" fmla="val 166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Erwann   n’a pas ouvert le tiroir!!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 ¼  d’heure plus tard,  le signal sonore et la diode vont se réactiver …un peu plus fort…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5ECD078-6A61-4E77-A7FC-DDD5E54A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012054">
            <a:off x="2412963" y="2454402"/>
            <a:ext cx="2194408" cy="15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667E25-4474-447A-B761-454ACFA82614}"/>
              </a:ext>
            </a:extLst>
          </p:cNvPr>
          <p:cNvSpPr/>
          <p:nvPr/>
        </p:nvSpPr>
        <p:spPr>
          <a:xfrm>
            <a:off x="198783" y="198783"/>
            <a:ext cx="11781182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8F6D283-8305-477B-9854-39C8B66DA466}"/>
              </a:ext>
            </a:extLst>
          </p:cNvPr>
          <p:cNvSpPr/>
          <p:nvPr/>
        </p:nvSpPr>
        <p:spPr>
          <a:xfrm>
            <a:off x="2827682" y="766910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932C381-EAA7-4D05-B1A7-645ED96802E6}"/>
              </a:ext>
            </a:extLst>
          </p:cNvPr>
          <p:cNvSpPr/>
          <p:nvPr/>
        </p:nvSpPr>
        <p:spPr>
          <a:xfrm>
            <a:off x="3311386" y="4447813"/>
            <a:ext cx="397565" cy="368044"/>
          </a:xfrm>
          <a:prstGeom prst="ellipse">
            <a:avLst/>
          </a:prstGeom>
          <a:solidFill>
            <a:srgbClr val="0A94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2A16ECC-87E3-4E34-879B-7999217A7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6183" y="1984453"/>
            <a:ext cx="1147970" cy="2295940"/>
          </a:xfrm>
          <a:prstGeom prst="rect">
            <a:avLst/>
          </a:prstGeom>
        </p:spPr>
      </p:pic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68703B3D-2ED9-41AF-80C4-2C6A5F0A78A1}"/>
              </a:ext>
            </a:extLst>
          </p:cNvPr>
          <p:cNvSpPr/>
          <p:nvPr/>
        </p:nvSpPr>
        <p:spPr>
          <a:xfrm>
            <a:off x="6944139" y="766910"/>
            <a:ext cx="4346713" cy="2806284"/>
          </a:xfrm>
          <a:prstGeom prst="wedgeRoundRectCallout">
            <a:avLst>
              <a:gd name="adj1" fmla="val -115000"/>
              <a:gd name="adj2" fmla="val 84264"/>
              <a:gd name="adj3" fmla="val 166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et dernier avertissement !! Il est  grand temps de  prendre les médicaments!!!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D’ailleurs cela fait une heure qu'Erwann est alerté tous les quarts d’heure ! La lumière et le son ne sont pas assez …</a:t>
            </a:r>
          </a:p>
          <a:p>
            <a:pPr algn="ctr"/>
            <a:endParaRPr lang="fr-FR" dirty="0"/>
          </a:p>
          <a:p>
            <a:pPr algn="ctr"/>
            <a:r>
              <a:rPr lang="fr-FR" sz="2400" b="1" dirty="0"/>
              <a:t>Alors que se passe-t-il ???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374605F0-886C-4544-9667-8D7F7B992013}"/>
              </a:ext>
            </a:extLst>
          </p:cNvPr>
          <p:cNvSpPr/>
          <p:nvPr/>
        </p:nvSpPr>
        <p:spPr>
          <a:xfrm>
            <a:off x="556591" y="1298713"/>
            <a:ext cx="1828800" cy="1020417"/>
          </a:xfrm>
          <a:prstGeom prst="wedgeRoundRectCallout">
            <a:avLst>
              <a:gd name="adj1" fmla="val 81341"/>
              <a:gd name="adj2" fmla="val 70608"/>
              <a:gd name="adj3" fmla="val 166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Musique encore un peu plus forte…</a:t>
            </a:r>
          </a:p>
        </p:txBody>
      </p:sp>
    </p:spTree>
    <p:extLst>
      <p:ext uri="{BB962C8B-B14F-4D97-AF65-F5344CB8AC3E}">
        <p14:creationId xmlns:p14="http://schemas.microsoft.com/office/powerpoint/2010/main" val="91646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CDBEB5-E0E3-4385-AA1F-FA9CBDF64A4B}"/>
              </a:ext>
            </a:extLst>
          </p:cNvPr>
          <p:cNvSpPr/>
          <p:nvPr/>
        </p:nvSpPr>
        <p:spPr>
          <a:xfrm>
            <a:off x="198783" y="198783"/>
            <a:ext cx="11781182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E82ED06-3278-417A-8E1D-8A226B97FF56}"/>
              </a:ext>
            </a:extLst>
          </p:cNvPr>
          <p:cNvSpPr/>
          <p:nvPr/>
        </p:nvSpPr>
        <p:spPr>
          <a:xfrm>
            <a:off x="2827682" y="766910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Lundi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11F0A7-643C-482B-9969-6E5A641A27A7}"/>
              </a:ext>
            </a:extLst>
          </p:cNvPr>
          <p:cNvSpPr/>
          <p:nvPr/>
        </p:nvSpPr>
        <p:spPr>
          <a:xfrm>
            <a:off x="3311386" y="4447813"/>
            <a:ext cx="397565" cy="368044"/>
          </a:xfrm>
          <a:prstGeom prst="ellipse">
            <a:avLst/>
          </a:prstGeom>
          <a:solidFill>
            <a:srgbClr val="0A94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C9C7DBBF-716A-4460-8495-6FFC4F46A487}"/>
              </a:ext>
            </a:extLst>
          </p:cNvPr>
          <p:cNvSpPr/>
          <p:nvPr/>
        </p:nvSpPr>
        <p:spPr>
          <a:xfrm>
            <a:off x="5261113" y="1099931"/>
            <a:ext cx="6255026" cy="1854284"/>
          </a:xfrm>
          <a:prstGeom prst="wedgeRoundRectCallout">
            <a:avLst>
              <a:gd name="adj1" fmla="val -72789"/>
              <a:gd name="adj2" fmla="val 136406"/>
              <a:gd name="adj3" fmla="val 166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Diode désespérée!!</a:t>
            </a:r>
          </a:p>
          <a:p>
            <a:pPr algn="ctr"/>
            <a:r>
              <a:rPr lang="fr-FR" dirty="0"/>
              <a:t> ‘’Erwann D’’ n’est pas venu ouvrir le tiroir ce matin, et /ou ce midi et/ou ce soir….(c’est bien la peine qu’on se décarcasse toute la nuit pour vous créer de tels bijoux connectés!!).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30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95BB10-341D-4B53-A871-13F4915C251A}"/>
              </a:ext>
            </a:extLst>
          </p:cNvPr>
          <p:cNvSpPr/>
          <p:nvPr/>
        </p:nvSpPr>
        <p:spPr>
          <a:xfrm>
            <a:off x="198783" y="198783"/>
            <a:ext cx="11781182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BDD86F5-C751-49DC-A008-1AB04D6D50CA}"/>
              </a:ext>
            </a:extLst>
          </p:cNvPr>
          <p:cNvSpPr/>
          <p:nvPr/>
        </p:nvSpPr>
        <p:spPr>
          <a:xfrm>
            <a:off x="2827682" y="766910"/>
            <a:ext cx="1364974" cy="4731026"/>
          </a:xfrm>
          <a:prstGeom prst="roundRect">
            <a:avLst/>
          </a:prstGeom>
          <a:solidFill>
            <a:schemeClr val="bg2">
              <a:lumMod val="25000"/>
            </a:schemeClr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Mardi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A565D87-5820-4E7B-9F39-90707DDCF649}"/>
              </a:ext>
            </a:extLst>
          </p:cNvPr>
          <p:cNvSpPr/>
          <p:nvPr/>
        </p:nvSpPr>
        <p:spPr>
          <a:xfrm>
            <a:off x="3311386" y="4447813"/>
            <a:ext cx="397565" cy="368044"/>
          </a:xfrm>
          <a:prstGeom prst="ellipse">
            <a:avLst/>
          </a:prstGeom>
          <a:solidFill>
            <a:srgbClr val="0A94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hylactère : pensées 4">
            <a:extLst>
              <a:ext uri="{FF2B5EF4-FFF2-40B4-BE49-F238E27FC236}">
                <a16:creationId xmlns:a16="http://schemas.microsoft.com/office/drawing/2014/main" id="{14DDECE2-5512-4A25-8B9E-E70F26BAEC56}"/>
              </a:ext>
            </a:extLst>
          </p:cNvPr>
          <p:cNvSpPr/>
          <p:nvPr/>
        </p:nvSpPr>
        <p:spPr>
          <a:xfrm>
            <a:off x="4459459" y="1561514"/>
            <a:ext cx="6344530" cy="2391508"/>
          </a:xfrm>
          <a:prstGeom prst="cloudCallout">
            <a:avLst>
              <a:gd name="adj1" fmla="val 51201"/>
              <a:gd name="adj2" fmla="val 122096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Et mardi, et tout le reste de la semaine, même scénario!…</a:t>
            </a:r>
          </a:p>
        </p:txBody>
      </p:sp>
    </p:spTree>
    <p:extLst>
      <p:ext uri="{BB962C8B-B14F-4D97-AF65-F5344CB8AC3E}">
        <p14:creationId xmlns:p14="http://schemas.microsoft.com/office/powerpoint/2010/main" val="11058179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349</Words>
  <Application>Microsoft Office PowerPoint</Application>
  <PresentationFormat>Grand écran</PresentationFormat>
  <Paragraphs>261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Semainier/Pilulier</dc:title>
  <dc:creator>ann-katell Droumaguet</dc:creator>
  <cp:lastModifiedBy>ann-katell Droumaguet</cp:lastModifiedBy>
  <cp:revision>34</cp:revision>
  <dcterms:created xsi:type="dcterms:W3CDTF">2019-03-29T22:48:24Z</dcterms:created>
  <dcterms:modified xsi:type="dcterms:W3CDTF">2019-03-30T21:16:51Z</dcterms:modified>
</cp:coreProperties>
</file>