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16231f9ed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16231f9e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16231f9ed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16231f9ed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16231f9ed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16231f9ed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16231f9ed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16231f9ed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16231f9ed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16231f9ed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16231f9ed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16231f9ed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16231f9ed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16231f9ed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16231f9ed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16231f9ed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16231f9ed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16231f9ed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16231f9ed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16231f9ed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16231f9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16231f9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16231f9ed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16231f9ed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16231f9ed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16231f9ed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16231f9e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16231f9e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16231f9e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16231f9e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16231f9ed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16231f9ed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16231f9ed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16231f9ed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16231f9ed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16231f9ed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16231f9e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16231f9e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16231f9e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16231f9e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16231f9ed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16231f9ed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16231f9e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16231f9e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16231f9ed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16231f9ed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16231f9e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16231f9e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16231f9e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16231f9e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16231f9e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16231f9e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16231f9e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16231f9e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16231f9e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16231f9e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16231f9ed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16231f9ed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mdpi.com/2305-" TargetMode="External"/><Relationship Id="rId4" Type="http://schemas.openxmlformats.org/officeDocument/2006/relationships/hyperlink" Target="https://www.mdpi.com/230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1200"/>
              </a:spcBef>
              <a:spcAft>
                <a:spcPts val="0"/>
              </a:spcAft>
              <a:buClr>
                <a:schemeClr val="dk1"/>
              </a:buClr>
              <a:buSzPts val="1100"/>
              <a:buFont typeface="Arial"/>
              <a:buNone/>
            </a:pPr>
            <a:r>
              <a:rPr b="1" lang="en" sz="1700"/>
              <a:t>Prediction of Human Health Risks to Agrochemicals using Machine Learning</a:t>
            </a:r>
            <a:endParaRPr b="1" sz="1700"/>
          </a:p>
          <a:p>
            <a:pPr indent="0" lvl="0" marL="0" rtl="0" algn="ctr">
              <a:spcBef>
                <a:spcPts val="1200"/>
              </a:spcBef>
              <a:spcAft>
                <a:spcPts val="0"/>
              </a:spcAft>
              <a:buNone/>
            </a:pPr>
            <a:r>
              <a:t/>
            </a:r>
            <a:endParaRPr/>
          </a:p>
        </p:txBody>
      </p:sp>
      <p:sp>
        <p:nvSpPr>
          <p:cNvPr id="55" name="Google Shape;55;p13"/>
          <p:cNvSpPr txBox="1"/>
          <p:nvPr>
            <p:ph idx="1" type="subTitle"/>
          </p:nvPr>
        </p:nvSpPr>
        <p:spPr>
          <a:xfrm>
            <a:off x="311700" y="2004575"/>
            <a:ext cx="8520600" cy="792600"/>
          </a:xfrm>
          <a:prstGeom prst="rect">
            <a:avLst/>
          </a:prstGeom>
        </p:spPr>
        <p:txBody>
          <a:bodyPr anchorCtr="0" anchor="t" bIns="91425" lIns="91425" spcFirstLastPara="1" rIns="91425" wrap="square" tIns="91425">
            <a:noAutofit/>
          </a:bodyPr>
          <a:lstStyle/>
          <a:p>
            <a:pPr indent="0" lvl="0" marL="0" rtl="0" algn="ctr">
              <a:lnSpc>
                <a:spcPct val="200000"/>
              </a:lnSpc>
              <a:spcBef>
                <a:spcPts val="1200"/>
              </a:spcBef>
              <a:spcAft>
                <a:spcPts val="0"/>
              </a:spcAft>
              <a:buSzPts val="1100"/>
              <a:buNone/>
            </a:pPr>
            <a:r>
              <a:rPr lang="en" sz="1200">
                <a:solidFill>
                  <a:schemeClr val="dk1"/>
                </a:solidFill>
              </a:rPr>
              <a:t>DATA 245: Machine Learning Technologies</a:t>
            </a:r>
            <a:endParaRPr sz="1050">
              <a:solidFill>
                <a:schemeClr val="dk1"/>
              </a:solidFill>
            </a:endParaRPr>
          </a:p>
          <a:p>
            <a:pPr indent="0" lvl="0" marL="0" rtl="0" algn="ctr">
              <a:lnSpc>
                <a:spcPct val="95000"/>
              </a:lnSpc>
              <a:spcBef>
                <a:spcPts val="1200"/>
              </a:spcBef>
              <a:spcAft>
                <a:spcPts val="0"/>
              </a:spcAft>
              <a:buClr>
                <a:schemeClr val="dk1"/>
              </a:buClr>
              <a:buSzPts val="688"/>
              <a:buFont typeface="Arial"/>
              <a:buNone/>
            </a:pPr>
            <a:r>
              <a:rPr lang="en" sz="1050">
                <a:solidFill>
                  <a:schemeClr val="dk1"/>
                </a:solidFill>
              </a:rPr>
              <a:t>Ann Maria John, Padmini Arra, Priyanka Bhyregowda, Sahana Thoravalli Prabhuswamy, Supriya Vasagiri</a:t>
            </a:r>
            <a:endParaRPr sz="1050">
              <a:solidFill>
                <a:schemeClr val="dk1"/>
              </a:solidFill>
            </a:endParaRPr>
          </a:p>
          <a:p>
            <a:pPr indent="0" lvl="0" marL="0" rtl="0" algn="ctr">
              <a:lnSpc>
                <a:spcPct val="80000"/>
              </a:lnSpc>
              <a:spcBef>
                <a:spcPts val="0"/>
              </a:spcBef>
              <a:spcAft>
                <a:spcPts val="0"/>
              </a:spcAft>
              <a:buSzPts val="688"/>
              <a:buNone/>
            </a:pPr>
            <a:r>
              <a:t/>
            </a:r>
            <a:endParaRPr sz="175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478525" y="912238"/>
            <a:ext cx="2466975" cy="3990975"/>
          </a:xfrm>
          <a:prstGeom prst="rect">
            <a:avLst/>
          </a:prstGeom>
          <a:noFill/>
          <a:ln>
            <a:noFill/>
          </a:ln>
        </p:spPr>
      </p:pic>
      <p:pic>
        <p:nvPicPr>
          <p:cNvPr id="115" name="Google Shape;115;p22"/>
          <p:cNvPicPr preferRelativeResize="0"/>
          <p:nvPr/>
        </p:nvPicPr>
        <p:blipFill>
          <a:blip r:embed="rId4">
            <a:alphaModFix/>
          </a:blip>
          <a:stretch>
            <a:fillRect/>
          </a:stretch>
        </p:blipFill>
        <p:spPr>
          <a:xfrm>
            <a:off x="3231300" y="152400"/>
            <a:ext cx="5622624" cy="4838700"/>
          </a:xfrm>
          <a:prstGeom prst="rect">
            <a:avLst/>
          </a:prstGeom>
          <a:noFill/>
          <a:ln>
            <a:noFill/>
          </a:ln>
        </p:spPr>
      </p:pic>
      <p:sp>
        <p:nvSpPr>
          <p:cNvPr id="116" name="Google Shape;116;p22"/>
          <p:cNvSpPr txBox="1"/>
          <p:nvPr>
            <p:ph type="title"/>
          </p:nvPr>
        </p:nvSpPr>
        <p:spPr>
          <a:xfrm>
            <a:off x="548850" y="152400"/>
            <a:ext cx="1328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chemeClr val="dk1"/>
              </a:buClr>
              <a:buSzPts val="1200"/>
              <a:buAutoNum type="alphaLcPeriod"/>
            </a:pPr>
            <a:r>
              <a:rPr lang="en" sz="1200">
                <a:solidFill>
                  <a:schemeClr val="dk1"/>
                </a:solidFill>
              </a:rPr>
              <a:t>P-value significant feature selection - Ordinary least square method from statsmodel is used to determine the p-values for each feature and features with p-values above 0.05 are ignored because of lack of significance. </a:t>
            </a:r>
            <a:endParaRPr sz="1200">
              <a:solidFill>
                <a:schemeClr val="dk1"/>
              </a:solidFill>
            </a:endParaRPr>
          </a:p>
          <a:p>
            <a:pPr indent="-304800" lvl="0" marL="457200" rtl="0" algn="l">
              <a:lnSpc>
                <a:spcPct val="200000"/>
              </a:lnSpc>
              <a:spcBef>
                <a:spcPts val="0"/>
              </a:spcBef>
              <a:spcAft>
                <a:spcPts val="0"/>
              </a:spcAft>
              <a:buClr>
                <a:schemeClr val="dk1"/>
              </a:buClr>
              <a:buSzPts val="1200"/>
              <a:buAutoNum type="alphaLcPeriod"/>
            </a:pPr>
            <a:r>
              <a:rPr lang="en" sz="1200">
                <a:solidFill>
                  <a:schemeClr val="dk1"/>
                </a:solidFill>
              </a:rPr>
              <a:t>SelectKbest - mutual_info_classif parameter is used to find the dependency between features and target variables and rank them to select the k best out of it. </a:t>
            </a:r>
            <a:endParaRPr sz="1200">
              <a:solidFill>
                <a:schemeClr val="dk1"/>
              </a:solidFill>
            </a:endParaRPr>
          </a:p>
          <a:p>
            <a:pPr indent="-304800" lvl="0" marL="457200" rtl="0" algn="l">
              <a:lnSpc>
                <a:spcPct val="200000"/>
              </a:lnSpc>
              <a:spcBef>
                <a:spcPts val="0"/>
              </a:spcBef>
              <a:spcAft>
                <a:spcPts val="0"/>
              </a:spcAft>
              <a:buClr>
                <a:schemeClr val="dk1"/>
              </a:buClr>
              <a:buSzPts val="1200"/>
              <a:buAutoNum type="alphaLcPeriod"/>
            </a:pPr>
            <a:r>
              <a:rPr lang="en" sz="1200">
                <a:solidFill>
                  <a:schemeClr val="dk1"/>
                </a:solidFill>
              </a:rPr>
              <a:t>Recursive feature elimination - RandomForest estimator is used to recursively fit the model with a smaller set of features each time and get the feature importance. The process is repeated until we get the desired number of features.</a:t>
            </a:r>
            <a:endParaRPr sz="12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DIMENSION REDUCTION</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chemeClr val="dk1"/>
              </a:buClr>
              <a:buSzPts val="1200"/>
              <a:buChar char="●"/>
            </a:pPr>
            <a:r>
              <a:rPr lang="en" sz="1200">
                <a:solidFill>
                  <a:schemeClr val="dk1"/>
                </a:solidFill>
              </a:rPr>
              <a:t>A Few dimensionality reduction techniques like FAMD (Factor Analysis for Mixed Data) and Kernel PCA (</a:t>
            </a:r>
            <a:r>
              <a:rPr lang="en" sz="1200">
                <a:solidFill>
                  <a:schemeClr val="dk1"/>
                </a:solidFill>
              </a:rPr>
              <a:t>Principal</a:t>
            </a:r>
            <a:r>
              <a:rPr lang="en" sz="1200">
                <a:solidFill>
                  <a:schemeClr val="dk1"/>
                </a:solidFill>
              </a:rPr>
              <a:t> Component Analysis) were employed in the process of model development. </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Since the results obtained after applying the dimension reduction techniques were poor, these techniques were not used during the hyperparameter tuning of various models.</a:t>
            </a:r>
            <a:endParaRPr sz="1300">
              <a:solidFill>
                <a:schemeClr val="dk1"/>
              </a:solidFill>
              <a:highlight>
                <a:srgbClr val="00FF00"/>
              </a:highlight>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STANDARDIZATION</a:t>
            </a:r>
            <a:endParaRPr sz="2020"/>
          </a:p>
        </p:txBody>
      </p:sp>
      <p:sp>
        <p:nvSpPr>
          <p:cNvPr id="134" name="Google Shape;134;p25"/>
          <p:cNvSpPr txBox="1"/>
          <p:nvPr>
            <p:ph idx="1" type="body"/>
          </p:nvPr>
        </p:nvSpPr>
        <p:spPr>
          <a:xfrm>
            <a:off x="311700" y="1152475"/>
            <a:ext cx="8520600" cy="1649100"/>
          </a:xfrm>
          <a:prstGeom prst="rect">
            <a:avLst/>
          </a:prstGeom>
        </p:spPr>
        <p:txBody>
          <a:bodyPr anchorCtr="0" anchor="t" bIns="91425" lIns="91425" spcFirstLastPara="1" rIns="91425" wrap="square" tIns="91425">
            <a:normAutofit fontScale="85000"/>
          </a:bodyPr>
          <a:lstStyle/>
          <a:p>
            <a:pPr indent="0" lvl="0" marL="0" rtl="0" algn="l">
              <a:lnSpc>
                <a:spcPct val="200000"/>
              </a:lnSpc>
              <a:spcBef>
                <a:spcPts val="1200"/>
              </a:spcBef>
              <a:spcAft>
                <a:spcPts val="0"/>
              </a:spcAft>
              <a:buNone/>
            </a:pPr>
            <a:r>
              <a:rPr lang="en" sz="1200">
                <a:solidFill>
                  <a:schemeClr val="dk1"/>
                </a:solidFill>
              </a:rPr>
              <a:t>After the train test split is performed, the train data is fitted and transformed using the Column transformer where the numerical features are standardized using the StandardScaler() function from Sklearn, the binary features are bypassed, and the test data is transformed.</a:t>
            </a:r>
            <a:endParaRPr sz="1200">
              <a:solidFill>
                <a:schemeClr val="dk1"/>
              </a:solidFill>
            </a:endParaRPr>
          </a:p>
          <a:p>
            <a:pPr indent="12700" lvl="0" marL="0" rtl="0" algn="l">
              <a:lnSpc>
                <a:spcPct val="200000"/>
              </a:lnSpc>
              <a:spcBef>
                <a:spcPts val="1200"/>
              </a:spcBef>
              <a:spcAft>
                <a:spcPts val="800"/>
              </a:spcAft>
              <a:buClr>
                <a:schemeClr val="dk1"/>
              </a:buClr>
              <a:buSzPct val="91666"/>
              <a:buFont typeface="Arial"/>
              <a:buNone/>
            </a:pPr>
            <a:r>
              <a:rPr lang="en" sz="1200">
                <a:solidFill>
                  <a:schemeClr val="dk1"/>
                </a:solidFill>
              </a:rPr>
              <a:t>It is important to use standardization techniques when we are using Machine learning algorithms such as K nearest neighbors(KNN) and Support Vector Machines(SVM) as these algorithms are sensitive to the scale of input features.</a:t>
            </a:r>
            <a:endParaRPr sz="1200">
              <a:solidFill>
                <a:schemeClr val="dk1"/>
              </a:solidFill>
            </a:endParaRPr>
          </a:p>
        </p:txBody>
      </p:sp>
      <p:sp>
        <p:nvSpPr>
          <p:cNvPr id="135" name="Google Shape;135;p25"/>
          <p:cNvSpPr txBox="1"/>
          <p:nvPr>
            <p:ph type="title"/>
          </p:nvPr>
        </p:nvSpPr>
        <p:spPr>
          <a:xfrm>
            <a:off x="311700" y="27435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TRAIN-TEST SPLIT</a:t>
            </a:r>
            <a:endParaRPr sz="2020"/>
          </a:p>
        </p:txBody>
      </p:sp>
      <p:sp>
        <p:nvSpPr>
          <p:cNvPr id="136" name="Google Shape;136;p25"/>
          <p:cNvSpPr txBox="1"/>
          <p:nvPr/>
        </p:nvSpPr>
        <p:spPr>
          <a:xfrm>
            <a:off x="350475" y="3244675"/>
            <a:ext cx="8646600" cy="338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1200"/>
              </a:spcBef>
              <a:spcAft>
                <a:spcPts val="1200"/>
              </a:spcAft>
              <a:buNone/>
            </a:pPr>
            <a:r>
              <a:rPr lang="en" sz="1000">
                <a:solidFill>
                  <a:schemeClr val="dk1"/>
                </a:solidFill>
              </a:rPr>
              <a:t>We have used Sklearn train_test_split for splitting the data. The data is split into 80:20 ratio.</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DATA IMPUTATION</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lnSpc>
                <a:spcPct val="200000"/>
              </a:lnSpc>
              <a:spcBef>
                <a:spcPts val="0"/>
              </a:spcBef>
              <a:spcAft>
                <a:spcPts val="0"/>
              </a:spcAft>
              <a:buNone/>
            </a:pPr>
            <a:r>
              <a:rPr lang="en" sz="1200">
                <a:solidFill>
                  <a:schemeClr val="dk1"/>
                </a:solidFill>
                <a:highlight>
                  <a:srgbClr val="FFFFFF"/>
                </a:highlight>
              </a:rPr>
              <a:t>Missing data is common in all study and survey designs. We use three methods for missing value imputation:</a:t>
            </a:r>
            <a:endParaRPr sz="1200">
              <a:solidFill>
                <a:schemeClr val="dk1"/>
              </a:solidFill>
              <a:highlight>
                <a:srgbClr val="FFFFFF"/>
              </a:highlight>
            </a:endParaRPr>
          </a:p>
          <a:p>
            <a:pPr indent="0" lvl="0" marL="0" rtl="0" algn="l">
              <a:lnSpc>
                <a:spcPct val="200000"/>
              </a:lnSpc>
              <a:spcBef>
                <a:spcPts val="0"/>
              </a:spcBef>
              <a:spcAft>
                <a:spcPts val="0"/>
              </a:spcAft>
              <a:buNone/>
            </a:pPr>
            <a:r>
              <a:rPr b="1" lang="en" sz="1200">
                <a:solidFill>
                  <a:schemeClr val="dk1"/>
                </a:solidFill>
                <a:highlight>
                  <a:srgbClr val="FFFFFF"/>
                </a:highlight>
              </a:rPr>
              <a:t>Replacing with constant value</a:t>
            </a:r>
            <a:endParaRPr b="1" sz="1200">
              <a:solidFill>
                <a:schemeClr val="dk1"/>
              </a:solidFill>
              <a:highlight>
                <a:srgbClr val="FFFFFF"/>
              </a:highlight>
            </a:endParaRPr>
          </a:p>
          <a:p>
            <a:pPr indent="-281940" lvl="0" marL="457200" rtl="0" algn="l">
              <a:lnSpc>
                <a:spcPct val="200000"/>
              </a:lnSpc>
              <a:spcBef>
                <a:spcPts val="0"/>
              </a:spcBef>
              <a:spcAft>
                <a:spcPts val="0"/>
              </a:spcAft>
              <a:buClr>
                <a:schemeClr val="dk1"/>
              </a:buClr>
              <a:buSzPct val="100000"/>
              <a:buChar char="●"/>
            </a:pPr>
            <a:r>
              <a:rPr lang="en" sz="1200">
                <a:solidFill>
                  <a:schemeClr val="dk1"/>
                </a:solidFill>
                <a:highlight>
                  <a:srgbClr val="FFFFFF"/>
                </a:highlight>
              </a:rPr>
              <a:t>A constant value of -1 was used to replace the missing values in the dataset. </a:t>
            </a:r>
            <a:endParaRPr sz="1200">
              <a:solidFill>
                <a:schemeClr val="dk1"/>
              </a:solidFill>
              <a:highlight>
                <a:srgbClr val="FFFFFF"/>
              </a:highlight>
            </a:endParaRPr>
          </a:p>
          <a:p>
            <a:pPr indent="-281940" lvl="0" marL="457200" rtl="0" algn="l">
              <a:lnSpc>
                <a:spcPct val="200000"/>
              </a:lnSpc>
              <a:spcBef>
                <a:spcPts val="0"/>
              </a:spcBef>
              <a:spcAft>
                <a:spcPts val="0"/>
              </a:spcAft>
              <a:buClr>
                <a:schemeClr val="dk1"/>
              </a:buClr>
              <a:buSzPct val="100000"/>
              <a:buChar char="●"/>
            </a:pPr>
            <a:r>
              <a:rPr lang="en" sz="1200">
                <a:solidFill>
                  <a:schemeClr val="dk1"/>
                </a:solidFill>
                <a:highlight>
                  <a:srgbClr val="FFFFFF"/>
                </a:highlight>
              </a:rPr>
              <a:t>Using a constant helps simplify the analysis and helps to maintain the consistency of the dataset. </a:t>
            </a:r>
            <a:endParaRPr sz="1200">
              <a:solidFill>
                <a:schemeClr val="dk1"/>
              </a:solidFill>
              <a:highlight>
                <a:srgbClr val="FFFFFF"/>
              </a:highlight>
            </a:endParaRPr>
          </a:p>
          <a:p>
            <a:pPr indent="-281940" lvl="0" marL="457200" rtl="0" algn="l">
              <a:lnSpc>
                <a:spcPct val="200000"/>
              </a:lnSpc>
              <a:spcBef>
                <a:spcPts val="0"/>
              </a:spcBef>
              <a:spcAft>
                <a:spcPts val="0"/>
              </a:spcAft>
              <a:buClr>
                <a:schemeClr val="dk1"/>
              </a:buClr>
              <a:buSzPct val="100000"/>
              <a:buChar char="●"/>
            </a:pPr>
            <a:r>
              <a:rPr lang="en" sz="1200">
                <a:solidFill>
                  <a:schemeClr val="dk1"/>
                </a:solidFill>
                <a:highlight>
                  <a:srgbClr val="FFFFFF"/>
                </a:highlight>
              </a:rPr>
              <a:t>This also prevents the introduction of bias into the analysis.</a:t>
            </a:r>
            <a:endParaRPr sz="1200">
              <a:solidFill>
                <a:schemeClr val="dk1"/>
              </a:solidFill>
              <a:highlight>
                <a:srgbClr val="FFFFFF"/>
              </a:highlight>
            </a:endParaRPr>
          </a:p>
          <a:p>
            <a:pPr indent="0" lvl="0" marL="0" rtl="0" algn="l">
              <a:lnSpc>
                <a:spcPct val="200000"/>
              </a:lnSpc>
              <a:spcBef>
                <a:spcPts val="0"/>
              </a:spcBef>
              <a:spcAft>
                <a:spcPts val="0"/>
              </a:spcAft>
              <a:buNone/>
            </a:pPr>
            <a:r>
              <a:rPr b="1" lang="en" sz="1200">
                <a:solidFill>
                  <a:schemeClr val="dk1"/>
                </a:solidFill>
                <a:highlight>
                  <a:srgbClr val="FFFFFF"/>
                </a:highlight>
              </a:rPr>
              <a:t>Replacing with median value</a:t>
            </a:r>
            <a:endParaRPr b="1" sz="1200">
              <a:solidFill>
                <a:schemeClr val="dk1"/>
              </a:solidFill>
              <a:highlight>
                <a:srgbClr val="FFFFFF"/>
              </a:highlight>
            </a:endParaRPr>
          </a:p>
          <a:p>
            <a:pPr indent="-281940" lvl="0" marL="457200" rtl="0" algn="l">
              <a:lnSpc>
                <a:spcPct val="200000"/>
              </a:lnSpc>
              <a:spcBef>
                <a:spcPts val="0"/>
              </a:spcBef>
              <a:spcAft>
                <a:spcPts val="0"/>
              </a:spcAft>
              <a:buClr>
                <a:schemeClr val="dk1"/>
              </a:buClr>
              <a:buSzPct val="100000"/>
              <a:buChar char="●"/>
            </a:pPr>
            <a:r>
              <a:rPr lang="en" sz="1200">
                <a:solidFill>
                  <a:schemeClr val="dk1"/>
                </a:solidFill>
                <a:highlight>
                  <a:srgbClr val="FFFFFF"/>
                </a:highlight>
              </a:rPr>
              <a:t>Median is the middlemost value. ‘fillna’ method was used to impute for missing data using median</a:t>
            </a:r>
            <a:endParaRPr sz="1200">
              <a:solidFill>
                <a:schemeClr val="dk1"/>
              </a:solidFill>
              <a:highlight>
                <a:srgbClr val="FFFFFF"/>
              </a:highlight>
            </a:endParaRPr>
          </a:p>
          <a:p>
            <a:pPr indent="0" lvl="0" marL="0" rtl="0" algn="l">
              <a:lnSpc>
                <a:spcPct val="200000"/>
              </a:lnSpc>
              <a:spcBef>
                <a:spcPts val="0"/>
              </a:spcBef>
              <a:spcAft>
                <a:spcPts val="0"/>
              </a:spcAft>
              <a:buNone/>
            </a:pPr>
            <a:r>
              <a:rPr b="1" lang="en" sz="1200">
                <a:solidFill>
                  <a:schemeClr val="dk1"/>
                </a:solidFill>
                <a:highlight>
                  <a:srgbClr val="FFFFFF"/>
                </a:highlight>
              </a:rPr>
              <a:t>k-Nearest Neighbor (KNN) Imputer</a:t>
            </a:r>
            <a:endParaRPr b="1" sz="1200">
              <a:solidFill>
                <a:schemeClr val="dk1"/>
              </a:solidFill>
              <a:highlight>
                <a:srgbClr val="FFFFFF"/>
              </a:highlight>
            </a:endParaRPr>
          </a:p>
          <a:p>
            <a:pPr indent="-281940" lvl="0" marL="457200" rtl="0" algn="l">
              <a:lnSpc>
                <a:spcPct val="200000"/>
              </a:lnSpc>
              <a:spcBef>
                <a:spcPts val="0"/>
              </a:spcBef>
              <a:spcAft>
                <a:spcPts val="0"/>
              </a:spcAft>
              <a:buClr>
                <a:schemeClr val="dk1"/>
              </a:buClr>
              <a:buSzPct val="100000"/>
              <a:buChar char="●"/>
            </a:pPr>
            <a:r>
              <a:rPr lang="en" sz="1200">
                <a:solidFill>
                  <a:schemeClr val="dk1"/>
                </a:solidFill>
                <a:highlight>
                  <a:srgbClr val="FFFFFF"/>
                </a:highlight>
              </a:rPr>
              <a:t>KNN imputer substitutes missing values using distance functions. </a:t>
            </a:r>
            <a:endParaRPr sz="1200">
              <a:solidFill>
                <a:schemeClr val="dk1"/>
              </a:solidFill>
              <a:highlight>
                <a:srgbClr val="FFFFFF"/>
              </a:highlight>
            </a:endParaRPr>
          </a:p>
          <a:p>
            <a:pPr indent="-281940" lvl="0" marL="457200" rtl="0" algn="l">
              <a:lnSpc>
                <a:spcPct val="200000"/>
              </a:lnSpc>
              <a:spcBef>
                <a:spcPts val="0"/>
              </a:spcBef>
              <a:spcAft>
                <a:spcPts val="0"/>
              </a:spcAft>
              <a:buClr>
                <a:schemeClr val="dk1"/>
              </a:buClr>
              <a:buSzPct val="100000"/>
              <a:buChar char="●"/>
            </a:pPr>
            <a:r>
              <a:rPr lang="en" sz="1200">
                <a:solidFill>
                  <a:schemeClr val="dk1"/>
                </a:solidFill>
                <a:highlight>
                  <a:srgbClr val="FFFFFF"/>
                </a:highlight>
              </a:rPr>
              <a:t>KNN works well with non-linear data. </a:t>
            </a:r>
            <a:endParaRPr sz="1200">
              <a:solidFill>
                <a:schemeClr val="dk1"/>
              </a:solidFill>
              <a:highlight>
                <a:srgbClr val="FFFFFF"/>
              </a:highlight>
            </a:endParaRPr>
          </a:p>
          <a:p>
            <a:pPr indent="-281940" lvl="0" marL="457200" rtl="0" algn="l">
              <a:lnSpc>
                <a:spcPct val="200000"/>
              </a:lnSpc>
              <a:spcBef>
                <a:spcPts val="0"/>
              </a:spcBef>
              <a:spcAft>
                <a:spcPts val="0"/>
              </a:spcAft>
              <a:buClr>
                <a:schemeClr val="dk1"/>
              </a:buClr>
              <a:buSzPct val="100000"/>
              <a:buChar char="●"/>
            </a:pPr>
            <a:r>
              <a:rPr lang="en" sz="1200">
                <a:solidFill>
                  <a:schemeClr val="dk1"/>
                </a:solidFill>
                <a:highlight>
                  <a:srgbClr val="FFFFFF"/>
                </a:highlight>
              </a:rPr>
              <a:t>KNN may provide better performance. </a:t>
            </a:r>
            <a:endParaRPr sz="1200">
              <a:solidFill>
                <a:schemeClr val="dk1"/>
              </a:solidFill>
              <a:highlight>
                <a:srgbClr val="FFFFFF"/>
              </a:highlight>
            </a:endParaRPr>
          </a:p>
          <a:p>
            <a:pPr indent="-281940" lvl="0" marL="457200" rtl="0" algn="l">
              <a:lnSpc>
                <a:spcPct val="200000"/>
              </a:lnSpc>
              <a:spcBef>
                <a:spcPts val="0"/>
              </a:spcBef>
              <a:spcAft>
                <a:spcPts val="0"/>
              </a:spcAft>
              <a:buClr>
                <a:schemeClr val="dk1"/>
              </a:buClr>
              <a:buSzPct val="100000"/>
              <a:buChar char="●"/>
            </a:pPr>
            <a:r>
              <a:rPr lang="en" sz="1200">
                <a:solidFill>
                  <a:schemeClr val="dk1"/>
                </a:solidFill>
                <a:highlight>
                  <a:srgbClr val="FFFFFF"/>
                </a:highlight>
              </a:rPr>
              <a:t>It works well on small to medium-sized datasets owing to the computational cost associated with it.</a:t>
            </a:r>
            <a:endParaRPr sz="1200">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OVERSAMPLING</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293370" lvl="0" marL="457200" rtl="0" algn="l">
              <a:lnSpc>
                <a:spcPct val="100000"/>
              </a:lnSpc>
              <a:spcBef>
                <a:spcPts val="0"/>
              </a:spcBef>
              <a:spcAft>
                <a:spcPts val="0"/>
              </a:spcAft>
              <a:buClr>
                <a:schemeClr val="dk1"/>
              </a:buClr>
              <a:buSzPct val="100000"/>
              <a:buChar char="●"/>
            </a:pPr>
            <a:r>
              <a:rPr lang="en" sz="1200">
                <a:solidFill>
                  <a:schemeClr val="dk1"/>
                </a:solidFill>
                <a:highlight>
                  <a:srgbClr val="FFFFFF"/>
                </a:highlight>
              </a:rPr>
              <a:t>The dataset had approximately 5,000 instances where the target variable urine albumin-creatinine ratio(uACR) indicates no effect and about 1,000 instances where it indicates an effect due to pesticide exposure.</a:t>
            </a:r>
            <a:endParaRPr sz="1200">
              <a:solidFill>
                <a:schemeClr val="dk1"/>
              </a:solidFill>
              <a:highlight>
                <a:srgbClr val="FFFFFF"/>
              </a:highlight>
            </a:endParaRPr>
          </a:p>
          <a:p>
            <a:pPr indent="-293370" lvl="0" marL="457200" rtl="0" algn="l">
              <a:lnSpc>
                <a:spcPct val="100000"/>
              </a:lnSpc>
              <a:spcBef>
                <a:spcPts val="0"/>
              </a:spcBef>
              <a:spcAft>
                <a:spcPts val="0"/>
              </a:spcAft>
              <a:buClr>
                <a:schemeClr val="dk1"/>
              </a:buClr>
              <a:buSzPct val="100000"/>
              <a:buChar char="●"/>
            </a:pPr>
            <a:r>
              <a:rPr lang="en" sz="1200">
                <a:solidFill>
                  <a:schemeClr val="dk1"/>
                </a:solidFill>
                <a:highlight>
                  <a:srgbClr val="FFFFFF"/>
                </a:highlight>
              </a:rPr>
              <a:t>Balancing - oversampling and undersampling</a:t>
            </a:r>
            <a:endParaRPr sz="1200">
              <a:solidFill>
                <a:schemeClr val="dk1"/>
              </a:solidFill>
              <a:highlight>
                <a:srgbClr val="FFFFFF"/>
              </a:highlight>
            </a:endParaRPr>
          </a:p>
          <a:p>
            <a:pPr indent="0" lvl="0" marL="0" rtl="0" algn="just">
              <a:lnSpc>
                <a:spcPct val="100000"/>
              </a:lnSpc>
              <a:spcBef>
                <a:spcPts val="800"/>
              </a:spcBef>
              <a:spcAft>
                <a:spcPts val="0"/>
              </a:spcAft>
              <a:buNone/>
            </a:pPr>
            <a:r>
              <a:rPr b="1" i="1" lang="en" sz="1200">
                <a:solidFill>
                  <a:schemeClr val="dk1"/>
                </a:solidFill>
                <a:highlight>
                  <a:srgbClr val="FFFFFF"/>
                </a:highlight>
              </a:rPr>
              <a:t>Synthetic Minority Oversampling Technique (SMOTE)</a:t>
            </a:r>
            <a:endParaRPr sz="1200">
              <a:solidFill>
                <a:schemeClr val="dk1"/>
              </a:solidFill>
              <a:highlight>
                <a:srgbClr val="FFFFFF"/>
              </a:highlight>
            </a:endParaRPr>
          </a:p>
          <a:p>
            <a:pPr indent="-293370" lvl="0" marL="457200" rtl="0" algn="l">
              <a:lnSpc>
                <a:spcPct val="100000"/>
              </a:lnSpc>
              <a:spcBef>
                <a:spcPts val="500"/>
              </a:spcBef>
              <a:spcAft>
                <a:spcPts val="0"/>
              </a:spcAft>
              <a:buClr>
                <a:schemeClr val="dk1"/>
              </a:buClr>
              <a:buSzPct val="100000"/>
              <a:buChar char="●"/>
            </a:pPr>
            <a:r>
              <a:rPr lang="en" sz="1200">
                <a:solidFill>
                  <a:schemeClr val="dk1"/>
                </a:solidFill>
                <a:highlight>
                  <a:srgbClr val="FFFFFF"/>
                </a:highlight>
              </a:rPr>
              <a:t>For each minority class instance, SMOTE generates a synthetic example by considering its k-nearest neighbors(KNN) and creating new instances along the line segments connecting the instance with its neighbors.</a:t>
            </a:r>
            <a:endParaRPr sz="1200">
              <a:solidFill>
                <a:schemeClr val="dk1"/>
              </a:solidFill>
              <a:highlight>
                <a:srgbClr val="FFFFFF"/>
              </a:highlight>
            </a:endParaRPr>
          </a:p>
          <a:p>
            <a:pPr indent="12700" lvl="0" marL="0" rtl="0" algn="l">
              <a:lnSpc>
                <a:spcPct val="100000"/>
              </a:lnSpc>
              <a:spcBef>
                <a:spcPts val="800"/>
              </a:spcBef>
              <a:spcAft>
                <a:spcPts val="0"/>
              </a:spcAft>
              <a:buNone/>
            </a:pPr>
            <a:r>
              <a:rPr b="1" i="1" lang="en" sz="1200">
                <a:solidFill>
                  <a:schemeClr val="dk1"/>
                </a:solidFill>
                <a:highlight>
                  <a:srgbClr val="FFFFFF"/>
                </a:highlight>
              </a:rPr>
              <a:t>SMOTE-NC</a:t>
            </a:r>
            <a:r>
              <a:rPr i="1" lang="en" sz="1200">
                <a:solidFill>
                  <a:schemeClr val="dk1"/>
                </a:solidFill>
                <a:highlight>
                  <a:srgbClr val="FFFFFF"/>
                </a:highlight>
              </a:rPr>
              <a:t> </a:t>
            </a:r>
            <a:endParaRPr i="1" sz="1200">
              <a:solidFill>
                <a:schemeClr val="dk1"/>
              </a:solidFill>
              <a:highlight>
                <a:srgbClr val="FFFFFF"/>
              </a:highlight>
            </a:endParaRPr>
          </a:p>
          <a:p>
            <a:pPr indent="-293370" lvl="0" marL="457200" rtl="0" algn="l">
              <a:lnSpc>
                <a:spcPct val="100000"/>
              </a:lnSpc>
              <a:spcBef>
                <a:spcPts val="800"/>
              </a:spcBef>
              <a:spcAft>
                <a:spcPts val="0"/>
              </a:spcAft>
              <a:buClr>
                <a:schemeClr val="dk1"/>
              </a:buClr>
              <a:buSzPct val="100000"/>
              <a:buChar char="●"/>
            </a:pPr>
            <a:r>
              <a:rPr lang="en" sz="1200">
                <a:solidFill>
                  <a:schemeClr val="dk1"/>
                </a:solidFill>
                <a:highlight>
                  <a:srgbClr val="FFFFFF"/>
                </a:highlight>
              </a:rPr>
              <a:t>Smote extends the capability to handle datasets with a mix of numerical and continuous features. For numerical features, it uses a similar approach to the original SMOTE by interpolating between existing instances. For categorical features, it handles them in a way that ensures the synthetic instances preserve the categorical characteristics.</a:t>
            </a:r>
            <a:endParaRPr sz="1200">
              <a:solidFill>
                <a:schemeClr val="dk1"/>
              </a:solidFill>
              <a:highlight>
                <a:srgbClr val="FFFFFF"/>
              </a:highlight>
            </a:endParaRPr>
          </a:p>
          <a:p>
            <a:pPr indent="12700" lvl="0" marL="0" rtl="0" algn="l">
              <a:lnSpc>
                <a:spcPct val="100000"/>
              </a:lnSpc>
              <a:spcBef>
                <a:spcPts val="800"/>
              </a:spcBef>
              <a:spcAft>
                <a:spcPts val="0"/>
              </a:spcAft>
              <a:buNone/>
            </a:pPr>
            <a:r>
              <a:rPr b="1" i="1" lang="en" sz="1200">
                <a:solidFill>
                  <a:schemeClr val="dk1"/>
                </a:solidFill>
                <a:highlight>
                  <a:srgbClr val="FFFFFF"/>
                </a:highlight>
              </a:rPr>
              <a:t>Borderline-SMOTE</a:t>
            </a:r>
            <a:endParaRPr b="1" i="1" sz="1200">
              <a:solidFill>
                <a:schemeClr val="dk1"/>
              </a:solidFill>
              <a:highlight>
                <a:srgbClr val="FFFFFF"/>
              </a:highlight>
            </a:endParaRPr>
          </a:p>
          <a:p>
            <a:pPr indent="-293370" lvl="0" marL="457200" rtl="0" algn="l">
              <a:lnSpc>
                <a:spcPct val="100000"/>
              </a:lnSpc>
              <a:spcBef>
                <a:spcPts val="800"/>
              </a:spcBef>
              <a:spcAft>
                <a:spcPts val="0"/>
              </a:spcAft>
              <a:buClr>
                <a:schemeClr val="dk1"/>
              </a:buClr>
              <a:buSzPct val="100000"/>
              <a:buChar char="●"/>
            </a:pPr>
            <a:r>
              <a:rPr lang="en" sz="1200">
                <a:solidFill>
                  <a:schemeClr val="dk1"/>
                </a:solidFill>
                <a:highlight>
                  <a:srgbClr val="FFFFFF"/>
                </a:highlight>
              </a:rPr>
              <a:t>It identifies instances that are misclassified or near the decision boundary between minority and majority classes and applies SMOTE to them.</a:t>
            </a:r>
            <a:endParaRPr sz="1200">
              <a:solidFill>
                <a:schemeClr val="dk1"/>
              </a:solidFill>
              <a:highlight>
                <a:srgbClr val="FFFFFF"/>
              </a:highlight>
            </a:endParaRPr>
          </a:p>
          <a:p>
            <a:pPr indent="12700" lvl="0" marL="0" rtl="0" algn="l">
              <a:lnSpc>
                <a:spcPct val="100000"/>
              </a:lnSpc>
              <a:spcBef>
                <a:spcPts val="800"/>
              </a:spcBef>
              <a:spcAft>
                <a:spcPts val="0"/>
              </a:spcAft>
              <a:buNone/>
            </a:pPr>
            <a:r>
              <a:rPr b="1" i="1" lang="en" sz="1200">
                <a:solidFill>
                  <a:schemeClr val="dk1"/>
                </a:solidFill>
                <a:highlight>
                  <a:srgbClr val="FFFFFF"/>
                </a:highlight>
              </a:rPr>
              <a:t>ADASYN (Adaptive Synthetic Sampling)</a:t>
            </a:r>
            <a:endParaRPr b="1" i="1" sz="1200">
              <a:solidFill>
                <a:schemeClr val="dk1"/>
              </a:solidFill>
              <a:highlight>
                <a:srgbClr val="FFFFFF"/>
              </a:highlight>
            </a:endParaRPr>
          </a:p>
          <a:p>
            <a:pPr indent="-293370" lvl="0" marL="457200" rtl="0" algn="l">
              <a:lnSpc>
                <a:spcPct val="100000"/>
              </a:lnSpc>
              <a:spcBef>
                <a:spcPts val="800"/>
              </a:spcBef>
              <a:spcAft>
                <a:spcPts val="0"/>
              </a:spcAft>
              <a:buClr>
                <a:schemeClr val="dk1"/>
              </a:buClr>
              <a:buSzPct val="100000"/>
              <a:buChar char="●"/>
            </a:pPr>
            <a:r>
              <a:rPr lang="en" sz="1200">
                <a:solidFill>
                  <a:schemeClr val="dk1"/>
                </a:solidFill>
                <a:highlight>
                  <a:srgbClr val="FFFFFF"/>
                </a:highlight>
              </a:rPr>
              <a:t>ADASYN applies the KNN algorithm in the minority class that are difficult to classify based on the density of their local neighborhood. Instances in regions with fewer instances are considered to be more challenging. </a:t>
            </a:r>
            <a:endParaRPr sz="1200">
              <a:solidFill>
                <a:schemeClr val="dk1"/>
              </a:solidFill>
              <a:highlight>
                <a:srgbClr val="FFFFFF"/>
              </a:highlight>
            </a:endParaRPr>
          </a:p>
          <a:p>
            <a:pPr indent="-293370" lvl="0" marL="457200" rtl="0" algn="l">
              <a:lnSpc>
                <a:spcPct val="100000"/>
              </a:lnSpc>
              <a:spcBef>
                <a:spcPts val="0"/>
              </a:spcBef>
              <a:spcAft>
                <a:spcPts val="0"/>
              </a:spcAft>
              <a:buClr>
                <a:schemeClr val="dk1"/>
              </a:buClr>
              <a:buSzPct val="100000"/>
              <a:buChar char="●"/>
            </a:pPr>
            <a:r>
              <a:rPr lang="en" sz="1200">
                <a:solidFill>
                  <a:schemeClr val="dk1"/>
                </a:solidFill>
                <a:highlight>
                  <a:srgbClr val="FFFFFF"/>
                </a:highlight>
              </a:rPr>
              <a:t>More synthetic samples are generated in these challenging regions to address the imbalance.</a:t>
            </a:r>
            <a:endParaRPr sz="1200">
              <a:solidFill>
                <a:schemeClr val="dk1"/>
              </a:solidFill>
              <a:highlight>
                <a:srgbClr val="FFFFFF"/>
              </a:highlight>
            </a:endParaRPr>
          </a:p>
          <a:p>
            <a:pPr indent="12700" lvl="0" marL="0" rtl="0" algn="l">
              <a:lnSpc>
                <a:spcPct val="100000"/>
              </a:lnSpc>
              <a:spcBef>
                <a:spcPts val="800"/>
              </a:spcBef>
              <a:spcAft>
                <a:spcPts val="800"/>
              </a:spcAft>
              <a:buClr>
                <a:schemeClr val="dk1"/>
              </a:buClr>
              <a:buSzPct val="91666"/>
              <a:buFont typeface="Arial"/>
              <a:buNone/>
            </a:pPr>
            <a:r>
              <a:t/>
            </a:r>
            <a:endParaRPr sz="1200">
              <a:solidFill>
                <a:schemeClr val="dk1"/>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pic>
        <p:nvPicPr>
          <p:cNvPr id="154" name="Google Shape;154;p28"/>
          <p:cNvPicPr preferRelativeResize="0"/>
          <p:nvPr/>
        </p:nvPicPr>
        <p:blipFill rotWithShape="1">
          <a:blip r:embed="rId3">
            <a:alphaModFix/>
          </a:blip>
          <a:srcRect b="6507" l="0" r="0" t="0"/>
          <a:stretch/>
        </p:blipFill>
        <p:spPr>
          <a:xfrm>
            <a:off x="2958825" y="1017725"/>
            <a:ext cx="5717724" cy="3572400"/>
          </a:xfrm>
          <a:prstGeom prst="rect">
            <a:avLst/>
          </a:prstGeom>
          <a:noFill/>
          <a:ln>
            <a:noFill/>
          </a:ln>
        </p:spPr>
      </p:pic>
      <p:sp>
        <p:nvSpPr>
          <p:cNvPr id="155" name="Google Shape;155;p28"/>
          <p:cNvSpPr txBox="1"/>
          <p:nvPr/>
        </p:nvSpPr>
        <p:spPr>
          <a:xfrm>
            <a:off x="2746375" y="4688175"/>
            <a:ext cx="6013800" cy="3693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lang="en" sz="1200">
                <a:solidFill>
                  <a:schemeClr val="dk1"/>
                </a:solidFill>
              </a:rPr>
              <a:t>Accuracy, F1 score, Precision, and Recall for different hyperparameters</a:t>
            </a:r>
            <a:endParaRPr/>
          </a:p>
        </p:txBody>
      </p:sp>
      <p:sp>
        <p:nvSpPr>
          <p:cNvPr id="156" name="Google Shape;156;p28"/>
          <p:cNvSpPr txBox="1"/>
          <p:nvPr/>
        </p:nvSpPr>
        <p:spPr>
          <a:xfrm>
            <a:off x="230675" y="1406625"/>
            <a:ext cx="2728200" cy="1446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lang="en" sz="900">
                <a:solidFill>
                  <a:schemeClr val="dk1"/>
                </a:solidFill>
              </a:rPr>
              <a:t>The optimal hyperparameter configuration was identified as follows: </a:t>
            </a:r>
            <a:endParaRPr sz="900">
              <a:solidFill>
                <a:schemeClr val="dk1"/>
              </a:solidFill>
            </a:endParaRPr>
          </a:p>
          <a:p>
            <a:pPr indent="-285750" lvl="0" marL="457200" rtl="0" algn="l">
              <a:lnSpc>
                <a:spcPct val="100000"/>
              </a:lnSpc>
              <a:spcBef>
                <a:spcPts val="1200"/>
              </a:spcBef>
              <a:spcAft>
                <a:spcPts val="0"/>
              </a:spcAft>
              <a:buClr>
                <a:schemeClr val="dk1"/>
              </a:buClr>
              <a:buSzPts val="900"/>
              <a:buChar char="●"/>
            </a:pPr>
            <a:r>
              <a:rPr lang="en" sz="900">
                <a:solidFill>
                  <a:schemeClr val="dk1"/>
                </a:solidFill>
              </a:rPr>
              <a:t>Regularization parameter (C) = 10</a:t>
            </a:r>
            <a:endParaRPr sz="900">
              <a:solidFill>
                <a:schemeClr val="dk1"/>
              </a:solidFill>
            </a:endParaRPr>
          </a:p>
          <a:p>
            <a:pPr indent="-285750" lvl="0" marL="457200" rtl="0" algn="l">
              <a:lnSpc>
                <a:spcPct val="100000"/>
              </a:lnSpc>
              <a:spcBef>
                <a:spcPts val="0"/>
              </a:spcBef>
              <a:spcAft>
                <a:spcPts val="0"/>
              </a:spcAft>
              <a:buClr>
                <a:schemeClr val="dk1"/>
              </a:buClr>
              <a:buSzPts val="900"/>
              <a:buChar char="●"/>
            </a:pPr>
            <a:r>
              <a:rPr lang="en" sz="900">
                <a:solidFill>
                  <a:schemeClr val="dk1"/>
                </a:solidFill>
              </a:rPr>
              <a:t>Penalty term specified as L2 (due to compatibility constraints with the selected solvers—SAG and LBFGS—where L1 was not applicable)</a:t>
            </a:r>
            <a:endParaRPr sz="900">
              <a:solidFill>
                <a:schemeClr val="dk1"/>
              </a:solidFill>
            </a:endParaRPr>
          </a:p>
          <a:p>
            <a:pPr indent="-285750" lvl="0" marL="457200" rtl="0" algn="l">
              <a:lnSpc>
                <a:spcPct val="100000"/>
              </a:lnSpc>
              <a:spcBef>
                <a:spcPts val="0"/>
              </a:spcBef>
              <a:spcAft>
                <a:spcPts val="0"/>
              </a:spcAft>
              <a:buClr>
                <a:schemeClr val="dk1"/>
              </a:buClr>
              <a:buSzPts val="900"/>
              <a:buChar char="●"/>
            </a:pPr>
            <a:r>
              <a:rPr lang="en" sz="900">
                <a:solidFill>
                  <a:schemeClr val="dk1"/>
                </a:solidFill>
              </a:rPr>
              <a:t>solver = sag</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1120825" y="1184950"/>
            <a:ext cx="5943600" cy="3590925"/>
          </a:xfrm>
          <a:prstGeom prst="rect">
            <a:avLst/>
          </a:prstGeom>
          <a:noFill/>
          <a:ln>
            <a:noFill/>
          </a:ln>
        </p:spPr>
      </p:pic>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sp>
        <p:nvSpPr>
          <p:cNvPr id="168" name="Google Shape;168;p30"/>
          <p:cNvSpPr txBox="1"/>
          <p:nvPr>
            <p:ph idx="1" type="body"/>
          </p:nvPr>
        </p:nvSpPr>
        <p:spPr>
          <a:xfrm>
            <a:off x="311700" y="1463750"/>
            <a:ext cx="2761500" cy="124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chemeClr val="dk1"/>
                </a:solidFill>
              </a:rPr>
              <a:t>The optimal parameters were found to be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max_depth = 10</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min_sample_leaf = 5</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criterion = gini</a:t>
            </a:r>
            <a:endParaRPr/>
          </a:p>
        </p:txBody>
      </p:sp>
      <p:pic>
        <p:nvPicPr>
          <p:cNvPr id="169" name="Google Shape;169;p30"/>
          <p:cNvPicPr preferRelativeResize="0"/>
          <p:nvPr/>
        </p:nvPicPr>
        <p:blipFill>
          <a:blip r:embed="rId3">
            <a:alphaModFix/>
          </a:blip>
          <a:stretch>
            <a:fillRect/>
          </a:stretch>
        </p:blipFill>
        <p:spPr>
          <a:xfrm>
            <a:off x="3097125" y="389450"/>
            <a:ext cx="5766000" cy="2430221"/>
          </a:xfrm>
          <a:prstGeom prst="rect">
            <a:avLst/>
          </a:prstGeom>
          <a:noFill/>
          <a:ln>
            <a:noFill/>
          </a:ln>
        </p:spPr>
      </p:pic>
      <p:pic>
        <p:nvPicPr>
          <p:cNvPr id="170" name="Google Shape;170;p30"/>
          <p:cNvPicPr preferRelativeResize="0"/>
          <p:nvPr/>
        </p:nvPicPr>
        <p:blipFill>
          <a:blip r:embed="rId4">
            <a:alphaModFix/>
          </a:blip>
          <a:stretch>
            <a:fillRect/>
          </a:stretch>
        </p:blipFill>
        <p:spPr>
          <a:xfrm>
            <a:off x="152400" y="3673671"/>
            <a:ext cx="8839204" cy="694879"/>
          </a:xfrm>
          <a:prstGeom prst="rect">
            <a:avLst/>
          </a:prstGeom>
          <a:noFill/>
          <a:ln>
            <a:noFill/>
          </a:ln>
        </p:spPr>
      </p:pic>
      <p:sp>
        <p:nvSpPr>
          <p:cNvPr id="171" name="Google Shape;171;p30"/>
          <p:cNvSpPr txBox="1"/>
          <p:nvPr/>
        </p:nvSpPr>
        <p:spPr>
          <a:xfrm>
            <a:off x="3270100" y="45201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O</a:t>
            </a:r>
            <a:r>
              <a:rPr lang="en" sz="1200">
                <a:solidFill>
                  <a:schemeClr val="dk1"/>
                </a:solidFill>
              </a:rPr>
              <a:t>ptimal Decision Tree</a:t>
            </a:r>
            <a:endParaRPr/>
          </a:p>
        </p:txBody>
      </p:sp>
      <p:sp>
        <p:nvSpPr>
          <p:cNvPr id="172" name="Google Shape;172;p30"/>
          <p:cNvSpPr txBox="1"/>
          <p:nvPr/>
        </p:nvSpPr>
        <p:spPr>
          <a:xfrm>
            <a:off x="3027250" y="2879025"/>
            <a:ext cx="6047100" cy="3693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lang="en" sz="1200">
                <a:solidFill>
                  <a:schemeClr val="dk1"/>
                </a:solidFill>
              </a:rPr>
              <a:t>Accuracy, F1 score, Precision, and Recall for different hyperparameters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pic>
        <p:nvPicPr>
          <p:cNvPr id="178" name="Google Shape;178;p31"/>
          <p:cNvPicPr preferRelativeResize="0"/>
          <p:nvPr/>
        </p:nvPicPr>
        <p:blipFill>
          <a:blip r:embed="rId3">
            <a:alphaModFix/>
          </a:blip>
          <a:stretch>
            <a:fillRect/>
          </a:stretch>
        </p:blipFill>
        <p:spPr>
          <a:xfrm>
            <a:off x="1575400" y="1328350"/>
            <a:ext cx="5019675" cy="3143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1200"/>
              </a:spcBef>
              <a:spcAft>
                <a:spcPts val="0"/>
              </a:spcAft>
              <a:buClr>
                <a:schemeClr val="dk1"/>
              </a:buClr>
              <a:buSzPts val="1300"/>
              <a:buChar char="●"/>
            </a:pPr>
            <a:r>
              <a:rPr lang="en" sz="1300">
                <a:solidFill>
                  <a:schemeClr val="dk1"/>
                </a:solidFill>
              </a:rPr>
              <a:t>Exposure to pesticides has many side effects - cancers, renal failures, immune suppression, genetic disorders, etc. </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en" sz="1300">
                <a:solidFill>
                  <a:schemeClr val="dk1"/>
                </a:solidFill>
              </a:rPr>
              <a:t>Predominant in Agricultural practices, Pesticide Manufacturing Units, Pesticide Waste treatment plants</a:t>
            </a:r>
            <a:endParaRPr sz="1300">
              <a:solidFill>
                <a:schemeClr val="dk1"/>
              </a:solidFill>
            </a:endParaRPr>
          </a:p>
          <a:p>
            <a:pPr indent="-311150" lvl="0" marL="457200" rtl="0" algn="just">
              <a:lnSpc>
                <a:spcPct val="100000"/>
              </a:lnSpc>
              <a:spcBef>
                <a:spcPts val="0"/>
              </a:spcBef>
              <a:spcAft>
                <a:spcPts val="0"/>
              </a:spcAft>
              <a:buClr>
                <a:schemeClr val="dk1"/>
              </a:buClr>
              <a:buSzPts val="1300"/>
              <a:buChar char="●"/>
            </a:pPr>
            <a:r>
              <a:rPr lang="en" sz="1300">
                <a:solidFill>
                  <a:schemeClr val="dk1"/>
                </a:solidFill>
              </a:rPr>
              <a:t>Data from the National Health and Nutrition Examination Survey (NHANES) from 2015 to 2016 across the U.S. from different groups</a:t>
            </a:r>
            <a:endParaRPr sz="1300">
              <a:solidFill>
                <a:schemeClr val="dk1"/>
              </a:solidFill>
            </a:endParaRPr>
          </a:p>
          <a:p>
            <a:pPr indent="-311150" lvl="0" marL="457200" rtl="0" algn="just">
              <a:lnSpc>
                <a:spcPct val="100000"/>
              </a:lnSpc>
              <a:spcBef>
                <a:spcPts val="0"/>
              </a:spcBef>
              <a:spcAft>
                <a:spcPts val="0"/>
              </a:spcAft>
              <a:buClr>
                <a:schemeClr val="dk1"/>
              </a:buClr>
              <a:buSzPts val="1300"/>
              <a:buChar char="●"/>
            </a:pPr>
            <a:r>
              <a:rPr lang="en" sz="1300">
                <a:solidFill>
                  <a:schemeClr val="dk1"/>
                </a:solidFill>
              </a:rPr>
              <a:t>Optimal model to classify people into higher risk and lower risk of diagnosing renal failure and other health issues</a:t>
            </a:r>
            <a:endParaRPr sz="1300">
              <a:solidFill>
                <a:schemeClr val="dk1"/>
              </a:solidFill>
            </a:endParaRPr>
          </a:p>
          <a:p>
            <a:pPr indent="-311150" lvl="0" marL="457200" rtl="0" algn="just">
              <a:lnSpc>
                <a:spcPct val="100000"/>
              </a:lnSpc>
              <a:spcBef>
                <a:spcPts val="0"/>
              </a:spcBef>
              <a:spcAft>
                <a:spcPts val="0"/>
              </a:spcAft>
              <a:buClr>
                <a:schemeClr val="dk1"/>
              </a:buClr>
              <a:buSzPts val="1300"/>
              <a:buChar char="●"/>
            </a:pPr>
            <a:r>
              <a:rPr lang="en" sz="1300">
                <a:solidFill>
                  <a:schemeClr val="dk1"/>
                </a:solidFill>
              </a:rPr>
              <a:t>Random Forest classifier, KNN, Decision tree classifier, support vector machines (SVM), logistic regression </a:t>
            </a:r>
            <a:endParaRPr sz="1300">
              <a:solidFill>
                <a:schemeClr val="dk1"/>
              </a:solidFill>
            </a:endParaRPr>
          </a:p>
          <a:p>
            <a:pPr indent="-311150" lvl="0" marL="457200" rtl="0" algn="just">
              <a:lnSpc>
                <a:spcPct val="100000"/>
              </a:lnSpc>
              <a:spcBef>
                <a:spcPts val="0"/>
              </a:spcBef>
              <a:spcAft>
                <a:spcPts val="0"/>
              </a:spcAft>
              <a:buClr>
                <a:schemeClr val="dk1"/>
              </a:buClr>
              <a:buSzPts val="1300"/>
              <a:buChar char="●"/>
            </a:pPr>
            <a:r>
              <a:rPr lang="en" sz="1300">
                <a:solidFill>
                  <a:schemeClr val="dk1"/>
                </a:solidFill>
              </a:rPr>
              <a:t>Feature selection like selectKbest and getting p-significant features </a:t>
            </a:r>
            <a:endParaRPr sz="1300">
              <a:solidFill>
                <a:schemeClr val="dk1"/>
              </a:solidFill>
            </a:endParaRPr>
          </a:p>
          <a:p>
            <a:pPr indent="-311150" lvl="0" marL="457200" rtl="0" algn="just">
              <a:lnSpc>
                <a:spcPct val="100000"/>
              </a:lnSpc>
              <a:spcBef>
                <a:spcPts val="0"/>
              </a:spcBef>
              <a:spcAft>
                <a:spcPts val="0"/>
              </a:spcAft>
              <a:buClr>
                <a:schemeClr val="dk1"/>
              </a:buClr>
              <a:buSzPts val="1300"/>
              <a:buChar char="●"/>
            </a:pPr>
            <a:r>
              <a:rPr lang="en" sz="1300">
                <a:solidFill>
                  <a:schemeClr val="dk1"/>
                </a:solidFill>
              </a:rPr>
              <a:t>Oversampling - SMOTE, ADASYN, Borderline SMOTE, SMOTENC</a:t>
            </a:r>
            <a:endParaRPr sz="1300">
              <a:solidFill>
                <a:schemeClr val="dk1"/>
              </a:solidFill>
            </a:endParaRPr>
          </a:p>
          <a:p>
            <a:pPr indent="-311150" lvl="0" marL="457200" rtl="0" algn="just">
              <a:lnSpc>
                <a:spcPct val="100000"/>
              </a:lnSpc>
              <a:spcBef>
                <a:spcPts val="0"/>
              </a:spcBef>
              <a:spcAft>
                <a:spcPts val="0"/>
              </a:spcAft>
              <a:buClr>
                <a:schemeClr val="dk1"/>
              </a:buClr>
              <a:buSzPts val="1300"/>
              <a:buChar char="●"/>
            </a:pPr>
            <a:r>
              <a:rPr lang="en" sz="1300">
                <a:solidFill>
                  <a:schemeClr val="dk1"/>
                </a:solidFill>
              </a:rPr>
              <a:t>Imputation - Mean, Constant, KNN</a:t>
            </a:r>
            <a:endParaRPr sz="1300">
              <a:solidFill>
                <a:schemeClr val="dk1"/>
              </a:solidFill>
            </a:endParaRPr>
          </a:p>
          <a:p>
            <a:pPr indent="-311150" lvl="0" marL="457200" rtl="0" algn="just">
              <a:lnSpc>
                <a:spcPct val="100000"/>
              </a:lnSpc>
              <a:spcBef>
                <a:spcPts val="0"/>
              </a:spcBef>
              <a:spcAft>
                <a:spcPts val="0"/>
              </a:spcAft>
              <a:buClr>
                <a:schemeClr val="dk1"/>
              </a:buClr>
              <a:buSzPts val="1300"/>
              <a:buChar char="●"/>
            </a:pPr>
            <a:r>
              <a:rPr lang="en" sz="1300">
                <a:solidFill>
                  <a:schemeClr val="dk1"/>
                </a:solidFill>
              </a:rPr>
              <a:t>Accuracy, Precision, F1 score, Recall for metrics</a:t>
            </a:r>
            <a:endParaRPr sz="13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VECTOR CLASSIFIER</a:t>
            </a:r>
            <a:endParaRPr/>
          </a:p>
        </p:txBody>
      </p:sp>
      <p:pic>
        <p:nvPicPr>
          <p:cNvPr id="184" name="Google Shape;184;p32"/>
          <p:cNvPicPr preferRelativeResize="0"/>
          <p:nvPr/>
        </p:nvPicPr>
        <p:blipFill>
          <a:blip r:embed="rId3">
            <a:alphaModFix/>
          </a:blip>
          <a:stretch>
            <a:fillRect/>
          </a:stretch>
        </p:blipFill>
        <p:spPr>
          <a:xfrm>
            <a:off x="3829675" y="1388400"/>
            <a:ext cx="5112299" cy="794700"/>
          </a:xfrm>
          <a:prstGeom prst="rect">
            <a:avLst/>
          </a:prstGeom>
          <a:noFill/>
          <a:ln>
            <a:noFill/>
          </a:ln>
        </p:spPr>
      </p:pic>
      <p:pic>
        <p:nvPicPr>
          <p:cNvPr id="185" name="Google Shape;185;p32"/>
          <p:cNvPicPr preferRelativeResize="0"/>
          <p:nvPr/>
        </p:nvPicPr>
        <p:blipFill>
          <a:blip r:embed="rId4">
            <a:alphaModFix/>
          </a:blip>
          <a:stretch>
            <a:fillRect/>
          </a:stretch>
        </p:blipFill>
        <p:spPr>
          <a:xfrm>
            <a:off x="2341225" y="2379950"/>
            <a:ext cx="4167573" cy="2591375"/>
          </a:xfrm>
          <a:prstGeom prst="rect">
            <a:avLst/>
          </a:prstGeom>
          <a:noFill/>
          <a:ln>
            <a:noFill/>
          </a:ln>
        </p:spPr>
      </p:pic>
      <p:sp>
        <p:nvSpPr>
          <p:cNvPr id="186" name="Google Shape;186;p32"/>
          <p:cNvSpPr txBox="1"/>
          <p:nvPr/>
        </p:nvSpPr>
        <p:spPr>
          <a:xfrm>
            <a:off x="286575" y="138840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The optimal parameters were found to be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c=100</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Kernel = rbf</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sp>
        <p:nvSpPr>
          <p:cNvPr id="192" name="Google Shape;192;p33"/>
          <p:cNvSpPr txBox="1"/>
          <p:nvPr>
            <p:ph idx="1" type="body"/>
          </p:nvPr>
        </p:nvSpPr>
        <p:spPr>
          <a:xfrm>
            <a:off x="311700" y="1152475"/>
            <a:ext cx="2850600" cy="1159800"/>
          </a:xfrm>
          <a:prstGeom prst="rect">
            <a:avLst/>
          </a:prstGeom>
        </p:spPr>
        <p:txBody>
          <a:bodyPr anchorCtr="0" anchor="t" bIns="91425" lIns="91425" spcFirstLastPara="1" rIns="91425" wrap="square" tIns="91425">
            <a:normAutofit/>
          </a:bodyPr>
          <a:lstStyle/>
          <a:p>
            <a:pPr indent="12700" lvl="0" marL="0" rtl="0" algn="l">
              <a:lnSpc>
                <a:spcPct val="100000"/>
              </a:lnSpc>
              <a:spcBef>
                <a:spcPts val="0"/>
              </a:spcBef>
              <a:spcAft>
                <a:spcPts val="0"/>
              </a:spcAft>
              <a:buNone/>
            </a:pPr>
            <a:r>
              <a:rPr lang="en" sz="1200">
                <a:solidFill>
                  <a:schemeClr val="dk1"/>
                </a:solidFill>
              </a:rPr>
              <a:t>Optimal hyperparameter </a:t>
            </a:r>
            <a:endParaRPr sz="1200">
              <a:solidFill>
                <a:schemeClr val="dk1"/>
              </a:solidFill>
            </a:endParaRPr>
          </a:p>
          <a:p>
            <a:pPr indent="12700" lvl="0" marL="0" rtl="0" algn="l">
              <a:lnSpc>
                <a:spcPct val="100000"/>
              </a:lnSpc>
              <a:spcBef>
                <a:spcPts val="800"/>
              </a:spcBef>
              <a:spcAft>
                <a:spcPts val="800"/>
              </a:spcAft>
              <a:buClr>
                <a:schemeClr val="dk1"/>
              </a:buClr>
              <a:buSzPts val="1100"/>
              <a:buFont typeface="Arial"/>
              <a:buNone/>
            </a:pPr>
            <a:r>
              <a:rPr lang="en" sz="1200">
                <a:solidFill>
                  <a:schemeClr val="dk1"/>
                </a:solidFill>
              </a:rPr>
              <a:t>max depth=10 and n_estimators=100</a:t>
            </a:r>
            <a:endParaRPr/>
          </a:p>
        </p:txBody>
      </p:sp>
      <p:pic>
        <p:nvPicPr>
          <p:cNvPr id="193" name="Google Shape;193;p33"/>
          <p:cNvPicPr preferRelativeResize="0"/>
          <p:nvPr/>
        </p:nvPicPr>
        <p:blipFill>
          <a:blip r:embed="rId3">
            <a:alphaModFix/>
          </a:blip>
          <a:stretch>
            <a:fillRect/>
          </a:stretch>
        </p:blipFill>
        <p:spPr>
          <a:xfrm>
            <a:off x="3601125" y="720650"/>
            <a:ext cx="5314950" cy="2343150"/>
          </a:xfrm>
          <a:prstGeom prst="rect">
            <a:avLst/>
          </a:prstGeom>
          <a:noFill/>
          <a:ln>
            <a:noFill/>
          </a:ln>
        </p:spPr>
      </p:pic>
      <p:pic>
        <p:nvPicPr>
          <p:cNvPr id="194" name="Google Shape;194;p33"/>
          <p:cNvPicPr preferRelativeResize="0"/>
          <p:nvPr/>
        </p:nvPicPr>
        <p:blipFill>
          <a:blip r:embed="rId4">
            <a:alphaModFix/>
          </a:blip>
          <a:stretch>
            <a:fillRect/>
          </a:stretch>
        </p:blipFill>
        <p:spPr>
          <a:xfrm>
            <a:off x="152400" y="2464675"/>
            <a:ext cx="3296325" cy="204435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K-Nearest Neighbors (KNN)</a:t>
            </a:r>
            <a:endParaRPr/>
          </a:p>
          <a:p>
            <a:pPr indent="0" lvl="0" marL="0" rtl="0" algn="l">
              <a:spcBef>
                <a:spcPts val="0"/>
              </a:spcBef>
              <a:spcAft>
                <a:spcPts val="0"/>
              </a:spcAft>
              <a:buNone/>
            </a:pPr>
            <a:r>
              <a:t/>
            </a:r>
            <a:endParaRPr/>
          </a:p>
        </p:txBody>
      </p:sp>
      <p:sp>
        <p:nvSpPr>
          <p:cNvPr id="200" name="Google Shape;200;p34"/>
          <p:cNvSpPr txBox="1"/>
          <p:nvPr/>
        </p:nvSpPr>
        <p:spPr>
          <a:xfrm>
            <a:off x="573150" y="1403225"/>
            <a:ext cx="2144400" cy="16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Optimal parameter:</a:t>
            </a:r>
            <a:endParaRPr sz="1500">
              <a:solidFill>
                <a:schemeClr val="dk2"/>
              </a:solidFill>
            </a:endParaRPr>
          </a:p>
          <a:p>
            <a:pPr indent="0" lvl="0" marL="0" rtl="0" algn="l">
              <a:spcBef>
                <a:spcPts val="0"/>
              </a:spcBef>
              <a:spcAft>
                <a:spcPts val="0"/>
              </a:spcAft>
              <a:buNone/>
            </a:pPr>
            <a:r>
              <a:rPr lang="en" sz="1500">
                <a:solidFill>
                  <a:schemeClr val="dk2"/>
                </a:solidFill>
              </a:rPr>
              <a:t>n_neighbors = 3</a:t>
            </a:r>
            <a:endParaRPr sz="1500">
              <a:solidFill>
                <a:schemeClr val="dk2"/>
              </a:solidFill>
            </a:endParaRPr>
          </a:p>
          <a:p>
            <a:pPr indent="0" lvl="0" marL="0" rtl="0" algn="l">
              <a:spcBef>
                <a:spcPts val="0"/>
              </a:spcBef>
              <a:spcAft>
                <a:spcPts val="0"/>
              </a:spcAft>
              <a:buNone/>
            </a:pPr>
            <a:r>
              <a:rPr lang="en" sz="1500">
                <a:solidFill>
                  <a:schemeClr val="dk2"/>
                </a:solidFill>
              </a:rPr>
              <a:t>p = 2</a:t>
            </a:r>
            <a:endParaRPr sz="1500">
              <a:solidFill>
                <a:schemeClr val="dk2"/>
              </a:solidFill>
            </a:endParaRPr>
          </a:p>
        </p:txBody>
      </p:sp>
      <p:pic>
        <p:nvPicPr>
          <p:cNvPr id="201" name="Google Shape;201;p34"/>
          <p:cNvPicPr preferRelativeResize="0"/>
          <p:nvPr/>
        </p:nvPicPr>
        <p:blipFill>
          <a:blip r:embed="rId3">
            <a:alphaModFix/>
          </a:blip>
          <a:stretch>
            <a:fillRect/>
          </a:stretch>
        </p:blipFill>
        <p:spPr>
          <a:xfrm>
            <a:off x="3891975" y="1274050"/>
            <a:ext cx="4988200" cy="1918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K-Nearest Neighbors (KNN)</a:t>
            </a:r>
            <a:endParaRPr/>
          </a:p>
        </p:txBody>
      </p:sp>
      <p:pic>
        <p:nvPicPr>
          <p:cNvPr id="207" name="Google Shape;207;p35"/>
          <p:cNvPicPr preferRelativeResize="0"/>
          <p:nvPr/>
        </p:nvPicPr>
        <p:blipFill>
          <a:blip r:embed="rId3">
            <a:alphaModFix/>
          </a:blip>
          <a:stretch>
            <a:fillRect/>
          </a:stretch>
        </p:blipFill>
        <p:spPr>
          <a:xfrm>
            <a:off x="1091175" y="1017725"/>
            <a:ext cx="5370019"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Evaluation Results</a:t>
            </a:r>
            <a:endParaRPr/>
          </a:p>
        </p:txBody>
      </p:sp>
      <p:sp>
        <p:nvSpPr>
          <p:cNvPr id="213" name="Google Shape;213;p36"/>
          <p:cNvSpPr txBox="1"/>
          <p:nvPr>
            <p:ph idx="1" type="body"/>
          </p:nvPr>
        </p:nvSpPr>
        <p:spPr>
          <a:xfrm>
            <a:off x="358050" y="96715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Binary classification and imbalance data problem:</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Precision, Recall, F1-score is preferred over accuracy</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All the metrics covered in class are evaluated</a:t>
            </a:r>
            <a:endParaRPr sz="1600">
              <a:solidFill>
                <a:schemeClr val="dk1"/>
              </a:solidFill>
            </a:endParaRPr>
          </a:p>
        </p:txBody>
      </p:sp>
      <p:pic>
        <p:nvPicPr>
          <p:cNvPr id="214" name="Google Shape;214;p36"/>
          <p:cNvPicPr preferRelativeResize="0"/>
          <p:nvPr/>
        </p:nvPicPr>
        <p:blipFill>
          <a:blip r:embed="rId3">
            <a:alphaModFix/>
          </a:blip>
          <a:stretch>
            <a:fillRect/>
          </a:stretch>
        </p:blipFill>
        <p:spPr>
          <a:xfrm>
            <a:off x="1567775" y="2908200"/>
            <a:ext cx="5052026" cy="1233375"/>
          </a:xfrm>
          <a:prstGeom prst="rect">
            <a:avLst/>
          </a:prstGeom>
          <a:noFill/>
          <a:ln>
            <a:noFill/>
          </a:ln>
        </p:spPr>
      </p:pic>
      <p:pic>
        <p:nvPicPr>
          <p:cNvPr id="215" name="Google Shape;215;p36"/>
          <p:cNvPicPr preferRelativeResize="0"/>
          <p:nvPr/>
        </p:nvPicPr>
        <p:blipFill>
          <a:blip r:embed="rId4">
            <a:alphaModFix/>
          </a:blip>
          <a:stretch>
            <a:fillRect/>
          </a:stretch>
        </p:blipFill>
        <p:spPr>
          <a:xfrm>
            <a:off x="629013" y="1978875"/>
            <a:ext cx="7381875" cy="800100"/>
          </a:xfrm>
          <a:prstGeom prst="rect">
            <a:avLst/>
          </a:prstGeom>
          <a:noFill/>
          <a:ln>
            <a:noFill/>
          </a:ln>
        </p:spPr>
      </p:pic>
      <p:sp>
        <p:nvSpPr>
          <p:cNvPr id="216" name="Google Shape;216;p36"/>
          <p:cNvSpPr txBox="1"/>
          <p:nvPr/>
        </p:nvSpPr>
        <p:spPr>
          <a:xfrm>
            <a:off x="3050575" y="4270800"/>
            <a:ext cx="2069700" cy="2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Confusion Matrix</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445025"/>
            <a:ext cx="8520600" cy="89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F1-score Vs Imputation techniques</a:t>
            </a:r>
            <a:endParaRPr/>
          </a:p>
        </p:txBody>
      </p:sp>
      <p:sp>
        <p:nvSpPr>
          <p:cNvPr id="222" name="Google Shape;222;p37"/>
          <p:cNvSpPr txBox="1"/>
          <p:nvPr>
            <p:ph idx="1" type="body"/>
          </p:nvPr>
        </p:nvSpPr>
        <p:spPr>
          <a:xfrm>
            <a:off x="2170150" y="2406700"/>
            <a:ext cx="2077500" cy="89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3" name="Google Shape;223;p37"/>
          <p:cNvPicPr preferRelativeResize="0"/>
          <p:nvPr/>
        </p:nvPicPr>
        <p:blipFill>
          <a:blip r:embed="rId3">
            <a:alphaModFix/>
          </a:blip>
          <a:stretch>
            <a:fillRect/>
          </a:stretch>
        </p:blipFill>
        <p:spPr>
          <a:xfrm>
            <a:off x="374900" y="1489150"/>
            <a:ext cx="7811476" cy="3499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F1-score for different classifier vs Oversampling techniques with KNN Imputation </a:t>
            </a:r>
            <a:endParaRPr sz="1820"/>
          </a:p>
        </p:txBody>
      </p:sp>
      <p:sp>
        <p:nvSpPr>
          <p:cNvPr id="229" name="Google Shape;229;p38"/>
          <p:cNvSpPr txBox="1"/>
          <p:nvPr>
            <p:ph idx="1" type="body"/>
          </p:nvPr>
        </p:nvSpPr>
        <p:spPr>
          <a:xfrm>
            <a:off x="3368550" y="1776275"/>
            <a:ext cx="2406900" cy="192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0" name="Google Shape;230;p38"/>
          <p:cNvPicPr preferRelativeResize="0"/>
          <p:nvPr/>
        </p:nvPicPr>
        <p:blipFill>
          <a:blip r:embed="rId3">
            <a:alphaModFix/>
          </a:blip>
          <a:stretch>
            <a:fillRect/>
          </a:stretch>
        </p:blipFill>
        <p:spPr>
          <a:xfrm>
            <a:off x="231701" y="1351675"/>
            <a:ext cx="8012175" cy="3699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4395"/>
              <a:buFont typeface="Arial"/>
              <a:buNone/>
            </a:pPr>
            <a:r>
              <a:rPr lang="en" sz="1820"/>
              <a:t>F1-score Vs Oversampling techniques with KNN Imputation for different feature selection methods </a:t>
            </a:r>
            <a:endParaRPr sz="1820"/>
          </a:p>
          <a:p>
            <a:pPr indent="0" lvl="0" marL="0" rtl="0" algn="ctr">
              <a:spcBef>
                <a:spcPts val="0"/>
              </a:spcBef>
              <a:spcAft>
                <a:spcPts val="0"/>
              </a:spcAft>
              <a:buNone/>
            </a:pPr>
            <a:r>
              <a:t/>
            </a:r>
            <a:endParaRPr/>
          </a:p>
        </p:txBody>
      </p:sp>
      <p:sp>
        <p:nvSpPr>
          <p:cNvPr id="236" name="Google Shape;236;p39"/>
          <p:cNvSpPr txBox="1"/>
          <p:nvPr>
            <p:ph idx="1" type="body"/>
          </p:nvPr>
        </p:nvSpPr>
        <p:spPr>
          <a:xfrm>
            <a:off x="3676150" y="2719825"/>
            <a:ext cx="939300" cy="359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237" name="Google Shape;237;p39"/>
          <p:cNvPicPr preferRelativeResize="0"/>
          <p:nvPr/>
        </p:nvPicPr>
        <p:blipFill>
          <a:blip r:embed="rId3">
            <a:alphaModFix/>
          </a:blip>
          <a:stretch>
            <a:fillRect/>
          </a:stretch>
        </p:blipFill>
        <p:spPr>
          <a:xfrm>
            <a:off x="152400" y="1230474"/>
            <a:ext cx="8679901" cy="33384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43" name="Google Shape;243;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Different models such as LR, SVM, DT, KNN and Random Forest were evaluated for pesticide exposure prediction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Different Imputation techniques were explored - Constant, Median, KNN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Different Oversampling techniques were used - SMOTE, SMOTE NC, Borderline SMOTE, ADASYN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Different Feature selection techniques were used - p significance, SelecKbest, RFE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Dimension Reduction - PCA, FAMD explored but performed poorly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SVM and Random Forest classifier performed  better for different feature selection methods</a:t>
            </a:r>
            <a:r>
              <a:rPr lang="en">
                <a:solidFill>
                  <a:srgbClr val="000000"/>
                </a:solidFill>
              </a:rPr>
              <a:t> and oversampling techniques.</a:t>
            </a:r>
            <a:endParaRPr>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LEARNINGS:</a:t>
            </a:r>
            <a:endParaRPr/>
          </a:p>
        </p:txBody>
      </p:sp>
      <p:sp>
        <p:nvSpPr>
          <p:cNvPr id="249" name="Google Shape;249;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If we grow a tree to max depth, overfitting occurs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SVM and Random Forest perform well overall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KNN imputation results in best results - ideal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Different models perform differently for different feature selection methods, imputation methods and oversampling methods.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Hyper-parameter tuning is crucial to get the best results.</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3482600" y="88200"/>
            <a:ext cx="4152510" cy="4838700"/>
          </a:xfrm>
          <a:prstGeom prst="rect">
            <a:avLst/>
          </a:prstGeom>
          <a:noFill/>
          <a:ln>
            <a:noFill/>
          </a:ln>
        </p:spPr>
      </p:pic>
      <p:sp>
        <p:nvSpPr>
          <p:cNvPr id="67" name="Google Shape;67;p15"/>
          <p:cNvSpPr txBox="1"/>
          <p:nvPr/>
        </p:nvSpPr>
        <p:spPr>
          <a:xfrm>
            <a:off x="410100" y="1667400"/>
            <a:ext cx="29694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MODEL ARCHITECTURE</a:t>
            </a:r>
            <a:endParaRPr sz="18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REFERENCES</a:t>
            </a:r>
            <a:endParaRPr sz="4100"/>
          </a:p>
        </p:txBody>
      </p:sp>
      <p:sp>
        <p:nvSpPr>
          <p:cNvPr id="255" name="Google Shape;255;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440"/>
              <a:buFont typeface="Arial"/>
              <a:buNone/>
            </a:pPr>
            <a:r>
              <a:rPr lang="en" sz="680">
                <a:solidFill>
                  <a:schemeClr val="accent2"/>
                </a:solidFill>
                <a:highlight>
                  <a:srgbClr val="FFFFFF"/>
                </a:highlight>
              </a:rPr>
              <a:t>[1] Aktar, M. W., Sengupta, D., &amp; Chowdhury, A. (2009). Impact of pesticides use in agriculture:   their benefits and hazards. </a:t>
            </a:r>
            <a:r>
              <a:rPr i="1" lang="en" sz="680">
                <a:solidFill>
                  <a:schemeClr val="accent2"/>
                </a:solidFill>
                <a:highlight>
                  <a:srgbClr val="FFFFFF"/>
                </a:highlight>
              </a:rPr>
              <a:t>Interdisciplinary toxicology</a:t>
            </a:r>
            <a:r>
              <a:rPr lang="en" sz="680">
                <a:solidFill>
                  <a:schemeClr val="accent2"/>
                </a:solidFill>
                <a:highlight>
                  <a:srgbClr val="FFFFFF"/>
                </a:highlight>
              </a:rPr>
              <a:t>, </a:t>
            </a:r>
            <a:r>
              <a:rPr i="1" lang="en" sz="680">
                <a:solidFill>
                  <a:schemeClr val="accent2"/>
                </a:solidFill>
                <a:highlight>
                  <a:srgbClr val="FFFFFF"/>
                </a:highlight>
              </a:rPr>
              <a:t>2</a:t>
            </a:r>
            <a:r>
              <a:rPr lang="en" sz="680">
                <a:solidFill>
                  <a:schemeClr val="accent2"/>
                </a:solidFill>
                <a:highlight>
                  <a:srgbClr val="FFFFFF"/>
                </a:highlight>
              </a:rPr>
              <a:t>(1), 1–12. https://doi.org/10.2478/v10102-009-0001-7</a:t>
            </a:r>
            <a:endParaRPr sz="680">
              <a:solidFill>
                <a:schemeClr val="accent2"/>
              </a:solidFill>
              <a:highlight>
                <a:srgbClr val="FFFFFF"/>
              </a:highlight>
            </a:endParaRPr>
          </a:p>
          <a:p>
            <a:pPr indent="0" lvl="0" marL="0" rtl="0" algn="l">
              <a:lnSpc>
                <a:spcPct val="100000"/>
              </a:lnSpc>
              <a:spcBef>
                <a:spcPts val="800"/>
              </a:spcBef>
              <a:spcAft>
                <a:spcPts val="0"/>
              </a:spcAft>
              <a:buClr>
                <a:schemeClr val="dk1"/>
              </a:buClr>
              <a:buSzPts val="440"/>
              <a:buFont typeface="Arial"/>
              <a:buNone/>
            </a:pPr>
            <a:r>
              <a:rPr lang="en" sz="680">
                <a:solidFill>
                  <a:schemeClr val="dk1"/>
                </a:solidFill>
              </a:rPr>
              <a:t>[2] WHO/FAO (2014) International Code of Conduct on pesticide management. Food and Agriculture Organization of the United Nations/World Health Organization, Rome/Geneva </a:t>
            </a:r>
            <a:endParaRPr sz="680">
              <a:solidFill>
                <a:schemeClr val="dk1"/>
              </a:solidFill>
            </a:endParaRPr>
          </a:p>
          <a:p>
            <a:pPr indent="0" lvl="0" marL="0" rtl="0" algn="l">
              <a:lnSpc>
                <a:spcPct val="100000"/>
              </a:lnSpc>
              <a:spcBef>
                <a:spcPts val="800"/>
              </a:spcBef>
              <a:spcAft>
                <a:spcPts val="0"/>
              </a:spcAft>
              <a:buClr>
                <a:schemeClr val="dk1"/>
              </a:buClr>
              <a:buSzPts val="440"/>
              <a:buFont typeface="Arial"/>
              <a:buNone/>
            </a:pPr>
            <a:r>
              <a:rPr lang="en" sz="680">
                <a:solidFill>
                  <a:schemeClr val="dk1"/>
                </a:solidFill>
                <a:highlight>
                  <a:srgbClr val="FFFFFF"/>
                </a:highlight>
              </a:rPr>
              <a:t>[3] Sharma, A. K., Gaur, K., Tiwari, R. K., &amp; Gaur, M. S. (2011). Computational interaction analysis of organophosphorus pesticides with different metabolic proteins in humans. </a:t>
            </a:r>
            <a:r>
              <a:rPr i="1" lang="en" sz="680">
                <a:solidFill>
                  <a:schemeClr val="dk1"/>
                </a:solidFill>
                <a:highlight>
                  <a:srgbClr val="FFFFFF"/>
                </a:highlight>
              </a:rPr>
              <a:t>Journal of biomedical research</a:t>
            </a:r>
            <a:r>
              <a:rPr lang="en" sz="680">
                <a:solidFill>
                  <a:schemeClr val="dk1"/>
                </a:solidFill>
                <a:highlight>
                  <a:srgbClr val="FFFFFF"/>
                </a:highlight>
              </a:rPr>
              <a:t>, </a:t>
            </a:r>
            <a:r>
              <a:rPr i="1" lang="en" sz="680">
                <a:solidFill>
                  <a:schemeClr val="dk1"/>
                </a:solidFill>
                <a:highlight>
                  <a:srgbClr val="FFFFFF"/>
                </a:highlight>
              </a:rPr>
              <a:t>25</a:t>
            </a:r>
            <a:r>
              <a:rPr lang="en" sz="680">
                <a:solidFill>
                  <a:schemeClr val="dk1"/>
                </a:solidFill>
                <a:highlight>
                  <a:srgbClr val="FFFFFF"/>
                </a:highlight>
              </a:rPr>
              <a:t>(5), 335–347. https://doi.org/10.1016/S1674-8301(11)60045-6</a:t>
            </a:r>
            <a:endParaRPr sz="680">
              <a:solidFill>
                <a:schemeClr val="dk1"/>
              </a:solidFill>
              <a:highlight>
                <a:srgbClr val="FFFFFF"/>
              </a:highlight>
            </a:endParaRPr>
          </a:p>
          <a:p>
            <a:pPr indent="0" lvl="0" marL="0" rtl="0" algn="l">
              <a:lnSpc>
                <a:spcPct val="100000"/>
              </a:lnSpc>
              <a:spcBef>
                <a:spcPts val="800"/>
              </a:spcBef>
              <a:spcAft>
                <a:spcPts val="0"/>
              </a:spcAft>
              <a:buClr>
                <a:schemeClr val="dk1"/>
              </a:buClr>
              <a:buSzPts val="440"/>
              <a:buFont typeface="Arial"/>
              <a:buNone/>
            </a:pPr>
            <a:r>
              <a:rPr lang="en" sz="680">
                <a:solidFill>
                  <a:schemeClr val="dk1"/>
                </a:solidFill>
              </a:rPr>
              <a:t>[4] Mittal, S., Kaur, G., &amp; Vishwakarma, G. S. (2014). Effects of environmental pesticides on the health of rural communities in the Malwa Region of Punjab, India: </a:t>
            </a:r>
            <a:r>
              <a:rPr i="1" lang="en" sz="680">
                <a:solidFill>
                  <a:schemeClr val="dk1"/>
                </a:solidFill>
              </a:rPr>
              <a:t>A review. Human and Ecological Risk Assessment,</a:t>
            </a:r>
            <a:r>
              <a:rPr lang="en" sz="680">
                <a:solidFill>
                  <a:schemeClr val="dk1"/>
                </a:solidFill>
              </a:rPr>
              <a:t> 20, 366–387.</a:t>
            </a:r>
            <a:endParaRPr sz="680">
              <a:solidFill>
                <a:schemeClr val="dk1"/>
              </a:solidFill>
            </a:endParaRPr>
          </a:p>
          <a:p>
            <a:pPr indent="0" lvl="0" marL="0" rtl="0" algn="l">
              <a:lnSpc>
                <a:spcPct val="100000"/>
              </a:lnSpc>
              <a:spcBef>
                <a:spcPts val="800"/>
              </a:spcBef>
              <a:spcAft>
                <a:spcPts val="0"/>
              </a:spcAft>
              <a:buClr>
                <a:schemeClr val="dk1"/>
              </a:buClr>
              <a:buSzPts val="440"/>
              <a:buFont typeface="Arial"/>
              <a:buNone/>
            </a:pPr>
            <a:r>
              <a:rPr lang="en" sz="680">
                <a:solidFill>
                  <a:schemeClr val="dk1"/>
                </a:solidFill>
                <a:highlight>
                  <a:srgbClr val="FFFFFF"/>
                </a:highlight>
              </a:rPr>
              <a:t>[5] Wang, X., Yu, D., Ma, L., Lu, X., Song, J., &amp; Lei, M. (2022). Using big data searching and machine learning to predict human health risk probability from pesticide site soils in China. </a:t>
            </a:r>
            <a:r>
              <a:rPr i="1" lang="en" sz="680">
                <a:solidFill>
                  <a:schemeClr val="dk1"/>
                </a:solidFill>
                <a:highlight>
                  <a:srgbClr val="FFFFFF"/>
                </a:highlight>
              </a:rPr>
              <a:t>Journal of environmental management</a:t>
            </a:r>
            <a:r>
              <a:rPr lang="en" sz="680">
                <a:solidFill>
                  <a:schemeClr val="dk1"/>
                </a:solidFill>
                <a:highlight>
                  <a:srgbClr val="FFFFFF"/>
                </a:highlight>
              </a:rPr>
              <a:t>, </a:t>
            </a:r>
            <a:r>
              <a:rPr i="1" lang="en" sz="680">
                <a:solidFill>
                  <a:schemeClr val="dk1"/>
                </a:solidFill>
                <a:highlight>
                  <a:srgbClr val="FFFFFF"/>
                </a:highlight>
              </a:rPr>
              <a:t>320</a:t>
            </a:r>
            <a:r>
              <a:rPr lang="en" sz="680">
                <a:solidFill>
                  <a:schemeClr val="dk1"/>
                </a:solidFill>
                <a:highlight>
                  <a:srgbClr val="FFFFFF"/>
                </a:highlight>
              </a:rPr>
              <a:t>, 115798. https://doi.org/10.1016/j.jenvman.2022.115798</a:t>
            </a:r>
            <a:endParaRPr sz="680">
              <a:solidFill>
                <a:schemeClr val="dk1"/>
              </a:solidFill>
              <a:highlight>
                <a:srgbClr val="FFFFFF"/>
              </a:highlight>
            </a:endParaRPr>
          </a:p>
          <a:p>
            <a:pPr indent="0" lvl="0" marL="0" rtl="0" algn="l">
              <a:lnSpc>
                <a:spcPct val="100000"/>
              </a:lnSpc>
              <a:spcBef>
                <a:spcPts val="800"/>
              </a:spcBef>
              <a:spcAft>
                <a:spcPts val="0"/>
              </a:spcAft>
              <a:buClr>
                <a:schemeClr val="dk1"/>
              </a:buClr>
              <a:buSzPts val="440"/>
              <a:buFont typeface="Arial"/>
              <a:buNone/>
            </a:pPr>
            <a:r>
              <a:rPr lang="en" sz="680">
                <a:solidFill>
                  <a:schemeClr val="dk1"/>
                </a:solidFill>
              </a:rPr>
              <a:t>[6] Ehsan Elahi, Cui Weijun, Huiming Zhang, Majid Nazeer, Agricultural intensification and damages to human health in relation to agrochemicals: </a:t>
            </a:r>
            <a:r>
              <a:rPr i="1" lang="en" sz="680">
                <a:solidFill>
                  <a:schemeClr val="dk1"/>
                </a:solidFill>
              </a:rPr>
              <a:t>Application of artificial intelligence, Land Use Policy,</a:t>
            </a:r>
            <a:r>
              <a:rPr lang="en" sz="680">
                <a:solidFill>
                  <a:schemeClr val="dk1"/>
                </a:solidFill>
              </a:rPr>
              <a:t> Volume 83, 2019, Pages 461-474, ISSN 0264-8377. https://doi.org/10.1016/j.landusepol.2019.02.023.</a:t>
            </a:r>
            <a:endParaRPr sz="680">
              <a:solidFill>
                <a:schemeClr val="dk1"/>
              </a:solidFill>
            </a:endParaRPr>
          </a:p>
          <a:p>
            <a:pPr indent="0" lvl="0" marL="0" rtl="0" algn="l">
              <a:lnSpc>
                <a:spcPct val="100000"/>
              </a:lnSpc>
              <a:spcBef>
                <a:spcPts val="800"/>
              </a:spcBef>
              <a:spcAft>
                <a:spcPts val="0"/>
              </a:spcAft>
              <a:buClr>
                <a:schemeClr val="dk1"/>
              </a:buClr>
              <a:buSzPts val="440"/>
              <a:buFont typeface="Arial"/>
              <a:buNone/>
            </a:pPr>
            <a:r>
              <a:rPr lang="en" sz="680">
                <a:solidFill>
                  <a:schemeClr val="dk1"/>
                </a:solidFill>
                <a:highlight>
                  <a:srgbClr val="FFFFFF"/>
                </a:highlight>
              </a:rPr>
              <a:t>[7] Kim, Yeongmin, Minsu Chae, Namjun Cho, Hyowook Gil, and Hwamin Lee. 2022. "Machine Learning-Based Prediction Models of Acute Respiratory Failure in Patients with Acute Pesticide Poisoning" </a:t>
            </a:r>
            <a:r>
              <a:rPr i="1" lang="en" sz="680">
                <a:solidFill>
                  <a:schemeClr val="dk1"/>
                </a:solidFill>
                <a:highlight>
                  <a:srgbClr val="FFFFFF"/>
                </a:highlight>
              </a:rPr>
              <a:t>Mathematics</a:t>
            </a:r>
            <a:r>
              <a:rPr lang="en" sz="680">
                <a:solidFill>
                  <a:schemeClr val="dk1"/>
                </a:solidFill>
                <a:highlight>
                  <a:srgbClr val="FFFFFF"/>
                </a:highlight>
              </a:rPr>
              <a:t> 10, no. 24: 4633. https://doi.org/10.3390/math10244633</a:t>
            </a:r>
            <a:endParaRPr sz="680">
              <a:solidFill>
                <a:schemeClr val="dk1"/>
              </a:solidFill>
              <a:highlight>
                <a:srgbClr val="FFFFFF"/>
              </a:highlight>
            </a:endParaRPr>
          </a:p>
          <a:p>
            <a:pPr indent="0" lvl="0" marL="0" rtl="0" algn="l">
              <a:lnSpc>
                <a:spcPct val="100000"/>
              </a:lnSpc>
              <a:spcBef>
                <a:spcPts val="800"/>
              </a:spcBef>
              <a:spcAft>
                <a:spcPts val="0"/>
              </a:spcAft>
              <a:buClr>
                <a:schemeClr val="dk1"/>
              </a:buClr>
              <a:buSzPts val="440"/>
              <a:buFont typeface="Arial"/>
              <a:buNone/>
            </a:pPr>
            <a:r>
              <a:rPr lang="en" sz="680">
                <a:solidFill>
                  <a:schemeClr val="dk1"/>
                </a:solidFill>
                <a:highlight>
                  <a:srgbClr val="FFFFFF"/>
                </a:highlight>
              </a:rPr>
              <a:t>[8] Wan, E. T., Darssan, D., Karatela, S., Reid, S. A., &amp; Osborne, N. J. (2021). Association of Pesticides and Kidney Function among Adults in the US Population 2001-2010. </a:t>
            </a:r>
            <a:r>
              <a:rPr i="1" lang="en" sz="680">
                <a:solidFill>
                  <a:schemeClr val="dk1"/>
                </a:solidFill>
                <a:highlight>
                  <a:srgbClr val="FFFFFF"/>
                </a:highlight>
              </a:rPr>
              <a:t>International journal of environmental research and public health</a:t>
            </a:r>
            <a:r>
              <a:rPr lang="en" sz="680">
                <a:solidFill>
                  <a:schemeClr val="dk1"/>
                </a:solidFill>
                <a:highlight>
                  <a:srgbClr val="FFFFFF"/>
                </a:highlight>
              </a:rPr>
              <a:t>, </a:t>
            </a:r>
            <a:r>
              <a:rPr i="1" lang="en" sz="680">
                <a:solidFill>
                  <a:schemeClr val="dk1"/>
                </a:solidFill>
                <a:highlight>
                  <a:srgbClr val="FFFFFF"/>
                </a:highlight>
              </a:rPr>
              <a:t>18</a:t>
            </a:r>
            <a:r>
              <a:rPr lang="en" sz="680">
                <a:solidFill>
                  <a:schemeClr val="dk1"/>
                </a:solidFill>
                <a:highlight>
                  <a:srgbClr val="FFFFFF"/>
                </a:highlight>
              </a:rPr>
              <a:t>(19), 10249. https://doi.org/10.3390/ijerph181910249</a:t>
            </a:r>
            <a:endParaRPr sz="680">
              <a:solidFill>
                <a:schemeClr val="dk1"/>
              </a:solidFill>
              <a:highlight>
                <a:srgbClr val="FFFFFF"/>
              </a:highlight>
            </a:endParaRPr>
          </a:p>
          <a:p>
            <a:pPr indent="0" lvl="0" marL="0" rtl="0" algn="l">
              <a:lnSpc>
                <a:spcPct val="100000"/>
              </a:lnSpc>
              <a:spcBef>
                <a:spcPts val="800"/>
              </a:spcBef>
              <a:spcAft>
                <a:spcPts val="0"/>
              </a:spcAft>
              <a:buClr>
                <a:schemeClr val="dk1"/>
              </a:buClr>
              <a:buSzPts val="440"/>
              <a:buFont typeface="Arial"/>
              <a:buNone/>
            </a:pPr>
            <a:r>
              <a:rPr lang="en" sz="680">
                <a:solidFill>
                  <a:schemeClr val="dk1"/>
                </a:solidFill>
              </a:rPr>
              <a:t>[9] Sarita Limbu , Cyril Zakka &amp; Sivanesan Dakshanamurthy. (2022). Predicting Environmental Chemical Toxicity using a New Hybrid Deep Machine Learning Method.</a:t>
            </a:r>
            <a:r>
              <a:rPr lang="en" sz="680">
                <a:solidFill>
                  <a:schemeClr val="dk1"/>
                </a:solidFill>
                <a:uFill>
                  <a:noFill/>
                </a:uFill>
                <a:hlinkClick r:id="rId3">
                  <a:extLst>
                    <a:ext uri="{A12FA001-AC4F-418D-AE19-62706E023703}">
                      <ahyp:hlinkClr val="tx"/>
                    </a:ext>
                  </a:extLst>
                </a:hlinkClick>
              </a:rPr>
              <a:t> </a:t>
            </a:r>
            <a:r>
              <a:rPr lang="en" sz="680" u="sng">
                <a:solidFill>
                  <a:schemeClr val="dk1"/>
                </a:solidFill>
                <a:hlinkClick r:id="rId4">
                  <a:extLst>
                    <a:ext uri="{A12FA001-AC4F-418D-AE19-62706E023703}">
                      <ahyp:hlinkClr val="tx"/>
                    </a:ext>
                  </a:extLst>
                </a:hlinkClick>
              </a:rPr>
              <a:t>https://www.mdpi.com/2305-</a:t>
            </a:r>
            <a:r>
              <a:rPr lang="en" sz="680">
                <a:solidFill>
                  <a:schemeClr val="dk1"/>
                </a:solidFill>
              </a:rPr>
              <a:t>6304/10/11/706 </a:t>
            </a:r>
            <a:endParaRPr sz="680">
              <a:solidFill>
                <a:schemeClr val="dk1"/>
              </a:solidFill>
            </a:endParaRPr>
          </a:p>
          <a:p>
            <a:pPr indent="0" lvl="0" marL="0" rtl="0" algn="l">
              <a:lnSpc>
                <a:spcPct val="100000"/>
              </a:lnSpc>
              <a:spcBef>
                <a:spcPts val="800"/>
              </a:spcBef>
              <a:spcAft>
                <a:spcPts val="800"/>
              </a:spcAft>
              <a:buClr>
                <a:schemeClr val="dk1"/>
              </a:buClr>
              <a:buSzPts val="440"/>
              <a:buFont typeface="Arial"/>
              <a:buNone/>
            </a:pPr>
            <a:r>
              <a:rPr lang="en" sz="680">
                <a:solidFill>
                  <a:srgbClr val="1F1F1F"/>
                </a:solidFill>
              </a:rPr>
              <a:t>[10] Ahmet Murat Erturan , Gül Karaduman , Habibe Durmaz. (2023). Machine learning-based approach for efficient prediction of toxicity of chemical gases using feature selection.</a:t>
            </a:r>
            <a:r>
              <a:rPr i="1" lang="en" sz="680">
                <a:solidFill>
                  <a:srgbClr val="1F1F1F"/>
                </a:solidFill>
              </a:rPr>
              <a:t> </a:t>
            </a:r>
            <a:r>
              <a:rPr i="1" lang="en" sz="680">
                <a:solidFill>
                  <a:schemeClr val="dk1"/>
                </a:solidFill>
              </a:rPr>
              <a:t>Journal of Hazardous Materials volume 455, </a:t>
            </a:r>
            <a:r>
              <a:rPr i="1" lang="en" sz="680">
                <a:solidFill>
                  <a:srgbClr val="1F1F1F"/>
                </a:solidFill>
              </a:rPr>
              <a:t>5 August 2023, 131616. </a:t>
            </a:r>
            <a:r>
              <a:rPr lang="en" sz="680">
                <a:solidFill>
                  <a:srgbClr val="1F1F1F"/>
                </a:solidFill>
              </a:rPr>
              <a:t>https://doi.org/10.1016/j.jhazmat.2023.1316</a:t>
            </a:r>
            <a:endParaRPr sz="9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12700" lvl="0" marL="0" rtl="0" algn="l">
              <a:lnSpc>
                <a:spcPct val="100000"/>
              </a:lnSpc>
              <a:spcBef>
                <a:spcPts val="0"/>
              </a:spcBef>
              <a:spcAft>
                <a:spcPts val="0"/>
              </a:spcAft>
              <a:buSzPts val="523"/>
              <a:buNone/>
            </a:pPr>
            <a:r>
              <a:rPr lang="en" sz="900">
                <a:solidFill>
                  <a:schemeClr val="dk1"/>
                </a:solidFill>
              </a:rPr>
              <a:t>[1] The drive to improve crop yields and lack of agricultural land availability has led to undaunted use of </a:t>
            </a:r>
            <a:r>
              <a:rPr lang="en" sz="900">
                <a:solidFill>
                  <a:schemeClr val="dk1"/>
                </a:solidFill>
              </a:rPr>
              <a:t>Agrichemicals</a:t>
            </a:r>
            <a:r>
              <a:rPr lang="en" sz="900">
                <a:solidFill>
                  <a:schemeClr val="dk1"/>
                </a:solidFill>
              </a:rPr>
              <a:t>. Pesticides are Agrochemicals that consist of insecticides, fungicides, herbicides, etc., and have harmful impacts on the environment  including animals, birds, and plants. </a:t>
            </a:r>
            <a:endParaRPr sz="900">
              <a:solidFill>
                <a:schemeClr val="dk1"/>
              </a:solidFill>
            </a:endParaRPr>
          </a:p>
          <a:p>
            <a:pPr indent="12700" lvl="0" marL="0" rtl="0" algn="l">
              <a:lnSpc>
                <a:spcPct val="100000"/>
              </a:lnSpc>
              <a:spcBef>
                <a:spcPts val="800"/>
              </a:spcBef>
              <a:spcAft>
                <a:spcPts val="0"/>
              </a:spcAft>
              <a:buSzPts val="523"/>
              <a:buNone/>
            </a:pPr>
            <a:r>
              <a:rPr lang="en" sz="900">
                <a:solidFill>
                  <a:schemeClr val="dk1"/>
                </a:solidFill>
              </a:rPr>
              <a:t>[2]  and [3] A class of pesticide called Highly Hazardous Pesticide poses extreme irreversible health risks to humans and the impact is molecular level interaction with proteins. </a:t>
            </a:r>
            <a:endParaRPr sz="900">
              <a:solidFill>
                <a:schemeClr val="dk1"/>
              </a:solidFill>
            </a:endParaRPr>
          </a:p>
          <a:p>
            <a:pPr indent="12700" lvl="0" marL="0" rtl="0" algn="l">
              <a:lnSpc>
                <a:spcPct val="100000"/>
              </a:lnSpc>
              <a:spcBef>
                <a:spcPts val="800"/>
              </a:spcBef>
              <a:spcAft>
                <a:spcPts val="0"/>
              </a:spcAft>
              <a:buSzPts val="523"/>
              <a:buNone/>
            </a:pPr>
            <a:r>
              <a:rPr lang="en" sz="900">
                <a:solidFill>
                  <a:schemeClr val="dk1"/>
                </a:solidFill>
              </a:rPr>
              <a:t>[4] Unprecedented use of pesticides has increased cancer cases, infertility, and birth defects such as mental retardation in the Malwa region of Punjab. Machine learning models are becoming popular in risk prediction due to the over-usage of pesticides. </a:t>
            </a:r>
            <a:endParaRPr sz="900">
              <a:solidFill>
                <a:schemeClr val="dk1"/>
              </a:solidFill>
            </a:endParaRPr>
          </a:p>
          <a:p>
            <a:pPr indent="12700" lvl="0" marL="0" rtl="0" algn="l">
              <a:lnSpc>
                <a:spcPct val="100000"/>
              </a:lnSpc>
              <a:spcBef>
                <a:spcPts val="800"/>
              </a:spcBef>
              <a:spcAft>
                <a:spcPts val="0"/>
              </a:spcAft>
              <a:buSzPts val="523"/>
              <a:buNone/>
            </a:pPr>
            <a:r>
              <a:rPr lang="en" sz="900">
                <a:solidFill>
                  <a:schemeClr val="dk1"/>
                </a:solidFill>
              </a:rPr>
              <a:t>[5] identified pesticide-exposed risky sites in China using two semi-supervised models based on self-learning. [</a:t>
            </a:r>
            <a:endParaRPr sz="900">
              <a:solidFill>
                <a:schemeClr val="dk1"/>
              </a:solidFill>
            </a:endParaRPr>
          </a:p>
          <a:p>
            <a:pPr indent="12700" lvl="0" marL="0" rtl="0" algn="l">
              <a:lnSpc>
                <a:spcPct val="100000"/>
              </a:lnSpc>
              <a:spcBef>
                <a:spcPts val="800"/>
              </a:spcBef>
              <a:spcAft>
                <a:spcPts val="0"/>
              </a:spcAft>
              <a:buSzPts val="523"/>
              <a:buNone/>
            </a:pPr>
            <a:r>
              <a:rPr lang="en" sz="900">
                <a:solidFill>
                  <a:schemeClr val="dk1"/>
                </a:solidFill>
              </a:rPr>
              <a:t>6] used ANN to predict the quantities of various agrochemicals required for rice cultivation in the Punjab region, Pakistan, such that, there is an increase in rice production with limited usage of agrochemicals. A Poisson regression model was used to confirm that pesticide poisoning caused eye and skin irritation, nausea, and cough during pesticide application. A negative binomial regression model predicted that by using protective measures the health hazards can be significantly reduced. </a:t>
            </a:r>
            <a:endParaRPr sz="900">
              <a:solidFill>
                <a:schemeClr val="dk1"/>
              </a:solidFill>
            </a:endParaRPr>
          </a:p>
          <a:p>
            <a:pPr indent="12700" lvl="0" marL="0" rtl="0" algn="l">
              <a:lnSpc>
                <a:spcPct val="100000"/>
              </a:lnSpc>
              <a:spcBef>
                <a:spcPts val="800"/>
              </a:spcBef>
              <a:spcAft>
                <a:spcPts val="0"/>
              </a:spcAft>
              <a:buSzPts val="523"/>
              <a:buNone/>
            </a:pPr>
            <a:r>
              <a:rPr lang="en" sz="900">
                <a:solidFill>
                  <a:schemeClr val="dk1"/>
                </a:solidFill>
              </a:rPr>
              <a:t>[7] proposed different machine-learning models to determine severe respiratory failure among patients with acute pesticide poisoning. </a:t>
            </a:r>
            <a:endParaRPr sz="900">
              <a:solidFill>
                <a:schemeClr val="dk1"/>
              </a:solidFill>
            </a:endParaRPr>
          </a:p>
          <a:p>
            <a:pPr indent="12700" lvl="0" marL="0" rtl="0" algn="l">
              <a:lnSpc>
                <a:spcPct val="100000"/>
              </a:lnSpc>
              <a:spcBef>
                <a:spcPts val="800"/>
              </a:spcBef>
              <a:spcAft>
                <a:spcPts val="0"/>
              </a:spcAft>
              <a:buSzPts val="523"/>
              <a:buNone/>
            </a:pPr>
            <a:r>
              <a:rPr lang="en" sz="900">
                <a:solidFill>
                  <a:schemeClr val="dk1"/>
                </a:solidFill>
              </a:rPr>
              <a:t>[8] provided evidence for chronic kidney condition due to pesticide malathion exposure in the USA. [</a:t>
            </a:r>
            <a:endParaRPr sz="900">
              <a:solidFill>
                <a:schemeClr val="dk1"/>
              </a:solidFill>
            </a:endParaRPr>
          </a:p>
          <a:p>
            <a:pPr indent="12700" lvl="0" marL="0" rtl="0" algn="l">
              <a:lnSpc>
                <a:spcPct val="100000"/>
              </a:lnSpc>
              <a:spcBef>
                <a:spcPts val="800"/>
              </a:spcBef>
              <a:spcAft>
                <a:spcPts val="0"/>
              </a:spcAft>
              <a:buSzPts val="523"/>
              <a:buNone/>
            </a:pPr>
            <a:r>
              <a:rPr lang="en" sz="900">
                <a:solidFill>
                  <a:schemeClr val="dk1"/>
                </a:solidFill>
              </a:rPr>
              <a:t>9] Involved in predicting the toxicity of hazardous chemicals for human health. So, for this, HNN (Hybrid Neural Network) and CNN (Convolutional Neural Networks) were used  along with some machine learning techniques like Random Forest and adaptive Boosting for identifying the toxic chemicals, and the overall performance of the model was evaluated using AUC (Area Under Curve). They also divided the toxins into different categories of severity. </a:t>
            </a:r>
            <a:endParaRPr sz="900">
              <a:solidFill>
                <a:schemeClr val="dk1"/>
              </a:solidFill>
            </a:endParaRPr>
          </a:p>
          <a:p>
            <a:pPr indent="12700" lvl="0" marL="0" rtl="0" algn="l">
              <a:lnSpc>
                <a:spcPct val="100000"/>
              </a:lnSpc>
              <a:spcBef>
                <a:spcPts val="800"/>
              </a:spcBef>
              <a:spcAft>
                <a:spcPts val="800"/>
              </a:spcAft>
              <a:buClr>
                <a:schemeClr val="dk1"/>
              </a:buClr>
              <a:buSzPts val="523"/>
              <a:buFont typeface="Arial"/>
              <a:buNone/>
            </a:pPr>
            <a:r>
              <a:rPr lang="en" sz="900">
                <a:solidFill>
                  <a:schemeClr val="dk1"/>
                </a:solidFill>
              </a:rPr>
              <a:t>[10] involved in predicting the toxicity of chemical gases. So, for this, the implementation of different machine learning techniques like K-nearest neighbor, BayesNet, and K star classifiers were used. Feature selection technique was used to select the relevant features for the models. Also developed a binary classification model that focused on detecting toxic gases in different scenarios like laboratories, chemical </a:t>
            </a:r>
            <a:r>
              <a:rPr lang="en" sz="900">
                <a:solidFill>
                  <a:schemeClr val="dk1"/>
                </a:solidFill>
              </a:rPr>
              <a:t>warfares</a:t>
            </a:r>
            <a:r>
              <a:rPr lang="en" sz="900">
                <a:solidFill>
                  <a:schemeClr val="dk1"/>
                </a:solidFill>
              </a:rPr>
              <a:t>, and hazardous gas leakage incidents.</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293370" lvl="0" marL="457200" rtl="0" algn="l">
              <a:lnSpc>
                <a:spcPct val="200000"/>
              </a:lnSpc>
              <a:spcBef>
                <a:spcPts val="1200"/>
              </a:spcBef>
              <a:spcAft>
                <a:spcPts val="0"/>
              </a:spcAft>
              <a:buClr>
                <a:schemeClr val="dk1"/>
              </a:buClr>
              <a:buSzPct val="100000"/>
              <a:buChar char="●"/>
            </a:pPr>
            <a:r>
              <a:rPr lang="en" sz="1200">
                <a:solidFill>
                  <a:schemeClr val="dk1"/>
                </a:solidFill>
              </a:rPr>
              <a:t>The dataset encompasses information about exposure to pesticides and was downloaded from the National Health and Nutrition Examination Survey (NHANES). </a:t>
            </a:r>
            <a:endParaRPr sz="1200">
              <a:solidFill>
                <a:schemeClr val="dk1"/>
              </a:solidFill>
            </a:endParaRPr>
          </a:p>
          <a:p>
            <a:pPr indent="-293370" lvl="0" marL="457200" rtl="0" algn="l">
              <a:lnSpc>
                <a:spcPct val="200000"/>
              </a:lnSpc>
              <a:spcBef>
                <a:spcPts val="0"/>
              </a:spcBef>
              <a:spcAft>
                <a:spcPts val="0"/>
              </a:spcAft>
              <a:buClr>
                <a:schemeClr val="dk1"/>
              </a:buClr>
              <a:buSzPct val="100000"/>
              <a:buChar char="●"/>
            </a:pPr>
            <a:r>
              <a:rPr lang="en" sz="1200">
                <a:solidFill>
                  <a:schemeClr val="dk1"/>
                </a:solidFill>
              </a:rPr>
              <a:t>There is a total of 39 .csv files related to questionnaires, pesticides, and renal function. </a:t>
            </a:r>
            <a:endParaRPr sz="1200">
              <a:solidFill>
                <a:schemeClr val="dk1"/>
              </a:solidFill>
            </a:endParaRPr>
          </a:p>
          <a:p>
            <a:pPr indent="-293370" lvl="0" marL="457200" rtl="0" algn="l">
              <a:lnSpc>
                <a:spcPct val="200000"/>
              </a:lnSpc>
              <a:spcBef>
                <a:spcPts val="0"/>
              </a:spcBef>
              <a:spcAft>
                <a:spcPts val="0"/>
              </a:spcAft>
              <a:buSzPct val="100000"/>
              <a:buChar char="●"/>
            </a:pPr>
            <a:r>
              <a:rPr lang="en" sz="1200">
                <a:solidFill>
                  <a:srgbClr val="212529"/>
                </a:solidFill>
                <a:highlight>
                  <a:srgbClr val="FFFFFF"/>
                </a:highlight>
              </a:rPr>
              <a:t>The </a:t>
            </a:r>
            <a:r>
              <a:rPr lang="en" sz="1200">
                <a:solidFill>
                  <a:schemeClr val="dk1"/>
                </a:solidFill>
              </a:rPr>
              <a:t>data was pooled from the 2015-2016 study wave and has details related to pesticides, participant information, and their corresponding lab results. </a:t>
            </a:r>
            <a:endParaRPr sz="1200">
              <a:solidFill>
                <a:schemeClr val="dk1"/>
              </a:solidFill>
            </a:endParaRPr>
          </a:p>
          <a:p>
            <a:pPr indent="-293370" lvl="0" marL="457200" rtl="0" algn="l">
              <a:lnSpc>
                <a:spcPct val="200000"/>
              </a:lnSpc>
              <a:spcBef>
                <a:spcPts val="0"/>
              </a:spcBef>
              <a:spcAft>
                <a:spcPts val="0"/>
              </a:spcAft>
              <a:buSzPct val="100000"/>
              <a:buChar char="●"/>
            </a:pPr>
            <a:r>
              <a:rPr lang="en" sz="1200">
                <a:solidFill>
                  <a:schemeClr val="dk1"/>
                </a:solidFill>
              </a:rPr>
              <a:t>The laboratory files related to agrochemicals and renal function  are downloaded from the NHANES website  for 2015-2016 and the pesticide concentrations  from urine tests from the respective csv’s are extracted and merged with the questionnaires data on SEQN which is patient id.</a:t>
            </a:r>
            <a:endParaRPr sz="1200">
              <a:solidFill>
                <a:schemeClr val="dk1"/>
              </a:solidFill>
            </a:endParaRPr>
          </a:p>
          <a:p>
            <a:pPr indent="-293370" lvl="0" marL="457200" rtl="0" algn="l">
              <a:lnSpc>
                <a:spcPct val="200000"/>
              </a:lnSpc>
              <a:spcBef>
                <a:spcPts val="0"/>
              </a:spcBef>
              <a:spcAft>
                <a:spcPts val="0"/>
              </a:spcAft>
              <a:buSzPct val="100000"/>
              <a:buChar char="●"/>
            </a:pPr>
            <a:r>
              <a:rPr lang="en" sz="1200">
                <a:solidFill>
                  <a:schemeClr val="dk1"/>
                </a:solidFill>
              </a:rPr>
              <a:t>Target variable is derived from UACR which is Urine Albumin and creatinine ratio. If the ratio of UACR is &gt;30(mg/g)  then it is considered as reduced kidney function.</a:t>
            </a:r>
            <a:endParaRPr sz="12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1200"/>
              </a:spcBef>
              <a:spcAft>
                <a:spcPts val="0"/>
              </a:spcAft>
              <a:buClr>
                <a:schemeClr val="dk1"/>
              </a:buClr>
              <a:buSzPts val="1200"/>
              <a:buChar char="●"/>
            </a:pPr>
            <a:r>
              <a:rPr lang="en" sz="1200">
                <a:solidFill>
                  <a:schemeClr val="dk1"/>
                </a:solidFill>
              </a:rPr>
              <a:t>The merged dataset of questionnaires and laboratory data with renal function as our target variable is used in preprocessing. </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Features like  SEQN, and columns with only zeros and 1’s are dropped (Drug Addict, Dialysis, asthma, asthma_current, current_chronic bronchitis). </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All categorical features are converted using dummy encoding and the first column is dropped to avoid overfitting. </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Feature ‘Gender’ is mapped to binary values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chemeClr val="dk1"/>
              </a:buClr>
              <a:buSzPts val="1200"/>
              <a:buChar char="●"/>
            </a:pPr>
            <a:r>
              <a:rPr lang="en" sz="1200">
                <a:solidFill>
                  <a:schemeClr val="dk1"/>
                </a:solidFill>
              </a:rPr>
              <a:t>The dataset has 6221 rows and 79 columns. </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78 feature variables and ‘UACR’ is the target variable. </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The dataset has imbalance w.r.t target</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There are 40 columns with missing values(constant imputation, KNN imputation, and median Imputation)</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There are 49 features with binary categories, 2 features with more than 2 categories, and 26 features with numerical variables. </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The 2 multi-category features are encoded using get_dummy encoding and converted into binary categories. </a:t>
            </a:r>
            <a:endParaRPr sz="1200">
              <a:solidFill>
                <a:schemeClr val="dk1"/>
              </a:solidFill>
            </a:endParaRPr>
          </a:p>
          <a:p>
            <a:pPr indent="0" lvl="0" marL="0" rtl="0" algn="l">
              <a:lnSpc>
                <a:spcPct val="200000"/>
              </a:lnSpc>
              <a:spcBef>
                <a:spcPts val="0"/>
              </a:spcBef>
              <a:spcAft>
                <a:spcPts val="0"/>
              </a:spcAft>
              <a:buClr>
                <a:schemeClr val="dk1"/>
              </a:buClr>
              <a:buSzPts val="1100"/>
              <a:buFont typeface="Arial"/>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695925" y="1442750"/>
            <a:ext cx="3024225" cy="2345175"/>
          </a:xfrm>
          <a:prstGeom prst="rect">
            <a:avLst/>
          </a:prstGeom>
          <a:noFill/>
          <a:ln>
            <a:noFill/>
          </a:ln>
        </p:spPr>
      </p:pic>
      <p:pic>
        <p:nvPicPr>
          <p:cNvPr id="97" name="Google Shape;97;p20"/>
          <p:cNvPicPr preferRelativeResize="0"/>
          <p:nvPr/>
        </p:nvPicPr>
        <p:blipFill>
          <a:blip r:embed="rId4">
            <a:alphaModFix/>
          </a:blip>
          <a:stretch>
            <a:fillRect/>
          </a:stretch>
        </p:blipFill>
        <p:spPr>
          <a:xfrm>
            <a:off x="4315850" y="527925"/>
            <a:ext cx="4358825" cy="3820100"/>
          </a:xfrm>
          <a:prstGeom prst="rect">
            <a:avLst/>
          </a:prstGeom>
          <a:noFill/>
          <a:ln>
            <a:noFill/>
          </a:ln>
        </p:spPr>
      </p:pic>
      <p:sp>
        <p:nvSpPr>
          <p:cNvPr id="98" name="Google Shape;98;p20"/>
          <p:cNvSpPr txBox="1"/>
          <p:nvPr>
            <p:ph type="title"/>
          </p:nvPr>
        </p:nvSpPr>
        <p:spPr>
          <a:xfrm>
            <a:off x="1393750" y="390675"/>
            <a:ext cx="1328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1699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a:p>
            <a:pPr indent="0" lvl="0" marL="0" rtl="0" algn="l">
              <a:spcBef>
                <a:spcPts val="0"/>
              </a:spcBef>
              <a:spcAft>
                <a:spcPts val="0"/>
              </a:spcAft>
              <a:buNone/>
            </a:pPr>
            <a:r>
              <a:t/>
            </a:r>
            <a:endParaRPr/>
          </a:p>
        </p:txBody>
      </p:sp>
      <p:pic>
        <p:nvPicPr>
          <p:cNvPr id="104" name="Google Shape;104;p21"/>
          <p:cNvPicPr preferRelativeResize="0"/>
          <p:nvPr/>
        </p:nvPicPr>
        <p:blipFill>
          <a:blip r:embed="rId3">
            <a:alphaModFix/>
          </a:blip>
          <a:stretch>
            <a:fillRect/>
          </a:stretch>
        </p:blipFill>
        <p:spPr>
          <a:xfrm>
            <a:off x="6098075" y="1649500"/>
            <a:ext cx="2819400" cy="1304925"/>
          </a:xfrm>
          <a:prstGeom prst="rect">
            <a:avLst/>
          </a:prstGeom>
          <a:noFill/>
          <a:ln>
            <a:noFill/>
          </a:ln>
        </p:spPr>
      </p:pic>
      <p:pic>
        <p:nvPicPr>
          <p:cNvPr id="105" name="Google Shape;105;p21"/>
          <p:cNvPicPr preferRelativeResize="0"/>
          <p:nvPr/>
        </p:nvPicPr>
        <p:blipFill>
          <a:blip r:embed="rId4">
            <a:alphaModFix/>
          </a:blip>
          <a:stretch>
            <a:fillRect/>
          </a:stretch>
        </p:blipFill>
        <p:spPr>
          <a:xfrm>
            <a:off x="3103025" y="2571750"/>
            <a:ext cx="2857500" cy="1352550"/>
          </a:xfrm>
          <a:prstGeom prst="rect">
            <a:avLst/>
          </a:prstGeom>
          <a:noFill/>
          <a:ln>
            <a:noFill/>
          </a:ln>
        </p:spPr>
      </p:pic>
      <p:pic>
        <p:nvPicPr>
          <p:cNvPr id="106" name="Google Shape;106;p21"/>
          <p:cNvPicPr preferRelativeResize="0"/>
          <p:nvPr/>
        </p:nvPicPr>
        <p:blipFill>
          <a:blip r:embed="rId5">
            <a:alphaModFix/>
          </a:blip>
          <a:stretch>
            <a:fillRect/>
          </a:stretch>
        </p:blipFill>
        <p:spPr>
          <a:xfrm>
            <a:off x="152400" y="2656025"/>
            <a:ext cx="2857500" cy="1323975"/>
          </a:xfrm>
          <a:prstGeom prst="rect">
            <a:avLst/>
          </a:prstGeom>
          <a:noFill/>
          <a:ln>
            <a:noFill/>
          </a:ln>
        </p:spPr>
      </p:pic>
      <p:pic>
        <p:nvPicPr>
          <p:cNvPr id="107" name="Google Shape;107;p21"/>
          <p:cNvPicPr preferRelativeResize="0"/>
          <p:nvPr/>
        </p:nvPicPr>
        <p:blipFill>
          <a:blip r:embed="rId6">
            <a:alphaModFix/>
          </a:blip>
          <a:stretch>
            <a:fillRect/>
          </a:stretch>
        </p:blipFill>
        <p:spPr>
          <a:xfrm>
            <a:off x="3162300" y="1135625"/>
            <a:ext cx="2819400" cy="1285875"/>
          </a:xfrm>
          <a:prstGeom prst="rect">
            <a:avLst/>
          </a:prstGeom>
          <a:noFill/>
          <a:ln>
            <a:noFill/>
          </a:ln>
        </p:spPr>
      </p:pic>
      <p:pic>
        <p:nvPicPr>
          <p:cNvPr id="108" name="Google Shape;108;p21"/>
          <p:cNvPicPr preferRelativeResize="0"/>
          <p:nvPr/>
        </p:nvPicPr>
        <p:blipFill>
          <a:blip r:embed="rId7">
            <a:alphaModFix/>
          </a:blip>
          <a:stretch>
            <a:fillRect/>
          </a:stretch>
        </p:blipFill>
        <p:spPr>
          <a:xfrm>
            <a:off x="152400" y="1170125"/>
            <a:ext cx="2857500" cy="1333500"/>
          </a:xfrm>
          <a:prstGeom prst="rect">
            <a:avLst/>
          </a:prstGeom>
          <a:noFill/>
          <a:ln>
            <a:noFill/>
          </a:ln>
        </p:spPr>
      </p:pic>
      <p:sp>
        <p:nvSpPr>
          <p:cNvPr id="109" name="Google Shape;109;p21"/>
          <p:cNvSpPr txBox="1"/>
          <p:nvPr/>
        </p:nvSpPr>
        <p:spPr>
          <a:xfrm>
            <a:off x="914400" y="914400"/>
            <a:ext cx="3000000" cy="30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