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36" name="Рисунок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0920" cy="57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Рисунок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0920" cy="57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Рисунок 10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0920" cy="57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6" name="Рисунок 1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147" name="Рисунок 1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760"/>
            <a:ext cx="5493600" cy="438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0920" cy="57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56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2949672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8560" cy="755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8560" cy="7558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7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8560" cy="75589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Рисунок 11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8560" cy="755892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092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0920" cy="438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37760" y="4212360"/>
            <a:ext cx="9070920" cy="3346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latin typeface="Arial"/>
              </a:rPr>
              <a:t>Введение в JavaScript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https://learn.javascript.ru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Дмитрий Вайнер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Тлг: https://t.me/vki_front</a:t>
            </a:r>
            <a:endParaRPr/>
          </a:p>
        </p:txBody>
      </p:sp>
      <p:pic>
        <p:nvPicPr>
          <p:cNvPr id="149" name="Рисунок 1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1200" y="640080"/>
            <a:ext cx="6094440" cy="317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288000"/>
            <a:ext cx="9070920" cy="124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Операторы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Оператор и его операнды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Унарные: ++, --, -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Бинарные: +, -, /, *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Тернарные: 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Условные: if else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Логические: ||, &amp;&amp;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Циклы: while, for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Switch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88000"/>
            <a:ext cx="9070920" cy="124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Операторы</a:t>
            </a:r>
            <a:endParaRPr/>
          </a:p>
        </p:txBody>
      </p:sp>
      <p:pic>
        <p:nvPicPr>
          <p:cNvPr id="175" name="Рисунок 17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200" y="1737360"/>
            <a:ext cx="7619040" cy="58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288000"/>
            <a:ext cx="9070920" cy="124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760">
                <a:latin typeface="Arial"/>
              </a:rPr>
              <a:t>Функции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Бывают анонимные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function() {...}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Бывают стрелочные (короткая версия анонимных, с некоторыми отличиями)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() =&gt; {...}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Бывают именованные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function funcName() {…}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Функции могут быть вложенные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Могут возвращать значения с помощью return</a:t>
            </a:r>
            <a:endParaRPr/>
          </a:p>
        </p:txBody>
      </p:sp>
      <p:pic>
        <p:nvPicPr>
          <p:cNvPr id="178" name="Рисунок 1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0960" y="1604520"/>
            <a:ext cx="4520520" cy="113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88000"/>
            <a:ext cx="9070920" cy="124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760">
                <a:latin typeface="Arial"/>
              </a:rPr>
              <a:t>Области видимости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Переменные, объявленные снаружи всех функций, называются глобальными.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Видны все переменные внутри текущего блока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Видны внешние переменные (вплоть до глобальных)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Локальные перетирают глобальные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Функция обладает полным доступом к внешним переменным и может изменять их значение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Замыкание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Шикарное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объяснение</a:t>
            </a:r>
            <a:r>
              <a:rPr lang="en-US" sz="2400" dirty="0">
                <a:latin typeface="Arial"/>
              </a:rPr>
              <a:t> https://learn.javascript.ru/closure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При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объявлении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функции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создаётся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её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лексическое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окружение</a:t>
            </a:r>
            <a:r>
              <a:rPr lang="en-US" sz="2400" dirty="0">
                <a:latin typeface="Arial"/>
              </a:rPr>
              <a:t> (</a:t>
            </a:r>
            <a:r>
              <a:rPr lang="en-US" sz="2400" dirty="0" err="1">
                <a:latin typeface="Arial"/>
              </a:rPr>
              <a:t>ссылка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на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все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внешние</a:t>
            </a:r>
            <a:r>
              <a:rPr lang="en-US" sz="2400" dirty="0">
                <a:latin typeface="Arial"/>
              </a:rPr>
              <a:t> и </a:t>
            </a:r>
            <a:r>
              <a:rPr lang="en-US" sz="2400" dirty="0" err="1">
                <a:latin typeface="Arial"/>
              </a:rPr>
              <a:t>внутренние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переменные</a:t>
            </a:r>
            <a:r>
              <a:rPr lang="en-US" sz="2400" dirty="0">
                <a:latin typeface="Arial"/>
              </a:rPr>
              <a:t>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Если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внешние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переменные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меняются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err="1">
                <a:latin typeface="Arial"/>
              </a:rPr>
              <a:t>это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отразится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внутри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функции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Функция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может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менять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внешние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переменные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Пример</a:t>
            </a:r>
            <a:r>
              <a:rPr lang="en-US" sz="2400" dirty="0">
                <a:latin typeface="Arial"/>
              </a:rPr>
              <a:t> с </a:t>
            </a:r>
            <a:r>
              <a:rPr lang="en-US" sz="2400" dirty="0" err="1">
                <a:latin typeface="Arial"/>
              </a:rPr>
              <a:t>собеседования</a:t>
            </a:r>
            <a:r>
              <a:rPr lang="en-US" sz="2400" dirty="0">
                <a:latin typeface="Arial"/>
              </a:rPr>
              <a:t>:</a:t>
            </a:r>
            <a:endParaRPr sz="2400" dirty="0"/>
          </a:p>
          <a:p>
            <a:r>
              <a:rPr lang="en-US" sz="2400" dirty="0">
                <a:latin typeface="Arial"/>
              </a:rPr>
              <a:t>function </a:t>
            </a:r>
            <a:r>
              <a:rPr lang="en-US" sz="2400" dirty="0" err="1">
                <a:latin typeface="Arial"/>
              </a:rPr>
              <a:t>makeCounter</a:t>
            </a:r>
            <a:r>
              <a:rPr lang="en-US" sz="2400" dirty="0">
                <a:latin typeface="Arial"/>
              </a:rPr>
              <a:t>() {</a:t>
            </a:r>
            <a:endParaRPr sz="2400" dirty="0"/>
          </a:p>
          <a:p>
            <a:r>
              <a:rPr lang="en-US" sz="2400" dirty="0">
                <a:latin typeface="Arial"/>
              </a:rPr>
              <a:t>  let count = 0</a:t>
            </a:r>
            <a:r>
              <a:rPr lang="en-US" sz="2400" dirty="0" smtClean="0">
                <a:latin typeface="Arial"/>
              </a:rPr>
              <a:t>;	</a:t>
            </a:r>
            <a:endParaRPr sz="2400" dirty="0"/>
          </a:p>
          <a:p>
            <a:r>
              <a:rPr lang="en-US" sz="2400" dirty="0">
                <a:latin typeface="Arial"/>
              </a:rPr>
              <a:t>  return function() {</a:t>
            </a:r>
            <a:endParaRPr sz="2400" dirty="0"/>
          </a:p>
          <a:p>
            <a:r>
              <a:rPr lang="en-US" sz="2400" dirty="0">
                <a:latin typeface="Arial"/>
              </a:rPr>
              <a:t>    return count++; // </a:t>
            </a:r>
            <a:r>
              <a:rPr lang="en-US" sz="2400" dirty="0" err="1">
                <a:latin typeface="Arial"/>
              </a:rPr>
              <a:t>есть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доступ</a:t>
            </a:r>
            <a:r>
              <a:rPr lang="en-US" sz="2400" dirty="0">
                <a:latin typeface="Arial"/>
              </a:rPr>
              <a:t> к </a:t>
            </a:r>
            <a:r>
              <a:rPr lang="en-US" sz="2400" dirty="0" err="1">
                <a:latin typeface="Arial"/>
              </a:rPr>
              <a:t>внешней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переменной</a:t>
            </a:r>
            <a:r>
              <a:rPr lang="en-US" sz="2400" dirty="0">
                <a:latin typeface="Arial"/>
              </a:rPr>
              <a:t> "count"</a:t>
            </a:r>
            <a:endParaRPr sz="2400" dirty="0"/>
          </a:p>
          <a:p>
            <a:r>
              <a:rPr lang="en-US" sz="2400" dirty="0">
                <a:latin typeface="Arial"/>
              </a:rPr>
              <a:t>  };</a:t>
            </a:r>
            <a:endParaRPr sz="2400" dirty="0"/>
          </a:p>
          <a:p>
            <a:r>
              <a:rPr lang="en-US" sz="2400" dirty="0">
                <a:latin typeface="Arial"/>
              </a:rPr>
              <a:t>}</a:t>
            </a:r>
            <a:endParaRPr sz="2400" dirty="0"/>
          </a:p>
          <a:p>
            <a:r>
              <a:rPr lang="en-US" sz="2400" dirty="0">
                <a:latin typeface="Arial"/>
              </a:rPr>
              <a:t>let counter = </a:t>
            </a:r>
            <a:r>
              <a:rPr lang="en-US" sz="2400" dirty="0" err="1">
                <a:latin typeface="Arial"/>
              </a:rPr>
              <a:t>makeCounter</a:t>
            </a:r>
            <a:r>
              <a:rPr lang="en-US" sz="2400" dirty="0">
                <a:latin typeface="Arial"/>
              </a:rPr>
              <a:t>();</a:t>
            </a:r>
            <a:endParaRPr sz="2400" dirty="0"/>
          </a:p>
          <a:p>
            <a:r>
              <a:rPr lang="en-US" sz="2400" dirty="0">
                <a:latin typeface="Arial"/>
              </a:rPr>
              <a:t>console( counter() );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288000"/>
            <a:ext cx="9070920" cy="124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This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Объяснение https://learn.javascript.ru/object-methods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Указывает на текущий экземпляр класса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Или на неявно созданный объект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Или ещё на что-то</a:t>
            </a:r>
            <a:endParaRPr/>
          </a:p>
        </p:txBody>
      </p:sp>
      <p:pic>
        <p:nvPicPr>
          <p:cNvPr id="185" name="Рисунок 1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0" y="5577840"/>
            <a:ext cx="10373760" cy="197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288000"/>
            <a:ext cx="9070920" cy="124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Странности (нет)</a:t>
            </a:r>
            <a:endParaRPr/>
          </a:p>
        </p:txBody>
      </p:sp>
      <p:pic>
        <p:nvPicPr>
          <p:cNvPr id="187" name="Рисунок 18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0160"/>
            <a:ext cx="5851440" cy="6278760"/>
          </a:xfrm>
          <a:prstGeom prst="rect">
            <a:avLst/>
          </a:prstGeom>
          <a:ln>
            <a:noFill/>
          </a:ln>
        </p:spPr>
      </p:pic>
      <p:pic>
        <p:nvPicPr>
          <p:cNvPr id="188" name="Рисунок 18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3960" y="1188720"/>
            <a:ext cx="4843800" cy="436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288000"/>
            <a:ext cx="9070920" cy="124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Спасибо за внимание!</a:t>
            </a:r>
            <a:endParaRPr/>
          </a:p>
        </p:txBody>
      </p:sp>
      <p:pic>
        <p:nvPicPr>
          <p:cNvPr id="190" name="Рисунок 1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0" y="1645920"/>
            <a:ext cx="10049400" cy="466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288000"/>
            <a:ext cx="9070920" cy="124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760">
                <a:latin typeface="Arial"/>
              </a:rPr>
              <a:t>Что может JS в браузере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Изменять DOM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Отслеживать события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Отправлять запросы в сеть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Читать и изменять куки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Сохранять в local storage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88000"/>
            <a:ext cx="9070920" cy="124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760">
                <a:latin typeface="Arial"/>
              </a:rPr>
              <a:t>Что не может JS в браузере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Модифицировать локальные файлы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Общаться со скриптами из других вкладок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Обращаться в АПИ на другом хосте (CORS), если хост не разрешил это явно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88000"/>
            <a:ext cx="9070920" cy="124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760">
                <a:latin typeface="Arial"/>
              </a:rPr>
              <a:t>Структура языка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С-подобный синтаксис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Операторы отделяются друг от друга точкой с запятой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Интерпретатор может расставлять “;” самостоятельно (не всегда правильно)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Блоки кода отделяются фигурными скобками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6" name="Рисунок 1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60" y="4937760"/>
            <a:ext cx="3839760" cy="34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88000"/>
            <a:ext cx="9070920" cy="124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760">
                <a:latin typeface="Arial"/>
              </a:rPr>
              <a:t>Строгий режим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“use strict”; в начале файла или блока кода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Должен быть всегда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В нестрогом режиме случаются плохие вещи: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40">
                <a:latin typeface="Arial"/>
              </a:rPr>
              <a:t>Автообъявление переменных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40">
                <a:latin typeface="Arial"/>
              </a:rPr>
              <a:t>Всплывание объявления в начало блока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40">
                <a:latin typeface="Arial"/>
              </a:rPr>
              <a:t>И тд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288000"/>
            <a:ext cx="9070920" cy="124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760">
                <a:latin typeface="Arial"/>
              </a:rPr>
              <a:t>Переменные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>
                <a:latin typeface="Arial"/>
              </a:rPr>
              <a:t>Ключевые слова для объявления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40">
                <a:latin typeface="Arial"/>
              </a:rPr>
              <a:t>var – не использовать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40">
                <a:latin typeface="Arial"/>
              </a:rPr>
              <a:t>let – для изменяющихся переменных (типа счётчика цикла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40">
                <a:latin typeface="Arial"/>
              </a:rPr>
              <a:t>const – для неизменяющихся переменных (можно писать их капсом)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1" name="Рисунок 1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200" y="4663440"/>
            <a:ext cx="2316600" cy="289548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16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4627440"/>
            <a:ext cx="6879600" cy="293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88000"/>
            <a:ext cx="9070920" cy="124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Типы данных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Подробнее https://learn.javascript.ru/types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Основные типы: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Number: 123, 1.23, 0x123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String: 'abc', “abc”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Boolean: true, false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Object: {field: 1}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Array: [1, 2, 3]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Определить тип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помогает конструкция typeof</a:t>
            </a:r>
            <a:endParaRPr/>
          </a:p>
        </p:txBody>
      </p:sp>
      <p:pic>
        <p:nvPicPr>
          <p:cNvPr id="165" name="Рисунок 16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0" y="2286000"/>
            <a:ext cx="3705480" cy="237672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16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6960" y="5021280"/>
            <a:ext cx="2867760" cy="229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288000"/>
            <a:ext cx="9070920" cy="124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Специальные типы данных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NaN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Null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Undefined</a:t>
            </a:r>
            <a:endParaRPr/>
          </a:p>
        </p:txBody>
      </p:sp>
      <p:pic>
        <p:nvPicPr>
          <p:cNvPr id="169" name="Рисунок 16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1433160"/>
            <a:ext cx="4593600" cy="612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88000"/>
            <a:ext cx="9070920" cy="124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Преобразование типов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Подробнее https://learn.javascript.ru/type-conversions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В строку: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Явное: String(“123”) === “123”;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Оператор +: “1” + 1 === “11”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В число: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Явно: Number(“123”) === 123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Числовые операторы (кроме +): “2” - “1” === 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В Boolean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Явно: Boolean(“1”) === true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Логические операторы: !!”1” === true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467</Words>
  <Application>Microsoft Office PowerPoint</Application>
  <PresentationFormat>Произвольный</PresentationFormat>
  <Paragraphs>103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v312a</cp:lastModifiedBy>
  <cp:revision>5</cp:revision>
  <dcterms:modified xsi:type="dcterms:W3CDTF">2020-09-10T08:48:30Z</dcterms:modified>
</cp:coreProperties>
</file>