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_rels/presentation.xml.rels" ContentType="application/vnd.openxmlformats-package.relationships+xml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5712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63804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5712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63804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488160" y="2242800"/>
            <a:ext cx="9074520" cy="1430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-11880"/>
            <a:ext cx="10077840" cy="12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8723160" y="74880"/>
            <a:ext cx="1033920" cy="102636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135720" y="6951960"/>
            <a:ext cx="9828000" cy="30600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-11880"/>
            <a:ext cx="10077840" cy="12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8723160" y="74880"/>
            <a:ext cx="1033920" cy="102636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3"/>
          <a:stretch/>
        </p:blipFill>
        <p:spPr>
          <a:xfrm>
            <a:off x="135720" y="6951960"/>
            <a:ext cx="9828000" cy="306000"/>
          </a:xfrm>
          <a:prstGeom prst="rect">
            <a:avLst/>
          </a:prstGeom>
          <a:ln>
            <a:noFill/>
          </a:ln>
        </p:spPr>
      </p:pic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habr.com/ru/company/otus/blog/456124/" TargetMode="External"/><Relationship Id="rId2" Type="http://schemas.openxmlformats.org/officeDocument/2006/relationships/hyperlink" Target="https://habr.com/ru/company/alfa/blog/452620/" TargetMode="External"/><Relationship Id="rId3" Type="http://schemas.openxmlformats.org/officeDocument/2006/relationships/hyperlink" Target="https://github.com/dmitryweiner/react-training/commit/4a75ccef84ec21a7747c9ab657cbe29c5fbc19a2" TargetMode="External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reactjs.org/docs/faq-styling.html" TargetMode="External"/><Relationship Id="rId2" Type="http://schemas.openxmlformats.org/officeDocument/2006/relationships/hyperlink" Target="https://github.com/MicheleBertoli/css-in-js" TargetMode="External"/><Relationship Id="rId3" Type="http://schemas.openxmlformats.org/officeDocument/2006/relationships/hyperlink" Target="https://styled-components.com/" TargetMode="External"/><Relationship Id="rId4" Type="http://schemas.openxmlformats.org/officeDocument/2006/relationships/hyperlink" Target="https://emotion.sh/docs/typescript" TargetMode="External"/><Relationship Id="rId5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hyperlink" Target="https://styled-components.com/docs" TargetMode="External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blog.bitsrc.io/why-and-how-use-typescript-in-your-react-app-60e8987be8de" TargetMode="Externa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typescriptlang.org/docs/handbook/generics.html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2147040"/>
            <a:ext cx="78973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6600"/>
                </a:solidFill>
                <a:latin typeface="Arial"/>
                <a:ea typeface="DejaVu Sans"/>
              </a:rPr>
              <a:t>React: TypeScript, styled components, css-in-js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2520000" y="4680000"/>
            <a:ext cx="4101840" cy="76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Дмитрий Вайнер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Telegram: ci807ca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6600"/>
                </a:solidFill>
                <a:latin typeface="Arial"/>
                <a:ea typeface="DejaVu Sans"/>
              </a:rPr>
              <a:t>Типизируем store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216000" y="1769040"/>
            <a:ext cx="9864360" cy="50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56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Два подхода: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первый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второй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store.js → ts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6d"/>
                </a:solidFill>
                <a:latin typeface="Menlo"/>
                <a:ea typeface="Menlo"/>
              </a:rPr>
              <a:t>type </a:t>
            </a: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Action&lt;</a:t>
            </a:r>
            <a:r>
              <a:rPr b="0" lang="en-US" sz="2000" spc="-1" strike="noStrike">
                <a:solidFill>
                  <a:srgbClr val="1f888b"/>
                </a:solidFill>
                <a:latin typeface="Menlo"/>
                <a:ea typeface="Menlo"/>
              </a:rPr>
              <a:t>K</a:t>
            </a: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en-US" sz="2000" spc="-1" strike="noStrike">
                <a:solidFill>
                  <a:srgbClr val="1f888b"/>
                </a:solidFill>
                <a:latin typeface="Menlo"/>
                <a:ea typeface="Menlo"/>
              </a:rPr>
              <a:t>V </a:t>
            </a: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1" lang="en-US" sz="2000" spc="-1" strike="noStrike">
                <a:solidFill>
                  <a:srgbClr val="00006d"/>
                </a:solidFill>
                <a:latin typeface="Menlo"/>
                <a:ea typeface="Menlo"/>
              </a:rPr>
              <a:t>void</a:t>
            </a: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&gt; = </a:t>
            </a:r>
            <a:r>
              <a:rPr b="0" lang="en-US" sz="2000" spc="-1" strike="noStrike">
                <a:solidFill>
                  <a:srgbClr val="1f888b"/>
                </a:solidFill>
                <a:latin typeface="Menlo"/>
                <a:ea typeface="Menlo"/>
              </a:rPr>
              <a:t>V </a:t>
            </a:r>
            <a:r>
              <a:rPr b="1" lang="en-US" sz="2000" spc="-1" strike="noStrike">
                <a:solidFill>
                  <a:srgbClr val="00006d"/>
                </a:solidFill>
                <a:latin typeface="Menlo"/>
                <a:ea typeface="Menlo"/>
              </a:rPr>
              <a:t>extends void </a:t>
            </a: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? { </a:t>
            </a:r>
            <a:r>
              <a:rPr b="1" lang="en-US" sz="2000" spc="-1" strike="noStrike">
                <a:solidFill>
                  <a:srgbClr val="520067"/>
                </a:solidFill>
                <a:latin typeface="Menlo"/>
                <a:ea typeface="Menlo"/>
              </a:rPr>
              <a:t>type</a:t>
            </a: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0" lang="en-US" sz="2000" spc="-1" strike="noStrike">
                <a:solidFill>
                  <a:srgbClr val="1f888b"/>
                </a:solidFill>
                <a:latin typeface="Menlo"/>
                <a:ea typeface="Menlo"/>
              </a:rPr>
              <a:t>K </a:t>
            </a: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} : { </a:t>
            </a:r>
            <a:r>
              <a:rPr b="1" lang="en-US" sz="2000" spc="-1" strike="noStrike">
                <a:solidFill>
                  <a:srgbClr val="520067"/>
                </a:solidFill>
                <a:latin typeface="Menlo"/>
                <a:ea typeface="Menlo"/>
              </a:rPr>
              <a:t>type</a:t>
            </a: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0" lang="en-US" sz="2000" spc="-1" strike="noStrike">
                <a:solidFill>
                  <a:srgbClr val="1f888b"/>
                </a:solidFill>
                <a:latin typeface="Menlo"/>
                <a:ea typeface="Menlo"/>
              </a:rPr>
              <a:t>K </a:t>
            </a: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} &amp; </a:t>
            </a:r>
            <a:r>
              <a:rPr b="0" lang="en-US" sz="2000" spc="-1" strike="noStrike">
                <a:solidFill>
                  <a:srgbClr val="1f888b"/>
                </a:solidFill>
                <a:latin typeface="Menlo"/>
                <a:ea typeface="Menlo"/>
              </a:rPr>
              <a:t>V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6d"/>
                </a:solidFill>
                <a:latin typeface="Menlo"/>
                <a:ea typeface="Menlo"/>
              </a:rPr>
              <a:t>type </a:t>
            </a: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Response = IMessagesList;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6d"/>
                </a:solidFill>
                <a:latin typeface="Menlo"/>
                <a:ea typeface="Menlo"/>
              </a:rPr>
              <a:t>export type </a:t>
            </a: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ActionType =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| Action&lt;</a:t>
            </a:r>
            <a:r>
              <a:rPr b="1" lang="en-US" sz="2000" spc="-1" strike="noStrike">
                <a:solidFill>
                  <a:srgbClr val="00006d"/>
                </a:solidFill>
                <a:latin typeface="Menlo"/>
                <a:ea typeface="Menlo"/>
              </a:rPr>
              <a:t>typeof </a:t>
            </a:r>
            <a:r>
              <a:rPr b="1" i="1" lang="en-US" sz="2000" spc="-1" strike="noStrike">
                <a:solidFill>
                  <a:srgbClr val="520067"/>
                </a:solidFill>
                <a:latin typeface="Menlo"/>
                <a:ea typeface="Menlo"/>
              </a:rPr>
              <a:t>UPDATE_MESSAGES</a:t>
            </a: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, { </a:t>
            </a:r>
            <a:r>
              <a:rPr b="1" lang="en-US" sz="2000" spc="-1" strike="noStrike">
                <a:solidFill>
                  <a:srgbClr val="520067"/>
                </a:solidFill>
                <a:latin typeface="Menlo"/>
                <a:ea typeface="Menlo"/>
              </a:rPr>
              <a:t>messages</a:t>
            </a: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: IMessagesList }&gt;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| Action&lt;</a:t>
            </a:r>
            <a:r>
              <a:rPr b="1" lang="en-US" sz="2000" spc="-1" strike="noStrike">
                <a:solidFill>
                  <a:srgbClr val="00006d"/>
                </a:solidFill>
                <a:latin typeface="Menlo"/>
                <a:ea typeface="Menlo"/>
              </a:rPr>
              <a:t>typeof </a:t>
            </a:r>
            <a:r>
              <a:rPr b="1" i="1" lang="en-US" sz="2000" spc="-1" strike="noStrike">
                <a:solidFill>
                  <a:srgbClr val="520067"/>
                </a:solidFill>
                <a:latin typeface="Menlo"/>
                <a:ea typeface="Menlo"/>
              </a:rPr>
              <a:t>ADD_MESSAGE</a:t>
            </a: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, { </a:t>
            </a:r>
            <a:r>
              <a:rPr b="1" lang="en-US" sz="2000" spc="-1" strike="noStrike">
                <a:solidFill>
                  <a:srgbClr val="520067"/>
                </a:solidFill>
                <a:latin typeface="Menlo"/>
                <a:ea typeface="Menlo"/>
              </a:rPr>
              <a:t>message</a:t>
            </a: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: IMessage }&gt;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Смотреть вот этот </a:t>
            </a:r>
            <a:r>
              <a:rPr b="0" lang="en-US" sz="2200" spc="-1" strike="noStrike" u="sng">
                <a:solidFill>
                  <a:srgbClr val="0000ff"/>
                </a:solidFill>
                <a:uFillTx/>
                <a:latin typeface="Menlo"/>
                <a:ea typeface="Menlo"/>
                <a:hlinkClick r:id="rId3"/>
              </a:rPr>
              <a:t>коммит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6600"/>
                </a:solidFill>
                <a:latin typeface="Arial"/>
                <a:ea typeface="DejaVu Sans"/>
              </a:rPr>
              <a:t>CSS-in-JS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504000" y="1769040"/>
            <a:ext cx="9069480" cy="50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5640">
              <a:lnSpc>
                <a:spcPct val="100000"/>
              </a:lnSpc>
              <a:spcBef>
                <a:spcPts val="1414"/>
              </a:spcBef>
              <a:buClr>
                <a:srgbClr val="0000ff"/>
              </a:buClr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Неудобный подход к стилизации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'./styles.css'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b="0" lang="en-US" sz="2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4"/>
              </a:spcBef>
              <a:buClr>
                <a:srgbClr val="0000ff"/>
              </a:buClr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Официально советуют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внедрять CSS в компонент</a:t>
            </a:r>
            <a:endParaRPr b="0" lang="en-US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4"/>
              </a:spcBef>
              <a:buClr>
                <a:srgbClr val="0000ff"/>
              </a:buClr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Есть разные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библиотеки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для этого</a:t>
            </a:r>
            <a:endParaRPr b="0" lang="en-US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4"/>
              </a:spcBef>
              <a:buClr>
                <a:srgbClr val="0000ff"/>
              </a:buClr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Вот например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styled-components</a:t>
            </a:r>
            <a:endParaRPr b="0" lang="en-US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4"/>
              </a:spcBef>
              <a:buClr>
                <a:srgbClr val="0000ff"/>
              </a:buClr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Я советую использовать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Emotion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6600"/>
                </a:solidFill>
                <a:latin typeface="Arial"/>
                <a:ea typeface="DejaVu Sans"/>
              </a:rPr>
              <a:t>EMOTION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506160" y="1992240"/>
            <a:ext cx="9069480" cy="50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Установка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npm i -D @emotion/core @emotion/styled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Подключение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200" spc="-1" strike="noStrike">
                <a:solidFill>
                  <a:srgbClr val="6d6d6d"/>
                </a:solidFill>
                <a:latin typeface="Menlo"/>
                <a:ea typeface="Menlo"/>
              </a:rPr>
              <a:t>/** @jsx jsx */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{ </a:t>
            </a:r>
            <a:r>
              <a:rPr b="1" i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jsx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css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from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'@emotion/core'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1" i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styled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from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'@emotion/styled'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7556040" y="5034960"/>
            <a:ext cx="2524320" cy="2524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6600"/>
                </a:solidFill>
                <a:latin typeface="Arial"/>
                <a:ea typeface="DejaVu Sans"/>
              </a:rPr>
              <a:t>EMOTION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506160" y="1992240"/>
            <a:ext cx="9069480" cy="50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504000" y="1768680"/>
            <a:ext cx="9071640" cy="543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Использование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en-US" sz="1200" spc="-1" strike="noStrike">
                <a:solidFill>
                  <a:srgbClr val="377170"/>
                </a:solidFill>
                <a:latin typeface="Menlo"/>
                <a:ea typeface="Menlo"/>
              </a:rPr>
              <a:t>Button </a:t>
            </a: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1" i="1" lang="en-US" sz="1200" spc="-1" strike="noStrike">
                <a:solidFill>
                  <a:srgbClr val="520067"/>
                </a:solidFill>
                <a:latin typeface="Menlo"/>
                <a:ea typeface="Menlo"/>
              </a:rPr>
              <a:t>styled</a:t>
            </a: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en-US" sz="1200" spc="-1" strike="noStrike">
                <a:solidFill>
                  <a:srgbClr val="520067"/>
                </a:solidFill>
                <a:latin typeface="Menlo"/>
                <a:ea typeface="Menlo"/>
              </a:rPr>
              <a:t>button</a:t>
            </a:r>
            <a:r>
              <a:rPr b="1" lang="en-US" sz="1200" spc="-1" strike="noStrike">
                <a:solidFill>
                  <a:srgbClr val="0f7003"/>
                </a:solidFill>
                <a:latin typeface="Menlo"/>
                <a:ea typeface="Menlo"/>
              </a:rPr>
              <a:t>`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f7003"/>
                </a:solidFill>
                <a:latin typeface="Menlo"/>
                <a:ea typeface="Menlo"/>
              </a:rPr>
              <a:t>  </a:t>
            </a:r>
            <a:r>
              <a:rPr b="1" lang="en-US" sz="1200" spc="-1" strike="noStrike">
                <a:solidFill>
                  <a:srgbClr val="0f7003"/>
                </a:solidFill>
                <a:latin typeface="Menlo"/>
                <a:ea typeface="Menlo"/>
              </a:rPr>
              <a:t>padding: 32px;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f7003"/>
                </a:solidFill>
                <a:latin typeface="Menlo"/>
                <a:ea typeface="Menlo"/>
              </a:rPr>
              <a:t>  </a:t>
            </a:r>
            <a:r>
              <a:rPr b="1" lang="en-US" sz="1200" spc="-1" strike="noStrike">
                <a:solidFill>
                  <a:srgbClr val="0f7003"/>
                </a:solidFill>
                <a:latin typeface="Menlo"/>
                <a:ea typeface="Menlo"/>
              </a:rPr>
              <a:t>background-color: hotpink;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f7003"/>
                </a:solidFill>
                <a:latin typeface="Menlo"/>
                <a:ea typeface="Menlo"/>
              </a:rPr>
              <a:t>  </a:t>
            </a:r>
            <a:r>
              <a:rPr b="1" lang="en-US" sz="1200" spc="-1" strike="noStrike">
                <a:solidFill>
                  <a:srgbClr val="0f7003"/>
                </a:solidFill>
                <a:latin typeface="Menlo"/>
                <a:ea typeface="Menlo"/>
              </a:rPr>
              <a:t>font-size: 24px;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f7003"/>
                </a:solidFill>
                <a:latin typeface="Menlo"/>
                <a:ea typeface="Menlo"/>
              </a:rPr>
              <a:t>  </a:t>
            </a:r>
            <a:r>
              <a:rPr b="1" lang="en-US" sz="1200" spc="-1" strike="noStrike">
                <a:solidFill>
                  <a:srgbClr val="0f7003"/>
                </a:solidFill>
                <a:latin typeface="Menlo"/>
                <a:ea typeface="Menlo"/>
              </a:rPr>
              <a:t>border-radius: 4px;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f7003"/>
                </a:solidFill>
                <a:latin typeface="Menlo"/>
                <a:ea typeface="Menlo"/>
              </a:rPr>
              <a:t>  </a:t>
            </a:r>
            <a:r>
              <a:rPr b="1" lang="en-US" sz="1200" spc="-1" strike="noStrike">
                <a:solidFill>
                  <a:srgbClr val="0f7003"/>
                </a:solidFill>
                <a:latin typeface="Menlo"/>
                <a:ea typeface="Menlo"/>
              </a:rPr>
              <a:t>color: black;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f7003"/>
                </a:solidFill>
                <a:latin typeface="Menlo"/>
                <a:ea typeface="Menlo"/>
              </a:rPr>
              <a:t>  </a:t>
            </a:r>
            <a:r>
              <a:rPr b="1" lang="en-US" sz="1200" spc="-1" strike="noStrike">
                <a:solidFill>
                  <a:srgbClr val="0f7003"/>
                </a:solidFill>
                <a:latin typeface="Menlo"/>
                <a:ea typeface="Menlo"/>
              </a:rPr>
              <a:t>font-weight: bold;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f7003"/>
                </a:solidFill>
                <a:latin typeface="Menlo"/>
                <a:ea typeface="Menlo"/>
              </a:rPr>
              <a:t>  </a:t>
            </a:r>
            <a:r>
              <a:rPr b="1" lang="en-US" sz="1200" spc="-1" strike="noStrike">
                <a:solidFill>
                  <a:srgbClr val="0f7003"/>
                </a:solidFill>
                <a:latin typeface="Menlo"/>
                <a:ea typeface="Menlo"/>
              </a:rPr>
              <a:t>&amp;:hover 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f7003"/>
                </a:solidFill>
                <a:latin typeface="Menlo"/>
                <a:ea typeface="Menlo"/>
              </a:rPr>
              <a:t>    </a:t>
            </a:r>
            <a:r>
              <a:rPr b="1" lang="en-US" sz="1200" spc="-1" strike="noStrike">
                <a:solidFill>
                  <a:srgbClr val="0f7003"/>
                </a:solidFill>
                <a:latin typeface="Menlo"/>
                <a:ea typeface="Menlo"/>
              </a:rPr>
              <a:t>color: white;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f7003"/>
                </a:solidFill>
                <a:latin typeface="Menlo"/>
                <a:ea typeface="Menlo"/>
              </a:rPr>
              <a:t>  </a:t>
            </a:r>
            <a:r>
              <a:rPr b="1" lang="en-US" sz="1200" spc="-1" strike="noStrike">
                <a:solidFill>
                  <a:srgbClr val="0f7003"/>
                </a:solidFill>
                <a:latin typeface="Menlo"/>
                <a:ea typeface="Menlo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f7003"/>
                </a:solidFill>
                <a:latin typeface="Menlo"/>
                <a:ea typeface="Menlo"/>
              </a:rPr>
              <a:t>`</a:t>
            </a: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en-US" sz="1200" spc="-1" strike="noStrike">
                <a:solidFill>
                  <a:srgbClr val="00006d"/>
                </a:solidFill>
                <a:latin typeface="Menlo"/>
                <a:ea typeface="Menlo"/>
              </a:rPr>
              <a:t>Button</a:t>
            </a: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&gt;Look at me!&lt;/</a:t>
            </a:r>
            <a:r>
              <a:rPr b="1" lang="en-US" sz="1200" spc="-1" strike="noStrike">
                <a:solidFill>
                  <a:srgbClr val="00006d"/>
                </a:solidFill>
                <a:latin typeface="Menlo"/>
                <a:ea typeface="Menlo"/>
              </a:rPr>
              <a:t>Button</a:t>
            </a: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200" spc="-1" strike="noStrike"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7556040" y="5034960"/>
            <a:ext cx="2524320" cy="2524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6600"/>
                </a:solidFill>
                <a:latin typeface="Arial"/>
                <a:ea typeface="DejaVu Sans"/>
              </a:rPr>
              <a:t>EMOTION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506160" y="1992240"/>
            <a:ext cx="9069480" cy="50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504000" y="1768680"/>
            <a:ext cx="9071640" cy="543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Задание стиля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messageStyle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css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`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border: 1px dotted gray;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border-radius: 4px;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width: 200px;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`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li </a:t>
            </a:r>
            <a:r>
              <a:rPr b="1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css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{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messageStyle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}&gt;...&lt;/li&gt;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7556040" y="5034960"/>
            <a:ext cx="2524320" cy="2524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6600"/>
                </a:solidFill>
                <a:latin typeface="Arial"/>
                <a:ea typeface="DejaVu Sans"/>
              </a:rPr>
              <a:t>EMOTION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506160" y="1992240"/>
            <a:ext cx="9069480" cy="50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432000" y="1152000"/>
            <a:ext cx="9071640" cy="61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Можно делать темы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1" i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styled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 { CreateStyled }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from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'@emotion/styled'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type </a:t>
            </a:r>
            <a:r>
              <a:rPr b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Theme =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color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: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primary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string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        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positive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string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        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negative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string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enlo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export default </a:t>
            </a:r>
            <a:r>
              <a:rPr b="1" i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styled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as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CreateStyled&lt;Theme&gt;</a:t>
            </a:r>
            <a:endParaRPr b="0" lang="en-US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enlo"/>
              </a:rPr>
              <a:t>А в компоненте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Button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1" i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styled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'button'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`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padding: 20px;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background-color: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${props =&gt; props.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theme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.primary}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border-radius: 3px;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`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7556040" y="5034960"/>
            <a:ext cx="2524320" cy="2524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6600"/>
                </a:solidFill>
                <a:latin typeface="Arial"/>
                <a:ea typeface="DejaVu Sans"/>
              </a:rPr>
              <a:t>EMOTION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506160" y="1992240"/>
            <a:ext cx="9069480" cy="50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432000" y="1152000"/>
            <a:ext cx="9071640" cy="61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Можно прокидывать стиль из родителя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Message </a:t>
            </a:r>
            <a:r>
              <a:rPr b="1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message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{item} </a:t>
            </a:r>
            <a:r>
              <a:rPr b="1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key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{index} </a:t>
            </a:r>
            <a:r>
              <a:rPr b="1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backgroundColor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="#F0F0F0"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/&gt;</a:t>
            </a:r>
            <a:endParaRPr b="0" lang="en-US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enlo"/>
              </a:rPr>
              <a:t>А в компоненте использовать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type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MessageProps =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message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: PropTypes.InferProps&lt;IMessage&gt;;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backgroundColor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?: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string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messageStyle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css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`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      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border: 1px dotted gray;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      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border-radius: 4px;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      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padding: 10px;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      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margin: 5px;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      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background-color: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${props.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backgroundColor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? props.backgroundColor :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"white"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`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7556040" y="5034960"/>
            <a:ext cx="2524320" cy="2524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1764720" y="362520"/>
            <a:ext cx="2701440" cy="658440"/>
          </a:xfrm>
          <a:prstGeom prst="rect">
            <a:avLst/>
          </a:prstGeom>
          <a:ln>
            <a:noFill/>
          </a:ln>
        </p:spPr>
      </p:pic>
      <p:sp>
        <p:nvSpPr>
          <p:cNvPr id="167" name="CustomShape 1"/>
          <p:cNvSpPr/>
          <p:nvPr/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6600"/>
                </a:solidFill>
                <a:latin typeface="Arial"/>
                <a:ea typeface="DejaVu Sans"/>
              </a:rPr>
              <a:t>Styled components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506160" y="1992240"/>
            <a:ext cx="9069480" cy="50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432000" y="1247400"/>
            <a:ext cx="9071640" cy="609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Документация</a:t>
            </a:r>
            <a:endParaRPr b="0" lang="en-US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ff"/>
                </a:solidFill>
                <a:latin typeface="Arial"/>
              </a:rPr>
              <a:t>Плюсы:</a:t>
            </a:r>
            <a:endParaRPr b="0" lang="en-US" sz="2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ff"/>
                </a:solidFill>
                <a:latin typeface="Arial"/>
              </a:rPr>
              <a:t>Можно использовать SASS</a:t>
            </a:r>
            <a:endParaRPr b="0" lang="en-US" sz="2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ff"/>
                </a:solidFill>
                <a:latin typeface="Arial"/>
                <a:ea typeface="PingFang SC"/>
              </a:rPr>
              <a:t>Не нужно писать в начале файла </a:t>
            </a:r>
            <a:r>
              <a:rPr b="0" i="1" lang="en-US" sz="1200" spc="-1" strike="noStrike">
                <a:solidFill>
                  <a:srgbClr val="6d6d6d"/>
                </a:solidFill>
                <a:latin typeface="Menlo"/>
                <a:ea typeface="Menlo"/>
              </a:rPr>
              <a:t>/** </a:t>
            </a:r>
            <a:r>
              <a:rPr b="1" i="1" lang="en-US" sz="1200" spc="-1" strike="noStrike">
                <a:solidFill>
                  <a:srgbClr val="6d6d6d"/>
                </a:solidFill>
                <a:latin typeface="Menlo"/>
                <a:ea typeface="Menlo"/>
              </a:rPr>
              <a:t>@jsx </a:t>
            </a:r>
            <a:r>
              <a:rPr b="0" i="1" lang="en-US" sz="1200" spc="-1" strike="noStrike">
                <a:solidFill>
                  <a:srgbClr val="6d6d6d"/>
                </a:solidFill>
                <a:latin typeface="Menlo"/>
                <a:ea typeface="Menlo"/>
              </a:rPr>
              <a:t>jsx */</a:t>
            </a:r>
            <a:endParaRPr b="0" lang="en-US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6d6d6d"/>
                </a:solidFill>
                <a:latin typeface="Menlo"/>
                <a:ea typeface="Menlo"/>
              </a:rPr>
              <a:t>Пример использования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200" spc="-1" strike="noStrike"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3"/>
          <a:stretch/>
        </p:blipFill>
        <p:spPr>
          <a:xfrm>
            <a:off x="2586960" y="3816000"/>
            <a:ext cx="5052960" cy="3633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6600"/>
                </a:solidFill>
                <a:latin typeface="Arial"/>
                <a:ea typeface="DejaVu Sans"/>
              </a:rPr>
              <a:t>Зачем TypeScript?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04000" y="1769040"/>
            <a:ext cx="9069480" cy="50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Детекция ошибок на стадии компиляции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Самодокументированный код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Строгая типизация для больших проектов несомненное добро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5962320" y="3927240"/>
            <a:ext cx="4118040" cy="3632040"/>
          </a:xfrm>
          <a:prstGeom prst="rect">
            <a:avLst/>
          </a:prstGeom>
          <a:ln>
            <a:noFill/>
          </a:ln>
        </p:spPr>
      </p:pic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0" y="5184000"/>
            <a:ext cx="5891400" cy="2412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6600"/>
                </a:solidFill>
                <a:latin typeface="Arial"/>
                <a:ea typeface="DejaVu Sans"/>
              </a:rPr>
              <a:t>Переходим на TypeScript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04000" y="1769040"/>
            <a:ext cx="9069480" cy="50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1000"/>
          </a:bodyPr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Инструкция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По хорошему надо создавать проект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npx create-react-app my-app --template </a:t>
            </a:r>
            <a:r>
              <a:rPr b="1" lang="en-US" sz="2800" spc="-1" strike="noStrike">
                <a:solidFill>
                  <a:srgbClr val="8b0000"/>
                </a:solidFill>
                <a:latin typeface="Arial"/>
                <a:ea typeface="DejaVu Sans"/>
              </a:rPr>
              <a:t>typescript</a:t>
            </a:r>
            <a:endParaRPr b="0" lang="en-US" sz="2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Для уже существующего проекта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i -D typescript @types/node @types/react @types/react-dom @types/jest @types/react-redux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Инициализация tsconfig.json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npx tsc --init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Добавить туда </a:t>
            </a:r>
            <a:r>
              <a:rPr b="1" lang="en-US" sz="3200" spc="-1" strike="noStrike">
                <a:solidFill>
                  <a:srgbClr val="520067"/>
                </a:solidFill>
                <a:latin typeface="Menlo"/>
                <a:ea typeface="Menlo"/>
              </a:rPr>
              <a:t>"jsx"</a:t>
            </a:r>
            <a:r>
              <a:rPr b="0" lang="en-US" sz="3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en-US" sz="3200" spc="-1" strike="noStrike">
                <a:solidFill>
                  <a:srgbClr val="0f7003"/>
                </a:solidFill>
                <a:latin typeface="Menlo"/>
                <a:ea typeface="Menlo"/>
              </a:rPr>
              <a:t>"react"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6600"/>
                </a:solidFill>
                <a:latin typeface="Arial"/>
                <a:ea typeface="DejaVu Sans"/>
              </a:rPr>
              <a:t>Переписываем компонент Message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04000" y="1769040"/>
            <a:ext cx="9069480" cy="50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1000"/>
          </a:bodyPr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Переименовываем файл .js → .tsx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Задаем тип классу React.FC (FunctionComponent)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Он использует </a:t>
            </a:r>
            <a:r>
              <a:rPr b="0" lang="en-US" sz="3200" spc="-1" strike="noStrike" u="dotted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дженерик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&lt;тип пропсов&gt;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Задаем тип props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interface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IMessage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message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string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nick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string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type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MessageProps =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message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: PropTypes.InferProps&lt;IMessage&gt;;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6600"/>
                </a:solidFill>
                <a:latin typeface="Arial"/>
                <a:ea typeface="DejaVu Sans"/>
              </a:rPr>
              <a:t>Переписываем компонент Message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04000" y="1769040"/>
            <a:ext cx="9069480" cy="50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Типизируем компонент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Message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: React.FC&lt;MessageProps&gt; =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function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(props: MessageProps)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return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li </a:t>
            </a:r>
            <a:r>
              <a:rPr b="1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data-testid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="message"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strong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&gt;{props.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message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.nick}:&lt;/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strong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&gt; {props.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message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.message}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&lt;/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li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&gt;;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};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4636800" y="4478400"/>
            <a:ext cx="5476320" cy="3080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6600"/>
                </a:solidFill>
                <a:latin typeface="Arial"/>
                <a:ea typeface="DejaVu Sans"/>
              </a:rPr>
              <a:t>Вынесем интерфейс в отдельный файл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504000" y="1769040"/>
            <a:ext cx="9069480" cy="50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./src/interfaces.ts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export interface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IMessage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message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string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nick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string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export interface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IMessagesList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extends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Array&lt;IMessage&gt; {}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export interface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IStoreState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messages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: IMessagesList;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Будем ссылаться на него отовсюду.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6600"/>
                </a:solidFill>
                <a:latin typeface="Arial"/>
                <a:ea typeface="DejaVu Sans"/>
              </a:rPr>
              <a:t>Типизируем MessagesList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504000" y="1769040"/>
            <a:ext cx="9069480" cy="50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3000"/>
          </a:bodyPr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MessagesList.js → tsx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function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mapStateToProps(state: IStoreState)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{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messages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 = state;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return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messages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messagesCount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messages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length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type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MessagesListProps =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messages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: PropTypes.InferProps&lt;IMessagesList&gt;;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messagesCount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number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export const 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MessagesList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: React.FC&lt;MessagesListProps&gt; = (props: MessagesListProps) =&gt; {}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6600"/>
                </a:solidFill>
                <a:latin typeface="Arial"/>
                <a:ea typeface="DejaVu Sans"/>
              </a:rPr>
              <a:t>Типизация событий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04000" y="1769040"/>
            <a:ext cx="9069480" cy="50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9000"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export interface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EventHandlerProps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onClick: (e: </a:t>
            </a:r>
            <a:r>
              <a:rPr b="1" i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React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.MouseEvent) =&gt;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void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export function 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EventHandler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({ onClick }: EventHandlerProps)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i="1" lang="en-US" sz="2200" spc="-1" strike="noStrike">
                <a:solidFill>
                  <a:srgbClr val="6d6d6d"/>
                </a:solidFill>
                <a:latin typeface="Menlo"/>
                <a:ea typeface="Menlo"/>
              </a:rPr>
              <a:t>// handle focus events in a separate function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200" spc="-1" strike="noStrike">
                <a:solidFill>
                  <a:srgbClr val="6d6d6d"/>
                </a:solidFill>
                <a:latin typeface="Menlo"/>
                <a:ea typeface="Menlo"/>
              </a:rPr>
              <a:t>  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function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onFocus(e: </a:t>
            </a:r>
            <a:r>
              <a:rPr b="1" i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React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.FocusEvent)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1" i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console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log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'Focused!'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 e.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currentTarget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return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button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            </a:t>
            </a:r>
            <a:r>
              <a:rPr b="1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onClick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{onClick}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    </a:t>
            </a:r>
            <a:r>
              <a:rPr b="1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onFocus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{onFocus}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    </a:t>
            </a:r>
            <a:r>
              <a:rPr b="1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onKeyDown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{e =&gt;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        </a:t>
            </a:r>
            <a:r>
              <a:rPr b="0" i="1" lang="en-US" sz="2200" spc="-1" strike="noStrike">
                <a:solidFill>
                  <a:srgbClr val="6d6d6d"/>
                </a:solidFill>
                <a:latin typeface="Menlo"/>
                <a:ea typeface="Menlo"/>
              </a:rPr>
              <a:t>// When using an inline function, the appropriate argument signature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// is provided for us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200" spc="-1" strike="noStrike">
                <a:solidFill>
                  <a:srgbClr val="6d6d6d"/>
                </a:solidFill>
                <a:latin typeface="Menlo"/>
                <a:ea typeface="Menlo"/>
              </a:rPr>
              <a:t>        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Click me!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&lt;/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button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6600"/>
                </a:solidFill>
                <a:latin typeface="Arial"/>
                <a:ea typeface="DejaVu Sans"/>
              </a:rPr>
              <a:t>Типизация JSX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04000" y="1769040"/>
            <a:ext cx="9069480" cy="50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4000"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export interface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SpreadingExampleProps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extends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React.HTMLAttributes&lt;HTMLDivElement&gt;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title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?: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string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children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: React.ReactNode;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export function 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SpreadingExample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                         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children,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                         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title =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'Dr.'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                         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...other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                     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}: SpreadingExampleProps)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return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div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{...other}&gt;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{title}: {children}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&lt;/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div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2020-04-30T12:30:59Z</dcterms:created>
  <dc:creator/>
  <dc:description/>
  <dc:language>ru-RU</dc:language>
  <cp:lastModifiedBy/>
  <dcterms:modified xsi:type="dcterms:W3CDTF">2020-09-15T17:01:12Z</dcterms:modified>
  <cp:revision>23</cp:revision>
  <dc:subject/>
  <dc:title>Pencil</dc:title>
</cp:coreProperties>
</file>