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415040"/>
            <a:ext cx="90712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320" y="4415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506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42840"/>
            <a:ext cx="8207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506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320" y="4415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90712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415040"/>
            <a:ext cx="90712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320" y="4415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20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804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42840"/>
            <a:ext cx="8207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4415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90712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488160" y="2242800"/>
            <a:ext cx="9076320" cy="14324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-11880"/>
            <a:ext cx="10079640" cy="12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5720" cy="10281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29800" cy="30780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t.me/vki_front" TargetMode="External"/><Relationship Id="rId2" Type="http://schemas.openxmlformats.org/officeDocument/2006/relationships/hyperlink" Target="https://github.com/dmitryweiner/angular-training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angular.io/guide/template-syntax" TargetMode="External"/><Relationship Id="rId2" Type="http://schemas.openxmlformats.org/officeDocument/2006/relationships/hyperlink" Target="https://angular.io/guide/pipes" TargetMode="External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angular.io/guide/form-validation" TargetMode="Externa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angular.io/guide/component-interaction" TargetMode="External"/><Relationship Id="rId2" Type="http://schemas.openxmlformats.org/officeDocument/2006/relationships/hyperlink" Target="https://angular.io/api/core/Input" TargetMode="External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AngularJS" TargetMode="External"/><Relationship Id="rId2" Type="http://schemas.openxmlformats.org/officeDocument/2006/relationships/hyperlink" Target="https://en.wikipedia.org/wiki/Angular_(web_framework)" TargetMode="External"/><Relationship Id="rId3" Type="http://schemas.openxmlformats.org/officeDocument/2006/relationships/hyperlink" Target="https://habr.com/ru/post/320014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habr.com/ru/post/425959/" TargetMode="External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ngrx.io/guide/store" TargetMode="External"/><Relationship Id="rId2" Type="http://schemas.openxmlformats.org/officeDocument/2006/relationships/hyperlink" Target="https://www.ngxs.io/" TargetMode="External"/><Relationship Id="rId3" Type="http://schemas.openxmlformats.org/officeDocument/2006/relationships/hyperlink" Target="https://blog.imaginea.com/ngrx-introduction-and-its-basic-setup-with-angular/" TargetMode="External"/><Relationship Id="rId4" Type="http://schemas.openxmlformats.org/officeDocument/2006/relationships/hyperlink" Target="https://medium.com/angular-in-depth/handle-api-call-state-nicely-445ab37cc9f8" TargetMode="External"/><Relationship Id="rId5" Type="http://schemas.openxmlformats.org/officeDocument/2006/relationships/hyperlink" Target="https://github.com/zhaosiyang/loadable-example/tree/e505183bd25d55c173be03ad3ea43f019a373c50" TargetMode="External"/><Relationship Id="rId6" Type="http://schemas.openxmlformats.org/officeDocument/2006/relationships/hyperlink" Target="https://github.com/ngrx/platform/tree/master/projects/example-app" TargetMode="External"/><Relationship Id="rId7" Type="http://schemas.openxmlformats.org/officeDocument/2006/relationships/image" Target="../media/image12.png"/><Relationship Id="rId8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github.com/dmitryweiner/angular-training/blob/master/src/app/store/reducer.ts" TargetMode="External"/><Relationship Id="rId2" Type="http://schemas.openxmlformats.org/officeDocument/2006/relationships/hyperlink" Target="https://github.com/dmitryweiner/angular-training/blob/master/src/app/store/actions.ts" TargetMode="External"/><Relationship Id="rId3" Type="http://schemas.openxmlformats.org/officeDocument/2006/relationships/hyperlink" Target="https://github.com/dmitryweiner/angular-training/blob/master/src/app/store/actions.ts" TargetMode="External"/><Relationship Id="rId4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habr.com/ru/post/425959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juristr.com/blog/2019/05/Angular-8-and-the-Future-NGConf-2019-Roundup/" TargetMode="Externa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s://angular.io/docs" TargetMode="External"/><Relationship Id="rId2" Type="http://schemas.openxmlformats.org/officeDocument/2006/relationships/hyperlink" Target="https://angular.io/tutorial" TargetMode="External"/><Relationship Id="rId3" Type="http://schemas.openxmlformats.org/officeDocument/2006/relationships/hyperlink" Target="https://habr.com/ru/company/tinkoff/blog/495826/" TargetMode="External"/><Relationship Id="rId4" Type="http://schemas.openxmlformats.org/officeDocument/2006/relationships/hyperlink" Target="https://habr.com/ru/post/348818/" TargetMode="External"/><Relationship Id="rId5" Type="http://schemas.openxmlformats.org/officeDocument/2006/relationships/hyperlink" Target="https://habr.com/ru/post/425959/" TargetMode="External"/><Relationship Id="rId6" Type="http://schemas.openxmlformats.org/officeDocument/2006/relationships/hyperlink" Target="https://angular.io/guide/cheatsheet" TargetMode="External"/><Relationship Id="rId7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044000" y="5040000"/>
            <a:ext cx="77756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2400" spc="-1" strike="noStrike">
                <a:latin typeface="Arial"/>
              </a:rPr>
              <a:t>Дмитрий Вайнер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400" spc="-1" strike="noStrike">
                <a:latin typeface="Arial"/>
                <a:hlinkClick r:id="rId1"/>
              </a:rPr>
              <a:t>https://t.me/vki_front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4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https://github.com/dmitryweiner/angular-training/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1692360" y="1026360"/>
            <a:ext cx="6443280" cy="322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398880"/>
            <a:ext cx="8207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</a:rPr>
              <a:t>Отображение в шаблоне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4000" y="1769040"/>
            <a:ext cx="907128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Подробнее про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синтаксис в шаблоне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Поля класса можно выводить в шаблоне</a:t>
            </a:r>
            <a:endParaRPr b="0" lang="ru-RU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66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&lt;span&gt;{{ title }} app is running!&lt;/span&gt;</a:t>
            </a:r>
            <a:endParaRPr b="0" lang="ru-RU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Можно использовать пайпы (подробнее</a:t>
            </a:r>
            <a:r>
              <a:rPr b="0" lang="ru-RU" sz="3200" spc="-1" strike="noStrike">
                <a:solidFill>
                  <a:srgbClr val="0000ff"/>
                </a:solidFill>
                <a:latin typeface="Arial"/>
              </a:rPr>
              <a:t>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тут</a:t>
            </a:r>
            <a:r>
              <a:rPr b="0" lang="ru-RU" sz="3200" spc="-1" strike="noStrike">
                <a:latin typeface="Arial"/>
              </a:rPr>
              <a:t>)</a:t>
            </a:r>
            <a:endParaRPr b="0" lang="ru-RU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66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{{title | uppercase}}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398880"/>
            <a:ext cx="8207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</a:rPr>
              <a:t>2-сторонний binding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04000" y="1769040"/>
            <a:ext cx="907128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5000"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В модуле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ru-RU" sz="2800" spc="-1" strike="noStrike">
                <a:latin typeface="Arial"/>
              </a:rPr>
              <a:t>import { FormsModule } from '@angular/forms';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ru-RU" sz="2800" spc="-1" strike="noStrike">
                <a:latin typeface="Arial"/>
              </a:rPr>
              <a:t>imports: [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ru-RU" sz="2800" spc="-1" strike="noStrike">
                <a:latin typeface="Arial"/>
              </a:rPr>
              <a:t>  </a:t>
            </a:r>
            <a:r>
              <a:rPr b="0" lang="ru-RU" sz="2800" spc="-1" strike="noStrike">
                <a:latin typeface="Arial"/>
              </a:rPr>
              <a:t>BrowserModule,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ru-RU" sz="2800" spc="-1" strike="noStrike">
                <a:latin typeface="Arial"/>
              </a:rPr>
              <a:t>  </a:t>
            </a:r>
            <a:r>
              <a:rPr b="0" lang="ru-RU" sz="2800" spc="-1" strike="noStrike">
                <a:latin typeface="Arial"/>
              </a:rPr>
              <a:t>FormsModule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ru-RU" sz="2800" spc="-1" strike="noStrike">
                <a:latin typeface="Arial"/>
              </a:rPr>
              <a:t>],</a:t>
            </a:r>
            <a:endParaRPr b="0" lang="ru-RU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В компоненте: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ru-RU" sz="2800" spc="-1" strike="noStrike">
                <a:latin typeface="Arial"/>
              </a:rPr>
              <a:t>export class AppComponent {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ru-RU" sz="3200" spc="-1" strike="noStrike">
                <a:latin typeface="Arial"/>
              </a:rPr>
              <a:t>  </a:t>
            </a:r>
            <a:r>
              <a:rPr b="0" lang="ru-RU" sz="3200" spc="-1" strike="noStrike">
                <a:latin typeface="Arial"/>
              </a:rPr>
              <a:t>	</a:t>
            </a:r>
            <a:r>
              <a:rPr b="0" lang="ru-RU" sz="3200" spc="-1" strike="noStrike">
                <a:latin typeface="Arial"/>
              </a:rPr>
              <a:t>value = 'angular-training';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ru-RU" sz="2800" spc="-1" strike="noStrike">
                <a:latin typeface="Arial"/>
              </a:rPr>
              <a:t>}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ru-RU" sz="2800" spc="-1" strike="noStrike">
                <a:latin typeface="Arial"/>
              </a:rPr>
              <a:t>&lt;input [(ngModel)]="value" placeholder="name"/&gt;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398880"/>
            <a:ext cx="8207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</a:rPr>
              <a:t>Обработчики событий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04000" y="1769040"/>
            <a:ext cx="907128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В шаблоне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button 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(click)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="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onSend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&gt;Send&lt;/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button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"/>
              </a:rPr>
              <a:t>В компоненте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onSend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():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void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// Whatever you want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398880"/>
            <a:ext cx="8207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</a:rPr>
              <a:t>Форма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04000" y="1769040"/>
            <a:ext cx="907128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В шаблоне (двустороннее связывание)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ru-RU" sz="2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input </a:t>
            </a:r>
            <a:r>
              <a:rPr b="1" lang="ru-RU" sz="22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[(ngModel)]=</a:t>
            </a:r>
            <a:r>
              <a:rPr b="1" lang="ru-RU" sz="22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b="1" lang="ru-RU" sz="22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nick</a:t>
            </a:r>
            <a:r>
              <a:rPr b="1" lang="ru-RU" sz="22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b="1" lang="ru-RU" sz="22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placeholder=</a:t>
            </a:r>
            <a:r>
              <a:rPr b="1" lang="ru-RU" sz="22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"Enter your nickname"</a:t>
            </a:r>
            <a:r>
              <a:rPr b="0" lang="ru-RU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/&gt;</a:t>
            </a:r>
            <a:endParaRPr b="0" lang="ru-RU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 Mono"/>
              </a:rPr>
              <a:t>В компоненте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3200" spc="-1" strike="noStrike" baseline="-33000">
                <a:solidFill>
                  <a:srgbClr val="000080"/>
                </a:solidFill>
                <a:latin typeface="DejaVu Sans Mono"/>
                <a:ea typeface="DejaVu Sans Mono"/>
              </a:rPr>
              <a:t>export class </a:t>
            </a:r>
            <a:r>
              <a:rPr b="0" lang="ru-RU" sz="3200" spc="-1" strike="noStrike" baseline="-33000">
                <a:solidFill>
                  <a:srgbClr val="000000"/>
                </a:solidFill>
                <a:latin typeface="DejaVu Sans Mono"/>
                <a:ea typeface="DejaVu Sans Mono"/>
              </a:rPr>
              <a:t>FormComponent  {</a:t>
            </a:r>
            <a:br/>
            <a:r>
              <a:rPr b="0" lang="ru-RU" sz="3200" spc="-1" strike="noStrike" baseline="-33000">
                <a:solidFill>
                  <a:srgbClr val="000000"/>
                </a:solidFill>
                <a:latin typeface="DejaVu Sans Mono"/>
                <a:ea typeface="DejaVu Sans Mono"/>
              </a:rPr>
              <a:t>  </a:t>
            </a:r>
            <a:r>
              <a:rPr b="1" lang="ru-RU" sz="3200" spc="-1" strike="noStrike" baseline="-33000">
                <a:solidFill>
                  <a:srgbClr val="660e7a"/>
                </a:solidFill>
                <a:latin typeface="DejaVu Sans Mono"/>
                <a:ea typeface="DejaVu Sans Mono"/>
              </a:rPr>
              <a:t>nick </a:t>
            </a:r>
            <a:r>
              <a:rPr b="0" lang="ru-RU" sz="3200" spc="-1" strike="noStrike" baseline="-3300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lang="ru-RU" sz="3200" spc="-1" strike="noStrike" baseline="-33000">
                <a:solidFill>
                  <a:srgbClr val="008000"/>
                </a:solidFill>
                <a:latin typeface="DejaVu Sans Mono"/>
                <a:ea typeface="DejaVu Sans Mono"/>
              </a:rPr>
              <a:t>''</a:t>
            </a:r>
            <a:r>
              <a:rPr b="0" lang="ru-RU" sz="3200" spc="-1" strike="noStrike" baseline="-3300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ru-RU" sz="3200" spc="-1" strike="noStrike" baseline="-3300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398880"/>
            <a:ext cx="8207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</a:rPr>
              <a:t>Валидация форм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04000" y="1769040"/>
            <a:ext cx="907128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Валидация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работает из коробки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1465560" y="2232000"/>
            <a:ext cx="6476400" cy="590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125640"/>
            <a:ext cx="8207640" cy="10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</a:rPr>
              <a:t>Передача данных между компонентами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4000" y="1769040"/>
            <a:ext cx="907128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Про взаимодействие компонентов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Декоратор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@Input</a:t>
            </a:r>
            <a:endParaRPr b="0" lang="ru-RU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66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От родителя к потомку</a:t>
            </a:r>
            <a:endParaRPr b="0" lang="ru-R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66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Одностороннее связывание</a:t>
            </a:r>
            <a:endParaRPr b="0" lang="ru-RU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Декоратор @Output</a:t>
            </a:r>
            <a:endParaRPr b="0" lang="ru-RU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66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От потомка к родителю (события)</a:t>
            </a:r>
            <a:endParaRPr b="0" lang="ru-R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66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Двустороннее связывание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98880"/>
            <a:ext cx="8207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</a:rPr>
              <a:t>Вывод списка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7128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Ключевое слов ngFor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latin typeface="Andale Mono"/>
              </a:rPr>
              <a:t>&lt;ul&gt;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latin typeface="Andale Mono"/>
              </a:rPr>
              <a:t>  </a:t>
            </a:r>
            <a:r>
              <a:rPr b="0" lang="ru-RU" sz="3200" spc="-1" strike="noStrike">
                <a:latin typeface="Andale Mono"/>
              </a:rPr>
              <a:t>&lt;li *ngFor="let message of messages"&gt;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latin typeface="Andale Mono"/>
              </a:rPr>
              <a:t>    </a:t>
            </a:r>
            <a:r>
              <a:rPr b="0" lang="ru-RU" sz="3200" spc="-1" strike="noStrike">
                <a:latin typeface="Andale Mono"/>
              </a:rPr>
              <a:t>&lt;strong&gt;{{message.nick}}&lt;/strong&gt;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latin typeface="Andale Mono"/>
              </a:rPr>
              <a:t>    </a:t>
            </a:r>
            <a:r>
              <a:rPr b="0" lang="ru-RU" sz="3200" spc="-1" strike="noStrike">
                <a:latin typeface="Andale Mono"/>
              </a:rPr>
              <a:t>{{message.content}}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latin typeface="Andale Mono"/>
              </a:rPr>
              <a:t>  </a:t>
            </a:r>
            <a:r>
              <a:rPr b="0" lang="ru-RU" sz="3200" spc="-1" strike="noStrike">
                <a:latin typeface="Andale Mono"/>
              </a:rPr>
              <a:t>&lt;/li&gt;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latin typeface="Andale Mono"/>
              </a:rPr>
              <a:t>&lt;/ul&gt;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98880"/>
            <a:ext cx="8207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</a:rPr>
              <a:t>Создадим модуль и компоненты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1769040"/>
            <a:ext cx="907128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Создаем модуль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latin typeface="Andale Mono"/>
              </a:rPr>
              <a:t>ng generate module chat</a:t>
            </a:r>
            <a:endParaRPr b="0" lang="ru-RU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Создаем компоненты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latin typeface="Andale Mono"/>
              </a:rPr>
              <a:t>ng generate component chat/ChatView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latin typeface="Andale Mono"/>
              </a:rPr>
              <a:t>ng generate component chat/ChatForm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latin typeface="Andale Mono"/>
              </a:rPr>
              <a:t>ng generate component chat/MessagesList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98880"/>
            <a:ext cx="8207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</a:rPr>
              <a:t>Создание сервиса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7128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5000"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Генерируем сервис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ru-RU" sz="3200" spc="-1" strike="noStrike">
                <a:latin typeface="Andale Mono"/>
              </a:rPr>
              <a:t>ng generate service message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Асинхронное получение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ru-RU" sz="3200" spc="-1" strike="noStrike">
                <a:latin typeface="Andale Mono"/>
              </a:rPr>
              <a:t>getMessages(): Observable&lt;Message[]&gt; {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ru-RU" sz="3200" spc="-1" strike="noStrike">
                <a:latin typeface="Andale Mono"/>
              </a:rPr>
              <a:t>  </a:t>
            </a:r>
            <a:r>
              <a:rPr b="0" lang="ru-RU" sz="3200" spc="-1" strike="noStrike">
                <a:latin typeface="Andale Mono"/>
              </a:rPr>
              <a:t>return of(this.messages);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ru-RU" sz="3200" spc="-1" strike="noStrike">
                <a:latin typeface="Andale Mono"/>
              </a:rPr>
              <a:t>}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Инжекция зависимости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ru-RU" sz="3200" spc="-1" strike="noStrike">
                <a:latin typeface="Andale Mono"/>
              </a:rPr>
              <a:t>constructor(private messageService: MessageService) { }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Вызов метода сервиса (с подпиской о завершении)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ru-RU" sz="3200" spc="-1" strike="noStrike">
                <a:latin typeface="Andale Mono"/>
              </a:rPr>
              <a:t>ngOnInit(): void {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ru-RU" sz="3200" spc="-1" strike="noStrike">
                <a:latin typeface="Andale Mono"/>
              </a:rPr>
              <a:t>  </a:t>
            </a:r>
            <a:r>
              <a:rPr b="0" lang="ru-RU" sz="3200" spc="-1" strike="noStrike">
                <a:latin typeface="Andale Mono"/>
              </a:rPr>
              <a:t>this.messageService.getMessages()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ru-RU" sz="2800" spc="-1" strike="noStrike">
                <a:latin typeface="Andale Mono"/>
              </a:rPr>
              <a:t>.subscribe(messages =&gt; this.messages = messages);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ru-RU" sz="3200" spc="-1" strike="noStrike">
                <a:latin typeface="Andale Mono"/>
              </a:rPr>
              <a:t>}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98880"/>
            <a:ext cx="8207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</a:rPr>
              <a:t>Ходим по сети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769040"/>
            <a:ext cx="907128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4000"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Добавляем клиента в модуль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ru-RU" sz="3200" spc="-1" strike="noStrike">
                <a:latin typeface="Andale Mono"/>
              </a:rPr>
              <a:t>import { HttpClientModule }    from '@angular/common/http';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ru-RU" sz="3200" spc="-1" strike="noStrike">
                <a:latin typeface="Andale Mono"/>
              </a:rPr>
              <a:t>imports: […, HttpClientModule],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Добавляем клиента в сервис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ru-RU" sz="3200" spc="-1" strike="noStrike">
                <a:latin typeface="Andale Mono"/>
              </a:rPr>
              <a:t>import { HttpClient, HttpHeaders } from '@angular/common/http';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Инжектируем зависимость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ru-RU" sz="3200" spc="-1" strike="noStrike">
                <a:latin typeface="Andale Mono"/>
              </a:rPr>
              <a:t>constructor(private http: HttpClient) { }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Вызов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ru-RU" sz="3200" spc="-1" strike="noStrike">
                <a:latin typeface="Andale Mono"/>
              </a:rPr>
              <a:t>this.http.get&lt;Message[]&gt;(this.apiUrl);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98880"/>
            <a:ext cx="8207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</a:rPr>
              <a:t>Angular != AngularJS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7128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8000"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AngularJS</a:t>
            </a:r>
            <a:r>
              <a:rPr b="0" lang="ru-RU" sz="3200" spc="-1" strike="noStrike">
                <a:solidFill>
                  <a:srgbClr val="0000ff"/>
                </a:solidFill>
                <a:latin typeface="Arial"/>
              </a:rPr>
              <a:t> </a:t>
            </a:r>
            <a:r>
              <a:rPr b="0" lang="ru-RU" sz="3200" spc="-1" strike="noStrike">
                <a:latin typeface="Arial"/>
              </a:rPr>
              <a:t>– первая версия фреймворка (2010)</a:t>
            </a:r>
            <a:endParaRPr b="0" lang="ru-RU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66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Двусторонний и односторонний binding</a:t>
            </a:r>
            <a:endParaRPr b="0" lang="ru-R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66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MVVM (MVC)</a:t>
            </a:r>
            <a:endParaRPr b="0" lang="ru-RU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Angular</a:t>
            </a:r>
            <a:r>
              <a:rPr b="0" lang="ru-RU" sz="3200" spc="-1" strike="noStrike">
                <a:solidFill>
                  <a:srgbClr val="0000ff"/>
                </a:solidFill>
                <a:latin typeface="Arial"/>
              </a:rPr>
              <a:t> </a:t>
            </a:r>
            <a:r>
              <a:rPr b="0" lang="ru-RU" sz="3200" spc="-1" strike="noStrike">
                <a:latin typeface="Arial"/>
              </a:rPr>
              <a:t>– вторая улучшенная версия фреймворка (2016)</a:t>
            </a:r>
            <a:endParaRPr b="0" lang="ru-RU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66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TypeScript из коробки</a:t>
            </a:r>
            <a:endParaRPr b="0" lang="ru-R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66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Иерархия компонентов</a:t>
            </a:r>
            <a:endParaRPr b="0" lang="ru-R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66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Динамическая загрузка</a:t>
            </a:r>
            <a:endParaRPr b="0" lang="ru-R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66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Асинхронная компиляция шаблонов</a:t>
            </a:r>
            <a:endParaRPr b="0" lang="ru-RU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Про различия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4"/>
          <a:stretch/>
        </p:blipFill>
        <p:spPr>
          <a:xfrm>
            <a:off x="6112800" y="2808000"/>
            <a:ext cx="2094840" cy="56124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5"/>
          <a:stretch/>
        </p:blipFill>
        <p:spPr>
          <a:xfrm>
            <a:off x="7128000" y="5472000"/>
            <a:ext cx="2951640" cy="208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398880"/>
            <a:ext cx="8207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</a:rPr>
              <a:t>Подписка с помощью async pipe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4000" y="1769040"/>
            <a:ext cx="907128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Без subscribe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Автоматически отписывается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808000"/>
                </a:solidFill>
                <a:latin typeface="DejaVu Sans Mono"/>
                <a:ea typeface="DejaVu Sans Mono"/>
              </a:rPr>
              <a:t>@Component</a:t>
            </a:r>
            <a:r>
              <a:rPr b="0" lang="ru-RU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({</a:t>
            </a:r>
            <a:br/>
            <a:r>
              <a:rPr b="0" lang="ru-RU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</a:t>
            </a:r>
            <a:r>
              <a:rPr b="1" lang="ru-RU" sz="22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selector</a:t>
            </a:r>
            <a:r>
              <a:rPr b="0" lang="ru-RU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ru-RU" sz="22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"my-component"</a:t>
            </a:r>
            <a:r>
              <a:rPr b="0" lang="ru-RU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ru-RU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</a:t>
            </a:r>
            <a:r>
              <a:rPr b="1" lang="ru-RU" sz="22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template</a:t>
            </a:r>
            <a:r>
              <a:rPr b="0" lang="ru-RU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ru-RU" sz="22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`</a:t>
            </a:r>
            <a:br/>
            <a:r>
              <a:rPr b="1" lang="ru-RU" sz="22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    &lt;p&gt;{{data.name | async}} : {{data.value | async}}&lt;/p&gt;`</a:t>
            </a:r>
            <a:br/>
            <a:r>
              <a:rPr b="0" lang="ru-RU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})</a:t>
            </a:r>
            <a:br/>
            <a:r>
              <a:rPr b="1" lang="ru-RU" sz="2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export class </a:t>
            </a:r>
            <a:r>
              <a:rPr b="0" lang="ru-RU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MyComponent {</a:t>
            </a:r>
            <a:br/>
            <a:r>
              <a:rPr b="0" lang="ru-RU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</a:t>
            </a:r>
            <a:r>
              <a:rPr b="1" lang="ru-RU" sz="22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data</a:t>
            </a:r>
            <a:r>
              <a:rPr b="0" lang="ru-RU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ru-RU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</a:t>
            </a:r>
            <a:r>
              <a:rPr b="1" lang="ru-RU" sz="2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constructor</a:t>
            </a:r>
            <a:r>
              <a:rPr b="0" lang="ru-RU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(http: HttpClient) {</a:t>
            </a:r>
            <a:br/>
            <a:r>
              <a:rPr b="0" lang="ru-RU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ru-RU" sz="2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ru-RU" sz="22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data </a:t>
            </a:r>
            <a:r>
              <a:rPr b="0" lang="ru-RU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http.</a:t>
            </a:r>
            <a:r>
              <a:rPr b="0" lang="ru-RU" sz="22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get</a:t>
            </a:r>
            <a:r>
              <a:rPr b="0" lang="ru-RU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ru-RU" sz="22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"api/data"</a:t>
            </a:r>
            <a:r>
              <a:rPr b="0" lang="ru-RU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0" lang="ru-RU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}</a:t>
            </a:r>
            <a:br/>
            <a:r>
              <a:rPr b="0" lang="ru-RU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398880"/>
            <a:ext cx="8207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</a:rPr>
              <a:t>События: подписка и отписка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4000" y="1769040"/>
            <a:ext cx="907128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9000"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Финитные события</a:t>
            </a:r>
            <a:endParaRPr b="0" lang="ru-RU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66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HTTP</a:t>
            </a:r>
            <a:endParaRPr b="0" lang="ru-R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66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От сервисов</a:t>
            </a:r>
            <a:endParaRPr b="0" lang="ru-RU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Инфинитные события</a:t>
            </a:r>
            <a:endParaRPr b="0" lang="ru-RU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66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От DOM</a:t>
            </a:r>
            <a:endParaRPr b="0" lang="ru-R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66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this.click = Observable.fromEvent(this.element.nativeElement, "click").subscribe(...);</a:t>
            </a:r>
            <a:endParaRPr b="0" lang="ru-RU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Отписка</a:t>
            </a:r>
            <a:endParaRPr b="0" lang="ru-RU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66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this.click.unsubscribe();</a:t>
            </a:r>
            <a:endParaRPr b="0" lang="ru-RU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Нужно ли отписываться</a:t>
            </a:r>
            <a:endParaRPr b="0" lang="ru-RU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66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Нужно в ngOnDestroy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398880"/>
            <a:ext cx="8207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</a:rPr>
              <a:t>Маршрутизация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1769040"/>
            <a:ext cx="907128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5000"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Генерируем роутер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ru-RU" sz="2200" spc="-1" strike="noStrike">
                <a:latin typeface="Andale Mono"/>
              </a:rPr>
              <a:t>ng generate module app-routing --flat --module=app</a:t>
            </a:r>
            <a:endParaRPr b="0" lang="ru-RU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Подключаем в AppModule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ru-RU" sz="2200" spc="-1" strike="noStrike">
                <a:latin typeface="Andale Mono"/>
              </a:rPr>
              <a:t>Imports: […, AppRoutingModule]</a:t>
            </a:r>
            <a:endParaRPr b="0" lang="ru-RU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Прописываем роуты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ru-RU" sz="2200" spc="-1" strike="noStrike">
                <a:latin typeface="Andale Mono"/>
              </a:rPr>
              <a:t>const routes: Routes = [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ru-RU" sz="2200" spc="-1" strike="noStrike">
                <a:latin typeface="Andale Mono"/>
              </a:rPr>
              <a:t>  </a:t>
            </a:r>
            <a:r>
              <a:rPr b="0" lang="ru-RU" sz="2200" spc="-1" strike="noStrike">
                <a:latin typeface="Andale Mono"/>
              </a:rPr>
              <a:t>{ path: '', redirectTo: '/chat', pathMatch: 'full' },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ru-RU" sz="2200" spc="-1" strike="noStrike">
                <a:latin typeface="Andale Mono"/>
              </a:rPr>
              <a:t>  </a:t>
            </a:r>
            <a:r>
              <a:rPr b="0" lang="ru-RU" sz="2200" spc="-1" strike="noStrike">
                <a:latin typeface="Andale Mono"/>
              </a:rPr>
              <a:t>{ path: '/chat', component: ChatViewComponent },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ru-RU" sz="2200" spc="-1" strike="noStrike">
                <a:latin typeface="Andale Mono"/>
              </a:rPr>
              <a:t>  </a:t>
            </a:r>
            <a:r>
              <a:rPr b="0" lang="ru-RU" sz="2200" spc="-1" strike="noStrike">
                <a:latin typeface="Andale Mono"/>
              </a:rPr>
              <a:t>{ path: '/details/:id', component: SomeComponent },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ru-RU" sz="2200" spc="-1" strike="noStrike">
                <a:latin typeface="Andale Mono"/>
              </a:rPr>
              <a:t>];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398880"/>
            <a:ext cx="8207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</a:rPr>
              <a:t>Маршрутизация (продолжение)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04000" y="1769040"/>
            <a:ext cx="907128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Подключаем роуты в AppRoutingModule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ru-RU" sz="2200" spc="-1" strike="noStrike">
                <a:latin typeface="Andale Mono"/>
              </a:rPr>
              <a:t>imports: [RouterModule.forRoot(routes)],</a:t>
            </a:r>
            <a:endParaRPr b="0" lang="ru-RU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Переход по ссылкам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ru-RU" sz="2200" spc="-1" strike="noStrike">
                <a:latin typeface="Andale Mono"/>
              </a:rPr>
              <a:t>&lt;a routerLink="/chat"&gt;Chat&lt;/a&gt;</a:t>
            </a:r>
            <a:endParaRPr b="0" lang="ru-RU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Вывод текущего роута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ru-RU" sz="2200" spc="-1" strike="noStrike">
                <a:latin typeface="Arial"/>
              </a:rPr>
              <a:t>&lt;router-outlet&gt;&lt;/router-outlet&gt;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398880"/>
            <a:ext cx="8207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</a:rPr>
              <a:t>Маршрутизация с параметрами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4000" y="1769040"/>
            <a:ext cx="907128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Параметр в роуте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ru-RU" sz="2200" spc="-1" strike="noStrike">
                <a:latin typeface="Andale Mono"/>
              </a:rPr>
              <a:t>{ path: 'picture/:id', component: PictureComponent }</a:t>
            </a:r>
            <a:r>
              <a:rPr b="0" lang="ru-RU" sz="3200" spc="-1" strike="noStrike">
                <a:latin typeface="Arial"/>
              </a:rPr>
              <a:t>,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Инжекция зависимости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ru-RU" sz="2200" spc="-1" strike="noStrike">
                <a:latin typeface="Andale Mono"/>
              </a:rPr>
              <a:t>constructor(private route: ActivatedRoute) { }</a:t>
            </a:r>
            <a:endParaRPr b="0" lang="ru-RU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Вытаскиваем значение параметра </a:t>
            </a:r>
            <a:r>
              <a:rPr b="0" lang="ru-RU" sz="2200" spc="-1" strike="noStrike">
                <a:latin typeface="Andale Mono"/>
              </a:rPr>
              <a:t>Number.parseInt(this.route.snapshot.paramMap.get('id'), 10);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398880"/>
            <a:ext cx="8207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</a:rPr>
              <a:t>Проверки при маршрутизации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04000" y="1769040"/>
            <a:ext cx="907128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7000"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Инструкция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Можно сделать некоторые роуты доступными только для определённых пользователей (не анонимусов, например)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Создаем сервис, реализующий интерфейс CanActivate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В роутах: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ru-RU" sz="2200" spc="-1" strike="noStrike">
                <a:latin typeface="Andale Mono"/>
              </a:rPr>
              <a:t>export const ROUTES: Routes = [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ru-RU" sz="2200" spc="-1" strike="noStrike">
                <a:latin typeface="Andale Mono"/>
              </a:rPr>
              <a:t>  </a:t>
            </a:r>
            <a:r>
              <a:rPr b="0" lang="ru-RU" sz="2200" spc="-1" strike="noStrike">
                <a:latin typeface="Andale Mono"/>
              </a:rPr>
              <a:t>{ path: "", component: HomeComponent },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ru-RU" sz="2200" spc="-1" strike="noStrike">
                <a:latin typeface="Andale Mono"/>
              </a:rPr>
              <a:t>  </a:t>
            </a:r>
            <a:r>
              <a:rPr b="0" lang="ru-RU" sz="2200" spc="-1" strike="noStrike">
                <a:latin typeface="Andale Mono"/>
              </a:rPr>
              <a:t>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ru-RU" sz="2200" spc="-1" strike="noStrike">
                <a:latin typeface="Andale Mono"/>
              </a:rPr>
              <a:t>    </a:t>
            </a:r>
            <a:r>
              <a:rPr b="0" lang="ru-RU" sz="2200" spc="-1" strike="noStrike">
                <a:latin typeface="Andale Mono"/>
              </a:rPr>
              <a:t>path: "profile",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ru-RU" sz="2200" spc="-1" strike="noStrike">
                <a:latin typeface="Andale Mono"/>
              </a:rPr>
              <a:t>    </a:t>
            </a:r>
            <a:r>
              <a:rPr b="0" lang="ru-RU" sz="2200" spc="-1" strike="noStrike">
                <a:latin typeface="Andale Mono"/>
              </a:rPr>
              <a:t>component: UserComponent,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ru-RU" sz="2200" spc="-1" strike="noStrike">
                <a:latin typeface="Andale Mono"/>
              </a:rPr>
              <a:t>    </a:t>
            </a:r>
            <a:r>
              <a:rPr b="0" lang="ru-RU" sz="2200" spc="-1" strike="noStrike">
                <a:latin typeface="Andale Mono"/>
              </a:rPr>
              <a:t>canActivate: [AuthGuardService]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ru-RU" sz="2200" spc="-1" strike="noStrike">
                <a:latin typeface="Andale Mono"/>
              </a:rPr>
              <a:t>  </a:t>
            </a:r>
            <a:r>
              <a:rPr b="0" lang="ru-RU" sz="2200" spc="-1" strike="noStrike">
                <a:latin typeface="Andale Mono"/>
              </a:rPr>
              <a:t>},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ru-RU" sz="2200" spc="-1" strike="noStrike">
                <a:latin typeface="Andale Mono"/>
              </a:rPr>
              <a:t>  </a:t>
            </a:r>
            <a:r>
              <a:rPr b="0" lang="ru-RU" sz="2200" spc="-1" strike="noStrike">
                <a:latin typeface="Andale Mono"/>
              </a:rPr>
              <a:t>{ path: "**", redirectTo: "" 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ru-RU" sz="2200" spc="-1" strike="noStrike">
                <a:latin typeface="Andale Mono"/>
              </a:rPr>
              <a:t>];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398880"/>
            <a:ext cx="8207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</a:rPr>
              <a:t>Добавляем store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04000" y="1769040"/>
            <a:ext cx="907128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Есть 2 библиотеки по мотивам Redux</a:t>
            </a:r>
            <a:endParaRPr b="0" lang="ru-RU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6600"/>
              </a:buClr>
              <a:buSzPct val="75000"/>
              <a:buFont typeface="Symbol"/>
              <a:buChar char=""/>
            </a:pPr>
            <a:r>
              <a:rPr b="0" lang="ru-RU" sz="2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NgRx</a:t>
            </a:r>
            <a:endParaRPr b="0" lang="ru-R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6600"/>
              </a:buClr>
              <a:buSzPct val="75000"/>
              <a:buFont typeface="Symbol"/>
              <a:buChar char=""/>
            </a:pPr>
            <a:r>
              <a:rPr b="0" lang="ru-RU" sz="28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NgSx</a:t>
            </a:r>
            <a:endParaRPr b="0" lang="ru-RU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Руководство, как готовить NgRx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Ещё</a:t>
            </a:r>
            <a:r>
              <a:rPr b="0" lang="ru-RU" sz="3200" spc="-1" strike="noStrike">
                <a:solidFill>
                  <a:srgbClr val="0000ff"/>
                </a:solidFill>
                <a:latin typeface="Arial"/>
              </a:rPr>
              <a:t>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hlinkClick r:id="rId4"/>
              </a:rPr>
              <a:t>руководство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hlinkClick r:id="rId5"/>
              </a:rPr>
              <a:t>Пример 1</a:t>
            </a:r>
            <a:r>
              <a:rPr b="0" lang="ru-RU" sz="3200" spc="-1" strike="noStrike">
                <a:solidFill>
                  <a:srgbClr val="0000ff"/>
                </a:solidFill>
                <a:latin typeface="Arial"/>
              </a:rPr>
              <a:t>,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hlinkClick r:id="rId6"/>
              </a:rPr>
              <a:t>пример 2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7"/>
          <a:stretch/>
        </p:blipFill>
        <p:spPr>
          <a:xfrm>
            <a:off x="432000" y="5472000"/>
            <a:ext cx="8927640" cy="215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398880"/>
            <a:ext cx="8207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</a:rPr>
              <a:t>Схема потоков данных</a:t>
            </a:r>
            <a:endParaRPr b="0" lang="ru-RU" sz="36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144360" y="1326600"/>
            <a:ext cx="10655280" cy="522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398880"/>
            <a:ext cx="8207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</a:rPr>
              <a:t>Детали стора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04000" y="1769040"/>
            <a:ext cx="907128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Редьюсер</a:t>
            </a:r>
            <a:r>
              <a:rPr b="0" lang="ru-RU" sz="3200" spc="-1" strike="noStrike">
                <a:solidFill>
                  <a:srgbClr val="0000ff"/>
                </a:solidFill>
                <a:latin typeface="Arial"/>
              </a:rPr>
              <a:t> </a:t>
            </a:r>
            <a:r>
              <a:rPr b="0" lang="ru-RU" sz="3200" spc="-1" strike="noStrike">
                <a:latin typeface="Arial"/>
              </a:rPr>
              <a:t>совершенно обычный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Экшены</a:t>
            </a:r>
            <a:r>
              <a:rPr b="0" lang="ru-RU" sz="3200" spc="-1" strike="noStrike">
                <a:solidFill>
                  <a:srgbClr val="0000ff"/>
                </a:solidFill>
                <a:latin typeface="Arial"/>
              </a:rPr>
              <a:t> </a:t>
            </a:r>
            <a:r>
              <a:rPr b="0" lang="ru-RU" sz="3200" spc="-1" strike="noStrike">
                <a:latin typeface="Arial"/>
              </a:rPr>
              <a:t>представляют собой классы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Самое сложное –</a:t>
            </a:r>
            <a:r>
              <a:rPr b="0" lang="ru-RU" sz="3200" spc="-1" strike="noStrike">
                <a:solidFill>
                  <a:srgbClr val="0000ff"/>
                </a:solidFill>
                <a:latin typeface="Arial"/>
              </a:rPr>
              <a:t>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эффекты</a:t>
            </a:r>
            <a:r>
              <a:rPr b="0" lang="ru-RU" sz="3200" spc="-1" strike="noStrike">
                <a:solidFill>
                  <a:srgbClr val="0000ff"/>
                </a:solidFill>
                <a:latin typeface="Arial"/>
              </a:rPr>
              <a:t> </a:t>
            </a:r>
            <a:r>
              <a:rPr b="0" lang="ru-RU" sz="3200" spc="-1" strike="noStrike">
                <a:latin typeface="Arial"/>
              </a:rPr>
              <a:t>(код, которых ходит в АПИ)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808000"/>
                </a:solidFill>
                <a:latin typeface="DejaVu Sans Mono"/>
                <a:ea typeface="DejaVu Sans Mono"/>
              </a:rPr>
              <a:t>@Effect</a:t>
            </a:r>
            <a:r>
              <a:rPr b="0" lang="ru-RU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() </a:t>
            </a:r>
            <a:r>
              <a:rPr b="1" lang="ru-RU" sz="22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fetchMessages$</a:t>
            </a:r>
            <a:r>
              <a:rPr b="0" lang="ru-RU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Observable&lt;Action&gt; = </a:t>
            </a:r>
            <a:r>
              <a:rPr b="1" lang="ru-RU" sz="2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ru-RU" sz="22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actions$</a:t>
            </a:r>
            <a:r>
              <a:rPr b="0" lang="ru-RU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ru-RU" sz="22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pipe</a:t>
            </a:r>
            <a:r>
              <a:rPr b="0" lang="ru-RU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br/>
            <a:r>
              <a:rPr b="0" lang="ru-RU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</a:t>
            </a:r>
            <a:r>
              <a:rPr b="0" i="1" lang="ru-RU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ofType</a:t>
            </a:r>
            <a:r>
              <a:rPr b="0" lang="ru-RU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&lt;actions.fetchMessages&gt;(types.</a:t>
            </a:r>
            <a:r>
              <a:rPr b="0" lang="ru-RU" sz="22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FETCH_MESSAGES</a:t>
            </a:r>
            <a:r>
              <a:rPr b="0" lang="ru-RU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),</a:t>
            </a:r>
            <a:br/>
            <a:r>
              <a:rPr b="0" lang="ru-RU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</a:t>
            </a:r>
            <a:r>
              <a:rPr b="0" i="1" lang="ru-RU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mergeMap</a:t>
            </a:r>
            <a:r>
              <a:rPr b="0" lang="ru-RU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(() =&gt; </a:t>
            </a:r>
            <a:r>
              <a:rPr b="1" lang="ru-RU" sz="2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ru-RU" sz="22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messageService</a:t>
            </a:r>
            <a:r>
              <a:rPr b="0" lang="ru-RU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ru-RU" sz="22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getMessages</a:t>
            </a:r>
            <a:r>
              <a:rPr b="0" lang="ru-RU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().</a:t>
            </a:r>
            <a:r>
              <a:rPr b="0" lang="ru-RU" sz="22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pipe</a:t>
            </a:r>
            <a:r>
              <a:rPr b="0" lang="ru-RU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br/>
            <a:r>
              <a:rPr b="0" lang="ru-RU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i="1" lang="ru-RU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map</a:t>
            </a:r>
            <a:r>
              <a:rPr b="0" lang="ru-RU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(messages =&gt; (</a:t>
            </a:r>
            <a:r>
              <a:rPr b="1" lang="ru-RU" sz="2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b="0" lang="ru-RU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actions.fetchMessagesSuccess(messages)))</a:t>
            </a:r>
            <a:br/>
            <a:r>
              <a:rPr b="0" lang="ru-RU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))</a:t>
            </a:r>
            <a:br/>
            <a:r>
              <a:rPr b="0" lang="ru-RU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398880"/>
            <a:ext cx="8207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</a:rPr>
              <a:t>Маршрутизация в сторе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04000" y="1769040"/>
            <a:ext cx="907128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Можно использовать @ngrx/router-store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Подключить routerReducer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Добавить вызов RouterStoreModule.connectRoute в основном модуле приложения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Добавляем RouterState в основное состояние приложения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Подробнее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тут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98880"/>
            <a:ext cx="8207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</a:rPr>
              <a:t>Angular – это платформа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769040"/>
            <a:ext cx="907128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Почитать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0" y="2304000"/>
            <a:ext cx="10079280" cy="485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398880"/>
            <a:ext cx="8207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</a:rPr>
              <a:t>Список использованной литературы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4000" y="1769040"/>
            <a:ext cx="907128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Font typeface="StarSymbol"/>
              <a:buAutoNum type="arabicParenR"/>
            </a:pPr>
            <a:r>
              <a:rPr b="0" i="1" lang="ru-RU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Официальная документация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Font typeface="StarSymbol"/>
              <a:buAutoNum type="arabicParenR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Tutorial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Font typeface="StarSymbol"/>
              <a:buAutoNum type="arabicParenR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Angular для Vue разработчика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Font typeface="StarSymbol"/>
              <a:buAutoNum type="arabicParenR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hlinkClick r:id="rId4"/>
              </a:rPr>
              <a:t>Удивительный Angular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Font typeface="StarSymbol"/>
              <a:buAutoNum type="arabicParenR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hlinkClick r:id="rId5"/>
              </a:rPr>
              <a:t>Советы по Angular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Font typeface="StarSymbol"/>
              <a:buAutoNum type="arabicParenR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hlinkClick r:id="rId6"/>
              </a:rPr>
              <a:t>Шпаргалка по директивам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98880"/>
            <a:ext cx="8207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</a:rPr>
              <a:t>Установка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4000" y="1769040"/>
            <a:ext cx="907128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Устанавливаем CLI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ndale Mono"/>
                <a:ea typeface="Menlo-Regular"/>
              </a:rPr>
              <a:t>npm install -g @angular/cli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-Regular"/>
              </a:rPr>
              <a:t>Создаем проект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ndale Mono"/>
                <a:ea typeface="Menlo-Regular"/>
              </a:rPr>
              <a:t>ng new %app_name%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-Regular"/>
              </a:rPr>
              <a:t>Выбор опций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67680" y="5040000"/>
            <a:ext cx="10372320" cy="115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98880"/>
            <a:ext cx="8207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</a:rPr>
              <a:t>Запуск и билд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1769040"/>
            <a:ext cx="907128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Dev-сервер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cd %app_name%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ng serve --open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Билд для продакшена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ng build --prod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ng deploy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98880"/>
            <a:ext cx="8207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</a:rPr>
              <a:t>Начальная страница</a:t>
            </a:r>
            <a:endParaRPr b="0" lang="ru-RU" sz="36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92160" y="1600560"/>
            <a:ext cx="10000080" cy="440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398880"/>
            <a:ext cx="8207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</a:rPr>
              <a:t>Компонент и модуль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1769040"/>
            <a:ext cx="907128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Компонент лежит внутри модуля и что-то отображает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Модуль может содержать несколько компонентов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Компоненты могут реюзать другие модули (UI)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152000" y="4824000"/>
            <a:ext cx="7914240" cy="266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398880"/>
            <a:ext cx="8207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</a:rPr>
              <a:t>Типы модулей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000" y="1769040"/>
            <a:ext cx="907128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9000"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CoreModule</a:t>
            </a:r>
            <a:endParaRPr b="0" lang="ru-RU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66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Синглтон</a:t>
            </a:r>
            <a:endParaRPr b="0" lang="ru-R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66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Внедряется один раз (типа авторизации)</a:t>
            </a:r>
            <a:endParaRPr b="0" lang="ru-RU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SharedModule</a:t>
            </a:r>
            <a:endParaRPr b="0" lang="ru-RU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66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Описываются простые компоненты</a:t>
            </a:r>
            <a:endParaRPr b="0" lang="ru-R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66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Не импортируют и не внедряют зависимости из других модулей в свои конструкторы</a:t>
            </a:r>
            <a:endParaRPr b="0" lang="ru-R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66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Получают все данные через атрибуты в шаблоне компонента</a:t>
            </a:r>
            <a:endParaRPr b="0" lang="ru-RU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FeatureModule</a:t>
            </a:r>
            <a:endParaRPr b="0" lang="ru-RU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66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Для каждой независимой функции приложения создается отдельный FeatureModule</a:t>
            </a:r>
            <a:endParaRPr b="0" lang="ru-R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66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Должны импортировать сервисы только из CoreModule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398880"/>
            <a:ext cx="8207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</a:rPr>
              <a:t>CommonModule vs BrowserModule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04000" y="1769040"/>
            <a:ext cx="907128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BrowserModule импортится один раз в корневом модуле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CommonModule импортится в фиче-модулях</a:t>
            </a:r>
            <a:endParaRPr b="0" lang="ru-RU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66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Знает про ngIf, ngFor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1167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2020-06-16T13:38:32Z</dcterms:created>
  <dc:creator/>
  <dc:description/>
  <dc:language>en-US</dc:language>
  <cp:lastModifiedBy/>
  <dcterms:modified xsi:type="dcterms:W3CDTF">2020-11-17T18:33:26Z</dcterms:modified>
  <cp:revision>30</cp:revision>
  <dc:subject/>
  <dc:title>Pencil</dc:title>
</cp:coreProperties>
</file>