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_rels/presentation.xml.rels" ContentType="application/vnd.openxmlformats-package.relationships+xml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slide22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slideLayout72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_rels/slideLayout72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50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6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2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3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4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9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3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4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5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6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150000"/>
            <a:ext cx="9716760" cy="125676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6760" cy="12567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6760" cy="5367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6760" cy="53676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6760" cy="53676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0" y="180000"/>
            <a:ext cx="9716760" cy="12567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2"/>
          <p:cNvSpPr/>
          <p:nvPr/>
        </p:nvSpPr>
        <p:spPr>
          <a:xfrm>
            <a:off x="7560000" y="6840000"/>
            <a:ext cx="2516760" cy="5367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3"/>
          <p:cNvSpPr/>
          <p:nvPr/>
        </p:nvSpPr>
        <p:spPr>
          <a:xfrm>
            <a:off x="900000" y="6840000"/>
            <a:ext cx="6476760" cy="53676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4"/>
          <p:cNvSpPr/>
          <p:nvPr/>
        </p:nvSpPr>
        <p:spPr>
          <a:xfrm>
            <a:off x="180000" y="6840000"/>
            <a:ext cx="536760" cy="53676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PlaceHolder 5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0" y="180000"/>
            <a:ext cx="9716760" cy="12567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2"/>
          <p:cNvSpPr/>
          <p:nvPr/>
        </p:nvSpPr>
        <p:spPr>
          <a:xfrm>
            <a:off x="7560000" y="6840000"/>
            <a:ext cx="2516760" cy="5367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3"/>
          <p:cNvSpPr/>
          <p:nvPr/>
        </p:nvSpPr>
        <p:spPr>
          <a:xfrm>
            <a:off x="900000" y="6840000"/>
            <a:ext cx="6476760" cy="53676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4"/>
          <p:cNvSpPr/>
          <p:nvPr/>
        </p:nvSpPr>
        <p:spPr>
          <a:xfrm>
            <a:off x="180000" y="6840000"/>
            <a:ext cx="536760" cy="53676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0" y="180000"/>
            <a:ext cx="9716760" cy="12567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CustomShape 2"/>
          <p:cNvSpPr/>
          <p:nvPr/>
        </p:nvSpPr>
        <p:spPr>
          <a:xfrm>
            <a:off x="7560000" y="6840000"/>
            <a:ext cx="2516760" cy="5367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CustomShape 3"/>
          <p:cNvSpPr/>
          <p:nvPr/>
        </p:nvSpPr>
        <p:spPr>
          <a:xfrm>
            <a:off x="900000" y="6840000"/>
            <a:ext cx="6476760" cy="53676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CustomShape 4"/>
          <p:cNvSpPr/>
          <p:nvPr/>
        </p:nvSpPr>
        <p:spPr>
          <a:xfrm>
            <a:off x="180000" y="6840000"/>
            <a:ext cx="536760" cy="53676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70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0" y="180000"/>
            <a:ext cx="9716760" cy="12567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CustomShape 2"/>
          <p:cNvSpPr/>
          <p:nvPr/>
        </p:nvSpPr>
        <p:spPr>
          <a:xfrm>
            <a:off x="7560000" y="6840000"/>
            <a:ext cx="2516760" cy="5367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CustomShape 3"/>
          <p:cNvSpPr/>
          <p:nvPr/>
        </p:nvSpPr>
        <p:spPr>
          <a:xfrm>
            <a:off x="900000" y="6840000"/>
            <a:ext cx="6476760" cy="53676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CustomShape 4"/>
          <p:cNvSpPr/>
          <p:nvPr/>
        </p:nvSpPr>
        <p:spPr>
          <a:xfrm>
            <a:off x="180000" y="6840000"/>
            <a:ext cx="536760" cy="53676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12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mailto:dmitry.weiner@gmail.com" TargetMode="Externa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hyperlink" Target="https://generatewebpackconfig.netlify.com/" TargetMode="External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hyperlink" Target="https://github.com/jpggvilaca/webpack-boilerplate" TargetMode="External"/><Relationship Id="rId2" Type="http://schemas.openxmlformats.org/officeDocument/2006/relationships/hyperlink" Target="https://github.com/maxdow/minimal-webpack-boilerplate" TargetMode="External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hyperlink" Target="https://webpack.js.org/plugins/" TargetMode="External"/><Relationship Id="rId2" Type="http://schemas.openxmlformats.org/officeDocument/2006/relationships/hyperlink" Target="https://github.com/webpack-contrib/awesome-webpack" TargetMode="External"/><Relationship Id="rId3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hyperlink" Target="https://parceljs.org/getting_started.html" TargetMode="External"/><Relationship Id="rId2" Type="http://schemas.openxmlformats.org/officeDocument/2006/relationships/slideLayout" Target="../slideLayouts/slideLayout3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hyperlink" Target="https://rollupjs.org/guide/en/" TargetMode="External"/><Relationship Id="rId2" Type="http://schemas.openxmlformats.org/officeDocument/2006/relationships/slideLayout" Target="../slideLayouts/slideLayout37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hyperlink" Target="https://frontender.info/grunt-is-not-weird-and-hard/" TargetMode="Externa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hyperlink" Target="https://gulpjs.com/docs/en/getting-started/quick-start" TargetMode="External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hyperlink" Target="https://neutrinojs.org/" TargetMode="External"/><Relationship Id="rId2" Type="http://schemas.openxmlformats.org/officeDocument/2006/relationships/hyperlink" Target="https://nx.dev/" TargetMode="External"/><Relationship Id="rId3" Type="http://schemas.openxmlformats.org/officeDocument/2006/relationships/hyperlink" Target="https://github.com/jaredpalmer/razzle" TargetMode="External"/><Relationship Id="rId4" Type="http://schemas.openxmlformats.org/officeDocument/2006/relationships/slideLayout" Target="../slideLayouts/slideLayout6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webpack.js.org/configuration/" TargetMode="Externa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CustomShape 1"/>
          <p:cNvSpPr/>
          <p:nvPr/>
        </p:nvSpPr>
        <p:spPr>
          <a:xfrm>
            <a:off x="360000" y="3330000"/>
            <a:ext cx="9356760" cy="89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Лекция 2: Системы сборки проектов Webpack, Gulp, Grunt, транспиляторы 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50" name="CustomShape 2"/>
          <p:cNvSpPr/>
          <p:nvPr/>
        </p:nvSpPr>
        <p:spPr>
          <a:xfrm>
            <a:off x="540000" y="4680000"/>
            <a:ext cx="9176760" cy="251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1c1c1c"/>
                </a:solidFill>
                <a:latin typeface="Source Sans Pro Light"/>
                <a:ea typeface="DejaVu Sans"/>
              </a:rPr>
              <a:t>Курс «Проектирование и разработка интерфейсов пользователя»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1c1c1c"/>
                </a:solidFill>
                <a:latin typeface="Source Sans Pro Light"/>
                <a:ea typeface="DejaVu Sans"/>
              </a:rPr>
              <a:t>Дмитрий Вайнер </a:t>
            </a:r>
            <a:r>
              <a:rPr b="0" lang="en-US" sz="2200" spc="-1" strike="noStrike" u="sng">
                <a:solidFill>
                  <a:srgbClr val="0000ff"/>
                </a:solidFill>
                <a:uFillTx/>
                <a:latin typeface="Source Sans Pro Light"/>
                <a:ea typeface="DejaVu Sans"/>
                <a:hlinkClick r:id="rId1"/>
              </a:rPr>
              <a:t>dmitry.weiner@gmail.com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1c1c1c"/>
                </a:solidFill>
                <a:latin typeface="Source Sans Pro Light"/>
                <a:ea typeface="DejaVu Sans"/>
              </a:rPr>
              <a:t>Tlg: vki_front</a:t>
            </a:r>
            <a:endParaRPr b="0" lang="en-US" sz="2200" spc="-1" strike="noStrike">
              <a:latin typeface="Arial"/>
            </a:endParaRPr>
          </a:p>
        </p:txBody>
      </p:sp>
      <p:pic>
        <p:nvPicPr>
          <p:cNvPr id="251" name="" descr=""/>
          <p:cNvPicPr/>
          <p:nvPr/>
        </p:nvPicPr>
        <p:blipFill>
          <a:blip r:embed="rId2"/>
          <a:stretch/>
        </p:blipFill>
        <p:spPr>
          <a:xfrm>
            <a:off x="2651760" y="221400"/>
            <a:ext cx="4591800" cy="2886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CustomShape 1"/>
          <p:cNvSpPr/>
          <p:nvPr/>
        </p:nvSpPr>
        <p:spPr>
          <a:xfrm>
            <a:off x="504000" y="596520"/>
            <a:ext cx="9071640" cy="67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Dev-server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74" name="CustomShape 2"/>
          <p:cNvSpPr/>
          <p:nvPr/>
        </p:nvSpPr>
        <p:spPr>
          <a:xfrm>
            <a:off x="504000" y="1768680"/>
            <a:ext cx="9071640" cy="499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49000"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Можно поднять дев-сервер с автоматической перезагрузкой при изменении файлов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Всё компилируется прямо в память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devServer: {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historyApiFallback: </a:t>
            </a:r>
            <a:r>
              <a:rPr b="1" lang="en-US" sz="24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true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,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</a:t>
            </a:r>
            <a:r>
              <a:rPr b="1" lang="en-US" sz="24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contentBase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: </a:t>
            </a:r>
            <a:r>
              <a:rPr b="0" lang="en-US" sz="2400" spc="-1" strike="noStrike">
                <a:solidFill>
                  <a:srgbClr val="458383"/>
                </a:solidFill>
                <a:latin typeface="DejaVu Sans Mono"/>
                <a:ea typeface="DejaVu Sans Mono"/>
              </a:rPr>
              <a:t>paths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.build,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</a:t>
            </a:r>
            <a:r>
              <a:rPr b="0" i="1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open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: </a:t>
            </a:r>
            <a:r>
              <a:rPr b="1" lang="en-US" sz="24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true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,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</a:t>
            </a:r>
            <a:r>
              <a:rPr b="1" lang="en-US" sz="24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compress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: </a:t>
            </a:r>
            <a:r>
              <a:rPr b="1" lang="en-US" sz="24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true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,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</a:t>
            </a:r>
            <a:r>
              <a:rPr b="1" lang="en-US" sz="24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hot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: </a:t>
            </a:r>
            <a:r>
              <a:rPr b="1" lang="en-US" sz="24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true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,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port: </a:t>
            </a:r>
            <a:r>
              <a:rPr b="0" lang="en-US" sz="2400" spc="-1" strike="noStrike">
                <a:solidFill>
                  <a:srgbClr val="0000ff"/>
                </a:solidFill>
                <a:latin typeface="DejaVu Sans Mono"/>
                <a:ea typeface="DejaVu Sans Mono"/>
              </a:rPr>
              <a:t>8080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,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},</a:t>
            </a:r>
            <a:br/>
            <a:br/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plugins: [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</a:t>
            </a:r>
            <a:r>
              <a:rPr b="0" i="1" lang="en-US" sz="2400" spc="-1" strike="noStrike">
                <a:solidFill>
                  <a:srgbClr val="808080"/>
                </a:solidFill>
                <a:latin typeface="DejaVu Sans Mono"/>
                <a:ea typeface="DejaVu Sans Mono"/>
              </a:rPr>
              <a:t>/**</a:t>
            </a:r>
            <a:br/>
            <a:r>
              <a:rPr b="0" i="1" lang="en-US" sz="2400" spc="-1" strike="noStrike">
                <a:solidFill>
                  <a:srgbClr val="808080"/>
                </a:solidFill>
                <a:latin typeface="DejaVu Sans Mono"/>
                <a:ea typeface="DejaVu Sans Mono"/>
              </a:rPr>
              <a:t>     * HotModuleReplacementPlugin</a:t>
            </a:r>
            <a:br/>
            <a:r>
              <a:rPr b="0" i="1" lang="en-US" sz="2400" spc="-1" strike="noStrike">
                <a:solidFill>
                  <a:srgbClr val="808080"/>
                </a:solidFill>
                <a:latin typeface="DejaVu Sans Mono"/>
                <a:ea typeface="DejaVu Sans Mono"/>
              </a:rPr>
              <a:t>     *</a:t>
            </a:r>
            <a:br/>
            <a:r>
              <a:rPr b="0" i="1" lang="en-US" sz="2400" spc="-1" strike="noStrike">
                <a:solidFill>
                  <a:srgbClr val="808080"/>
                </a:solidFill>
                <a:latin typeface="DejaVu Sans Mono"/>
                <a:ea typeface="DejaVu Sans Mono"/>
              </a:rPr>
              <a:t>     * Only update what has changed.</a:t>
            </a:r>
            <a:br/>
            <a:r>
              <a:rPr b="0" i="1" lang="en-US" sz="2400" spc="-1" strike="noStrike">
                <a:solidFill>
                  <a:srgbClr val="808080"/>
                </a:solidFill>
                <a:latin typeface="DejaVu Sans Mono"/>
                <a:ea typeface="DejaVu Sans Mono"/>
              </a:rPr>
              <a:t>     */</a:t>
            </a:r>
            <a:br/>
            <a:r>
              <a:rPr b="0" i="1" lang="en-US" sz="2400" spc="-1" strike="noStrike">
                <a:solidFill>
                  <a:srgbClr val="808080"/>
                </a:solidFill>
                <a:latin typeface="DejaVu Sans Mono"/>
                <a:ea typeface="DejaVu Sans Mono"/>
              </a:rPr>
              <a:t>    </a:t>
            </a:r>
            <a:r>
              <a:rPr b="1" lang="en-US" sz="24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new 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webpack.HotModuleReplacementPlugin(),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],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CustomShape 1"/>
          <p:cNvSpPr/>
          <p:nvPr/>
        </p:nvSpPr>
        <p:spPr>
          <a:xfrm>
            <a:off x="360000" y="360000"/>
            <a:ext cx="9356760" cy="89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Webpack: генерация конфига в консоли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76" name="CustomShape 2"/>
          <p:cNvSpPr/>
          <p:nvPr/>
        </p:nvSpPr>
        <p:spPr>
          <a:xfrm>
            <a:off x="360000" y="1980000"/>
            <a:ext cx="9176760" cy="467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Утилита для создания конфига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sudo npm install -g @webpack-cli/init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npx webpack-cli init</a:t>
            </a:r>
            <a:endParaRPr b="0" lang="en-US" sz="2600" spc="-1" strike="noStrike">
              <a:latin typeface="Arial"/>
            </a:endParaRPr>
          </a:p>
        </p:txBody>
      </p:sp>
      <p:pic>
        <p:nvPicPr>
          <p:cNvPr id="277" name="" descr=""/>
          <p:cNvPicPr/>
          <p:nvPr/>
        </p:nvPicPr>
        <p:blipFill>
          <a:blip r:embed="rId1"/>
          <a:stretch/>
        </p:blipFill>
        <p:spPr>
          <a:xfrm>
            <a:off x="2970000" y="3221280"/>
            <a:ext cx="6995160" cy="4549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CustomShape 1"/>
          <p:cNvSpPr/>
          <p:nvPr/>
        </p:nvSpPr>
        <p:spPr>
          <a:xfrm>
            <a:off x="360000" y="360000"/>
            <a:ext cx="9356760" cy="89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Webpack: генерация конфига на сайте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79" name="CustomShape 2"/>
          <p:cNvSpPr/>
          <p:nvPr/>
        </p:nvSpPr>
        <p:spPr>
          <a:xfrm>
            <a:off x="360000" y="1944000"/>
            <a:ext cx="9176760" cy="467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Сайт для создания конфига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600" spc="-1" strike="noStrike" u="sng">
                <a:solidFill>
                  <a:srgbClr val="0000ff"/>
                </a:solidFill>
                <a:uFillTx/>
                <a:latin typeface="Source Sans Pro Semibold"/>
                <a:ea typeface="DejaVu Sans"/>
                <a:hlinkClick r:id="rId1"/>
              </a:rPr>
              <a:t>https://generatewebpackconfig.netlify.com/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endParaRPr b="0" lang="en-US" sz="2600" spc="-1" strike="noStrike">
              <a:latin typeface="Arial"/>
            </a:endParaRPr>
          </a:p>
        </p:txBody>
      </p:sp>
      <p:pic>
        <p:nvPicPr>
          <p:cNvPr id="280" name="" descr=""/>
          <p:cNvPicPr/>
          <p:nvPr/>
        </p:nvPicPr>
        <p:blipFill>
          <a:blip r:embed="rId2"/>
          <a:stretch/>
        </p:blipFill>
        <p:spPr>
          <a:xfrm>
            <a:off x="1296000" y="2881080"/>
            <a:ext cx="8780760" cy="4675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CustomShape 1"/>
          <p:cNvSpPr/>
          <p:nvPr/>
        </p:nvSpPr>
        <p:spPr>
          <a:xfrm>
            <a:off x="360000" y="360000"/>
            <a:ext cx="9356760" cy="89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Webpack: готовые конфигурации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82" name="CustomShape 2"/>
          <p:cNvSpPr/>
          <p:nvPr/>
        </p:nvSpPr>
        <p:spPr>
          <a:xfrm>
            <a:off x="360000" y="1980000"/>
            <a:ext cx="9176760" cy="467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Можно взять готовые конфигурации и допиливать под свои нужды:</a:t>
            </a:r>
            <a:endParaRPr b="0" lang="en-US" sz="26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ff"/>
              </a:buClr>
              <a:buSzPct val="45000"/>
              <a:buFont typeface="Wingdings" charset="2"/>
              <a:buChar char=""/>
            </a:pPr>
            <a:r>
              <a:rPr b="1" lang="en-US" sz="2600" spc="-1" strike="noStrike" u="sng">
                <a:solidFill>
                  <a:srgbClr val="0000ff"/>
                </a:solidFill>
                <a:uFillTx/>
                <a:latin typeface="Source Sans Pro Semibold"/>
                <a:ea typeface="DejaVu Sans"/>
                <a:hlinkClick r:id="rId1"/>
              </a:rPr>
              <a:t>https://github.com/jpggvilaca/webpack-boilerplate</a:t>
            </a:r>
            <a:endParaRPr b="0" lang="en-US" sz="26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ff"/>
              </a:buClr>
              <a:buSzPct val="45000"/>
              <a:buFont typeface="Wingdings" charset="2"/>
              <a:buChar char=""/>
            </a:pPr>
            <a:r>
              <a:rPr b="1" lang="en-US" sz="2600" spc="-1" strike="noStrike" u="sng">
                <a:solidFill>
                  <a:srgbClr val="0000ff"/>
                </a:solidFill>
                <a:uFillTx/>
                <a:latin typeface="Source Sans Pro Semibold"/>
                <a:ea typeface="DejaVu Sans"/>
                <a:hlinkClick r:id="rId2"/>
              </a:rPr>
              <a:t>https://github.com/maxdow/minimal-webpack-boilerplate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600" spc="-1" strike="noStrike">
              <a:latin typeface="Arial"/>
            </a:endParaRPr>
          </a:p>
        </p:txBody>
      </p:sp>
      <p:pic>
        <p:nvPicPr>
          <p:cNvPr id="283" name="" descr=""/>
          <p:cNvPicPr/>
          <p:nvPr/>
        </p:nvPicPr>
        <p:blipFill>
          <a:blip r:embed="rId3"/>
          <a:stretch/>
        </p:blipFill>
        <p:spPr>
          <a:xfrm>
            <a:off x="6768000" y="4265280"/>
            <a:ext cx="3291480" cy="3291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CustomShape 1"/>
          <p:cNvSpPr/>
          <p:nvPr/>
        </p:nvSpPr>
        <p:spPr>
          <a:xfrm>
            <a:off x="288000" y="1665720"/>
            <a:ext cx="8167680" cy="85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Плагины могут очень много: сжимать JS, CSS, вставлять картинки inline, избегать неиспользуемый код</a:t>
            </a:r>
            <a:endParaRPr b="0" lang="en-US" sz="26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Плагин нужно сконфигурировать, например: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new </a:t>
            </a:r>
            <a:r>
              <a:rPr b="0" lang="en-US" sz="2000" spc="-1" strike="noStrike">
                <a:solidFill>
                  <a:srgbClr val="458383"/>
                </a:solidFill>
                <a:latin typeface="DejaVu Sans Mono"/>
                <a:ea typeface="DejaVu Sans Mono"/>
              </a:rPr>
              <a:t>HtmlWebpackPlugin</a:t>
            </a:r>
            <a:r>
              <a:rPr b="0" lang="en-US" sz="2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({</a:t>
            </a:r>
            <a:br/>
            <a:r>
              <a:rPr b="0" i="1" lang="en-US" sz="2000" spc="-1" strike="noStrike">
                <a:solidFill>
                  <a:srgbClr val="808080"/>
                </a:solidFill>
                <a:latin typeface="DejaVu Sans Mono"/>
                <a:ea typeface="DejaVu Sans Mono"/>
              </a:rPr>
              <a:t>    </a:t>
            </a:r>
            <a:r>
              <a:rPr b="1" lang="en-US" sz="20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template</a:t>
            </a:r>
            <a:r>
              <a:rPr b="0" lang="en-US" sz="2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: </a:t>
            </a:r>
            <a:r>
              <a:rPr b="1" lang="en-US" sz="20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paths</a:t>
            </a:r>
            <a:r>
              <a:rPr b="0" lang="en-US" sz="2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.</a:t>
            </a:r>
            <a:r>
              <a:rPr b="1" lang="en-US" sz="20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static </a:t>
            </a:r>
            <a:r>
              <a:rPr b="0" lang="en-US" sz="2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+ </a:t>
            </a:r>
            <a:r>
              <a:rPr b="1" lang="en-US" sz="20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'/index.html'</a:t>
            </a:r>
            <a:r>
              <a:rPr b="0" lang="en-US" sz="2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, </a:t>
            </a:r>
            <a:r>
              <a:rPr b="0" i="1" lang="en-US" sz="2000" spc="-1" strike="noStrike">
                <a:solidFill>
                  <a:srgbClr val="808080"/>
                </a:solidFill>
                <a:latin typeface="DejaVu Sans Mono"/>
                <a:ea typeface="DejaVu Sans Mono"/>
              </a:rPr>
              <a:t>// template file</a:t>
            </a:r>
            <a:br/>
            <a:r>
              <a:rPr b="0" i="1" lang="en-US" sz="2000" spc="-1" strike="noStrike">
                <a:solidFill>
                  <a:srgbClr val="808080"/>
                </a:solidFill>
                <a:latin typeface="DejaVu Sans Mono"/>
                <a:ea typeface="DejaVu Sans Mono"/>
              </a:rPr>
              <a:t>    </a:t>
            </a:r>
            <a:r>
              <a:rPr b="1" lang="en-US" sz="20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filename</a:t>
            </a:r>
            <a:r>
              <a:rPr b="0" lang="en-US" sz="2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: </a:t>
            </a:r>
            <a:r>
              <a:rPr b="1" lang="en-US" sz="20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'index.html'</a:t>
            </a:r>
            <a:r>
              <a:rPr b="0" lang="en-US" sz="2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, </a:t>
            </a:r>
            <a:r>
              <a:rPr b="0" i="1" lang="en-US" sz="2000" spc="-1" strike="noStrike">
                <a:solidFill>
                  <a:srgbClr val="808080"/>
                </a:solidFill>
                <a:latin typeface="DejaVu Sans Mono"/>
                <a:ea typeface="DejaVu Sans Mono"/>
              </a:rPr>
              <a:t>// output file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}),</a:t>
            </a:r>
            <a:endParaRPr b="0" lang="en-US" sz="20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Встроенные плагины: </a:t>
            </a:r>
            <a:r>
              <a:rPr b="0" lang="en-US" sz="26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https://webpack.js.org/plugins/</a:t>
            </a:r>
            <a:endParaRPr b="0" lang="en-US" sz="26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ff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Сторонние плагины:</a:t>
            </a:r>
            <a:r>
              <a:rPr b="0" lang="en-US" sz="2600" spc="-1" strike="noStrike">
                <a:solidFill>
                  <a:srgbClr val="0000ff"/>
                </a:solidFill>
                <a:latin typeface="Arial"/>
                <a:ea typeface="DejaVu Sans"/>
              </a:rPr>
              <a:t> </a:t>
            </a:r>
            <a:r>
              <a:rPr b="0" lang="en-US" sz="26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https://github.com/webpack-contrib/awesome-webpack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600" spc="-1" strike="noStrike">
              <a:latin typeface="Arial"/>
            </a:endParaRPr>
          </a:p>
        </p:txBody>
      </p:sp>
      <p:sp>
        <p:nvSpPr>
          <p:cNvPr id="285" name="CustomShape 2"/>
          <p:cNvSpPr/>
          <p:nvPr/>
        </p:nvSpPr>
        <p:spPr>
          <a:xfrm>
            <a:off x="353520" y="361800"/>
            <a:ext cx="9356760" cy="89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Webpack: мощь плагинов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CustomShape 1"/>
          <p:cNvSpPr/>
          <p:nvPr/>
        </p:nvSpPr>
        <p:spPr>
          <a:xfrm>
            <a:off x="288000" y="1665720"/>
            <a:ext cx="8167680" cy="85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7" name="CustomShape 2"/>
          <p:cNvSpPr/>
          <p:nvPr/>
        </p:nvSpPr>
        <p:spPr>
          <a:xfrm>
            <a:off x="353520" y="361800"/>
            <a:ext cx="9356760" cy="89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Webpack: полезные плагины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88" name="CustomShape 3"/>
          <p:cNvSpPr/>
          <p:nvPr/>
        </p:nvSpPr>
        <p:spPr>
          <a:xfrm>
            <a:off x="504000" y="1768680"/>
            <a:ext cx="9070560" cy="43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CopyWebpackPlugin: копирование файлов</a:t>
            </a:r>
            <a:endParaRPr b="0" lang="en-US" sz="32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CleanWebpackPlugin: очистка кеша и предыдущих сборок</a:t>
            </a:r>
            <a:endParaRPr b="0" lang="en-US" sz="32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HtmlWebpackPlugin: Сборка html по шаблону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Оптимизация:</a:t>
            </a:r>
            <a:endParaRPr b="0" lang="en-US" sz="32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TerserJSPlugin</a:t>
            </a:r>
            <a:endParaRPr b="0" lang="en-US" sz="32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OptimizeCSSAssetsPlugin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CustomShape 1"/>
          <p:cNvSpPr/>
          <p:nvPr/>
        </p:nvSpPr>
        <p:spPr>
          <a:xfrm>
            <a:off x="288000" y="1665720"/>
            <a:ext cx="8167680" cy="85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0" name="CustomShape 2"/>
          <p:cNvSpPr/>
          <p:nvPr/>
        </p:nvSpPr>
        <p:spPr>
          <a:xfrm>
            <a:off x="353520" y="361800"/>
            <a:ext cx="9356760" cy="89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Webpack: загрузчики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91" name="CustomShape 3"/>
          <p:cNvSpPr/>
          <p:nvPr/>
        </p:nvSpPr>
        <p:spPr>
          <a:xfrm>
            <a:off x="504000" y="1554480"/>
            <a:ext cx="9070560" cy="557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37000"/>
          </a:bodyPr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В module→rules описываем, как преобразовывать разные типы файлов:</a:t>
            </a:r>
            <a:endParaRPr b="0" lang="en-US" sz="32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Загрузчик JS c преобразованием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{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</a:t>
            </a:r>
            <a:r>
              <a:rPr b="1" lang="en-US" sz="20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test</a:t>
            </a:r>
            <a:r>
              <a:rPr b="0" lang="en-US" sz="2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: </a:t>
            </a:r>
            <a:r>
              <a:rPr b="0" lang="en-US" sz="2000" spc="-1" strike="noStrike">
                <a:solidFill>
                  <a:srgbClr val="0000ff"/>
                </a:solidFill>
                <a:latin typeface="DejaVu Sans Mono"/>
                <a:ea typeface="DejaVu Sans Mono"/>
              </a:rPr>
              <a:t>/\.js$/</a:t>
            </a:r>
            <a:r>
              <a:rPr b="0" lang="en-US" sz="2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,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</a:t>
            </a:r>
            <a:r>
              <a:rPr b="1" lang="en-US" sz="20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exclude</a:t>
            </a:r>
            <a:r>
              <a:rPr b="0" lang="en-US" sz="2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: </a:t>
            </a:r>
            <a:r>
              <a:rPr b="0" lang="en-US" sz="2000" spc="-1" strike="noStrike">
                <a:solidFill>
                  <a:srgbClr val="0000ff"/>
                </a:solidFill>
                <a:latin typeface="DejaVu Sans Mono"/>
                <a:ea typeface="DejaVu Sans Mono"/>
              </a:rPr>
              <a:t>/node_modules/</a:t>
            </a:r>
            <a:r>
              <a:rPr b="0" lang="en-US" sz="2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,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</a:t>
            </a:r>
            <a:r>
              <a:rPr b="1" lang="en-US" sz="20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use</a:t>
            </a:r>
            <a:r>
              <a:rPr b="0" lang="en-US" sz="2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: [</a:t>
            </a:r>
            <a:r>
              <a:rPr b="1" lang="en-US" sz="20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'babel-loader'</a:t>
            </a:r>
            <a:r>
              <a:rPr b="0" lang="en-US" sz="2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],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},</a:t>
            </a:r>
            <a:endParaRPr b="0" lang="en-US" sz="20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Загрузчик CSS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{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</a:t>
            </a:r>
            <a:r>
              <a:rPr b="1" lang="en-US" sz="24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test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: </a:t>
            </a:r>
            <a:r>
              <a:rPr b="0" lang="en-US" sz="2400" spc="-1" strike="noStrike">
                <a:solidFill>
                  <a:srgbClr val="0000ff"/>
                </a:solidFill>
                <a:latin typeface="DejaVu Sans Mono"/>
                <a:ea typeface="DejaVu Sans Mono"/>
              </a:rPr>
              <a:t>/\.(scss|css)$/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,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</a:t>
            </a:r>
            <a:r>
              <a:rPr b="1" lang="en-US" sz="24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use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: [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    </a:t>
            </a:r>
            <a:r>
              <a:rPr b="1" lang="en-US" sz="24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'style-loader'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,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    { </a:t>
            </a:r>
            <a:r>
              <a:rPr b="1" lang="en-US" sz="24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loader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: </a:t>
            </a:r>
            <a:r>
              <a:rPr b="1" lang="en-US" sz="24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'css-loader'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, </a:t>
            </a:r>
            <a:r>
              <a:rPr b="1" lang="en-US" sz="24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options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: { </a:t>
            </a:r>
            <a:r>
              <a:rPr b="1" lang="en-US" sz="24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sourceMap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: </a:t>
            </a:r>
            <a:r>
              <a:rPr b="1" lang="en-US" sz="24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true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, </a:t>
            </a:r>
            <a:r>
              <a:rPr b="1" lang="en-US" sz="24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importLoaders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: </a:t>
            </a:r>
            <a:r>
              <a:rPr b="0" lang="en-US" sz="2400" spc="-1" strike="noStrike">
                <a:solidFill>
                  <a:srgbClr val="0000ff"/>
                </a:solidFill>
                <a:latin typeface="DejaVu Sans Mono"/>
                <a:ea typeface="DejaVu Sans Mono"/>
              </a:rPr>
              <a:t>1 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} },</a:t>
            </a:r>
            <a:br/>
            <a:r>
              <a:rPr b="0" i="1" lang="en-US" sz="2400" spc="-1" strike="noStrike">
                <a:solidFill>
                  <a:srgbClr val="808080"/>
                </a:solidFill>
                <a:latin typeface="DejaVu Sans Mono"/>
                <a:ea typeface="DejaVu Sans Mono"/>
              </a:rPr>
              <a:t>    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],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},</a:t>
            </a:r>
            <a:endParaRPr b="0" lang="en-US" sz="24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Загрузчик файлов статики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{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</a:t>
            </a:r>
            <a:r>
              <a:rPr b="1" lang="en-US" sz="24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test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: </a:t>
            </a:r>
            <a:r>
              <a:rPr b="0" lang="en-US" sz="2400" spc="-1" strike="noStrike">
                <a:solidFill>
                  <a:srgbClr val="0000ff"/>
                </a:solidFill>
                <a:latin typeface="DejaVu Sans Mono"/>
                <a:ea typeface="DejaVu Sans Mono"/>
              </a:rPr>
              <a:t>/\.(?:ico|gif|png|jpg|jpeg|webp|svg)$/i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,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</a:t>
            </a:r>
            <a:r>
              <a:rPr b="1" lang="en-US" sz="24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loader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: </a:t>
            </a:r>
            <a:r>
              <a:rPr b="1" lang="en-US" sz="24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'file-loader'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,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</a:t>
            </a:r>
            <a:r>
              <a:rPr b="1" lang="en-US" sz="24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options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: {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    </a:t>
            </a:r>
            <a:r>
              <a:rPr b="1" lang="en-US" sz="24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name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: </a:t>
            </a:r>
            <a:r>
              <a:rPr b="1" lang="en-US" sz="24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'[path][name].[ext]'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,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    </a:t>
            </a:r>
            <a:r>
              <a:rPr b="1" lang="en-US" sz="24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context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: </a:t>
            </a:r>
            <a:r>
              <a:rPr b="1" lang="en-US" sz="24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'src'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, </a:t>
            </a:r>
            <a:r>
              <a:rPr b="0" i="1" lang="en-US" sz="2400" spc="-1" strike="noStrike">
                <a:solidFill>
                  <a:srgbClr val="808080"/>
                </a:solidFill>
                <a:latin typeface="DejaVu Sans Mono"/>
                <a:ea typeface="DejaVu Sans Mono"/>
              </a:rPr>
              <a:t>// prevent display of src/ in filename</a:t>
            </a:r>
            <a:br/>
            <a:r>
              <a:rPr b="0" i="1" lang="en-US" sz="2400" spc="-1" strike="noStrike">
                <a:solidFill>
                  <a:srgbClr val="808080"/>
                </a:solidFill>
                <a:latin typeface="DejaVu Sans Mono"/>
                <a:ea typeface="DejaVu Sans Mono"/>
              </a:rPr>
              <a:t>    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},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},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CustomShape 1"/>
          <p:cNvSpPr/>
          <p:nvPr/>
        </p:nvSpPr>
        <p:spPr>
          <a:xfrm>
            <a:off x="504000" y="596520"/>
            <a:ext cx="9071280" cy="67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Parcel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93" name="CustomShape 2"/>
          <p:cNvSpPr/>
          <p:nvPr/>
        </p:nvSpPr>
        <p:spPr>
          <a:xfrm>
            <a:off x="504000" y="1768680"/>
            <a:ext cx="907128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74000"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Быстрая простая сборка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Документация </a:t>
            </a: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https://parceljs.org/getting_started.html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Установка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npm i -D parcel-bundler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В package.json → scripts: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"scripts": {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"dev": "parcel &lt;your entry file&gt;",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"build": "parcel build &lt;your entry file&gt;"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CustomShape 1"/>
          <p:cNvSpPr/>
          <p:nvPr/>
        </p:nvSpPr>
        <p:spPr>
          <a:xfrm>
            <a:off x="504000" y="596520"/>
            <a:ext cx="9071280" cy="67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Rollup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95" name="CustomShape 2"/>
          <p:cNvSpPr/>
          <p:nvPr/>
        </p:nvSpPr>
        <p:spPr>
          <a:xfrm>
            <a:off x="504000" y="1768680"/>
            <a:ext cx="907128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Ещё один хороший сборщик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Документация </a:t>
            </a: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https://rollupjs.org/guide/en/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Используется во фреймворке Svelte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npm i -D rollup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Вызов: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rollup main.js --file bundle.js --format iife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CustomShape 1"/>
          <p:cNvSpPr/>
          <p:nvPr/>
        </p:nvSpPr>
        <p:spPr>
          <a:xfrm>
            <a:off x="353520" y="361800"/>
            <a:ext cx="9356760" cy="89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Grunt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97" name="CustomShape 2"/>
          <p:cNvSpPr/>
          <p:nvPr/>
        </p:nvSpPr>
        <p:spPr>
          <a:xfrm>
            <a:off x="648000" y="1656000"/>
            <a:ext cx="5901120" cy="239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Предтеча Gulp</a:t>
            </a:r>
            <a:endParaRPr b="0" lang="en-US" sz="32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Управляется конфигом</a:t>
            </a:r>
            <a:endParaRPr b="0" lang="en-US" sz="32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Есть плагины</a:t>
            </a:r>
            <a:endParaRPr b="0" lang="en-US" sz="32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Хорошее руководство </a:t>
            </a: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https://frontender.info/grunt-is-not-weird-and-hard/</a:t>
            </a:r>
            <a:endParaRPr b="0" lang="en-US" sz="32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Установка:</a:t>
            </a:r>
            <a:endParaRPr b="0" lang="en-US" sz="32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npm install -g grunt-cli</a:t>
            </a:r>
            <a:endParaRPr b="0" lang="en-US" sz="32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npm install grunt --save-dev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298" name="" descr=""/>
          <p:cNvPicPr/>
          <p:nvPr/>
        </p:nvPicPr>
        <p:blipFill>
          <a:blip r:embed="rId2"/>
          <a:stretch/>
        </p:blipFill>
        <p:spPr>
          <a:xfrm>
            <a:off x="6166080" y="2592000"/>
            <a:ext cx="3863880" cy="4964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"/>
          <p:cNvSpPr/>
          <p:nvPr/>
        </p:nvSpPr>
        <p:spPr>
          <a:xfrm>
            <a:off x="360000" y="360000"/>
            <a:ext cx="9356760" cy="89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Сборщики кода – зачем?</a:t>
            </a:r>
            <a:r>
              <a:rPr b="1" lang="en-US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	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53" name="CustomShape 2"/>
          <p:cNvSpPr/>
          <p:nvPr/>
        </p:nvSpPr>
        <p:spPr>
          <a:xfrm>
            <a:off x="360000" y="1980000"/>
            <a:ext cx="9176760" cy="467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216000" indent="-214560">
              <a:lnSpc>
                <a:spcPct val="100000"/>
              </a:lnSpc>
              <a:buClr>
                <a:srgbClr val="1c1c1c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Много файлов – увеличивается время загрузки</a:t>
            </a:r>
            <a:endParaRPr b="0" lang="en-US" sz="26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1c1c1c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Дублирующийся код</a:t>
            </a:r>
            <a:endParaRPr b="0" lang="en-US" sz="26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1c1c1c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Несжатый JS код → минификация</a:t>
            </a:r>
            <a:endParaRPr b="0" lang="en-US" sz="26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1c1c1c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CSS → минификация</a:t>
            </a:r>
            <a:endParaRPr b="0" lang="en-US" sz="26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1c1c1c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Необходимость обфускации (ком. тайна)</a:t>
            </a:r>
            <a:endParaRPr b="0" lang="en-US" sz="26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1c1c1c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Удаление неиспользуемого кода</a:t>
            </a:r>
            <a:endParaRPr b="0" lang="en-US" sz="26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1c1c1c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Необходимость кроссбраузерности</a:t>
            </a:r>
            <a:endParaRPr b="0" lang="en-US" sz="26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1c1c1c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Крупные картинки хорошо бы уменьшить</a:t>
            </a:r>
            <a:endParaRPr b="0" lang="en-US" sz="26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1c1c1c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Это стильно и модно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CustomShape 1"/>
          <p:cNvSpPr/>
          <p:nvPr/>
        </p:nvSpPr>
        <p:spPr>
          <a:xfrm>
            <a:off x="353520" y="361800"/>
            <a:ext cx="9356760" cy="89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Grunt: конфиг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300" name="" descr=""/>
          <p:cNvPicPr/>
          <p:nvPr/>
        </p:nvPicPr>
        <p:blipFill>
          <a:blip r:embed="rId1"/>
          <a:stretch/>
        </p:blipFill>
        <p:spPr>
          <a:xfrm>
            <a:off x="7200000" y="3920400"/>
            <a:ext cx="2829960" cy="3636360"/>
          </a:xfrm>
          <a:prstGeom prst="rect">
            <a:avLst/>
          </a:prstGeom>
          <a:ln>
            <a:noFill/>
          </a:ln>
        </p:spPr>
      </p:pic>
      <p:pic>
        <p:nvPicPr>
          <p:cNvPr id="301" name="" descr=""/>
          <p:cNvPicPr/>
          <p:nvPr/>
        </p:nvPicPr>
        <p:blipFill>
          <a:blip r:embed="rId2"/>
          <a:stretch/>
        </p:blipFill>
        <p:spPr>
          <a:xfrm>
            <a:off x="159840" y="1440000"/>
            <a:ext cx="6762600" cy="6261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CustomShape 1"/>
          <p:cNvSpPr/>
          <p:nvPr/>
        </p:nvSpPr>
        <p:spPr>
          <a:xfrm>
            <a:off x="288000" y="1665720"/>
            <a:ext cx="3790800" cy="264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Сделан на основе Grunt</a:t>
            </a:r>
            <a:endParaRPr b="0" lang="en-US" sz="24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  <a:hlinkClick r:id="rId1"/>
              </a:rPr>
              <a:t>Документация</a:t>
            </a:r>
            <a:endParaRPr b="0" lang="en-US" sz="24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Потоки</a:t>
            </a:r>
            <a:endParaRPr b="0" lang="en-US" sz="24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Параллельность</a:t>
            </a:r>
            <a:endParaRPr b="0" lang="en-US" sz="24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Есть плагины</a:t>
            </a:r>
            <a:endParaRPr b="0" lang="en-US" sz="24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Установка:</a:t>
            </a:r>
            <a:endParaRPr b="0" lang="en-US" sz="24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npm install gulp-cli -g</a:t>
            </a:r>
            <a:endParaRPr b="0" lang="en-US" sz="24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npm install gulp -D</a:t>
            </a:r>
            <a:endParaRPr b="0" lang="en-US" sz="24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303" name="CustomShape 2"/>
          <p:cNvSpPr/>
          <p:nvPr/>
        </p:nvSpPr>
        <p:spPr>
          <a:xfrm>
            <a:off x="353520" y="361800"/>
            <a:ext cx="9356760" cy="89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Gulp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304" name="" descr=""/>
          <p:cNvPicPr/>
          <p:nvPr/>
        </p:nvPicPr>
        <p:blipFill>
          <a:blip r:embed="rId2"/>
          <a:stretch/>
        </p:blipFill>
        <p:spPr>
          <a:xfrm>
            <a:off x="7560000" y="1800000"/>
            <a:ext cx="2014560" cy="4461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CustomShape 1"/>
          <p:cNvSpPr/>
          <p:nvPr/>
        </p:nvSpPr>
        <p:spPr>
          <a:xfrm>
            <a:off x="353520" y="361800"/>
            <a:ext cx="9356760" cy="89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Gulp: конфиг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306" name="" descr=""/>
          <p:cNvPicPr/>
          <p:nvPr/>
        </p:nvPicPr>
        <p:blipFill>
          <a:blip r:embed="rId1"/>
          <a:stretch/>
        </p:blipFill>
        <p:spPr>
          <a:xfrm>
            <a:off x="7560000" y="1800000"/>
            <a:ext cx="2014560" cy="4461120"/>
          </a:xfrm>
          <a:prstGeom prst="rect">
            <a:avLst/>
          </a:prstGeom>
          <a:ln>
            <a:noFill/>
          </a:ln>
        </p:spPr>
      </p:pic>
      <p:pic>
        <p:nvPicPr>
          <p:cNvPr id="307" name="" descr=""/>
          <p:cNvPicPr/>
          <p:nvPr/>
        </p:nvPicPr>
        <p:blipFill>
          <a:blip r:embed="rId2"/>
          <a:stretch/>
        </p:blipFill>
        <p:spPr>
          <a:xfrm>
            <a:off x="504000" y="1446480"/>
            <a:ext cx="6405120" cy="6108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CustomShape 1"/>
          <p:cNvSpPr/>
          <p:nvPr/>
        </p:nvSpPr>
        <p:spPr>
          <a:xfrm>
            <a:off x="360000" y="360000"/>
            <a:ext cx="9356760" cy="89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Альтернативные сборщики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09" name="CustomShape 2"/>
          <p:cNvSpPr/>
          <p:nvPr/>
        </p:nvSpPr>
        <p:spPr>
          <a:xfrm>
            <a:off x="360000" y="1980000"/>
            <a:ext cx="9176760" cy="467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310" name="CustomShape 3"/>
          <p:cNvSpPr/>
          <p:nvPr/>
        </p:nvSpPr>
        <p:spPr>
          <a:xfrm>
            <a:off x="360000" y="2952000"/>
            <a:ext cx="9176760" cy="370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311" name="CustomShape 4"/>
          <p:cNvSpPr/>
          <p:nvPr/>
        </p:nvSpPr>
        <p:spPr>
          <a:xfrm>
            <a:off x="504000" y="1768680"/>
            <a:ext cx="9069840" cy="438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StarSymbol"/>
              <a:buChar char="l"/>
            </a:pPr>
            <a:r>
              <a:rPr b="0" lang="en-US" sz="3200" spc="-1" strike="noStrike" u="sng">
                <a:solidFill>
                  <a:srgbClr val="000000"/>
                </a:solidFill>
                <a:uFillTx/>
                <a:latin typeface="Arial"/>
                <a:ea typeface="DejaVu Sans"/>
                <a:hlinkClick r:id="rId1"/>
              </a:rPr>
              <a:t>Neutrino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: есть пресеты для React apps and React components.</a:t>
            </a:r>
            <a:endParaRPr b="0" lang="en-US" sz="32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StarSymbol"/>
              <a:buChar char="l"/>
            </a:pPr>
            <a:r>
              <a:rPr b="0" lang="en-US" sz="3200" spc="-1" strike="noStrike" u="sng">
                <a:solidFill>
                  <a:srgbClr val="000000"/>
                </a:solidFill>
                <a:uFillTx/>
                <a:latin typeface="Arial"/>
                <a:ea typeface="DejaVu Sans"/>
                <a:hlinkClick r:id="rId2"/>
              </a:rPr>
              <a:t>Nx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: монорепо, встроенная  поддержка React, Next.js, Express, and more.</a:t>
            </a:r>
            <a:endParaRPr b="0" lang="en-US" sz="32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StarSymbol"/>
              <a:buChar char="l"/>
            </a:pPr>
            <a:r>
              <a:rPr b="0" lang="en-US" sz="3200" spc="-1" strike="noStrike" u="sng">
                <a:solidFill>
                  <a:srgbClr val="000000"/>
                </a:solidFill>
                <a:uFillTx/>
                <a:latin typeface="Arial"/>
                <a:ea typeface="DejaVu Sans"/>
                <a:hlinkClick r:id="rId3"/>
              </a:rPr>
              <a:t>Razzle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: рендеринг на сервере, более гибкий, чем Next.js.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CustomShape 1"/>
          <p:cNvSpPr/>
          <p:nvPr/>
        </p:nvSpPr>
        <p:spPr>
          <a:xfrm>
            <a:off x="504000" y="596520"/>
            <a:ext cx="9071640" cy="67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Минусы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55" name="CustomShape 2"/>
          <p:cNvSpPr/>
          <p:nvPr/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Сложно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Не ясно, как настроить конфиг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JS в итоге получается такой, что человек не прочитает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Меняются версии сборщиков,  надо следить за изменениями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Тех, кто не пользуется сборкой, шеймят остальные разработчики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360000" y="360000"/>
            <a:ext cx="9356760" cy="89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Webpack</a:t>
            </a:r>
            <a:r>
              <a:rPr b="1" lang="en-US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	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360000" y="1980000"/>
            <a:ext cx="9176760" cy="467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216000" indent="-214560">
              <a:lnSpc>
                <a:spcPct val="100000"/>
              </a:lnSpc>
              <a:buClr>
                <a:srgbClr val="1c1c1c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Модульный сборщик кода</a:t>
            </a:r>
            <a:endParaRPr b="0" lang="en-US" sz="26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1c1c1c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Изобрели в 2012 г.</a:t>
            </a:r>
            <a:endParaRPr b="0" lang="en-US" sz="26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1c1c1c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Текущая версия: 4</a:t>
            </a:r>
            <a:endParaRPr b="0" lang="en-US" sz="26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1c1c1c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Строит граф зависимостей</a:t>
            </a:r>
            <a:endParaRPr b="0" lang="en-US" sz="26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1c1c1c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Управляется конфигом</a:t>
            </a:r>
            <a:endParaRPr b="0" lang="en-US" sz="26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1c1c1c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Может поднимать свой дев-сервер</a:t>
            </a:r>
            <a:endParaRPr b="0" lang="en-US" sz="2600" spc="-1" strike="noStrike">
              <a:latin typeface="Arial"/>
            </a:endParaRPr>
          </a:p>
        </p:txBody>
      </p:sp>
      <p:pic>
        <p:nvPicPr>
          <p:cNvPr id="258" name="" descr=""/>
          <p:cNvPicPr/>
          <p:nvPr/>
        </p:nvPicPr>
        <p:blipFill>
          <a:blip r:embed="rId1"/>
          <a:stretch/>
        </p:blipFill>
        <p:spPr>
          <a:xfrm>
            <a:off x="6912000" y="4392000"/>
            <a:ext cx="3164760" cy="3164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360000" y="360000"/>
            <a:ext cx="9356760" cy="89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Webpack: установка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60" name="CustomShape 2"/>
          <p:cNvSpPr/>
          <p:nvPr/>
        </p:nvSpPr>
        <p:spPr>
          <a:xfrm>
            <a:off x="360000" y="1980000"/>
            <a:ext cx="9176760" cy="467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Установка проста: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npm i -D webpack webpack-cli webpack-dev-server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Может работать вообще без конфига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Минимальный конфиг:</a:t>
            </a:r>
            <a:endParaRPr b="0" lang="en-US" sz="2600" spc="-1" strike="noStrike">
              <a:latin typeface="Arial"/>
            </a:endParaRPr>
          </a:p>
        </p:txBody>
      </p:sp>
      <p:pic>
        <p:nvPicPr>
          <p:cNvPr id="261" name="" descr=""/>
          <p:cNvPicPr/>
          <p:nvPr/>
        </p:nvPicPr>
        <p:blipFill>
          <a:blip r:embed="rId1"/>
          <a:stretch/>
        </p:blipFill>
        <p:spPr>
          <a:xfrm>
            <a:off x="648000" y="4392000"/>
            <a:ext cx="4604760" cy="3208320"/>
          </a:xfrm>
          <a:prstGeom prst="rect">
            <a:avLst/>
          </a:prstGeom>
          <a:ln>
            <a:noFill/>
          </a:ln>
        </p:spPr>
      </p:pic>
      <p:pic>
        <p:nvPicPr>
          <p:cNvPr id="262" name="" descr=""/>
          <p:cNvPicPr/>
          <p:nvPr/>
        </p:nvPicPr>
        <p:blipFill>
          <a:blip r:embed="rId2"/>
          <a:stretch/>
        </p:blipFill>
        <p:spPr>
          <a:xfrm>
            <a:off x="7200000" y="4680000"/>
            <a:ext cx="2858040" cy="2858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CustomShape 1"/>
          <p:cNvSpPr/>
          <p:nvPr/>
        </p:nvSpPr>
        <p:spPr>
          <a:xfrm>
            <a:off x="504000" y="596520"/>
            <a:ext cx="9071280" cy="67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Структура конфига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64" name="CustomShape 2"/>
          <p:cNvSpPr/>
          <p:nvPr/>
        </p:nvSpPr>
        <p:spPr>
          <a:xfrm>
            <a:off x="504000" y="1768680"/>
            <a:ext cx="69933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44000"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Тут можно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 почитать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Конфиг экспортирует объект с полями:</a:t>
            </a:r>
            <a:endParaRPr b="0" lang="en-US" sz="32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mode: режим сборки dev/prod</a:t>
            </a:r>
            <a:endParaRPr b="0" lang="en-US" sz="2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devtool: формат файлов source map</a:t>
            </a:r>
            <a:endParaRPr b="0" lang="en-US" sz="2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entry: входная точка, с чего начинается обход графа связей</a:t>
            </a:r>
            <a:endParaRPr b="0" lang="en-US" sz="2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output: куда складывать результат</a:t>
            </a:r>
            <a:endParaRPr b="0" lang="en-US" sz="2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plugins: подключаемые плагины</a:t>
            </a:r>
            <a:endParaRPr b="0" lang="en-US" sz="2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module:</a:t>
            </a:r>
            <a:endParaRPr b="0" lang="en-US" sz="2800" spc="-1" strike="noStrike">
              <a:latin typeface="Arial"/>
            </a:endParaRPr>
          </a:p>
          <a:p>
            <a:pPr lvl="2" marL="1296000" indent="-28728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rules: какие файлы каким загрузчиком обрабатывать</a:t>
            </a:r>
            <a:endParaRPr b="0" lang="en-US" sz="24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optimization: настройки оптимизации</a:t>
            </a:r>
            <a:endParaRPr b="0" lang="en-US" sz="2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performance: настройки производительности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265" name="Picture 3" descr=""/>
          <p:cNvPicPr/>
          <p:nvPr/>
        </p:nvPicPr>
        <p:blipFill>
          <a:blip r:embed="rId2"/>
          <a:stretch/>
        </p:blipFill>
        <p:spPr>
          <a:xfrm>
            <a:off x="7132320" y="2188440"/>
            <a:ext cx="2916360" cy="4303080"/>
          </a:xfrm>
          <a:prstGeom prst="rect">
            <a:avLst/>
          </a:prstGeom>
          <a:ln w="936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CustomShape 1"/>
          <p:cNvSpPr/>
          <p:nvPr/>
        </p:nvSpPr>
        <p:spPr>
          <a:xfrm>
            <a:off x="360000" y="360000"/>
            <a:ext cx="9356760" cy="89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Webpack: режимы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67" name="CustomShape 2"/>
          <p:cNvSpPr/>
          <p:nvPr/>
        </p:nvSpPr>
        <p:spPr>
          <a:xfrm>
            <a:off x="360000" y="1980000"/>
            <a:ext cx="9176760" cy="467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216000" indent="-214560">
              <a:lnSpc>
                <a:spcPct val="100000"/>
              </a:lnSpc>
              <a:buClr>
                <a:srgbClr val="1c1c1c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Режимов два: development и production</a:t>
            </a:r>
            <a:endParaRPr b="0" lang="en-US" sz="26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1c1c1c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Development ничего не запаковывает и не оптимизирует, но бандл строит</a:t>
            </a:r>
            <a:endParaRPr b="0" lang="en-US" sz="26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1c1c1c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Production оптимизирует по максимуму, сжимает что можно</a:t>
            </a:r>
            <a:endParaRPr b="0" lang="en-US" sz="26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1c1c1c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Можно указывать режим в командной строке webpack --mode=development</a:t>
            </a:r>
            <a:endParaRPr b="0" lang="en-US" sz="26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1c1c1c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Или в конфиге:</a:t>
            </a:r>
            <a:br/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module.exports = {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   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mode: 'development'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 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}</a:t>
            </a:r>
            <a:endParaRPr b="0" lang="en-US" sz="2600" spc="-1" strike="noStrike">
              <a:latin typeface="Arial"/>
            </a:endParaRPr>
          </a:p>
        </p:txBody>
      </p:sp>
      <p:pic>
        <p:nvPicPr>
          <p:cNvPr id="268" name="" descr=""/>
          <p:cNvPicPr/>
          <p:nvPr/>
        </p:nvPicPr>
        <p:blipFill>
          <a:blip r:embed="rId1"/>
          <a:stretch/>
        </p:blipFill>
        <p:spPr>
          <a:xfrm>
            <a:off x="4799160" y="5212080"/>
            <a:ext cx="5269680" cy="2344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504000" y="596520"/>
            <a:ext cx="9071640" cy="67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Оптимизация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504000" y="1768680"/>
            <a:ext cx="9071640" cy="518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32000"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Примерные настройки для оптимизации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optimization: {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minimizer: [</a:t>
            </a:r>
            <a:r>
              <a:rPr b="1" lang="en-US" sz="24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new 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TerserJSPlugin({}), </a:t>
            </a:r>
            <a:r>
              <a:rPr b="1" lang="en-US" sz="24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new 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OptimizeCSSAssetsPlugin({})],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    </a:t>
            </a:r>
            <a:r>
              <a:rPr b="0" i="1" lang="en-US" sz="2400" spc="-1" strike="noStrike">
                <a:solidFill>
                  <a:srgbClr val="808080"/>
                </a:solidFill>
                <a:latin typeface="DejaVu Sans Mono"/>
                <a:ea typeface="DejaVu Sans Mono"/>
              </a:rPr>
              <a:t>// Once your build outputs multiple chunks, this option will ensure they share the webpack runtime</a:t>
            </a:r>
            <a:br/>
            <a:r>
              <a:rPr b="0" i="1" lang="en-US" sz="2400" spc="-1" strike="noStrike">
                <a:solidFill>
                  <a:srgbClr val="808080"/>
                </a:solidFill>
                <a:latin typeface="DejaVu Sans Mono"/>
                <a:ea typeface="DejaVu Sans Mono"/>
              </a:rPr>
              <a:t>        // instead of having their own. This also helps with long-term caching, since the chunks will only</a:t>
            </a:r>
            <a:br/>
            <a:r>
              <a:rPr b="0" i="1" lang="en-US" sz="2400" spc="-1" strike="noStrike">
                <a:solidFill>
                  <a:srgbClr val="808080"/>
                </a:solidFill>
                <a:latin typeface="DejaVu Sans Mono"/>
                <a:ea typeface="DejaVu Sans Mono"/>
              </a:rPr>
              <a:t>        // change when actual code changes, not the webpack runtime.</a:t>
            </a:r>
            <a:br/>
            <a:r>
              <a:rPr b="0" i="1" lang="en-US" sz="2400" spc="-1" strike="noStrike">
                <a:solidFill>
                  <a:srgbClr val="808080"/>
                </a:solidFill>
                <a:latin typeface="DejaVu Sans Mono"/>
                <a:ea typeface="DejaVu Sans Mono"/>
              </a:rPr>
              <a:t>        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runtimeChunk: </a:t>
            </a:r>
            <a:r>
              <a:rPr b="1" lang="en-US" sz="24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'single'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,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    </a:t>
            </a:r>
            <a:r>
              <a:rPr b="0" i="1" lang="en-US" sz="2400" spc="-1" strike="noStrike">
                <a:solidFill>
                  <a:srgbClr val="808080"/>
                </a:solidFill>
                <a:latin typeface="DejaVu Sans Mono"/>
                <a:ea typeface="DejaVu Sans Mono"/>
              </a:rPr>
              <a:t>// This breaks apart commonly shared deps (react, semantic ui, etc) into one shared bundle. React, etc</a:t>
            </a:r>
            <a:br/>
            <a:r>
              <a:rPr b="0" i="1" lang="en-US" sz="2400" spc="-1" strike="noStrike">
                <a:solidFill>
                  <a:srgbClr val="808080"/>
                </a:solidFill>
                <a:latin typeface="DejaVu Sans Mono"/>
                <a:ea typeface="DejaVu Sans Mono"/>
              </a:rPr>
              <a:t>        // won't change as often as the app code, so this chunk can be cached separately from app code.</a:t>
            </a:r>
            <a:br/>
            <a:r>
              <a:rPr b="0" i="1" lang="en-US" sz="2400" spc="-1" strike="noStrike">
                <a:solidFill>
                  <a:srgbClr val="808080"/>
                </a:solidFill>
                <a:latin typeface="DejaVu Sans Mono"/>
                <a:ea typeface="DejaVu Sans Mono"/>
              </a:rPr>
              <a:t>        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splitChunks: {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    cacheGroups: {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        vendor: {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            test: </a:t>
            </a:r>
            <a:r>
              <a:rPr b="0" lang="en-US" sz="2400" spc="-1" strike="noStrike">
                <a:solidFill>
                  <a:srgbClr val="0000ff"/>
                </a:solidFill>
                <a:latin typeface="DejaVu Sans Mono"/>
                <a:ea typeface="DejaVu Sans Mono"/>
              </a:rPr>
              <a:t>/[\\/]node_modules[\\/](react|react-dom|lodash)[\\/]/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,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                </a:t>
            </a:r>
            <a:r>
              <a:rPr b="1" i="1" lang="en-US" sz="24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name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: </a:t>
            </a:r>
            <a:r>
              <a:rPr b="1" lang="en-US" sz="24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'vendors'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,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                </a:t>
            </a:r>
            <a:r>
              <a:rPr b="1" i="1" lang="en-US" sz="24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chunks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: </a:t>
            </a:r>
            <a:r>
              <a:rPr b="1" lang="en-US" sz="24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'all'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,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        },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    },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},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},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CustomShape 1"/>
          <p:cNvSpPr/>
          <p:nvPr/>
        </p:nvSpPr>
        <p:spPr>
          <a:xfrm>
            <a:off x="504000" y="596520"/>
            <a:ext cx="9071640" cy="67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Производительность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72" name="CustomShape 2"/>
          <p:cNvSpPr/>
          <p:nvPr/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Можно включить подсказки, по умолчанию выключены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Установить максимальный размер бандла и ассетов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performance: {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hints: </a:t>
            </a:r>
            <a:r>
              <a:rPr b="1" lang="en-US" sz="24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false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,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maxEntrypointSize: </a:t>
            </a:r>
            <a:r>
              <a:rPr b="0" lang="en-US" sz="2400" spc="-1" strike="noStrike">
                <a:solidFill>
                  <a:srgbClr val="0000ff"/>
                </a:solidFill>
                <a:latin typeface="DejaVu Sans Mono"/>
                <a:ea typeface="DejaVu Sans Mono"/>
              </a:rPr>
              <a:t>512000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,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maxAssetSize: </a:t>
            </a:r>
            <a:r>
              <a:rPr b="0" lang="en-US" sz="2400" spc="-1" strike="noStrike">
                <a:solidFill>
                  <a:srgbClr val="0000ff"/>
                </a:solidFill>
                <a:latin typeface="DejaVu Sans Mono"/>
                <a:ea typeface="DejaVu Sans Mono"/>
              </a:rPr>
              <a:t>512000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,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},</a:t>
            </a:r>
            <a:br/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</TotalTime>
  <Application>LibreOffice/6.1.5.2$Linux_X86_64 LibreOffice_project/10$Build-2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2020-10-09T15:21:08Z</dcterms:modified>
  <cp:revision>17</cp:revision>
  <dc:subject/>
  <dc:title/>
</cp:coreProperties>
</file>