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_rels/.rels" ContentType="application/vnd.openxmlformats-package.relationships+xml"/>
  <Override PartName="/ppt/presentation.xml" ContentType="application/vnd.openxmlformats-officedocument.presentationml.presentation.main+xml"/>
  <Override PartName="/ppt/slideMasters/_rels/slideMaster5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_rels/slideLayout56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9.xml.rels" ContentType="application/vnd.openxmlformats-package.relationships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60.xml" ContentType="application/vnd.openxmlformats-officedocument.presentationml.slideLayout+xml"/>
  <Override PartName="/ppt/_rels/presentation.xml.rels" ContentType="application/vnd.openxmlformats-package.relationships+xml"/>
  <Override PartName="/ppt/media/image1.jpeg" ContentType="image/jpeg"/>
  <Override PartName="/ppt/media/image41.png" ContentType="image/png"/>
  <Override PartName="/ppt/media/image11.png" ContentType="image/png"/>
  <Override PartName="/ppt/media/image3.jpeg" ContentType="image/jpeg"/>
  <Override PartName="/ppt/media/image28.png" ContentType="image/png"/>
  <Override PartName="/ppt/media/image16.png" ContentType="image/png"/>
  <Override PartName="/ppt/media/image4.jpeg" ContentType="image/jpeg"/>
  <Override PartName="/ppt/media/image38.png" ContentType="image/png"/>
  <Override PartName="/ppt/media/image6.png" ContentType="image/png"/>
  <Override PartName="/ppt/media/image21.png" ContentType="image/png"/>
  <Override PartName="/ppt/media/image5.jpeg" ContentType="image/jpeg"/>
  <Override PartName="/ppt/media/image9.png" ContentType="image/png"/>
  <Override PartName="/ppt/media/image24.png" ContentType="image/png"/>
  <Override PartName="/ppt/media/image10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7.png" ContentType="image/png"/>
  <Override PartName="/ppt/media/image18.png" ContentType="image/png"/>
  <Override PartName="/ppt/media/image2.jpeg" ContentType="image/jpeg"/>
  <Override PartName="/ppt/media/image7.png" ContentType="image/png"/>
  <Override PartName="/ppt/media/image22.png" ContentType="image/png"/>
  <Override PartName="/ppt/media/image23.png" ContentType="image/png"/>
  <Override PartName="/ppt/media/image8.png" ContentType="image/png"/>
  <Override PartName="/ppt/media/image26.png" ContentType="image/png"/>
  <Override PartName="/ppt/media/image29.png" ContentType="image/png"/>
  <Override PartName="/ppt/media/image30.png" ContentType="image/png"/>
  <Override PartName="/ppt/media/image31.png" ContentType="image/png"/>
  <Override PartName="/ppt/media/image32.png" ContentType="image/png"/>
  <Override PartName="/ppt/media/image33.png" ContentType="image/png"/>
  <Override PartName="/ppt/media/image35.png" ContentType="image/png"/>
  <Override PartName="/ppt/media/image27.png" ContentType="image/png"/>
  <Override PartName="/ppt/media/image42.png" ContentType="image/png"/>
  <Override PartName="/ppt/media/image36.png" ContentType="image/png"/>
  <Override PartName="/ppt/media/image37.png" ContentType="image/png"/>
  <Override PartName="/ppt/media/image19.png" ContentType="image/png"/>
  <Override PartName="/ppt/media/image34.png" ContentType="image/png"/>
  <Override PartName="/ppt/media/image25.png" ContentType="image/png"/>
  <Override PartName="/ppt/media/image40.png" ContentType="image/png"/>
  <Override PartName="/ppt/media/image20.png" ContentType="image/png"/>
  <Override PartName="/ppt/media/image39.png" ContentType="image/png"/>
  <Override PartName="/ppt/slides/_rels/slide33.xml.rels" ContentType="application/vnd.openxmlformats-package.relationships+xml"/>
  <Override PartName="/ppt/slides/_rels/slide18.xml.rels" ContentType="application/vnd.openxmlformats-package.relationships+xml"/>
  <Override PartName="/ppt/slides/_rels/slide11.xml.rels" ContentType="application/vnd.openxmlformats-package.relationships+xml"/>
  <Override PartName="/ppt/slides/_rels/slide17.xml.rels" ContentType="application/vnd.openxmlformats-package.relationships+xml"/>
  <Override PartName="/ppt/slides/_rels/slide10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30.xml.rels" ContentType="application/vnd.openxmlformats-package.relationships+xml"/>
  <Override PartName="/ppt/slides/_rels/slide22.xml.rels" ContentType="application/vnd.openxmlformats-package.relationships+xml"/>
  <Override PartName="/ppt/slides/_rels/slide27.xml.rels" ContentType="application/vnd.openxmlformats-package.relationships+xml"/>
  <Override PartName="/ppt/slides/_rels/slide13.xml.rels" ContentType="application/vnd.openxmlformats-package.relationships+xml"/>
  <Override PartName="/ppt/slides/_rels/slide5.xml.rels" ContentType="application/vnd.openxmlformats-package.relationships+xml"/>
  <Override PartName="/ppt/slides/_rels/slide12.xml.rels" ContentType="application/vnd.openxmlformats-package.relationships+xml"/>
  <Override PartName="/ppt/slides/_rels/slide4.xml.rels" ContentType="application/vnd.openxmlformats-package.relationships+xml"/>
  <Override PartName="/ppt/slides/_rels/slide23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32.xml.rels" ContentType="application/vnd.openxmlformats-package.relationships+xml"/>
  <Override PartName="/ppt/slides/_rels/slide21.xml.rels" ContentType="application/vnd.openxmlformats-package.relationships+xml"/>
  <Override PartName="/ppt/slides/_rels/slide6.xml.rels" ContentType="application/vnd.openxmlformats-package.relationships+xml"/>
  <Override PartName="/ppt/slides/_rels/slide28.xml.rels" ContentType="application/vnd.openxmlformats-package.relationships+xml"/>
  <Override PartName="/ppt/slides/_rels/slide7.xml.rels" ContentType="application/vnd.openxmlformats-package.relationships+xml"/>
  <Override PartName="/ppt/slides/_rels/slide29.xml.rels" ContentType="application/vnd.openxmlformats-package.relationships+xml"/>
  <Override PartName="/ppt/slides/_rels/slide31.xml.rels" ContentType="application/vnd.openxmlformats-package.relationships+xml"/>
  <Override PartName="/ppt/slides/_rels/slide20.xml.rels" ContentType="application/vnd.openxmlformats-package.relationships+xml"/>
  <Override PartName="/ppt/slides/_rels/slide26.xml.rels" ContentType="application/vnd.openxmlformats-package.relationships+xml"/>
  <Override PartName="/ppt/slides/_rels/slide2.xml.rels" ContentType="application/vnd.openxmlformats-package.relationships+xml"/>
  <Override PartName="/ppt/slides/_rels/slide24.xml.rels" ContentType="application/vnd.openxmlformats-package.relationships+xml"/>
  <Override PartName="/ppt/slides/_rels/slide3.xml.rels" ContentType="application/vnd.openxmlformats-package.relationships+xml"/>
  <Override PartName="/ppt/slides/_rels/slide25.xml.rels" ContentType="application/vnd.openxmlformats-package.relationships+xml"/>
  <Override PartName="/ppt/slides/_rels/slide9.xml.rels" ContentType="application/vnd.openxmlformats-package.relationships+xml"/>
  <Override PartName="/ppt/slides/_rels/slide19.xml.rels" ContentType="application/vnd.openxmlformats-package.relationships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25.xml" ContentType="application/vnd.openxmlformats-officedocument.presentationml.slide+xml"/>
  <Override PartName="/ppt/slides/slide4.xml" ContentType="application/vnd.openxmlformats-officedocument.presentationml.slide+xml"/>
  <Override PartName="/ppt/slides/slide26.xml" ContentType="application/vnd.openxmlformats-officedocument.presentationml.slide+xml"/>
  <Override PartName="/ppt/slides/slide5.xml" ContentType="application/vnd.openxmlformats-officedocument.presentationml.slide+xml"/>
  <Override PartName="/ppt/slides/slide27.xml" ContentType="application/vnd.openxmlformats-officedocument.presentationml.slide+xml"/>
  <Override PartName="/ppt/slides/slide6.xml" ContentType="application/vnd.openxmlformats-officedocument.presentationml.slide+xml"/>
  <Override PartName="/ppt/slides/slide28.xml" ContentType="application/vnd.openxmlformats-officedocument.presentationml.slide+xml"/>
  <Override PartName="/ppt/slides/slide20.xml" ContentType="application/vnd.openxmlformats-officedocument.presentationml.slide+xml"/>
  <Override PartName="/ppt/slides/slide29.xml" ContentType="application/vnd.openxmlformats-officedocument.presentationml.slide+xml"/>
  <Override PartName="/ppt/slides/slide7.xml" ContentType="application/vnd.openxmlformats-officedocument.presentationml.slide+xml"/>
  <Override PartName="/ppt/slides/slide21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22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23.xml" ContentType="application/vnd.openxmlformats-officedocument.presentationml.slide+xml"/>
  <Override PartName="/ppt/slides/slide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30.xml" ContentType="application/vnd.openxmlformats-officedocument.presentationml.slide+xml"/>
  <Override PartName="/ppt/slides/slide15.xml" ContentType="application/vnd.openxmlformats-officedocument.presentationml.slide+xml"/>
  <Override PartName="/ppt/slides/slide31.xml" ContentType="application/vnd.openxmlformats-officedocument.presentationml.slide+xml"/>
  <Override PartName="/ppt/slides/slide16.xml" ContentType="application/vnd.openxmlformats-officedocument.presentationml.slide+xml"/>
  <Override PartName="/ppt/slides/slide32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33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560" cy="1261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0560" cy="231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304520"/>
            <a:ext cx="9070560" cy="231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560" cy="1261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200" cy="231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1960" y="1769040"/>
            <a:ext cx="4426200" cy="231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4304520"/>
            <a:ext cx="4426200" cy="231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1960" y="4304520"/>
            <a:ext cx="4426200" cy="231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560" cy="1261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920320" cy="231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0840" y="1769040"/>
            <a:ext cx="2920320" cy="231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7320" y="1769040"/>
            <a:ext cx="2920320" cy="231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4304520"/>
            <a:ext cx="2920320" cy="231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0840" y="4304520"/>
            <a:ext cx="2920320" cy="231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7320" y="4304520"/>
            <a:ext cx="2920320" cy="231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560" cy="1261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0560" cy="4853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560" cy="1261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0560" cy="4853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560" cy="1261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200" cy="4853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1960" y="1769040"/>
            <a:ext cx="4426200" cy="4853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560" cy="1261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0560" cy="5846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560" cy="1261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200" cy="231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1960" y="1769040"/>
            <a:ext cx="4426200" cy="4853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04000" y="4304520"/>
            <a:ext cx="4426200" cy="231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560" cy="1261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0560" cy="4853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560" cy="1261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200" cy="4853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1960" y="1769040"/>
            <a:ext cx="4426200" cy="231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1960" y="4304520"/>
            <a:ext cx="4426200" cy="231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560" cy="1261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200" cy="231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1960" y="1769040"/>
            <a:ext cx="4426200" cy="231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4000" y="4304520"/>
            <a:ext cx="9070560" cy="231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560" cy="1261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0560" cy="231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4000" y="4304520"/>
            <a:ext cx="9070560" cy="231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560" cy="1261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200" cy="231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1960" y="1769040"/>
            <a:ext cx="4426200" cy="231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4000" y="4304520"/>
            <a:ext cx="4426200" cy="231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151960" y="4304520"/>
            <a:ext cx="4426200" cy="231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560" cy="1261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920320" cy="231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570840" y="1769040"/>
            <a:ext cx="2920320" cy="231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637320" y="1769040"/>
            <a:ext cx="2920320" cy="231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4000" y="4304520"/>
            <a:ext cx="2920320" cy="231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570840" y="4304520"/>
            <a:ext cx="2920320" cy="231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637320" y="4304520"/>
            <a:ext cx="2920320" cy="231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560" cy="1261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0560" cy="4853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560" cy="1261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0560" cy="4853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560" cy="1261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200" cy="4853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5151960" y="1769040"/>
            <a:ext cx="4426200" cy="4853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560" cy="1261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560" cy="1261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0560" cy="4853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0560" cy="5846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560" cy="1261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200" cy="231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5151960" y="1769040"/>
            <a:ext cx="4426200" cy="4853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504000" y="4304520"/>
            <a:ext cx="4426200" cy="231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560" cy="1261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200" cy="4853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151960" y="1769040"/>
            <a:ext cx="4426200" cy="231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5151960" y="4304520"/>
            <a:ext cx="4426200" cy="231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560" cy="1261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200" cy="231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5151960" y="1769040"/>
            <a:ext cx="4426200" cy="231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504000" y="4304520"/>
            <a:ext cx="9070560" cy="231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560" cy="1261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0560" cy="231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504000" y="4304520"/>
            <a:ext cx="9070560" cy="231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560" cy="1261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200" cy="231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5151960" y="1769040"/>
            <a:ext cx="4426200" cy="231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504000" y="4304520"/>
            <a:ext cx="4426200" cy="231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5151960" y="4304520"/>
            <a:ext cx="4426200" cy="231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560" cy="1261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920320" cy="231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3570840" y="1769040"/>
            <a:ext cx="2920320" cy="231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637320" y="1769040"/>
            <a:ext cx="2920320" cy="231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504000" y="4304520"/>
            <a:ext cx="2920320" cy="231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3570840" y="4304520"/>
            <a:ext cx="2920320" cy="231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6637320" y="4304520"/>
            <a:ext cx="2920320" cy="231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560" cy="1261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0560" cy="4853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560" cy="1261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0560" cy="4853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560" cy="1261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200" cy="4853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1960" y="1769040"/>
            <a:ext cx="4426200" cy="4853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560" cy="1261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200" cy="4853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5151960" y="1769040"/>
            <a:ext cx="4426200" cy="4853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560" cy="1261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0560" cy="5846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560" cy="1261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200" cy="231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5151960" y="1769040"/>
            <a:ext cx="4426200" cy="4853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504000" y="4304520"/>
            <a:ext cx="4426200" cy="231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560" cy="1261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200" cy="4853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5151960" y="1769040"/>
            <a:ext cx="4426200" cy="231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5151960" y="4304520"/>
            <a:ext cx="4426200" cy="231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560" cy="1261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200" cy="231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5151960" y="1769040"/>
            <a:ext cx="4426200" cy="231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504000" y="4304520"/>
            <a:ext cx="9070560" cy="231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560" cy="1261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0560" cy="231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504000" y="4304520"/>
            <a:ext cx="9070560" cy="231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560" cy="1261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200" cy="231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5151960" y="1769040"/>
            <a:ext cx="4426200" cy="231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504000" y="4304520"/>
            <a:ext cx="4426200" cy="231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5"/>
          <p:cNvSpPr>
            <a:spLocks noGrp="1"/>
          </p:cNvSpPr>
          <p:nvPr>
            <p:ph type="body"/>
          </p:nvPr>
        </p:nvSpPr>
        <p:spPr>
          <a:xfrm>
            <a:off x="5151960" y="4304520"/>
            <a:ext cx="4426200" cy="231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560" cy="1261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920320" cy="231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3570840" y="1769040"/>
            <a:ext cx="2920320" cy="231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6637320" y="1769040"/>
            <a:ext cx="2920320" cy="231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5"/>
          <p:cNvSpPr>
            <a:spLocks noGrp="1"/>
          </p:cNvSpPr>
          <p:nvPr>
            <p:ph type="body"/>
          </p:nvPr>
        </p:nvSpPr>
        <p:spPr>
          <a:xfrm>
            <a:off x="504000" y="4304520"/>
            <a:ext cx="2920320" cy="231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6"/>
          <p:cNvSpPr>
            <a:spLocks noGrp="1"/>
          </p:cNvSpPr>
          <p:nvPr>
            <p:ph type="body"/>
          </p:nvPr>
        </p:nvSpPr>
        <p:spPr>
          <a:xfrm>
            <a:off x="3570840" y="4304520"/>
            <a:ext cx="2920320" cy="231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7"/>
          <p:cNvSpPr>
            <a:spLocks noGrp="1"/>
          </p:cNvSpPr>
          <p:nvPr>
            <p:ph type="body"/>
          </p:nvPr>
        </p:nvSpPr>
        <p:spPr>
          <a:xfrm>
            <a:off x="6637320" y="4304520"/>
            <a:ext cx="2920320" cy="231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560" cy="1261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560" cy="1261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0560" cy="4853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560" cy="1261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0560" cy="4853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560" cy="1261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200" cy="4853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 type="body"/>
          </p:nvPr>
        </p:nvSpPr>
        <p:spPr>
          <a:xfrm>
            <a:off x="5151960" y="1769040"/>
            <a:ext cx="4426200" cy="4853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560" cy="1261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0560" cy="5846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560" cy="1261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200" cy="231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 type="body"/>
          </p:nvPr>
        </p:nvSpPr>
        <p:spPr>
          <a:xfrm>
            <a:off x="5151960" y="1769040"/>
            <a:ext cx="4426200" cy="4853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PlaceHolder 4"/>
          <p:cNvSpPr>
            <a:spLocks noGrp="1"/>
          </p:cNvSpPr>
          <p:nvPr>
            <p:ph type="body"/>
          </p:nvPr>
        </p:nvSpPr>
        <p:spPr>
          <a:xfrm>
            <a:off x="504000" y="4304520"/>
            <a:ext cx="4426200" cy="231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560" cy="1261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200" cy="4853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5151960" y="1769040"/>
            <a:ext cx="4426200" cy="231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PlaceHolder 4"/>
          <p:cNvSpPr>
            <a:spLocks noGrp="1"/>
          </p:cNvSpPr>
          <p:nvPr>
            <p:ph type="body"/>
          </p:nvPr>
        </p:nvSpPr>
        <p:spPr>
          <a:xfrm>
            <a:off x="5151960" y="4304520"/>
            <a:ext cx="4426200" cy="231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560" cy="1261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200" cy="231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 type="body"/>
          </p:nvPr>
        </p:nvSpPr>
        <p:spPr>
          <a:xfrm>
            <a:off x="5151960" y="1769040"/>
            <a:ext cx="4426200" cy="231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PlaceHolder 4"/>
          <p:cNvSpPr>
            <a:spLocks noGrp="1"/>
          </p:cNvSpPr>
          <p:nvPr>
            <p:ph type="body"/>
          </p:nvPr>
        </p:nvSpPr>
        <p:spPr>
          <a:xfrm>
            <a:off x="504000" y="4304520"/>
            <a:ext cx="9070560" cy="231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560" cy="1261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0560" cy="231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 type="body"/>
          </p:nvPr>
        </p:nvSpPr>
        <p:spPr>
          <a:xfrm>
            <a:off x="504000" y="4304520"/>
            <a:ext cx="9070560" cy="231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560" cy="1261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200" cy="231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 type="body"/>
          </p:nvPr>
        </p:nvSpPr>
        <p:spPr>
          <a:xfrm>
            <a:off x="5151960" y="1769040"/>
            <a:ext cx="4426200" cy="231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PlaceHolder 4"/>
          <p:cNvSpPr>
            <a:spLocks noGrp="1"/>
          </p:cNvSpPr>
          <p:nvPr>
            <p:ph type="body"/>
          </p:nvPr>
        </p:nvSpPr>
        <p:spPr>
          <a:xfrm>
            <a:off x="504000" y="4304520"/>
            <a:ext cx="4426200" cy="231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PlaceHolder 5"/>
          <p:cNvSpPr>
            <a:spLocks noGrp="1"/>
          </p:cNvSpPr>
          <p:nvPr>
            <p:ph type="body"/>
          </p:nvPr>
        </p:nvSpPr>
        <p:spPr>
          <a:xfrm>
            <a:off x="5151960" y="4304520"/>
            <a:ext cx="4426200" cy="231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0560" cy="5846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560" cy="1261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920320" cy="231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 type="body"/>
          </p:nvPr>
        </p:nvSpPr>
        <p:spPr>
          <a:xfrm>
            <a:off x="3570840" y="1769040"/>
            <a:ext cx="2920320" cy="231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" name="PlaceHolder 4"/>
          <p:cNvSpPr>
            <a:spLocks noGrp="1"/>
          </p:cNvSpPr>
          <p:nvPr>
            <p:ph type="body"/>
          </p:nvPr>
        </p:nvSpPr>
        <p:spPr>
          <a:xfrm>
            <a:off x="6637320" y="1769040"/>
            <a:ext cx="2920320" cy="231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" name="PlaceHolder 5"/>
          <p:cNvSpPr>
            <a:spLocks noGrp="1"/>
          </p:cNvSpPr>
          <p:nvPr>
            <p:ph type="body"/>
          </p:nvPr>
        </p:nvSpPr>
        <p:spPr>
          <a:xfrm>
            <a:off x="504000" y="4304520"/>
            <a:ext cx="2920320" cy="231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" name="PlaceHolder 6"/>
          <p:cNvSpPr>
            <a:spLocks noGrp="1"/>
          </p:cNvSpPr>
          <p:nvPr>
            <p:ph type="body"/>
          </p:nvPr>
        </p:nvSpPr>
        <p:spPr>
          <a:xfrm>
            <a:off x="3570840" y="4304520"/>
            <a:ext cx="2920320" cy="231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" name="PlaceHolder 7"/>
          <p:cNvSpPr>
            <a:spLocks noGrp="1"/>
          </p:cNvSpPr>
          <p:nvPr>
            <p:ph type="body"/>
          </p:nvPr>
        </p:nvSpPr>
        <p:spPr>
          <a:xfrm>
            <a:off x="6637320" y="4304520"/>
            <a:ext cx="2920320" cy="231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560" cy="1261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200" cy="231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1960" y="1769040"/>
            <a:ext cx="4426200" cy="4853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4304520"/>
            <a:ext cx="4426200" cy="231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560" cy="1261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200" cy="4853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1960" y="1769040"/>
            <a:ext cx="4426200" cy="231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1960" y="4304520"/>
            <a:ext cx="4426200" cy="231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560" cy="1261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200" cy="231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1960" y="1769040"/>
            <a:ext cx="4426200" cy="231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304520"/>
            <a:ext cx="9070560" cy="231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4.jpe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5.jpeg"/><Relationship Id="rId3" Type="http://schemas.openxmlformats.org/officeDocument/2006/relationships/slideLayout" Target="../slideLayouts/slideLayout49.xml"/><Relationship Id="rId4" Type="http://schemas.openxmlformats.org/officeDocument/2006/relationships/slideLayout" Target="../slideLayouts/slideLayout50.xml"/><Relationship Id="rId5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560" cy="1261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560" cy="1261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0560" cy="4853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560" cy="1261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0560" cy="4853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image" Target="../media/image24.png"/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5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image" Target="../media/image29.png"/><Relationship Id="rId3" Type="http://schemas.openxmlformats.org/officeDocument/2006/relationships/image" Target="../media/image30.png"/><Relationship Id="rId4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image" Target="../media/image33.png"/><Relationship Id="rId3" Type="http://schemas.openxmlformats.org/officeDocument/2006/relationships/image" Target="../media/image34.png"/><Relationship Id="rId4" Type="http://schemas.openxmlformats.org/officeDocument/2006/relationships/image" Target="../media/image35.png"/><Relationship Id="rId5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36.png"/><Relationship Id="rId2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37.png"/><Relationship Id="rId2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38.png"/><Relationship Id="rId2" Type="http://schemas.openxmlformats.org/officeDocument/2006/relationships/slideLayout" Target="../slideLayouts/slideLayout2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39.png"/><Relationship Id="rId2" Type="http://schemas.openxmlformats.org/officeDocument/2006/relationships/slideLayout" Target="../slideLayouts/slideLayout27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40.png"/><Relationship Id="rId2" Type="http://schemas.openxmlformats.org/officeDocument/2006/relationships/slideLayout" Target="../slideLayouts/slideLayout37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41.png"/><Relationship Id="rId2" Type="http://schemas.openxmlformats.org/officeDocument/2006/relationships/slideLayout" Target="../slideLayouts/slideLayout37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42.png"/><Relationship Id="rId2" Type="http://schemas.openxmlformats.org/officeDocument/2006/relationships/slideLayout" Target="../slideLayouts/slideLayout38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CustomShape 1"/>
          <p:cNvSpPr/>
          <p:nvPr/>
        </p:nvSpPr>
        <p:spPr>
          <a:xfrm>
            <a:off x="288000" y="1728000"/>
            <a:ext cx="8926560" cy="178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DejaVu Sans"/>
              </a:rPr>
              <a:t>Фреймворк Vue.js, использование Vuex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91" name="CustomShape 2"/>
          <p:cNvSpPr/>
          <p:nvPr/>
        </p:nvSpPr>
        <p:spPr>
          <a:xfrm>
            <a:off x="4032360" y="3854520"/>
            <a:ext cx="5182560" cy="96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Дмитрий Вайнер</a:t>
            </a:r>
            <a:endParaRPr b="0" lang="ru-RU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Телеграм канал: ci807ca</a:t>
            </a:r>
            <a:endParaRPr b="0" lang="ru-R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DejaVu Sans"/>
              </a:rPr>
              <a:t>Так давайте же поставим Vue!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215" name="CustomShape 2"/>
          <p:cNvSpPr/>
          <p:nvPr/>
        </p:nvSpPr>
        <p:spPr>
          <a:xfrm>
            <a:off x="504000" y="1769040"/>
            <a:ext cx="9070560" cy="485388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92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npm i @vue/cli ; </a:t>
            </a:r>
            <a:r>
              <a:rPr b="0" lang="ru-RU" sz="2200" spc="-1" strike="noStrike">
                <a:solidFill>
                  <a:srgbClr val="000000"/>
                </a:solidFill>
                <a:latin typeface="Arial"/>
                <a:ea typeface="DejaVu Sans"/>
              </a:rPr>
              <a:t>это надо бы делать глобально, конечно</a:t>
            </a:r>
            <a:endParaRPr b="0" lang="ru-RU" sz="2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Menlo-Regular"/>
                <a:ea typeface="Menlo-Regular"/>
              </a:rPr>
              <a:t>node_modules\@vue\cli\bin\vue.js create vue-training </a:t>
            </a:r>
            <a:r>
              <a:rPr b="0" lang="ru-RU" sz="2200" spc="-1" strike="noStrike">
                <a:solidFill>
                  <a:srgbClr val="000000"/>
                </a:solidFill>
                <a:latin typeface="Menlo-Regular"/>
                <a:ea typeface="Menlo-Regular"/>
              </a:rPr>
              <a:t>(если бы поставили глобально, было бы просто vue create vue-training)</a:t>
            </a:r>
            <a:endParaRPr b="0" lang="ru-RU" sz="2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Menlo-Regular"/>
                <a:ea typeface="Menlo-Regular"/>
              </a:rPr>
              <a:t>npm run serve</a:t>
            </a:r>
            <a:endParaRPr b="0" lang="ru-R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DejaVu Sans"/>
              </a:rPr>
              <a:t>Успех!</a:t>
            </a:r>
            <a:endParaRPr b="0" lang="ru-RU" sz="4400" spc="-1" strike="noStrike">
              <a:latin typeface="Arial"/>
            </a:endParaRPr>
          </a:p>
        </p:txBody>
      </p:sp>
      <p:pic>
        <p:nvPicPr>
          <p:cNvPr id="217" name="Рисунок 102" descr=""/>
          <p:cNvPicPr/>
          <p:nvPr/>
        </p:nvPicPr>
        <p:blipFill>
          <a:blip r:embed="rId1"/>
          <a:stretch/>
        </p:blipFill>
        <p:spPr>
          <a:xfrm>
            <a:off x="1769040" y="1215360"/>
            <a:ext cx="6820200" cy="63504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DejaVu Sans"/>
              </a:rPr>
              <a:t>Жизненный цикл компонента</a:t>
            </a:r>
            <a:endParaRPr b="0" lang="ru-RU" sz="4400" spc="-1" strike="noStrike">
              <a:latin typeface="Arial"/>
            </a:endParaRPr>
          </a:p>
        </p:txBody>
      </p:sp>
      <p:pic>
        <p:nvPicPr>
          <p:cNvPr id="219" name="Рисунок 104" descr=""/>
          <p:cNvPicPr/>
          <p:nvPr/>
        </p:nvPicPr>
        <p:blipFill>
          <a:blip r:embed="rId1"/>
          <a:stretch/>
        </p:blipFill>
        <p:spPr>
          <a:xfrm>
            <a:off x="720000" y="1563480"/>
            <a:ext cx="8782560" cy="57898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DejaVu Sans"/>
              </a:rPr>
              <a:t>Компоненты: State, props</a:t>
            </a:r>
            <a:endParaRPr b="0" lang="ru-RU" sz="4400" spc="-1" strike="noStrike">
              <a:latin typeface="Arial"/>
            </a:endParaRPr>
          </a:p>
        </p:txBody>
      </p:sp>
      <p:pic>
        <p:nvPicPr>
          <p:cNvPr id="221" name="Рисунок 106" descr=""/>
          <p:cNvPicPr/>
          <p:nvPr/>
        </p:nvPicPr>
        <p:blipFill>
          <a:blip r:embed="rId1"/>
          <a:stretch/>
        </p:blipFill>
        <p:spPr>
          <a:xfrm>
            <a:off x="936000" y="1601280"/>
            <a:ext cx="8181360" cy="5453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DejaVu Sans"/>
              </a:rPr>
              <a:t>Data binding</a:t>
            </a:r>
            <a:endParaRPr b="0" lang="ru-RU" sz="4400" spc="-1" strike="noStrike">
              <a:latin typeface="Arial"/>
            </a:endParaRPr>
          </a:p>
        </p:txBody>
      </p:sp>
      <p:pic>
        <p:nvPicPr>
          <p:cNvPr id="223" name="Рисунок 108" descr=""/>
          <p:cNvPicPr/>
          <p:nvPr/>
        </p:nvPicPr>
        <p:blipFill>
          <a:blip r:embed="rId1"/>
          <a:stretch/>
        </p:blipFill>
        <p:spPr>
          <a:xfrm>
            <a:off x="360" y="1700280"/>
            <a:ext cx="10079640" cy="5353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DejaVu Sans"/>
              </a:rPr>
              <a:t>Давайте перепишем чат на Vue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225" name="CustomShape 2"/>
          <p:cNvSpPr/>
          <p:nvPr/>
        </p:nvSpPr>
        <p:spPr>
          <a:xfrm>
            <a:off x="1008000" y="1563120"/>
            <a:ext cx="7847280" cy="54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Шаблон</a:t>
            </a:r>
            <a:endParaRPr b="0" lang="ru-RU" sz="3200" spc="-1" strike="noStrike">
              <a:latin typeface="Arial"/>
            </a:endParaRPr>
          </a:p>
        </p:txBody>
      </p:sp>
      <p:pic>
        <p:nvPicPr>
          <p:cNvPr id="226" name="Рисунок 111" descr=""/>
          <p:cNvPicPr/>
          <p:nvPr/>
        </p:nvPicPr>
        <p:blipFill>
          <a:blip r:embed="rId1"/>
          <a:stretch/>
        </p:blipFill>
        <p:spPr>
          <a:xfrm>
            <a:off x="720000" y="2232000"/>
            <a:ext cx="8567280" cy="49068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DejaVu Sans"/>
              </a:rPr>
              <a:t>Давайте перепишем чат на Vue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228" name="CustomShape 2"/>
          <p:cNvSpPr/>
          <p:nvPr/>
        </p:nvSpPr>
        <p:spPr>
          <a:xfrm>
            <a:off x="1008000" y="1563120"/>
            <a:ext cx="7847280" cy="54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Код</a:t>
            </a:r>
            <a:endParaRPr b="0" lang="ru-RU" sz="3200" spc="-1" strike="noStrike">
              <a:latin typeface="Arial"/>
            </a:endParaRPr>
          </a:p>
        </p:txBody>
      </p:sp>
      <p:pic>
        <p:nvPicPr>
          <p:cNvPr id="229" name="Рисунок 114" descr=""/>
          <p:cNvPicPr/>
          <p:nvPr/>
        </p:nvPicPr>
        <p:blipFill>
          <a:blip r:embed="rId1"/>
          <a:stretch/>
        </p:blipFill>
        <p:spPr>
          <a:xfrm>
            <a:off x="1693080" y="2117880"/>
            <a:ext cx="6946200" cy="54561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DejaVu Sans"/>
              </a:rPr>
              <a:t>Давайте перепишем чат на Vue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231" name="CustomShape 2"/>
          <p:cNvSpPr/>
          <p:nvPr/>
        </p:nvSpPr>
        <p:spPr>
          <a:xfrm>
            <a:off x="1008000" y="1563120"/>
            <a:ext cx="7847280" cy="54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Код</a:t>
            </a:r>
            <a:endParaRPr b="0" lang="ru-RU" sz="3200" spc="-1" strike="noStrike">
              <a:latin typeface="Arial"/>
            </a:endParaRPr>
          </a:p>
        </p:txBody>
      </p:sp>
      <p:pic>
        <p:nvPicPr>
          <p:cNvPr id="232" name="Рисунок 117" descr=""/>
          <p:cNvPicPr/>
          <p:nvPr/>
        </p:nvPicPr>
        <p:blipFill>
          <a:blip r:embed="rId1"/>
          <a:stretch/>
        </p:blipFill>
        <p:spPr>
          <a:xfrm>
            <a:off x="1125360" y="2298960"/>
            <a:ext cx="8521920" cy="4684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DejaVu Sans"/>
              </a:rPr>
              <a:t>Улучшения: добавим axios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234" name="CustomShape 2"/>
          <p:cNvSpPr/>
          <p:nvPr/>
        </p:nvSpPr>
        <p:spPr>
          <a:xfrm>
            <a:off x="648000" y="1656000"/>
            <a:ext cx="9071280" cy="54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npm i -D axios</a:t>
            </a:r>
            <a:endParaRPr b="0" lang="ru-RU" sz="3200" spc="-1" strike="noStrike">
              <a:latin typeface="Arial"/>
            </a:endParaRPr>
          </a:p>
        </p:txBody>
      </p:sp>
      <p:pic>
        <p:nvPicPr>
          <p:cNvPr id="235" name="Рисунок 120" descr=""/>
          <p:cNvPicPr/>
          <p:nvPr/>
        </p:nvPicPr>
        <p:blipFill>
          <a:blip r:embed="rId1"/>
          <a:stretch/>
        </p:blipFill>
        <p:spPr>
          <a:xfrm>
            <a:off x="1944000" y="2139120"/>
            <a:ext cx="6649200" cy="54198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DejaVu Sans"/>
              </a:rPr>
              <a:t>Надо создать компонент!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237" name="CustomShape 2"/>
          <p:cNvSpPr/>
          <p:nvPr/>
        </p:nvSpPr>
        <p:spPr>
          <a:xfrm>
            <a:off x="6984000" y="2736000"/>
            <a:ext cx="18000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8" name="CustomShape 3"/>
          <p:cNvSpPr/>
          <p:nvPr/>
        </p:nvSpPr>
        <p:spPr>
          <a:xfrm>
            <a:off x="360000" y="1512000"/>
            <a:ext cx="7559280" cy="1339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200" spc="-1" strike="noStrike">
                <a:solidFill>
                  <a:srgbClr val="000000"/>
                </a:solidFill>
                <a:latin typeface="Arial"/>
                <a:ea typeface="DejaVu Sans"/>
              </a:rPr>
              <a:t>Создать файл ./src/components/MessagesList.vue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2200" spc="-1" strike="noStrike">
              <a:latin typeface="Arial"/>
            </a:endParaRPr>
          </a:p>
        </p:txBody>
      </p:sp>
      <p:pic>
        <p:nvPicPr>
          <p:cNvPr id="239" name="Рисунок 124" descr=""/>
          <p:cNvPicPr/>
          <p:nvPr/>
        </p:nvPicPr>
        <p:blipFill>
          <a:blip r:embed="rId1"/>
          <a:stretch/>
        </p:blipFill>
        <p:spPr>
          <a:xfrm>
            <a:off x="1944000" y="2140200"/>
            <a:ext cx="6119280" cy="54072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DejaVu Sans"/>
              </a:rPr>
              <a:t>Зачем нужны js-фреймворки?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93" name="CustomShape 2"/>
          <p:cNvSpPr/>
          <p:nvPr/>
        </p:nvSpPr>
        <p:spPr>
          <a:xfrm>
            <a:off x="504000" y="1769040"/>
            <a:ext cx="9070560" cy="485388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92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Разгрузить разработчика</a:t>
            </a:r>
            <a:endParaRPr b="0" lang="ru-RU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Не писать повторяющийся код</a:t>
            </a:r>
            <a:endParaRPr b="0" lang="ru-RU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Уменьшить число ошибок</a:t>
            </a:r>
            <a:endParaRPr b="0" lang="ru-RU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Приучить к стройной архитектуре</a:t>
            </a:r>
            <a:endParaRPr b="0" lang="ru-R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DejaVu Sans"/>
              </a:rPr>
              <a:t>Надо создать компонент!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241" name="CustomShape 2"/>
          <p:cNvSpPr/>
          <p:nvPr/>
        </p:nvSpPr>
        <p:spPr>
          <a:xfrm>
            <a:off x="6984000" y="2736000"/>
            <a:ext cx="18000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2" name="CustomShape 3"/>
          <p:cNvSpPr/>
          <p:nvPr/>
        </p:nvSpPr>
        <p:spPr>
          <a:xfrm>
            <a:off x="360000" y="1512000"/>
            <a:ext cx="7559280" cy="71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200" spc="-1" strike="noStrike">
                <a:solidFill>
                  <a:srgbClr val="000000"/>
                </a:solidFill>
                <a:latin typeface="Arial"/>
                <a:ea typeface="DejaVu Sans"/>
              </a:rPr>
              <a:t>Подключение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2200" spc="-1" strike="noStrike">
              <a:latin typeface="Arial"/>
            </a:endParaRPr>
          </a:p>
        </p:txBody>
      </p:sp>
      <p:pic>
        <p:nvPicPr>
          <p:cNvPr id="243" name="Рисунок 128" descr=""/>
          <p:cNvPicPr/>
          <p:nvPr/>
        </p:nvPicPr>
        <p:blipFill>
          <a:blip r:embed="rId1"/>
          <a:stretch/>
        </p:blipFill>
        <p:spPr>
          <a:xfrm>
            <a:off x="504000" y="2088000"/>
            <a:ext cx="7343640" cy="528840"/>
          </a:xfrm>
          <a:prstGeom prst="rect">
            <a:avLst/>
          </a:prstGeom>
          <a:ln>
            <a:noFill/>
          </a:ln>
        </p:spPr>
      </p:pic>
      <p:pic>
        <p:nvPicPr>
          <p:cNvPr id="244" name="Рисунок 129" descr=""/>
          <p:cNvPicPr/>
          <p:nvPr/>
        </p:nvPicPr>
        <p:blipFill>
          <a:blip r:embed="rId2"/>
          <a:stretch/>
        </p:blipFill>
        <p:spPr>
          <a:xfrm>
            <a:off x="292320" y="3097440"/>
            <a:ext cx="8562960" cy="20138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DejaVu Sans"/>
              </a:rPr>
              <a:t>Binding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246" name="CustomShape 2"/>
          <p:cNvSpPr/>
          <p:nvPr/>
        </p:nvSpPr>
        <p:spPr>
          <a:xfrm>
            <a:off x="6984000" y="2736000"/>
            <a:ext cx="18000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47" name="Рисунок 132" descr=""/>
          <p:cNvPicPr/>
          <p:nvPr/>
        </p:nvPicPr>
        <p:blipFill>
          <a:blip r:embed="rId1"/>
          <a:stretch/>
        </p:blipFill>
        <p:spPr>
          <a:xfrm>
            <a:off x="2304000" y="1440000"/>
            <a:ext cx="5477760" cy="548280"/>
          </a:xfrm>
          <a:prstGeom prst="rect">
            <a:avLst/>
          </a:prstGeom>
          <a:ln>
            <a:noFill/>
          </a:ln>
        </p:spPr>
      </p:pic>
      <p:pic>
        <p:nvPicPr>
          <p:cNvPr id="248" name="Рисунок 133" descr=""/>
          <p:cNvPicPr/>
          <p:nvPr/>
        </p:nvPicPr>
        <p:blipFill>
          <a:blip r:embed="rId2"/>
          <a:stretch/>
        </p:blipFill>
        <p:spPr>
          <a:xfrm>
            <a:off x="2448000" y="2170440"/>
            <a:ext cx="5005800" cy="636840"/>
          </a:xfrm>
          <a:prstGeom prst="rect">
            <a:avLst/>
          </a:prstGeom>
          <a:ln>
            <a:noFill/>
          </a:ln>
        </p:spPr>
      </p:pic>
      <p:pic>
        <p:nvPicPr>
          <p:cNvPr id="249" name="Рисунок 134" descr=""/>
          <p:cNvPicPr/>
          <p:nvPr/>
        </p:nvPicPr>
        <p:blipFill>
          <a:blip r:embed="rId3"/>
          <a:stretch/>
        </p:blipFill>
        <p:spPr>
          <a:xfrm>
            <a:off x="1427040" y="2952000"/>
            <a:ext cx="7644240" cy="2735280"/>
          </a:xfrm>
          <a:prstGeom prst="rect">
            <a:avLst/>
          </a:prstGeom>
          <a:ln>
            <a:noFill/>
          </a:ln>
        </p:spPr>
      </p:pic>
      <p:pic>
        <p:nvPicPr>
          <p:cNvPr id="250" name="Рисунок 135" descr=""/>
          <p:cNvPicPr/>
          <p:nvPr/>
        </p:nvPicPr>
        <p:blipFill>
          <a:blip r:embed="rId4"/>
          <a:stretch/>
        </p:blipFill>
        <p:spPr>
          <a:xfrm>
            <a:off x="1440000" y="6094440"/>
            <a:ext cx="7343640" cy="5288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DejaVu Sans"/>
              </a:rPr>
              <a:t>Computed properties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252" name="CustomShape 2"/>
          <p:cNvSpPr/>
          <p:nvPr/>
        </p:nvSpPr>
        <p:spPr>
          <a:xfrm>
            <a:off x="6984000" y="2736000"/>
            <a:ext cx="18000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53" name="Рисунок 138" descr=""/>
          <p:cNvPicPr/>
          <p:nvPr/>
        </p:nvPicPr>
        <p:blipFill>
          <a:blip r:embed="rId1"/>
          <a:stretch/>
        </p:blipFill>
        <p:spPr>
          <a:xfrm>
            <a:off x="1584000" y="1563120"/>
            <a:ext cx="7225200" cy="5615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DejaVu Sans"/>
              </a:rPr>
              <a:t>Условия в шаблоне!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255" name="CustomShape 2"/>
          <p:cNvSpPr/>
          <p:nvPr/>
        </p:nvSpPr>
        <p:spPr>
          <a:xfrm>
            <a:off x="1224000" y="2952000"/>
            <a:ext cx="439092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Не удаляет из дерева, просто скрывает</a:t>
            </a:r>
            <a:endParaRPr b="0" lang="ru-RU" sz="1800" spc="-1" strike="noStrike">
              <a:latin typeface="Arial"/>
            </a:endParaRPr>
          </a:p>
        </p:txBody>
      </p:sp>
      <p:pic>
        <p:nvPicPr>
          <p:cNvPr id="256" name="Рисунок 141" descr=""/>
          <p:cNvPicPr/>
          <p:nvPr/>
        </p:nvPicPr>
        <p:blipFill>
          <a:blip r:embed="rId1"/>
          <a:stretch/>
        </p:blipFill>
        <p:spPr>
          <a:xfrm>
            <a:off x="1184400" y="4680000"/>
            <a:ext cx="7310880" cy="2878920"/>
          </a:xfrm>
          <a:prstGeom prst="rect">
            <a:avLst/>
          </a:prstGeom>
          <a:ln>
            <a:noFill/>
          </a:ln>
        </p:spPr>
      </p:pic>
      <p:pic>
        <p:nvPicPr>
          <p:cNvPr id="257" name="Рисунок 142" descr=""/>
          <p:cNvPicPr/>
          <p:nvPr/>
        </p:nvPicPr>
        <p:blipFill>
          <a:blip r:embed="rId2"/>
          <a:stretch/>
        </p:blipFill>
        <p:spPr>
          <a:xfrm>
            <a:off x="1286640" y="1656000"/>
            <a:ext cx="5336640" cy="812160"/>
          </a:xfrm>
          <a:prstGeom prst="rect">
            <a:avLst/>
          </a:prstGeom>
          <a:ln>
            <a:noFill/>
          </a:ln>
        </p:spPr>
      </p:pic>
      <p:pic>
        <p:nvPicPr>
          <p:cNvPr id="258" name="Рисунок 143" descr=""/>
          <p:cNvPicPr/>
          <p:nvPr/>
        </p:nvPicPr>
        <p:blipFill>
          <a:blip r:embed="rId3"/>
          <a:stretch/>
        </p:blipFill>
        <p:spPr>
          <a:xfrm>
            <a:off x="1296000" y="3312000"/>
            <a:ext cx="4961880" cy="431280"/>
          </a:xfrm>
          <a:prstGeom prst="rect">
            <a:avLst/>
          </a:prstGeom>
          <a:ln>
            <a:noFill/>
          </a:ln>
        </p:spPr>
      </p:pic>
      <p:sp>
        <p:nvSpPr>
          <p:cNvPr id="259" name="CustomShape 3"/>
          <p:cNvSpPr/>
          <p:nvPr/>
        </p:nvSpPr>
        <p:spPr>
          <a:xfrm>
            <a:off x="1283040" y="1296000"/>
            <a:ext cx="296424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Честно удаляет из дерева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DejaVu Sans"/>
              </a:rPr>
              <a:t>Зачем нужен VueX: пример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261" name="CustomShape 2"/>
          <p:cNvSpPr/>
          <p:nvPr/>
        </p:nvSpPr>
        <p:spPr>
          <a:xfrm>
            <a:off x="0" y="1440000"/>
            <a:ext cx="10080360" cy="100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Создадим еще один компонент MessageForm</a:t>
            </a:r>
            <a:endParaRPr b="0" lang="ru-RU" sz="3200" spc="-1" strike="noStrike">
              <a:latin typeface="Arial"/>
            </a:endParaRPr>
          </a:p>
        </p:txBody>
      </p:sp>
      <p:pic>
        <p:nvPicPr>
          <p:cNvPr id="262" name="Рисунок 147" descr=""/>
          <p:cNvPicPr/>
          <p:nvPr/>
        </p:nvPicPr>
        <p:blipFill>
          <a:blip r:embed="rId1"/>
          <a:stretch/>
        </p:blipFill>
        <p:spPr>
          <a:xfrm>
            <a:off x="1944000" y="1931040"/>
            <a:ext cx="5722560" cy="56282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DejaVu Sans"/>
              </a:rPr>
              <a:t>Зачем нужен VueX: пример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264" name="CustomShape 2"/>
          <p:cNvSpPr/>
          <p:nvPr/>
        </p:nvSpPr>
        <p:spPr>
          <a:xfrm>
            <a:off x="0" y="1440000"/>
            <a:ext cx="10080360" cy="100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MessageForm: подключим</a:t>
            </a:r>
            <a:endParaRPr b="0" lang="ru-RU" sz="3200" spc="-1" strike="noStrike">
              <a:latin typeface="Arial"/>
            </a:endParaRPr>
          </a:p>
        </p:txBody>
      </p:sp>
      <p:pic>
        <p:nvPicPr>
          <p:cNvPr id="265" name="Рисунок 150" descr=""/>
          <p:cNvPicPr/>
          <p:nvPr/>
        </p:nvPicPr>
        <p:blipFill>
          <a:blip r:embed="rId1"/>
          <a:stretch/>
        </p:blipFill>
        <p:spPr>
          <a:xfrm>
            <a:off x="2304000" y="2160000"/>
            <a:ext cx="6243840" cy="647640"/>
          </a:xfrm>
          <a:prstGeom prst="rect">
            <a:avLst/>
          </a:prstGeom>
          <a:ln>
            <a:noFill/>
          </a:ln>
        </p:spPr>
      </p:pic>
      <p:pic>
        <p:nvPicPr>
          <p:cNvPr id="266" name="Рисунок 151" descr=""/>
          <p:cNvPicPr/>
          <p:nvPr/>
        </p:nvPicPr>
        <p:blipFill>
          <a:blip r:embed="rId2"/>
          <a:stretch/>
        </p:blipFill>
        <p:spPr>
          <a:xfrm>
            <a:off x="1944000" y="3168000"/>
            <a:ext cx="6631560" cy="575640"/>
          </a:xfrm>
          <a:prstGeom prst="rect">
            <a:avLst/>
          </a:prstGeom>
          <a:ln>
            <a:noFill/>
          </a:ln>
        </p:spPr>
      </p:pic>
      <p:pic>
        <p:nvPicPr>
          <p:cNvPr id="267" name="Рисунок 152" descr=""/>
          <p:cNvPicPr/>
          <p:nvPr/>
        </p:nvPicPr>
        <p:blipFill>
          <a:blip r:embed="rId3"/>
          <a:stretch/>
        </p:blipFill>
        <p:spPr>
          <a:xfrm>
            <a:off x="1539360" y="4100760"/>
            <a:ext cx="7316280" cy="506880"/>
          </a:xfrm>
          <a:prstGeom prst="rect">
            <a:avLst/>
          </a:prstGeom>
          <a:ln>
            <a:noFill/>
          </a:ln>
        </p:spPr>
      </p:pic>
      <p:pic>
        <p:nvPicPr>
          <p:cNvPr id="268" name="Рисунок 153" descr=""/>
          <p:cNvPicPr/>
          <p:nvPr/>
        </p:nvPicPr>
        <p:blipFill>
          <a:blip r:embed="rId4"/>
          <a:stretch/>
        </p:blipFill>
        <p:spPr>
          <a:xfrm>
            <a:off x="2361600" y="5111640"/>
            <a:ext cx="5630040" cy="2447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DejaVu Sans"/>
              </a:rPr>
              <a:t>Зачем нужен VueX: пример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270" name="CustomShape 2"/>
          <p:cNvSpPr/>
          <p:nvPr/>
        </p:nvSpPr>
        <p:spPr>
          <a:xfrm>
            <a:off x="504000" y="1440000"/>
            <a:ext cx="8711640" cy="510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Начинаются проблемы со стейтом:</a:t>
            </a:r>
            <a:endParaRPr b="0" lang="ru-RU" sz="3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Происходит загрузка данных в стейт в методе receiveMessages</a:t>
            </a:r>
            <a:endParaRPr b="0" lang="ru-RU" sz="3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Происходит добавление в стейт в методе sendMessage</a:t>
            </a:r>
            <a:endParaRPr b="0" lang="ru-RU" sz="3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При одновременном срабатывании событий стейт не консистентен (нельзя точно сказать, что в нем)</a:t>
            </a:r>
            <a:endParaRPr b="0" lang="ru-RU" sz="3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А если еще какие-то компоненты будут писать в стейт?</a:t>
            </a:r>
            <a:endParaRPr b="0" lang="ru-RU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ru-R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DejaVu Sans"/>
              </a:rPr>
              <a:t>Кошмар разработчика</a:t>
            </a:r>
            <a:endParaRPr b="0" lang="ru-RU" sz="4400" spc="-1" strike="noStrike">
              <a:latin typeface="Arial"/>
            </a:endParaRPr>
          </a:p>
        </p:txBody>
      </p:sp>
      <p:pic>
        <p:nvPicPr>
          <p:cNvPr id="272" name="Рисунок 157" descr=""/>
          <p:cNvPicPr/>
          <p:nvPr/>
        </p:nvPicPr>
        <p:blipFill>
          <a:blip r:embed="rId1"/>
          <a:stretch/>
        </p:blipFill>
        <p:spPr>
          <a:xfrm>
            <a:off x="55440" y="1517760"/>
            <a:ext cx="10079640" cy="57189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DejaVu Sans"/>
              </a:rPr>
              <a:t>Выход есть! VueX</a:t>
            </a:r>
            <a:endParaRPr b="0" lang="ru-RU" sz="4400" spc="-1" strike="noStrike">
              <a:latin typeface="Arial"/>
            </a:endParaRPr>
          </a:p>
        </p:txBody>
      </p:sp>
      <p:pic>
        <p:nvPicPr>
          <p:cNvPr id="274" name="Рисунок 159" descr=""/>
          <p:cNvPicPr/>
          <p:nvPr/>
        </p:nvPicPr>
        <p:blipFill>
          <a:blip r:embed="rId1"/>
          <a:stretch/>
        </p:blipFill>
        <p:spPr>
          <a:xfrm>
            <a:off x="1207800" y="1411920"/>
            <a:ext cx="7775280" cy="5930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CustomShape 1"/>
          <p:cNvSpPr/>
          <p:nvPr/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DejaVu Sans"/>
              </a:rPr>
              <a:t>Vuex: установка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276" name="CustomShape 2"/>
          <p:cNvSpPr/>
          <p:nvPr/>
        </p:nvSpPr>
        <p:spPr>
          <a:xfrm>
            <a:off x="504000" y="1768680"/>
            <a:ext cx="907164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npm i -D vuex</a:t>
            </a:r>
            <a:endParaRPr b="0" lang="ru-RU" sz="3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ru-RU" sz="3200" spc="-1" strike="noStrike">
              <a:latin typeface="Arial"/>
            </a:endParaRPr>
          </a:p>
        </p:txBody>
      </p:sp>
      <p:pic>
        <p:nvPicPr>
          <p:cNvPr id="277" name="Рисунок 162" descr=""/>
          <p:cNvPicPr/>
          <p:nvPr/>
        </p:nvPicPr>
        <p:blipFill>
          <a:blip r:embed="rId1"/>
          <a:stretch/>
        </p:blipFill>
        <p:spPr>
          <a:xfrm>
            <a:off x="713160" y="2311560"/>
            <a:ext cx="6990480" cy="33040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DejaVu Sans"/>
              </a:rPr>
              <a:t>Напишем простой чат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95" name="CustomShape 2"/>
          <p:cNvSpPr/>
          <p:nvPr/>
        </p:nvSpPr>
        <p:spPr>
          <a:xfrm>
            <a:off x="504000" y="1769040"/>
            <a:ext cx="9070560" cy="485388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92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Сервер</a:t>
            </a:r>
            <a:endParaRPr b="0" lang="ru-RU" sz="3200" spc="-1" strike="noStrike">
              <a:latin typeface="Arial"/>
            </a:endParaRPr>
          </a:p>
        </p:txBody>
      </p:sp>
      <p:pic>
        <p:nvPicPr>
          <p:cNvPr id="196" name="Рисунок 81" descr=""/>
          <p:cNvPicPr/>
          <p:nvPr/>
        </p:nvPicPr>
        <p:blipFill>
          <a:blip r:embed="rId1"/>
          <a:stretch/>
        </p:blipFill>
        <p:spPr>
          <a:xfrm>
            <a:off x="2869920" y="1347840"/>
            <a:ext cx="5265000" cy="59950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CustomShape 1"/>
          <p:cNvSpPr/>
          <p:nvPr/>
        </p:nvSpPr>
        <p:spPr>
          <a:xfrm rot="16200000">
            <a:off x="-3904560" y="1889280"/>
            <a:ext cx="907164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DejaVu Sans"/>
              </a:rPr>
              <a:t>Vuex: создание стора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279" name="CustomShape 2"/>
          <p:cNvSpPr/>
          <p:nvPr/>
        </p:nvSpPr>
        <p:spPr>
          <a:xfrm rot="16200000">
            <a:off x="-803520" y="3468240"/>
            <a:ext cx="5255640" cy="91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Создать файл ./src/store.js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3200" spc="-1" strike="noStrike">
              <a:latin typeface="Arial"/>
            </a:endParaRPr>
          </a:p>
        </p:txBody>
      </p:sp>
      <p:pic>
        <p:nvPicPr>
          <p:cNvPr id="280" name="Рисунок 165" descr=""/>
          <p:cNvPicPr/>
          <p:nvPr/>
        </p:nvPicPr>
        <p:blipFill>
          <a:blip r:embed="rId1"/>
          <a:stretch/>
        </p:blipFill>
        <p:spPr>
          <a:xfrm>
            <a:off x="3168000" y="0"/>
            <a:ext cx="6840360" cy="7496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CustomShape 1"/>
          <p:cNvSpPr/>
          <p:nvPr/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DejaVu Sans"/>
              </a:rPr>
              <a:t>Vuex: установка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282" name="CustomShape 2"/>
          <p:cNvSpPr/>
          <p:nvPr/>
        </p:nvSpPr>
        <p:spPr>
          <a:xfrm>
            <a:off x="504000" y="1768680"/>
            <a:ext cx="907164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main.js</a:t>
            </a:r>
            <a:endParaRPr b="0" lang="ru-RU" sz="3200" spc="-1" strike="noStrike">
              <a:latin typeface="Arial"/>
            </a:endParaRPr>
          </a:p>
        </p:txBody>
      </p:sp>
      <p:pic>
        <p:nvPicPr>
          <p:cNvPr id="283" name="Рисунок 168" descr=""/>
          <p:cNvPicPr/>
          <p:nvPr/>
        </p:nvPicPr>
        <p:blipFill>
          <a:blip r:embed="rId1"/>
          <a:stretch/>
        </p:blipFill>
        <p:spPr>
          <a:xfrm>
            <a:off x="1224000" y="2428560"/>
            <a:ext cx="7509600" cy="44110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CustomShape 1"/>
          <p:cNvSpPr/>
          <p:nvPr/>
        </p:nvSpPr>
        <p:spPr>
          <a:xfrm rot="16200000">
            <a:off x="-2116800" y="2562840"/>
            <a:ext cx="5904000" cy="106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DejaVu Sans"/>
              </a:rPr>
              <a:t>Vuex: использование стора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285" name="CustomShape 2"/>
          <p:cNvSpPr/>
          <p:nvPr/>
        </p:nvSpPr>
        <p:spPr>
          <a:xfrm rot="16200000">
            <a:off x="447480" y="4160520"/>
            <a:ext cx="2807640" cy="678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81000"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App.vue</a:t>
            </a:r>
            <a:endParaRPr b="0" lang="ru-RU" sz="3200" spc="-1" strike="noStrike">
              <a:latin typeface="Arial"/>
            </a:endParaRPr>
          </a:p>
        </p:txBody>
      </p:sp>
      <p:pic>
        <p:nvPicPr>
          <p:cNvPr id="286" name="Рисунок 171" descr=""/>
          <p:cNvPicPr/>
          <p:nvPr/>
        </p:nvPicPr>
        <p:blipFill>
          <a:blip r:embed="rId1"/>
          <a:stretch/>
        </p:blipFill>
        <p:spPr>
          <a:xfrm>
            <a:off x="3168000" y="72000"/>
            <a:ext cx="6912360" cy="74725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TextShape 1"/>
          <p:cNvSpPr txBox="1"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Можно вызывать actions прямо из компонента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8" name="TextShape 2"/>
          <p:cNvSpPr txBox="1"/>
          <p:nvPr/>
        </p:nvSpPr>
        <p:spPr>
          <a:xfrm>
            <a:off x="504000" y="1769040"/>
            <a:ext cx="9070560" cy="4853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algn="ctr"/>
            <a:r>
              <a:rPr b="0" lang="ru-RU" sz="3200" spc="-1" strike="noStrike">
                <a:latin typeface="Arial"/>
              </a:rPr>
              <a:t>MessagesForm.vue</a:t>
            </a:r>
            <a:endParaRPr b="0" lang="ru-RU" sz="3200" spc="-1" strike="noStrike">
              <a:latin typeface="Arial"/>
            </a:endParaRPr>
          </a:p>
        </p:txBody>
      </p:sp>
      <p:pic>
        <p:nvPicPr>
          <p:cNvPr id="289" name="" descr=""/>
          <p:cNvPicPr/>
          <p:nvPr/>
        </p:nvPicPr>
        <p:blipFill>
          <a:blip r:embed="rId1"/>
          <a:stretch/>
        </p:blipFill>
        <p:spPr>
          <a:xfrm>
            <a:off x="682920" y="2558160"/>
            <a:ext cx="8562240" cy="3240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DejaVu Sans"/>
              </a:rPr>
              <a:t>Напишем простой чат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98" name="CustomShape 2"/>
          <p:cNvSpPr/>
          <p:nvPr/>
        </p:nvSpPr>
        <p:spPr>
          <a:xfrm>
            <a:off x="504000" y="1769040"/>
            <a:ext cx="9070560" cy="485388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92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Клиент</a:t>
            </a:r>
            <a:endParaRPr b="0" lang="ru-RU" sz="3200" spc="-1" strike="noStrike">
              <a:latin typeface="Arial"/>
            </a:endParaRPr>
          </a:p>
        </p:txBody>
      </p:sp>
      <p:pic>
        <p:nvPicPr>
          <p:cNvPr id="199" name="Рисунок 84" descr=""/>
          <p:cNvPicPr/>
          <p:nvPr/>
        </p:nvPicPr>
        <p:blipFill>
          <a:blip r:embed="rId1"/>
          <a:stretch/>
        </p:blipFill>
        <p:spPr>
          <a:xfrm>
            <a:off x="2376000" y="1319400"/>
            <a:ext cx="7702920" cy="60955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DejaVu Sans"/>
              </a:rPr>
              <a:t>Напишем простой чат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201" name="CustomShape 2"/>
          <p:cNvSpPr/>
          <p:nvPr/>
        </p:nvSpPr>
        <p:spPr>
          <a:xfrm>
            <a:off x="504000" y="1769040"/>
            <a:ext cx="9070560" cy="485388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92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Шаблон</a:t>
            </a:r>
            <a:endParaRPr b="0" lang="ru-RU" sz="3200" spc="-1" strike="noStrike">
              <a:latin typeface="Arial"/>
            </a:endParaRPr>
          </a:p>
        </p:txBody>
      </p:sp>
      <p:pic>
        <p:nvPicPr>
          <p:cNvPr id="202" name="Рисунок 87" descr=""/>
          <p:cNvPicPr/>
          <p:nvPr/>
        </p:nvPicPr>
        <p:blipFill>
          <a:blip r:embed="rId1"/>
          <a:stretch/>
        </p:blipFill>
        <p:spPr>
          <a:xfrm>
            <a:off x="767520" y="2541600"/>
            <a:ext cx="8896320" cy="25696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DejaVu Sans"/>
              </a:rPr>
              <a:t>Напишем простой чат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204" name="CustomShape 2"/>
          <p:cNvSpPr/>
          <p:nvPr/>
        </p:nvSpPr>
        <p:spPr>
          <a:xfrm>
            <a:off x="504000" y="1769040"/>
            <a:ext cx="9070560" cy="485388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92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Обновляем экран</a:t>
            </a:r>
            <a:endParaRPr b="0" lang="ru-RU" sz="3200" spc="-1" strike="noStrike">
              <a:latin typeface="Arial"/>
            </a:endParaRPr>
          </a:p>
        </p:txBody>
      </p:sp>
      <p:pic>
        <p:nvPicPr>
          <p:cNvPr id="205" name="Рисунок 90" descr=""/>
          <p:cNvPicPr/>
          <p:nvPr/>
        </p:nvPicPr>
        <p:blipFill>
          <a:blip r:embed="rId1"/>
          <a:stretch/>
        </p:blipFill>
        <p:spPr>
          <a:xfrm>
            <a:off x="864000" y="2808000"/>
            <a:ext cx="8620200" cy="31518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DejaVu Sans"/>
              </a:rPr>
              <a:t>Добавим никнейм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207" name="CustomShape 2"/>
          <p:cNvSpPr/>
          <p:nvPr/>
        </p:nvSpPr>
        <p:spPr>
          <a:xfrm>
            <a:off x="504000" y="1769040"/>
            <a:ext cx="9070560" cy="485388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92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Начинаются сложности</a:t>
            </a:r>
            <a:endParaRPr b="0" lang="ru-RU" sz="3200" spc="-1" strike="noStrike">
              <a:latin typeface="Arial"/>
            </a:endParaRPr>
          </a:p>
        </p:txBody>
      </p:sp>
      <p:pic>
        <p:nvPicPr>
          <p:cNvPr id="208" name="Рисунок 93" descr=""/>
          <p:cNvPicPr/>
          <p:nvPr/>
        </p:nvPicPr>
        <p:blipFill>
          <a:blip r:embed="rId1"/>
          <a:stretch/>
        </p:blipFill>
        <p:spPr>
          <a:xfrm>
            <a:off x="767880" y="2350800"/>
            <a:ext cx="8591040" cy="46321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DejaVu Sans"/>
              </a:rPr>
              <a:t>Добавим никнейм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210" name="CustomShape 2"/>
          <p:cNvSpPr/>
          <p:nvPr/>
        </p:nvSpPr>
        <p:spPr>
          <a:xfrm>
            <a:off x="504000" y="1769040"/>
            <a:ext cx="9070560" cy="485388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92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Начинаются сложности с отображением</a:t>
            </a:r>
            <a:endParaRPr b="0" lang="ru-RU" sz="3200" spc="-1" strike="noStrike">
              <a:latin typeface="Arial"/>
            </a:endParaRPr>
          </a:p>
        </p:txBody>
      </p:sp>
      <p:pic>
        <p:nvPicPr>
          <p:cNvPr id="211" name="Рисунок 96" descr=""/>
          <p:cNvPicPr/>
          <p:nvPr/>
        </p:nvPicPr>
        <p:blipFill>
          <a:blip r:embed="rId1"/>
          <a:stretch/>
        </p:blipFill>
        <p:spPr>
          <a:xfrm>
            <a:off x="0" y="2481840"/>
            <a:ext cx="10029960" cy="24130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DejaVu Sans"/>
              </a:rPr>
              <a:t>Проблемы такого подхода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213" name="CustomShape 2"/>
          <p:cNvSpPr/>
          <p:nvPr/>
        </p:nvSpPr>
        <p:spPr>
          <a:xfrm>
            <a:off x="504000" y="1769040"/>
            <a:ext cx="9070560" cy="485388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92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Приходится контролировать состояние приложения вручную</a:t>
            </a:r>
            <a:endParaRPr b="0" lang="ru-RU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Легко ошибиться</a:t>
            </a:r>
            <a:endParaRPr b="0" lang="ru-RU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Шаблоны в коде :(</a:t>
            </a:r>
            <a:endParaRPr b="0" lang="ru-RU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А если добавить страницу логина? Другие страницы? Количество боли увеличится многократно.</a:t>
            </a:r>
            <a:endParaRPr b="0" lang="ru-R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</TotalTime>
  <Application>LibreOffice/6.4.0.3$MacOSX_X86_64 LibreOffice_project/b0a288ab3d2d4774cb44b62f04d5d28733ac6df8</Application>
  <Words>297</Words>
  <Paragraphs>73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2020-03-13T12:06:21Z</dcterms:created>
  <dc:creator/>
  <dc:description/>
  <dc:language>ru-RU</dc:language>
  <cp:lastModifiedBy/>
  <dcterms:modified xsi:type="dcterms:W3CDTF">2020-03-15T18:29:04Z</dcterms:modified>
  <cp:revision>18</cp:revision>
  <dc:subject/>
  <dc:title>Nature Illustration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Произвольный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33</vt:i4>
  </property>
</Properties>
</file>