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1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s://github.com/dmitryweiner/html-chat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reactjs.org/docs/typechecking-with-proptypes.html" TargetMode="External"/><Relationship Id="rId2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codepen.io/dmitryweiner/pen/dyMLrGE" TargetMode="External"/><Relationship Id="rId2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reactjs.org/docs/conditional-rendering.html" TargetMode="External"/><Relationship Id="rId2" Type="http://schemas.openxmlformats.org/officeDocument/2006/relationships/slideLayout" Target="../slideLayouts/slideLayout8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reactjs.org/docs/lists-and-keys.html" TargetMode="External"/><Relationship Id="rId2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codepen.io/dmitryweiner/pen/qBZwvRw" TargetMode="External"/><Relationship Id="rId2" Type="http://schemas.openxmlformats.org/officeDocument/2006/relationships/slideLayout" Target="../slideLayouts/slideLayout8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hyperlink" Target="https://codepen.io/dmitryweiner/pen/qBZwvRw?editors=0010" TargetMode="External"/><Relationship Id="rId3" Type="http://schemas.openxmlformats.org/officeDocument/2006/relationships/slideLayout" Target="../slideLayouts/slideLayout8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medium.com/@stasonmars/&#1087;&#1086;&#1075;&#1088;&#1091;&#1078;&#1072;&#1077;&#1084;&#1089;&#1103;-&#1074;-&#1088;&#1072;&#1073;&#1086;&#1090;&#1091;-&#1089;-children-&#1085;&#1072;-react-f570844bcb88" TargetMode="External"/><Relationship Id="rId2" Type="http://schemas.openxmlformats.org/officeDocument/2006/relationships/slideLayout" Target="../slideLayouts/slideLayout9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GW0rj4sNH2w" TargetMode="External"/><Relationship Id="rId2" Type="http://schemas.openxmlformats.org/officeDocument/2006/relationships/hyperlink" Target="https://reactjs.org/tutorial/tutorial.html" TargetMode="External"/><Relationship Id="rId3" Type="http://schemas.openxmlformats.org/officeDocument/2006/relationships/hyperlink" Target="https://github.com/dmitryweiner/react-training" TargetMode="External"/><Relationship Id="rId4" Type="http://schemas.openxmlformats.org/officeDocument/2006/relationships/slideLayout" Target="../slideLayouts/slideLayout10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codepen.io/dmitryweiner/pen/XWdQGJq?editors=0010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medium.com/@chrislewisdev/react-without-npm-babel-or-webpack-1e9a6049714" TargetMode="External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Рисунок 341" descr=""/>
          <p:cNvPicPr/>
          <p:nvPr/>
        </p:nvPicPr>
        <p:blipFill>
          <a:blip r:embed="rId1"/>
          <a:stretch/>
        </p:blipFill>
        <p:spPr>
          <a:xfrm>
            <a:off x="-883080" y="-299520"/>
            <a:ext cx="5919480" cy="4183920"/>
          </a:xfrm>
          <a:prstGeom prst="rect">
            <a:avLst/>
          </a:prstGeom>
          <a:ln>
            <a:noFill/>
          </a:ln>
        </p:spPr>
      </p:pic>
      <p:sp>
        <p:nvSpPr>
          <p:cNvPr id="381" name="CustomShape 1"/>
          <p:cNvSpPr/>
          <p:nvPr/>
        </p:nvSpPr>
        <p:spPr>
          <a:xfrm>
            <a:off x="1297440" y="3477600"/>
            <a:ext cx="762696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DejaVu Sans"/>
              </a:rPr>
              <a:t>React.js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Тлг: vki_front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https://github.com/dmitryweiner/html-chat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382" name="Рисунок 343" descr=""/>
          <p:cNvPicPr/>
          <p:nvPr/>
        </p:nvPicPr>
        <p:blipFill>
          <a:blip r:embed="rId3"/>
          <a:stretch/>
        </p:blipFill>
        <p:spPr>
          <a:xfrm>
            <a:off x="6603120" y="274320"/>
            <a:ext cx="3179880" cy="287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504000" y="30096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Props,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504000" y="1768680"/>
            <a:ext cx="906768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3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Props – то, что приходит от родителя, readonly. Могут быть данные, могут быть методы. Изменение props вызывает повторную отрисовку.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State – внутреннее состояние компонента, меняется внутри него самого. Вызывает повторную отрисовку.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504000" y="30096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Props: пример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504000" y="1768680"/>
            <a:ext cx="906768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function </a:t>
            </a:r>
            <a:r>
              <a:rPr b="0" i="1" lang="en-US" sz="3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Welcome</a:t>
            </a:r>
            <a:r>
              <a:rPr b="0" lang="en-US" sz="3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(props) {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3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b="0" lang="en-US" sz="3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3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3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&gt;Hello, {props.</a:t>
            </a:r>
            <a:r>
              <a:rPr b="1" lang="en-US" sz="3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name</a:t>
            </a:r>
            <a:r>
              <a:rPr b="0" lang="en-US" sz="3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}&lt;/</a:t>
            </a:r>
            <a:r>
              <a:rPr b="1" lang="en-US" sz="3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3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&gt;;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en-US" sz="3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3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Welcome </a:t>
            </a:r>
            <a:r>
              <a:rPr b="1" lang="en-US" sz="36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name</a:t>
            </a:r>
            <a:r>
              <a:rPr b="1" lang="en-US" sz="3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="John" </a:t>
            </a:r>
            <a:r>
              <a:rPr b="0" lang="en-US" sz="3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/>
            <a:br/>
            <a:r>
              <a:rPr b="0" lang="en-US" sz="3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&lt;h1&gt;Hello, John&lt;</a:t>
            </a:r>
            <a:r>
              <a:rPr b="0" lang="en-US" sz="36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/h1&gt;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504000" y="596520"/>
            <a:ext cx="907056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Типизация пропсов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Тип пропсов должен быть задан (правила хорошего тона)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https://reactjs.org/docs/typechecking-with-proptypes.html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Подключается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prop-types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 PropTypes from ‘prop-types’;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Или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crossorigin src=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"https://cdnjs.cloudflare.com/ajax/libs/prop-types/15.7.2/prop-types.js"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504000" y="596520"/>
            <a:ext cx="907056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Типизация пропсов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504000" y="1768680"/>
            <a:ext cx="9070560" cy="49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Пропсы бывают обязательные (.isRequired) и не обязательные (по умолчанию)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требовать, чтобы передавали значение, принадлежащее конкретному классу (PropTypes.instanceOf(Class))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Они могут быть составного типа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optionalObjectWithShape: PropTypes.shape({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color: PropTypes.string,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fontSize: PropTypes.number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}),</a:t>
            </a:r>
            <a:endParaRPr b="0" lang="en-US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Message.</a:t>
            </a:r>
            <a:r>
              <a:rPr b="1" lang="en-US" sz="2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propTypes 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{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PropTypes.string.isRequired,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PropTypes.string.isRequired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504000" y="596520"/>
            <a:ext cx="907056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Дефолтные значения пропсов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есть необязательные пропсы, можно задать им дефолтные значения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Greeting.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defaultProps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name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'Stranger'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504000" y="30096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504000" y="1768680"/>
            <a:ext cx="906768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Чтобы изменить state, надо вызвать setState({что-то: значение})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Это асинхронная функция, стейт не меняется моментально!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менять выборочные поля стейта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504000" y="30096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State: </a:t>
            </a:r>
            <a:r>
              <a:rPr b="0" lang="en-US" sz="4400" spc="-1" strike="noStrike" u="sng">
                <a:solidFill>
                  <a:srgbClr val="000099"/>
                </a:solidFill>
                <a:uFillTx/>
                <a:latin typeface="Arial"/>
                <a:ea typeface="DejaVu Sans"/>
                <a:hlinkClick r:id="rId1"/>
              </a:rPr>
              <a:t>пример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504000" y="1768680"/>
            <a:ext cx="906768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3"/>
          <p:cNvSpPr/>
          <p:nvPr/>
        </p:nvSpPr>
        <p:spPr>
          <a:xfrm>
            <a:off x="504000" y="1768680"/>
            <a:ext cx="10468800" cy="54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Clock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extends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React.Component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18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constructor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(props)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super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(props);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{</a:t>
            </a:r>
            <a:r>
              <a:rPr b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date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1" i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Date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()};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18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componentDidMount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setInterval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() =&gt;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.setState({</a:t>
            </a:r>
            <a:r>
              <a:rPr b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date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1" i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Date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()}),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0" lang="en-US" sz="1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1000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18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render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Current time: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{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date.toLocaleString()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504000" y="30096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JSX – язык шаблонов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504000" y="1768680"/>
            <a:ext cx="906768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3"/>
          <p:cNvSpPr/>
          <p:nvPr/>
        </p:nvSpPr>
        <p:spPr>
          <a:xfrm>
            <a:off x="504000" y="1768680"/>
            <a:ext cx="906768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использовать переменные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name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'Josh Perez'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element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&gt;Hello, {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name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}&lt;/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&gt;;</a:t>
            </a:r>
            <a:br/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enlo"/>
              </a:rPr>
              <a:t>Функции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function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formatName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(user)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user.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firstName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 '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user.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lastName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1" i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user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firstName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'Harper'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lastName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'Perez'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/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1" i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element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&lt;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&gt;Hello, {</a:t>
            </a:r>
            <a:r>
              <a:rPr b="0" i="1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formatName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i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user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)}!&lt;/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504000" y="30096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JSX: условные конструкции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504000" y="1768680"/>
            <a:ext cx="906768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3"/>
          <p:cNvSpPr/>
          <p:nvPr/>
        </p:nvSpPr>
        <p:spPr>
          <a:xfrm>
            <a:off x="504000" y="1768680"/>
            <a:ext cx="906768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Подробнее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https://reactjs.org/docs/conditional-rendering.html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так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&gt;Hello!&lt;/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{unreadMessages.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length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r>
              <a:rPr b="0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0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&amp;&amp;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You have {unreadMessages.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length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unread messages.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b="0" lang="en-US" sz="20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Но лучше завернуть это в функцию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504000" y="30096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JSX: обход циклов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504000" y="1768680"/>
            <a:ext cx="906768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3"/>
          <p:cNvSpPr/>
          <p:nvPr/>
        </p:nvSpPr>
        <p:spPr>
          <a:xfrm>
            <a:off x="504000" y="1768680"/>
            <a:ext cx="906768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обходить итерируемые сущности прямо в шаблоне (не забыть про key!)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Ключ нужен реакту для обновления виртуального DOM (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1"/>
              </a:rPr>
              <a:t>подробнее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ul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{props.messages.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map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((item, index) =&gt;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li </a:t>
            </a:r>
            <a:r>
              <a:rPr b="1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key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{index}&gt;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strong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&gt;{item.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}:&lt;/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strong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 {item.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li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)}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ul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504000" y="30096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504000" y="1768680"/>
            <a:ext cx="906768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Библиотека для разработки пользовательских интерфейсов (фреймворк?)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Скорость</a:t>
            </a:r>
            <a:endParaRPr b="0" lang="en-US" sz="32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Простота (?)</a:t>
            </a:r>
            <a:endParaRPr b="0" lang="en-US" sz="32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Масштабируемость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Первое использование 2011г.</a:t>
            </a:r>
            <a:endParaRPr b="0" lang="en-US" sz="32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Расшарили в 2013г.</a:t>
            </a:r>
            <a:endParaRPr b="0" lang="en-US" sz="32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Автор Джордан Валке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85" name="Рисунок 346" descr=""/>
          <p:cNvPicPr/>
          <p:nvPr/>
        </p:nvPicPr>
        <p:blipFill>
          <a:blip r:embed="rId1"/>
          <a:stretch/>
        </p:blipFill>
        <p:spPr>
          <a:xfrm>
            <a:off x="6583680" y="3473280"/>
            <a:ext cx="6015600" cy="338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504000" y="30096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События DOM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504000" y="1768680"/>
            <a:ext cx="906768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3"/>
          <p:cNvSpPr/>
          <p:nvPr/>
        </p:nvSpPr>
        <p:spPr>
          <a:xfrm>
            <a:off x="504000" y="1768680"/>
            <a:ext cx="906768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Имя события пишется немного иначе, чем в HTML: onClick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function 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ActionLink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function 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handleClick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(e)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e.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preventDefault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console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log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'The link was clicked.'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="#"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onClick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handleClick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Click me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504000" y="30132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Формы (controlled component)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504000" y="1768680"/>
            <a:ext cx="9575640" cy="49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State – последняя инстанция, хранящая актуальное значение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1"/>
              </a:rPr>
              <a:t>Живой пример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NameForm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extends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React.Component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constructor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(props)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super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(props);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{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render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="text"</a:t>
            </a:r>
            <a:br/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value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onChange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{(event) =&gt;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.setState({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event.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target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})} /&gt;;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Рисунок 398" descr=""/>
          <p:cNvPicPr/>
          <p:nvPr/>
        </p:nvPicPr>
        <p:blipFill>
          <a:blip r:embed="rId1"/>
          <a:stretch/>
        </p:blipFill>
        <p:spPr>
          <a:xfrm>
            <a:off x="5645160" y="1463040"/>
            <a:ext cx="4554720" cy="2650680"/>
          </a:xfrm>
          <a:prstGeom prst="rect">
            <a:avLst/>
          </a:prstGeom>
          <a:ln>
            <a:noFill/>
          </a:ln>
        </p:spPr>
      </p:pic>
      <p:sp>
        <p:nvSpPr>
          <p:cNvPr id="438" name="CustomShape 1"/>
          <p:cNvSpPr/>
          <p:nvPr/>
        </p:nvSpPr>
        <p:spPr>
          <a:xfrm>
            <a:off x="504000" y="30132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Передача событий родителю </a:t>
            </a:r>
            <a:r>
              <a:rPr b="0" lang="en-US" sz="2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2"/>
              </a:rPr>
              <a:t>(пример)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822960" y="1280160"/>
            <a:ext cx="9142920" cy="56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function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(props)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br/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="text"</a:t>
            </a:r>
            <a:br/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value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b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props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onChange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b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props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.onChange} /&gt;;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Parent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extends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React.Component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18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constructor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(props)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super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(props);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{</a:t>
            </a:r>
            <a:r>
              <a:rPr b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18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render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br/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1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value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1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onChange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{(event) =&gt;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.setState({</a:t>
            </a:r>
            <a:r>
              <a:rPr b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event.</a:t>
            </a:r>
            <a:r>
              <a:rPr b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target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})}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/&gt;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504000" y="596520"/>
            <a:ext cx="90716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Родители и дети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обернуть компонент в другой компонент, будто это обычные теги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 родителя этот компонент будет в props.children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Grid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extends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React.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Component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render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&gt;{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props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children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}&lt;/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Grid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Row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Row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Row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Grid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504000" y="596520"/>
            <a:ext cx="90716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Родители и дети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1"/>
              </a:rPr>
              <a:t>Хорошая статья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children может быть что угодно сколько угодно, что не очень удобно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Полезные методы для работы с children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React.Children.map(children, (child, i) =&gt; {})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React.Children.count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React.Children.toArray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React.Children.only – если нужен один потомок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React.cloneElement – иммутабельная копия (можно добавлять свойства)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Что можно почитать: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Тот самый доклад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https://www.youtube.com/watch?v=GW0rj4sNH2w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Официальная документация по React: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https://reactjs.org/tutorial/tutorial.html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 приложения шаг за шагом: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https://github.com/dmitryweiner/react-training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504000" y="30096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Особенности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504000" y="1768680"/>
            <a:ext cx="9067680" cy="22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Умный рендеринг (только то, что изменилось) </a:t>
            </a:r>
            <a:endParaRPr b="0" lang="en-US" sz="32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Свойства вниз, события наверх</a:t>
            </a:r>
            <a:endParaRPr b="0" lang="en-US" sz="32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JSX (HTML шаблон)</a:t>
            </a:r>
            <a:endParaRPr b="0" lang="en-US" sz="32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cc"/>
                </a:solidFill>
                <a:uFillTx/>
                <a:latin typeface="Arial"/>
                <a:ea typeface="DejaVu Sans"/>
                <a:hlinkClick r:id="rId1"/>
              </a:rPr>
              <a:t>Живой пример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1737360" y="3749040"/>
            <a:ext cx="6763320" cy="32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b="1" lang="en-US" sz="1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id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="myReactApp"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&lt;script </a:t>
            </a:r>
            <a:r>
              <a:rPr b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type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"text/babel"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function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Greeter(props)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&gt;{props.greeting}&lt;/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var </a:t>
            </a:r>
            <a:r>
              <a:rPr b="1" i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App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&lt;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Greeter </a:t>
            </a:r>
            <a:r>
              <a:rPr b="1" lang="en-US" sz="1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greeting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="Hello World!"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ReactDOM.</a:t>
            </a:r>
            <a:r>
              <a:rPr b="0" lang="en-US" sz="18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render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i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App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i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document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8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getElementById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'myReactApp'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));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504000" y="30096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504000" y="1768680"/>
            <a:ext cx="906768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3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npx react-create-app react-training</a:t>
            </a:r>
            <a:endParaRPr b="0" lang="en-US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cd react-training</a:t>
            </a:r>
            <a:endParaRPr b="0" lang="en-US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start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91" name="Рисунок 352" descr=""/>
          <p:cNvPicPr/>
          <p:nvPr/>
        </p:nvPicPr>
        <p:blipFill>
          <a:blip r:embed="rId1"/>
          <a:stretch/>
        </p:blipFill>
        <p:spPr>
          <a:xfrm>
            <a:off x="2038680" y="3681360"/>
            <a:ext cx="5876640" cy="466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504000" y="596520"/>
            <a:ext cx="907092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 React без NPM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4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использовать React.js без npm и сборки проекта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https://medium.com/@chrislewisdev/react-without-npm-babel-or-webpack-1e9a6049714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ejaVu Sans"/>
              </a:rPr>
              <a:t>Достаточно подключить эти библиотеки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 </a:t>
            </a:r>
            <a:r>
              <a:rPr b="1" lang="en-US" sz="1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crossorigin src=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"https://unpkg.com/react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@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16/umd/react.development.js"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 </a:t>
            </a:r>
            <a:r>
              <a:rPr b="1" lang="en-US" sz="1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crossorigin src=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"https://unpkg.com/react-dom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@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16/umd/react-dom.development.js"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 </a:t>
            </a:r>
            <a:r>
              <a:rPr b="1" lang="en-US" sz="1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crossorigin src=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"https://cdnjs.cloudflare.com/ajax/libs/prop-types/15.7.2/prop-types.js"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 </a:t>
            </a:r>
            <a:r>
              <a:rPr b="1" lang="en-US" sz="1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src=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"https://unpkg.com/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@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babel/standalone/babel.min.js"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504000" y="30096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504000" y="1768680"/>
            <a:ext cx="906768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виде чистых функций (без состояния)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function </a:t>
            </a:r>
            <a:r>
              <a:rPr b="0" i="1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Welcome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(props) {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&gt;Hello, {props.</a:t>
            </a:r>
            <a:r>
              <a:rPr b="1" lang="en-US" sz="2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name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}&lt;/</a:t>
            </a:r>
            <a:r>
              <a:rPr b="1" lang="en-US" sz="2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&gt;;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В виде классов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Welcome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extends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React.Component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render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&gt;Hello, {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props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name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}&lt;/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504000" y="30096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Жизненный цикл компонента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504000" y="1768680"/>
            <a:ext cx="906768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9" name="Рисунок 360" descr=""/>
          <p:cNvPicPr/>
          <p:nvPr/>
        </p:nvPicPr>
        <p:blipFill>
          <a:blip r:embed="rId1"/>
          <a:stretch/>
        </p:blipFill>
        <p:spPr>
          <a:xfrm>
            <a:off x="143640" y="1402560"/>
            <a:ext cx="10502280" cy="581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504000" y="30096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Жизненный цикл компонента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504000" y="1768680"/>
            <a:ext cx="906768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2" name="Рисунок 363" descr=""/>
          <p:cNvPicPr/>
          <p:nvPr/>
        </p:nvPicPr>
        <p:blipFill>
          <a:blip r:embed="rId1"/>
          <a:stretch/>
        </p:blipFill>
        <p:spPr>
          <a:xfrm>
            <a:off x="1584000" y="1512000"/>
            <a:ext cx="6936120" cy="580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504000" y="596520"/>
            <a:ext cx="907092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Потоки данных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04" name="Рисунок 365" descr=""/>
          <p:cNvPicPr/>
          <p:nvPr/>
        </p:nvPicPr>
        <p:blipFill>
          <a:blip r:embed="rId1"/>
          <a:stretch/>
        </p:blipFill>
        <p:spPr>
          <a:xfrm>
            <a:off x="504000" y="1472040"/>
            <a:ext cx="8832600" cy="514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Application>LibreOffice/6.1.5.2$Linux_X86_64 LibreOffice_project/10$Build-2</Application>
  <Words>485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2020-03-18T21:03:47Z</dcterms:created>
  <dc:creator/>
  <dc:description/>
  <dc:language>ru-RU</dc:language>
  <cp:lastModifiedBy/>
  <dcterms:modified xsi:type="dcterms:W3CDTF">2020-09-29T10:52:00Z</dcterms:modified>
  <cp:revision>58</cp:revision>
  <dc:subject/>
  <dc:title>Focus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