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_rels/presentation.xml.rels" ContentType="application/vnd.openxmlformats-package.relationships+xml"/>
  <Override PartName="/ppt/media/image50.png" ContentType="image/png"/>
  <Override PartName="/ppt/media/image49.png" ContentType="image/png"/>
  <Override PartName="/ppt/media/image48.png" ContentType="image/png"/>
  <Override PartName="/ppt/media/image47.png" ContentType="image/png"/>
  <Override PartName="/ppt/media/image20.png" ContentType="image/png"/>
  <Override PartName="/ppt/media/image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21.png" ContentType="image/png"/>
  <Override PartName="/ppt/media/image6.png" ContentType="image/png"/>
  <Override PartName="/ppt/media/image51.png" ContentType="image/png"/>
  <Override PartName="/ppt/media/image1.png" ContentType="image/png"/>
  <Override PartName="/ppt/media/image36.png" ContentType="image/png"/>
  <Override PartName="/ppt/media/image22.png" ContentType="image/png"/>
  <Override PartName="/ppt/media/image7.png" ContentType="image/png"/>
  <Override PartName="/ppt/media/image2.png" ContentType="image/png"/>
  <Override PartName="/ppt/media/image37.png" ContentType="image/png"/>
  <Override PartName="/ppt/media/image3.png" ContentType="image/png"/>
  <Override PartName="/ppt/media/image38.png" ContentType="image/png"/>
  <Override PartName="/ppt/media/image4.png" ContentType="image/png"/>
  <Override PartName="/ppt/media/image39.png" ContentType="image/png"/>
  <Override PartName="/ppt/media/image8.png" ContentType="image/png"/>
  <Override PartName="/ppt/media/image23.png" ContentType="image/png"/>
  <Override PartName="/ppt/media/image10.png" ContentType="image/png"/>
  <Override PartName="/ppt/media/image9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t.me/vki_front" TargetMode="Externa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github.com/marmelab/react-admin" TargetMode="External"/><Relationship Id="rId2" Type="http://schemas.openxmlformats.org/officeDocument/2006/relationships/hyperlink" Target="https://marmelab.com/react-admin-demo/#/" TargetMode="External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marmelab.com/react-admin/DataProviders.html" TargetMode="External"/><Relationship Id="rId2" Type="http://schemas.openxmlformats.org/officeDocument/2006/relationships/hyperlink" Target="https://marmelab.com/react-admin/Tutorial.html" TargetMode="External"/><Relationship Id="rId3" Type="http://schemas.openxmlformats.org/officeDocument/2006/relationships/hyperlink" Target="https://github.com/marmelab/react-admin/releases" TargetMode="External"/><Relationship Id="rId4" Type="http://schemas.openxmlformats.org/officeDocument/2006/relationships/image" Target="../media/image21.png"/><Relationship Id="rId5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github.com/gabrielbull/react-desktop" TargetMode="External"/><Relationship Id="rId2" Type="http://schemas.openxmlformats.org/officeDocument/2006/relationships/hyperlink" Target="http://reactdesktop.js.org/demo/" TargetMode="External"/><Relationship Id="rId3" Type="http://schemas.openxmlformats.org/officeDocument/2006/relationships/hyperlink" Target="http://reactdesktop.js.org/docs/mac-os/box" TargetMode="External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github.com/Semantic-Org/Semantic-UI-React" TargetMode="External"/><Relationship Id="rId2" Type="http://schemas.openxmlformats.org/officeDocument/2006/relationships/hyperlink" Target="https://react.semantic-ui.com/" TargetMode="External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s://github.com/wyc/semantic-ui-react-todos" TargetMode="Externa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s://github.com/palantir/blueprint" TargetMode="External"/><Relationship Id="rId2" Type="http://schemas.openxmlformats.org/officeDocument/2006/relationships/hyperlink" Target="https://medium.com/palantir/scaling-product-design-with-blueprint-25492827bb4a" TargetMode="External"/><Relationship Id="rId3" Type="http://schemas.openxmlformats.org/officeDocument/2006/relationships/image" Target="../media/image34.png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s://blueprintjs.com/docs/#blueprint/getting-started" TargetMode="External"/><Relationship Id="rId2" Type="http://schemas.openxmlformats.org/officeDocument/2006/relationships/hyperlink" Target="https://codesandbox.io/s/nko3k41y60" TargetMode="External"/><Relationship Id="rId3" Type="http://schemas.openxmlformats.org/officeDocument/2006/relationships/hyperlink" Target="https://github.com/Anveio/mturk-engine" TargetMode="External"/><Relationship Id="rId4" Type="http://schemas.openxmlformats.org/officeDocument/2006/relationships/image" Target="../media/image39.png"/><Relationship Id="rId5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hyperlink" Target="https://github.com/primefaces/primereact" TargetMode="External"/><Relationship Id="rId2" Type="http://schemas.openxmlformats.org/officeDocument/2006/relationships/hyperlink" Target="https://github.com/primefaces/primereact-quickstart" TargetMode="External"/><Relationship Id="rId3" Type="http://schemas.openxmlformats.org/officeDocument/2006/relationships/hyperlink" Target="https://www.primefaces.org/primereact/showcase/#/checkbox" TargetMode="External"/><Relationship Id="rId4" Type="http://schemas.openxmlformats.org/officeDocument/2006/relationships/image" Target="../media/image44.png"/><Relationship Id="rId5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hyperlink" Target="https://www.primefaces.org/primereact/showcase/#/organizationchart" TargetMode="External"/><Relationship Id="rId2" Type="http://schemas.openxmlformats.org/officeDocument/2006/relationships/hyperlink" Target="https://www.primefaces.org/primereact/showcase/#/fullcalendar" TargetMode="External"/><Relationship Id="rId3" Type="http://schemas.openxmlformats.org/officeDocument/2006/relationships/hyperlink" Target="https://github.com/primefaces/primereact/releases" TargetMode="External"/><Relationship Id="rId4" Type="http://schemas.openxmlformats.org/officeDocument/2006/relationships/image" Target="../media/image47.png"/><Relationship Id="rId5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hyperlink" Target="http://www.bit.dev/" TargetMode="Externa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github.com/mui-org/material-ui" TargetMode="Externa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react-most-wanted.com/" TargetMode="External"/><Relationship Id="rId2" Type="http://schemas.openxmlformats.org/officeDocument/2006/relationships/hyperlink" Target="https://github.com/alexanmtz/material-sense" TargetMode="External"/><Relationship Id="rId3" Type="http://schemas.openxmlformats.org/officeDocument/2006/relationships/hyperlink" Target="https://material-ui.com/components/box/" TargetMode="External"/><Relationship Id="rId4" Type="http://schemas.openxmlformats.org/officeDocument/2006/relationships/hyperlink" Target="https://material-ui.com/components/pickers/" TargetMode="External"/><Relationship Id="rId5" Type="http://schemas.openxmlformats.org/officeDocument/2006/relationships/hyperlink" Target="https://github.com/mui-org/material-ui/releases" TargetMode="External"/><Relationship Id="rId6" Type="http://schemas.openxmlformats.org/officeDocument/2006/relationships/image" Target="../media/image7.png"/><Relationship Id="rId7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material-ui.com/components/pickers/" TargetMode="Externa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github.com/react-bootstrap/react-bootstrap" TargetMode="External"/><Relationship Id="rId2" Type="http://schemas.openxmlformats.org/officeDocument/2006/relationships/hyperlink" Target="https://react-bootstrap.github.io/components/alerts/" TargetMode="External"/><Relationship Id="rId3" Type="http://schemas.openxmlformats.org/officeDocument/2006/relationships/hyperlink" Target="https://github.com/emaildano/react-bootstrap-example" TargetMode="External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github.com/react-bootstrap/react-bootstrap/releases" TargetMode="Externa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360" y="3528000"/>
            <a:ext cx="9069840" cy="82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 fontScale="49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Полезные библиотеки для React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2448000" y="4896000"/>
            <a:ext cx="5614200" cy="76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Дмитрий Вайнер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тлг: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  <a:hlinkClick r:id="rId1"/>
              </a:rPr>
              <a:t>https://t.me/vki_front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3119040" y="0"/>
            <a:ext cx="3431160" cy="3392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04000" y="72000"/>
            <a:ext cx="9069840" cy="86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React Admin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04000" y="1769040"/>
            <a:ext cx="906984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Админка поверх REST, GraphQL, чего угодно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Noto Sans"/>
                <a:ea typeface="DejaVu Sans"/>
                <a:hlinkClick r:id="rId1"/>
              </a:rPr>
              <a:t>https://github.com/marmelab/react-admin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Демо (</a:t>
            </a:r>
            <a:r>
              <a:rPr b="0" lang="en-US" sz="3200" spc="-1" strike="noStrike">
                <a:solidFill>
                  <a:srgbClr val="c9211e"/>
                </a:solidFill>
                <a:latin typeface="Noto Sans"/>
                <a:ea typeface="DejaVu Sans"/>
              </a:rPr>
              <a:t>бомбическое</a:t>
            </a: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):</a:t>
            </a:r>
            <a:r>
              <a:rPr b="0" lang="en-US" sz="3200" spc="-1" strike="noStrike">
                <a:solidFill>
                  <a:srgbClr val="0000ff"/>
                </a:solidFill>
                <a:latin typeface="Noto Sans"/>
                <a:ea typeface="DejaVu Sans"/>
              </a:rPr>
              <a:t>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Noto Sans"/>
                <a:ea typeface="DejaVu Sans"/>
                <a:hlinkClick r:id="rId2"/>
              </a:rPr>
              <a:t>https://marmelab.com/react-admin-demo/#/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Установка: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npm i -D react-admin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3"/>
          <a:stretch/>
        </p:blipFill>
        <p:spPr>
          <a:xfrm>
            <a:off x="2206440" y="57960"/>
            <a:ext cx="957960" cy="957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04000" y="72000"/>
            <a:ext cx="9069840" cy="86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React Admin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504000" y="1769040"/>
            <a:ext cx="906984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Подключение: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576000" y="2684520"/>
            <a:ext cx="12519360" cy="379368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2206440" y="57960"/>
            <a:ext cx="957960" cy="957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72000"/>
            <a:ext cx="9069840" cy="86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React Admin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04000" y="1769040"/>
            <a:ext cx="906984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7000"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Можно использовать разные data providers: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Noto Sans"/>
                <a:ea typeface="DejaVu Sans"/>
                <a:hlinkClick r:id="rId1"/>
              </a:rPr>
              <a:t>https://marmelab.com/react-admin/DataProviders.html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Документация: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Noto Sans"/>
                <a:ea typeface="DejaVu Sans"/>
                <a:hlinkClick r:id="rId2"/>
              </a:rPr>
              <a:t>https://marmelab.com/react-admin/Tutorial.html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Релизы раз в 2 недели: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Noto Sans"/>
                <a:ea typeface="DejaVu Sans"/>
                <a:hlinkClick r:id="rId3"/>
              </a:rPr>
              <a:t>https://github.com/marmelab/react-admin/releases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4"/>
          <a:stretch/>
        </p:blipFill>
        <p:spPr>
          <a:xfrm>
            <a:off x="2206440" y="57960"/>
            <a:ext cx="957960" cy="957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72000"/>
            <a:ext cx="9069840" cy="86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React Desktop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04000" y="1769040"/>
            <a:ext cx="9069840" cy="52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Попытка стилизировать веб-компоненты как десктопные.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Репозиторий слегка заброшен: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Noto Sans"/>
                <a:ea typeface="DejaVu Sans"/>
                <a:hlinkClick r:id="rId1"/>
              </a:rPr>
              <a:t>https://github.com/gabrielbull/react-desktop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Демо (очень круто!):</a:t>
            </a:r>
            <a:r>
              <a:rPr b="0" lang="en-US" sz="3200" spc="-1" strike="noStrike">
                <a:solidFill>
                  <a:srgbClr val="0000ff"/>
                </a:solidFill>
                <a:latin typeface="Noto Sans"/>
                <a:ea typeface="DejaVu Sans"/>
              </a:rPr>
              <a:t>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Noto Sans"/>
                <a:ea typeface="DejaVu Sans"/>
                <a:hlinkClick r:id="rId2"/>
              </a:rPr>
              <a:t>http://reactdesktop.js.org/demo/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Документация:</a:t>
            </a:r>
            <a:r>
              <a:rPr b="0" lang="en-US" sz="3200" spc="-1" strike="noStrike">
                <a:solidFill>
                  <a:srgbClr val="0000ff"/>
                </a:solidFill>
                <a:latin typeface="Noto Sans"/>
                <a:ea typeface="DejaVu Sans"/>
              </a:rPr>
              <a:t>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Noto Sans"/>
                <a:ea typeface="DejaVu Sans"/>
                <a:hlinkClick r:id="rId3"/>
              </a:rPr>
              <a:t>http://reactdesktop.js.org/docs/mac-os/box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4"/>
          <a:stretch/>
        </p:blipFill>
        <p:spPr>
          <a:xfrm>
            <a:off x="2365200" y="249840"/>
            <a:ext cx="701640" cy="655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72000"/>
            <a:ext cx="9069840" cy="86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React Desktop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04000" y="1769040"/>
            <a:ext cx="906984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Установка: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npm i -D react-desktop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936000" y="3168000"/>
            <a:ext cx="6334200" cy="4287960"/>
          </a:xfrm>
          <a:prstGeom prst="rect">
            <a:avLst/>
          </a:prstGeom>
          <a:ln>
            <a:noFill/>
          </a:ln>
        </p:spPr>
      </p:pic>
      <p:pic>
        <p:nvPicPr>
          <p:cNvPr id="125" name="" descr=""/>
          <p:cNvPicPr/>
          <p:nvPr/>
        </p:nvPicPr>
        <p:blipFill>
          <a:blip r:embed="rId2"/>
          <a:stretch/>
        </p:blipFill>
        <p:spPr>
          <a:xfrm>
            <a:off x="2365200" y="250200"/>
            <a:ext cx="701640" cy="655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04000" y="72000"/>
            <a:ext cx="9069840" cy="86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Semantic UI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04000" y="1368000"/>
            <a:ext cx="9069840" cy="47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7000"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Репозиторий: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Noto Sans"/>
                <a:ea typeface="DejaVu Sans"/>
                <a:hlinkClick r:id="rId1"/>
              </a:rPr>
              <a:t>https://github.com/Semantic-Org/Semantic-UI-React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Проект подзаброшен, ищут помощников.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Принцип – семантическая разметка (генерируемый HTML описывает сам себя, хорошо для SEO)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Документация</a:t>
            </a:r>
            <a:r>
              <a:rPr b="0" lang="en-US" sz="3200" spc="-1" strike="noStrike">
                <a:solidFill>
                  <a:srgbClr val="0000ff"/>
                </a:solidFill>
                <a:latin typeface="Noto Sans"/>
                <a:ea typeface="DejaVu Sans"/>
              </a:rPr>
              <a:t>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Noto Sans"/>
                <a:ea typeface="DejaVu Sans"/>
                <a:hlinkClick r:id="rId2"/>
              </a:rPr>
              <a:t>https://react.semantic-ui.com/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3"/>
          <a:stretch/>
        </p:blipFill>
        <p:spPr>
          <a:xfrm>
            <a:off x="2434680" y="88200"/>
            <a:ext cx="907200" cy="907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04000" y="72000"/>
            <a:ext cx="9069840" cy="86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Semantic UI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504000" y="1368000"/>
            <a:ext cx="9069840" cy="47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Семантическая разметка на примере: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1544400" y="1996920"/>
            <a:ext cx="6445800" cy="1961280"/>
          </a:xfrm>
          <a:prstGeom prst="rect">
            <a:avLst/>
          </a:prstGeom>
          <a:ln>
            <a:noFill/>
          </a:ln>
        </p:spPr>
      </p:pic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1224000" y="5040000"/>
            <a:ext cx="7169760" cy="1870200"/>
          </a:xfrm>
          <a:prstGeom prst="rect">
            <a:avLst/>
          </a:prstGeom>
          <a:ln>
            <a:noFill/>
          </a:ln>
        </p:spPr>
      </p:pic>
      <p:sp>
        <p:nvSpPr>
          <p:cNvPr id="133" name="Line 3"/>
          <p:cNvSpPr/>
          <p:nvPr/>
        </p:nvSpPr>
        <p:spPr>
          <a:xfrm>
            <a:off x="4752000" y="3960000"/>
            <a:ext cx="360" cy="100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4"/>
          <p:cNvSpPr/>
          <p:nvPr/>
        </p:nvSpPr>
        <p:spPr>
          <a:xfrm>
            <a:off x="2395080" y="4032000"/>
            <a:ext cx="4731120" cy="6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Брюки превращаются в элегантные шорты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3"/>
          <a:stretch/>
        </p:blipFill>
        <p:spPr>
          <a:xfrm>
            <a:off x="2435040" y="88560"/>
            <a:ext cx="907200" cy="907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04000" y="72000"/>
            <a:ext cx="9069840" cy="86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Semantic UI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504000" y="1368000"/>
            <a:ext cx="9069840" cy="47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Семантическая разметка на примере: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8" name="Line 3"/>
          <p:cNvSpPr/>
          <p:nvPr/>
        </p:nvSpPr>
        <p:spPr>
          <a:xfrm>
            <a:off x="4752000" y="3960000"/>
            <a:ext cx="360" cy="100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1894320" y="1927800"/>
            <a:ext cx="5537160" cy="2446200"/>
          </a:xfrm>
          <a:prstGeom prst="rect">
            <a:avLst/>
          </a:prstGeom>
          <a:ln>
            <a:noFill/>
          </a:ln>
        </p:spPr>
      </p:pic>
      <p:pic>
        <p:nvPicPr>
          <p:cNvPr id="140" name="" descr=""/>
          <p:cNvPicPr/>
          <p:nvPr/>
        </p:nvPicPr>
        <p:blipFill>
          <a:blip r:embed="rId2"/>
          <a:stretch/>
        </p:blipFill>
        <p:spPr>
          <a:xfrm>
            <a:off x="1728000" y="4968000"/>
            <a:ext cx="6126480" cy="2428200"/>
          </a:xfrm>
          <a:prstGeom prst="rect">
            <a:avLst/>
          </a:prstGeom>
          <a:ln>
            <a:noFill/>
          </a:ln>
        </p:spPr>
      </p:pic>
      <p:pic>
        <p:nvPicPr>
          <p:cNvPr id="141" name="" descr=""/>
          <p:cNvPicPr/>
          <p:nvPr/>
        </p:nvPicPr>
        <p:blipFill>
          <a:blip r:embed="rId3"/>
          <a:stretch/>
        </p:blipFill>
        <p:spPr>
          <a:xfrm>
            <a:off x="2435040" y="88560"/>
            <a:ext cx="907200" cy="907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504000" y="72000"/>
            <a:ext cx="9069840" cy="86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Semantic UI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504000" y="1368000"/>
            <a:ext cx="9069840" cy="47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Демо: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Noto Sans"/>
                <a:ea typeface="DejaVu Sans"/>
                <a:hlinkClick r:id="rId1"/>
              </a:rPr>
              <a:t>https://github.com/wyc/semantic-ui-react-todos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2"/>
          <a:stretch/>
        </p:blipFill>
        <p:spPr>
          <a:xfrm>
            <a:off x="936000" y="2779560"/>
            <a:ext cx="8519400" cy="4346640"/>
          </a:xfrm>
          <a:prstGeom prst="rect">
            <a:avLst/>
          </a:prstGeom>
          <a:ln>
            <a:noFill/>
          </a:ln>
        </p:spPr>
      </p:pic>
      <p:pic>
        <p:nvPicPr>
          <p:cNvPr id="145" name="" descr=""/>
          <p:cNvPicPr/>
          <p:nvPr/>
        </p:nvPicPr>
        <p:blipFill>
          <a:blip r:embed="rId3"/>
          <a:stretch/>
        </p:blipFill>
        <p:spPr>
          <a:xfrm>
            <a:off x="2435040" y="88560"/>
            <a:ext cx="907200" cy="907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504000" y="72000"/>
            <a:ext cx="9069840" cy="86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Blueprint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504000" y="1769040"/>
            <a:ext cx="9069840" cy="49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6000"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Репо: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Noto Sans"/>
                <a:ea typeface="DejaVu Sans"/>
                <a:hlinkClick r:id="rId1"/>
              </a:rPr>
              <a:t>https://github.com/palantir/blueprint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latin typeface="Noto Sans"/>
                <a:ea typeface="DejaVu Sans"/>
              </a:rPr>
              <a:t>Blueprint – черновик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Сочетаемость, тотальный реюз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Доступность (цвета, клавиатура)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Удобство для разработчика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TypeScript, все компоненты типизированы, параметры тоже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В общем, хвалиться они умеют:</a:t>
            </a:r>
            <a:r>
              <a:rPr b="0" lang="en-US" sz="3200" spc="-1" strike="noStrike">
                <a:solidFill>
                  <a:srgbClr val="0000ff"/>
                </a:solidFill>
                <a:latin typeface="Noto Sans"/>
                <a:ea typeface="DejaVu Sans"/>
              </a:rPr>
              <a:t>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Noto Sans"/>
                <a:ea typeface="DejaVu Sans"/>
                <a:hlinkClick r:id="rId2"/>
              </a:rPr>
              <a:t>https://medium.com/palantir/scaling-product-design-with-blueprint-25492827bb4a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3"/>
          <a:stretch/>
        </p:blipFill>
        <p:spPr>
          <a:xfrm>
            <a:off x="3077280" y="197280"/>
            <a:ext cx="665280" cy="665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72000"/>
            <a:ext cx="9069840" cy="86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Краткий обзор библиотек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504000" y="1769040"/>
            <a:ext cx="906984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Как ставить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Как подключать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Демо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Документация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Гибкость (желание странного)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Актуальность (когда последний коммит, как часто релизы)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5104080" y="1091520"/>
            <a:ext cx="4948920" cy="3354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504000" y="72000"/>
            <a:ext cx="9069840" cy="86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Blueprint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504000" y="1769040"/>
            <a:ext cx="9069840" cy="49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7000"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Установка: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npm i -D @blueprintjs/core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Typescript: npm i -D @types/react @types/react-dom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Отдельные модули: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@blueprintjs/icons, @blueprintjs/datetime, @blueprintjs/select, @blueprintjs/table, and @blueprintjs/timezone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3077280" y="197280"/>
            <a:ext cx="665280" cy="665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04000" y="72000"/>
            <a:ext cx="9069840" cy="86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Blueprint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04000" y="1769040"/>
            <a:ext cx="9069840" cy="49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Использование: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87120" y="2345040"/>
            <a:ext cx="11786040" cy="1253160"/>
          </a:xfrm>
          <a:prstGeom prst="rect">
            <a:avLst/>
          </a:prstGeom>
          <a:ln>
            <a:noFill/>
          </a:ln>
        </p:spPr>
      </p:pic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74520" y="4184640"/>
            <a:ext cx="11683080" cy="2158200"/>
          </a:xfrm>
          <a:prstGeom prst="rect">
            <a:avLst/>
          </a:prstGeom>
          <a:ln>
            <a:noFill/>
          </a:ln>
        </p:spPr>
      </p:pic>
      <p:pic>
        <p:nvPicPr>
          <p:cNvPr id="156" name="" descr=""/>
          <p:cNvPicPr/>
          <p:nvPr/>
        </p:nvPicPr>
        <p:blipFill>
          <a:blip r:embed="rId3"/>
          <a:stretch/>
        </p:blipFill>
        <p:spPr>
          <a:xfrm>
            <a:off x="3077280" y="197280"/>
            <a:ext cx="665280" cy="665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04000" y="72000"/>
            <a:ext cx="9069840" cy="86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Blueprint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504000" y="1769040"/>
            <a:ext cx="9069840" cy="49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Документация (очень хорошая):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Noto Sans"/>
                <a:ea typeface="DejaVu Sans"/>
                <a:hlinkClick r:id="rId1"/>
              </a:rPr>
              <a:t>https://blueprintjs.com/docs/#blueprint/getting-started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Демо:</a:t>
            </a:r>
            <a:r>
              <a:rPr b="0" lang="en-US" sz="3200" spc="-1" strike="noStrike">
                <a:solidFill>
                  <a:srgbClr val="0000ff"/>
                </a:solidFill>
                <a:latin typeface="Noto Sans"/>
                <a:ea typeface="DejaVu Sans"/>
              </a:rPr>
              <a:t>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Noto Sans"/>
                <a:ea typeface="DejaVu Sans"/>
                <a:hlinkClick r:id="rId2"/>
              </a:rPr>
              <a:t>https://codesandbox.io/s/nko3k41y60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Noto Sans"/>
                <a:ea typeface="DejaVu Sans"/>
                <a:hlinkClick r:id="rId3"/>
              </a:rPr>
              <a:t>https://github.com/Anveio/mturk-engine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4"/>
          <a:stretch/>
        </p:blipFill>
        <p:spPr>
          <a:xfrm>
            <a:off x="3076920" y="196920"/>
            <a:ext cx="665280" cy="665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04000" y="72000"/>
            <a:ext cx="9069840" cy="86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Blueprint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504000" y="1769040"/>
            <a:ext cx="9069840" cy="49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Демо: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864720" y="2520000"/>
            <a:ext cx="8565480" cy="8565480"/>
          </a:xfrm>
          <a:prstGeom prst="rect">
            <a:avLst/>
          </a:prstGeom>
          <a:ln>
            <a:noFill/>
          </a:ln>
        </p:spPr>
      </p:pic>
      <p:pic>
        <p:nvPicPr>
          <p:cNvPr id="163" name="" descr=""/>
          <p:cNvPicPr/>
          <p:nvPr/>
        </p:nvPicPr>
        <p:blipFill>
          <a:blip r:embed="rId2"/>
          <a:stretch/>
        </p:blipFill>
        <p:spPr>
          <a:xfrm>
            <a:off x="3077280" y="197280"/>
            <a:ext cx="665280" cy="665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04000" y="72000"/>
            <a:ext cx="9069840" cy="86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Blueprint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504000" y="1769040"/>
            <a:ext cx="9069840" cy="49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Частота релизов: раз в месяц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2456280" y="2376000"/>
            <a:ext cx="4813920" cy="5451120"/>
          </a:xfrm>
          <a:prstGeom prst="rect">
            <a:avLst/>
          </a:prstGeom>
          <a:ln>
            <a:noFill/>
          </a:ln>
        </p:spPr>
      </p:pic>
      <p:pic>
        <p:nvPicPr>
          <p:cNvPr id="167" name="" descr=""/>
          <p:cNvPicPr/>
          <p:nvPr/>
        </p:nvPicPr>
        <p:blipFill>
          <a:blip r:embed="rId2"/>
          <a:stretch/>
        </p:blipFill>
        <p:spPr>
          <a:xfrm>
            <a:off x="3077280" y="197280"/>
            <a:ext cx="665280" cy="665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504000" y="1769040"/>
            <a:ext cx="906984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Репо: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Noto Sans"/>
                <a:ea typeface="DejaVu Sans"/>
                <a:hlinkClick r:id="rId1"/>
              </a:rPr>
              <a:t>https://github.com/primefaces/primereact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Демо:</a:t>
            </a:r>
            <a:r>
              <a:rPr b="0" lang="en-US" sz="3200" spc="-1" strike="noStrike">
                <a:solidFill>
                  <a:srgbClr val="0000ff"/>
                </a:solidFill>
                <a:latin typeface="Noto Sans"/>
                <a:ea typeface="DejaVu Sans"/>
              </a:rPr>
              <a:t>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Noto Sans"/>
                <a:ea typeface="DejaVu Sans"/>
                <a:hlinkClick r:id="rId2"/>
              </a:rPr>
              <a:t>https://github.com/primefaces/primereact-quickstart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Документация (почти эталон, кроме невозможности копировать):</a:t>
            </a:r>
            <a:r>
              <a:rPr b="0" lang="en-US" sz="3200" spc="-1" strike="noStrike">
                <a:solidFill>
                  <a:srgbClr val="0000ff"/>
                </a:solidFill>
                <a:latin typeface="Noto Sans"/>
                <a:ea typeface="DejaVu Sans"/>
              </a:rPr>
              <a:t>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Noto Sans"/>
                <a:ea typeface="DejaVu Sans"/>
                <a:hlinkClick r:id="rId3"/>
              </a:rPr>
              <a:t>https://www.primefaces.org/primereact/showcase/#/checkbox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Интересные темы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4"/>
          <a:stretch/>
        </p:blipFill>
        <p:spPr>
          <a:xfrm>
            <a:off x="3240000" y="145440"/>
            <a:ext cx="3556440" cy="788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504000" y="1769040"/>
            <a:ext cx="906984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Установка: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npm i -D primereact primeicons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Использование: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3240000" y="145440"/>
            <a:ext cx="3556440" cy="788760"/>
          </a:xfrm>
          <a:prstGeom prst="rect">
            <a:avLst/>
          </a:prstGeom>
          <a:ln>
            <a:noFill/>
          </a:ln>
        </p:spPr>
      </p:pic>
      <p:pic>
        <p:nvPicPr>
          <p:cNvPr id="172" name="" descr=""/>
          <p:cNvPicPr/>
          <p:nvPr/>
        </p:nvPicPr>
        <p:blipFill>
          <a:blip r:embed="rId2"/>
          <a:stretch/>
        </p:blipFill>
        <p:spPr>
          <a:xfrm>
            <a:off x="144000" y="4136760"/>
            <a:ext cx="9843840" cy="1261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504000" y="1769040"/>
            <a:ext cx="906984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Интересные компоненты: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Noto Sans"/>
                <a:ea typeface="DejaVu Sans"/>
                <a:hlinkClick r:id="rId1"/>
              </a:rPr>
              <a:t>https://www.primefaces.org/primereact/showcase/#/organizationchart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Noto Sans"/>
                <a:ea typeface="DejaVu Sans"/>
                <a:hlinkClick r:id="rId2"/>
              </a:rPr>
              <a:t>https://www.primefaces.org/primereact/showcase/#/fullcalendar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Релизы 1-2 раза в месяц: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Noto Sans"/>
                <a:ea typeface="DejaVu Sans"/>
                <a:hlinkClick r:id="rId3"/>
              </a:rPr>
              <a:t>https://github.com/primefaces/primereact/releases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4"/>
          <a:stretch/>
        </p:blipFill>
        <p:spPr>
          <a:xfrm>
            <a:off x="3240000" y="145440"/>
            <a:ext cx="3556440" cy="788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504000" y="1769040"/>
            <a:ext cx="906984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Бесплатные темы: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3240000" y="145440"/>
            <a:ext cx="3556440" cy="788760"/>
          </a:xfrm>
          <a:prstGeom prst="rect">
            <a:avLst/>
          </a:prstGeom>
          <a:ln>
            <a:noFill/>
          </a:ln>
        </p:spPr>
      </p:pic>
      <p:pic>
        <p:nvPicPr>
          <p:cNvPr id="177" name="" descr=""/>
          <p:cNvPicPr/>
          <p:nvPr/>
        </p:nvPicPr>
        <p:blipFill>
          <a:blip r:embed="rId2"/>
          <a:stretch/>
        </p:blipFill>
        <p:spPr>
          <a:xfrm>
            <a:off x="2878200" y="2281320"/>
            <a:ext cx="3960000" cy="5852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504000" y="72000"/>
            <a:ext cx="9069840" cy="86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Поисковик по компонентам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504000" y="1082520"/>
            <a:ext cx="9069840" cy="69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Noto Sans"/>
                <a:ea typeface="DejaVu Sans"/>
                <a:hlinkClick r:id="rId1"/>
              </a:rPr>
              <a:t>http://www.bit.dev/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2"/>
          <a:stretch/>
        </p:blipFill>
        <p:spPr>
          <a:xfrm>
            <a:off x="19440" y="1522440"/>
            <a:ext cx="10077840" cy="2962440"/>
          </a:xfrm>
          <a:prstGeom prst="rect">
            <a:avLst/>
          </a:prstGeom>
          <a:ln>
            <a:noFill/>
          </a:ln>
        </p:spPr>
      </p:pic>
      <p:pic>
        <p:nvPicPr>
          <p:cNvPr id="181" name="" descr=""/>
          <p:cNvPicPr/>
          <p:nvPr/>
        </p:nvPicPr>
        <p:blipFill>
          <a:blip r:embed="rId3"/>
          <a:stretch/>
        </p:blipFill>
        <p:spPr>
          <a:xfrm>
            <a:off x="15840" y="4572360"/>
            <a:ext cx="10077840" cy="2968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72000"/>
            <a:ext cx="9069840" cy="86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Material-UI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1769040"/>
            <a:ext cx="906984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Репа: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Noto Sans"/>
                <a:ea typeface="DejaVu Sans"/>
                <a:hlinkClick r:id="rId1"/>
              </a:rPr>
              <a:t>https://github.com/mui-org/material-ui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Ставится просто: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npm i -D @material-ui/core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Подключение: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3888000" y="4680000"/>
            <a:ext cx="6266880" cy="266436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3"/>
          <a:stretch/>
        </p:blipFill>
        <p:spPr>
          <a:xfrm>
            <a:off x="2259000" y="173880"/>
            <a:ext cx="1131840" cy="897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72000"/>
            <a:ext cx="9069840" cy="86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Material-UI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04000" y="1368000"/>
            <a:ext cx="9069840" cy="590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Демо: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Noto Sans"/>
                <a:ea typeface="DejaVu Sans"/>
                <a:hlinkClick r:id="rId1"/>
              </a:rPr>
              <a:t>https://www.react-most-wanted.com/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Noto Sans"/>
                <a:ea typeface="DejaVu Sans"/>
                <a:hlinkClick r:id="rId2"/>
              </a:rPr>
              <a:t>https://github.com/alexanmtz/material-sense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Документация:</a:t>
            </a:r>
            <a:r>
              <a:rPr b="0" lang="en-US" sz="3200" spc="-1" strike="noStrike">
                <a:solidFill>
                  <a:srgbClr val="0000ff"/>
                </a:solidFill>
                <a:latin typeface="Noto Sans"/>
                <a:ea typeface="DejaVu Sans"/>
              </a:rPr>
              <a:t>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Noto Sans"/>
                <a:ea typeface="DejaVu Sans"/>
                <a:hlinkClick r:id="rId3"/>
              </a:rPr>
              <a:t>https://material-ui.com/components/box/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Noto Sans"/>
                <a:ea typeface="DejaVu Sans"/>
                <a:hlinkClick r:id="rId4"/>
              </a:rPr>
              <a:t>https://material-ui.com/components/pickers/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Релизы часто (раз в неделю)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Noto Sans"/>
                <a:ea typeface="DejaVu Sans"/>
                <a:hlinkClick r:id="rId5"/>
              </a:rPr>
              <a:t>https://github.com/mui-org/material-ui/releases</a:t>
            </a:r>
            <a:r>
              <a:rPr b="0" lang="en-US" sz="3200" spc="-1" strike="noStrike">
                <a:solidFill>
                  <a:srgbClr val="0000ff"/>
                </a:solidFill>
                <a:latin typeface="Noto Sans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6"/>
          <a:stretch/>
        </p:blipFill>
        <p:spPr>
          <a:xfrm>
            <a:off x="2259000" y="173880"/>
            <a:ext cx="1131840" cy="897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4000" y="72000"/>
            <a:ext cx="9069840" cy="86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Material-UI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504000" y="1769040"/>
            <a:ext cx="906984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Гибкость: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Noto Sans"/>
                <a:ea typeface="DejaVu Sans"/>
                <a:hlinkClick r:id="rId1"/>
              </a:rPr>
              <a:t>https://material-ui.com/components/pickers/</a:t>
            </a:r>
            <a:r>
              <a:rPr b="0" lang="en-US" sz="3200" spc="-1" strike="noStrike">
                <a:solidFill>
                  <a:srgbClr val="0000ff"/>
                </a:solidFill>
                <a:latin typeface="Noto Sans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2"/>
          <a:stretch/>
        </p:blipFill>
        <p:spPr>
          <a:xfrm>
            <a:off x="3126960" y="2901960"/>
            <a:ext cx="3257280" cy="4789080"/>
          </a:xfrm>
          <a:prstGeom prst="rect">
            <a:avLst/>
          </a:prstGeom>
          <a:ln>
            <a:noFill/>
          </a:ln>
        </p:spPr>
      </p:pic>
      <p:pic>
        <p:nvPicPr>
          <p:cNvPr id="92" name="" descr=""/>
          <p:cNvPicPr/>
          <p:nvPr/>
        </p:nvPicPr>
        <p:blipFill>
          <a:blip r:embed="rId3"/>
          <a:stretch/>
        </p:blipFill>
        <p:spPr>
          <a:xfrm>
            <a:off x="2258640" y="173520"/>
            <a:ext cx="1131840" cy="897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72000"/>
            <a:ext cx="9069840" cy="86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React Bootstrap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504000" y="1769040"/>
            <a:ext cx="906984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1000"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Установка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npm install react-bootstrap bootstrap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Подключение CSS: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import 'bootstrap/dist/css/bootstrap.min.css';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или в SCSS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@import "~bootstrap/scss/bootstrap";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Подключение компонентов: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import Button from 'react-bootstrap/Button';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или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import { Button } from 'react-bootstrap';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1869480" y="77040"/>
            <a:ext cx="939240" cy="891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4000" y="72000"/>
            <a:ext cx="9069840" cy="86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React Bootstrap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4000" y="1769040"/>
            <a:ext cx="906984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Темы!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$theme-colors: (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"info": tomato,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"danger": teal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);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@import "~bootstrap/scss/bootstrap";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4608000" y="2088000"/>
            <a:ext cx="5401800" cy="2775960"/>
          </a:xfrm>
          <a:prstGeom prst="rect">
            <a:avLst/>
          </a:prstGeom>
          <a:ln>
            <a:noFill/>
          </a:ln>
        </p:spPr>
      </p:pic>
      <p:pic>
        <p:nvPicPr>
          <p:cNvPr id="99" name="" descr=""/>
          <p:cNvPicPr/>
          <p:nvPr/>
        </p:nvPicPr>
        <p:blipFill>
          <a:blip r:embed="rId2"/>
          <a:stretch/>
        </p:blipFill>
        <p:spPr>
          <a:xfrm>
            <a:off x="1869480" y="77040"/>
            <a:ext cx="939240" cy="891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04000" y="72000"/>
            <a:ext cx="9069840" cy="86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React Bootstrap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504000" y="1152000"/>
            <a:ext cx="9069840" cy="194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6000"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Репозиторий:</a:t>
            </a:r>
            <a:endParaRPr b="0" lang="en-US" sz="3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Noto Sans"/>
                <a:ea typeface="DejaVu Sans"/>
                <a:hlinkClick r:id="rId1"/>
              </a:rPr>
              <a:t>https://github.com/react-bootstrap/react-bootstrap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Документация: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Noto Sans"/>
                <a:ea typeface="DejaVu Sans"/>
                <a:hlinkClick r:id="rId2"/>
              </a:rPr>
              <a:t>https://react-bootstrap.github.io/components/alerts/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Демо: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Noto Sans"/>
                <a:ea typeface="DejaVu Sans"/>
                <a:hlinkClick r:id="rId3"/>
              </a:rPr>
              <a:t>https://github.com/emaildano/react-bootstrap-example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4"/>
          <a:stretch/>
        </p:blipFill>
        <p:spPr>
          <a:xfrm>
            <a:off x="3199680" y="3179160"/>
            <a:ext cx="3383640" cy="4775760"/>
          </a:xfrm>
          <a:prstGeom prst="rect">
            <a:avLst/>
          </a:prstGeom>
          <a:ln>
            <a:noFill/>
          </a:ln>
        </p:spPr>
      </p:pic>
      <p:pic>
        <p:nvPicPr>
          <p:cNvPr id="103" name="" descr=""/>
          <p:cNvPicPr/>
          <p:nvPr/>
        </p:nvPicPr>
        <p:blipFill>
          <a:blip r:embed="rId5"/>
          <a:stretch/>
        </p:blipFill>
        <p:spPr>
          <a:xfrm>
            <a:off x="1869480" y="77040"/>
            <a:ext cx="939240" cy="891720"/>
          </a:xfrm>
          <a:prstGeom prst="rect">
            <a:avLst/>
          </a:prstGeom>
          <a:ln>
            <a:noFill/>
          </a:ln>
        </p:spPr>
      </p:pic>
      <p:pic>
        <p:nvPicPr>
          <p:cNvPr id="104" name="" descr=""/>
          <p:cNvPicPr/>
          <p:nvPr/>
        </p:nvPicPr>
        <p:blipFill>
          <a:blip r:embed="rId6"/>
          <a:stretch/>
        </p:blipFill>
        <p:spPr>
          <a:xfrm>
            <a:off x="30960" y="5070960"/>
            <a:ext cx="2487600" cy="2487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504000" y="72000"/>
            <a:ext cx="9069840" cy="86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  <a:ea typeface="DejaVu Sans"/>
              </a:rPr>
              <a:t>React Bootstrap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504000" y="1152000"/>
            <a:ext cx="9069840" cy="10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3000"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Релизы редковато: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Noto Sans"/>
                <a:ea typeface="DejaVu Sans"/>
                <a:hlinkClick r:id="rId1"/>
              </a:rPr>
              <a:t>https://github.com/react-bootstrap/react-bootstrap/releases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2736000" y="2228040"/>
            <a:ext cx="4352760" cy="533016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3"/>
          <a:stretch/>
        </p:blipFill>
        <p:spPr>
          <a:xfrm>
            <a:off x="1869480" y="77040"/>
            <a:ext cx="939240" cy="891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2020-03-26T10:47:42Z</dcterms:created>
  <dc:creator/>
  <dc:description/>
  <dc:language>ru-RU</dc:language>
  <cp:lastModifiedBy/>
  <dcterms:modified xsi:type="dcterms:W3CDTF">2020-10-28T19:01:51Z</dcterms:modified>
  <cp:revision>22</cp:revision>
  <dc:subject/>
  <dc:title>Lush Green</dc:title>
</cp:coreProperties>
</file>