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7559675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234" y="-10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85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85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0488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04880"/>
            <a:ext cx="9071640" cy="2315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</p:spPr>
        <p:txBody>
          <a:bodyPr lIns="0" tIns="0" rIns="0" bIns="0">
            <a:normAutofit fontScale="13000"/>
          </a:bodyPr>
          <a:lstStyle/>
          <a:p>
            <a:pPr marL="432000" indent="-32400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0" y="7200000"/>
            <a:ext cx="2348280" cy="233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4AD062D9-4269-4F40-853F-01FF2AFEBD2E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27720" y="727200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AEA6B0A4-D8E4-46C8-BB78-DD7F4D4BFB3D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dmitryweiner/svelte-learnin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velte.dev/tutorial/reactive-statements" TargetMode="Externa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Tools_and_testing/Client-side_JavaScript_frameworks/Svelte_reactivity_lifecycle_accessibility" TargetMode="Externa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velte.dev/docs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proger.ru/articles/introduction-to-svelte-3/" TargetMode="External"/><Relationship Id="rId2" Type="http://schemas.openxmlformats.org/officeDocument/2006/relationships/hyperlink" Target="https://www.youtube.com/watch?v=AdNJ3fydeao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habr.com/ru/post/446026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witter.com/rich_harris" TargetMode="Externa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velte.dev/docs" TargetMode="External"/><Relationship Id="rId2" Type="http://schemas.openxmlformats.org/officeDocument/2006/relationships/hyperlink" Target="https://svelte.dev/tutorial/basics" TargetMode="Externa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localhost:5000/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743200" y="1728000"/>
            <a:ext cx="6583680" cy="17866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6000" b="0" strike="noStrike" spc="-1">
                <a:latin typeface="Arial"/>
              </a:rPr>
              <a:t>Svelte 3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4032360" y="3655440"/>
            <a:ext cx="5183640" cy="136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Дмитрий Вайнер</a:t>
            </a:r>
          </a:p>
          <a:p>
            <a:pPr algn="ctr"/>
            <a:r>
              <a:rPr lang="en-US" sz="3200" b="0" strike="noStrike" spc="-1">
                <a:latin typeface="Arial"/>
              </a:rPr>
              <a:t>Тлг: vki_front</a:t>
            </a:r>
          </a:p>
          <a:p>
            <a:pPr algn="ctr"/>
            <a:r>
              <a:rPr lang="en-US" sz="3200" b="0" strike="noStrike" spc="-1">
                <a:latin typeface="Arial"/>
                <a:hlinkClick r:id="rId2"/>
              </a:rPr>
              <a:t>https://github.com/dmitryweiner/svelte-learning</a:t>
            </a:r>
            <a:endParaRPr lang="en-US" sz="3200" b="0" strike="noStrike" spc="-1">
              <a:latin typeface="Arial"/>
            </a:endParaRPr>
          </a:p>
        </p:txBody>
      </p:sp>
      <p:pic>
        <p:nvPicPr>
          <p:cNvPr id="84" name="Рисунок 83"/>
          <p:cNvPicPr/>
          <p:nvPr/>
        </p:nvPicPr>
        <p:blipFill>
          <a:blip r:embed="rId3" cstate="print"/>
          <a:stretch/>
        </p:blipFill>
        <p:spPr>
          <a:xfrm>
            <a:off x="1737000" y="1232280"/>
            <a:ext cx="2469240" cy="297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Пропсы компонента</a:t>
            </a:r>
          </a:p>
        </p:txBody>
      </p:sp>
      <p:sp>
        <p:nvSpPr>
          <p:cNvPr id="106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То, что мы экспортим наружу, является пропсами и может быть передано снаружи</a:t>
            </a:r>
          </a:p>
          <a:p>
            <a:r>
              <a:rPr lang="en-US" sz="4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export </a:t>
            </a:r>
            <a:r>
              <a:rPr lang="en-US" sz="4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{ </a:t>
            </a:r>
            <a:r>
              <a:rPr lang="en-US" sz="4400" b="1" i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initialCount </a:t>
            </a:r>
            <a:r>
              <a:rPr lang="en-US" sz="4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Подключение счётчика</a:t>
            </a:r>
          </a:p>
        </p:txBody>
      </p:sp>
      <p:sp>
        <p:nvSpPr>
          <p:cNvPr id="108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 fontScale="97500" lnSpcReduction="10000"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Обычное подключение через import и упоминание в шаблоне:</a:t>
            </a:r>
          </a:p>
          <a:p>
            <a:r>
              <a:rPr lang="en-US" sz="48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en-US" sz="48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lang="en-US" sz="48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t/>
            </a:r>
            <a:br/>
            <a:r>
              <a:rPr lang="en-US" sz="48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sz="48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import </a:t>
            </a:r>
            <a:r>
              <a:rPr lang="en-US" sz="48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Counter </a:t>
            </a:r>
            <a:r>
              <a:rPr lang="en-US" sz="48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from </a:t>
            </a:r>
            <a:r>
              <a:rPr lang="en-US" sz="48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'./components/Counter.svelte'</a:t>
            </a:r>
            <a:r>
              <a:rPr lang="en-US" sz="48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en-US" sz="48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en-US" sz="48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lang="en-US" sz="48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t/>
            </a:r>
            <a:br/>
            <a:r>
              <a:t/>
            </a:r>
            <a:br/>
            <a:r>
              <a:rPr lang="en-US" sz="48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en-US" sz="48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Counter </a:t>
            </a:r>
            <a:r>
              <a:rPr lang="en-US" sz="4800" b="1" strike="noStrike" spc="-1">
                <a:solidFill>
                  <a:srgbClr val="0000FF"/>
                </a:solidFill>
                <a:latin typeface="DejaVu Sans Mono"/>
                <a:ea typeface="DejaVu Sans Mono"/>
              </a:rPr>
              <a:t>initialCount=</a:t>
            </a:r>
            <a:r>
              <a:rPr lang="en-US" sz="48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{43} </a:t>
            </a:r>
            <a:r>
              <a:rPr lang="en-US" sz="48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/&gt;</a:t>
            </a:r>
            <a:endParaRPr lang="en-US" sz="4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Реактивность $:</a:t>
            </a:r>
          </a:p>
        </p:txBody>
      </p:sp>
      <p:sp>
        <p:nvSpPr>
          <p:cNvPr id="110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Не всё обновляется автоматически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Так не работает</a:t>
            </a:r>
          </a:p>
          <a:p>
            <a:r>
              <a:rPr lang="en-US" sz="2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let </a:t>
            </a:r>
            <a:r>
              <a:rPr lang="en-US" sz="2600" b="1" i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count </a:t>
            </a:r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2600" b="1" i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initialCount</a:t>
            </a:r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t/>
            </a:r>
            <a:br/>
            <a:r>
              <a:rPr lang="en-US" sz="2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let </a:t>
            </a:r>
            <a:r>
              <a:rPr lang="en-US" sz="2600" b="1" i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double </a:t>
            </a:r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2600" b="1" i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count </a:t>
            </a:r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* </a:t>
            </a:r>
            <a:r>
              <a:rPr lang="en-US" sz="2600" b="0" strike="noStrike" spc="-1">
                <a:solidFill>
                  <a:srgbClr val="0000FF"/>
                </a:solidFill>
                <a:latin typeface="DejaVu Sans Mono"/>
                <a:ea typeface="DejaVu Sans Mono"/>
              </a:rPr>
              <a:t>2</a:t>
            </a:r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endParaRPr lang="en-US" sz="2600" b="0" strike="noStrike" spc="-1">
              <a:latin typeface="Arial"/>
            </a:endParaRPr>
          </a:p>
          <a:p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en-US" sz="2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h3</a:t>
            </a:r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&gt;Counter: {count}&lt;/</a:t>
            </a:r>
            <a:r>
              <a:rPr lang="en-US" sz="2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h3</a:t>
            </a:r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t/>
            </a:r>
            <a:br/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en-US" sz="2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h3</a:t>
            </a:r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&gt;Double: {double}&lt;/</a:t>
            </a:r>
            <a:r>
              <a:rPr lang="en-US" sz="26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h3</a:t>
            </a:r>
            <a:r>
              <a:rPr lang="en-US" sz="26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Реактивность $:</a:t>
            </a:r>
          </a:p>
        </p:txBody>
      </p:sp>
      <p:sp>
        <p:nvSpPr>
          <p:cNvPr id="112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Чтобы работало, надо объявить </a:t>
            </a:r>
            <a:r>
              <a:rPr lang="en-US" sz="2600" b="1" i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double</a:t>
            </a:r>
            <a:r>
              <a:rPr lang="en-US" sz="3200" b="0" strike="noStrike" spc="-1">
                <a:latin typeface="Arial"/>
              </a:rPr>
              <a:t> реактивной переменной (что-то вроде compute)</a:t>
            </a:r>
          </a:p>
          <a:p>
            <a:r>
              <a:rPr lang="en-US" sz="3200" b="1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$</a:t>
            </a:r>
            <a:r>
              <a:rPr lang="en-US" sz="3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lang="en-US" sz="32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double </a:t>
            </a:r>
            <a:r>
              <a:rPr lang="en-US" sz="3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3200" b="1" i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count </a:t>
            </a:r>
            <a:r>
              <a:rPr lang="en-US" sz="3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* </a:t>
            </a:r>
            <a:r>
              <a:rPr lang="en-US" sz="3200" b="0" strike="noStrike" spc="-1">
                <a:solidFill>
                  <a:srgbClr val="0000FF"/>
                </a:solidFill>
                <a:latin typeface="DejaVu Sans Mono"/>
                <a:ea typeface="DejaVu Sans Mono"/>
              </a:rPr>
              <a:t>2</a:t>
            </a:r>
            <a:r>
              <a:rPr lang="en-US" sz="32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Так всё работает</a:t>
            </a:r>
          </a:p>
        </p:txBody>
      </p:sp>
      <p:pic>
        <p:nvPicPr>
          <p:cNvPr id="113" name="Рисунок 112"/>
          <p:cNvPicPr/>
          <p:nvPr/>
        </p:nvPicPr>
        <p:blipFill>
          <a:blip r:embed="rId2" cstate="print"/>
          <a:stretch/>
        </p:blipFill>
        <p:spPr>
          <a:xfrm>
            <a:off x="5303520" y="4114800"/>
            <a:ext cx="2484000" cy="259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Реактивность $:</a:t>
            </a:r>
          </a:p>
        </p:txBody>
      </p:sp>
      <p:sp>
        <p:nvSpPr>
          <p:cNvPr id="115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Это могут быть не переменные, а выражения</a:t>
            </a:r>
            <a:r>
              <a:t/>
            </a:r>
            <a:br/>
            <a:r>
              <a:rPr lang="en-US" sz="3200" b="0" strike="noStrike" spc="-1">
                <a:latin typeface="Arial"/>
                <a:hlinkClick r:id="rId2"/>
              </a:rPr>
              <a:t>https://svelte.dev/tutorial/reactive-statements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$: if (count &gt;= 10) {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alert(`count is dangerously high!`);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 count = 9;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Реактивность</a:t>
            </a:r>
          </a:p>
        </p:txBody>
      </p:sp>
      <p:sp>
        <p:nvSpPr>
          <p:cNvPr id="117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При обновлении массивов надо пересоздавать массив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arr.push() // не работает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arr = [...arr, new] // работает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При обновлении объектов так же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Bind:value</a:t>
            </a:r>
          </a:p>
        </p:txBody>
      </p:sp>
      <p:sp>
        <p:nvSpPr>
          <p:cNvPr id="119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Можно биндить стейт к инпуту напрямую (как в Vue v-model)</a:t>
            </a:r>
          </a:p>
          <a:p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input </a:t>
            </a:r>
            <a:r>
              <a:rPr lang="en-US" sz="2400" b="1" strike="noStrike" spc="-1">
                <a:solidFill>
                  <a:srgbClr val="660E7A"/>
                </a:solidFill>
                <a:latin typeface="DejaVu Sans Mono"/>
                <a:ea typeface="DejaVu Sans Mono"/>
              </a:rPr>
              <a:t>bind</a:t>
            </a:r>
            <a:r>
              <a:rPr lang="en-US" sz="2400" b="1" strike="noStrike" spc="-1">
                <a:solidFill>
                  <a:srgbClr val="0000FF"/>
                </a:solidFill>
                <a:latin typeface="DejaVu Sans Mono"/>
                <a:ea typeface="DejaVu Sans Mono"/>
              </a:rPr>
              <a:t>:value=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{initialCount} </a:t>
            </a:r>
            <a:r>
              <a:rPr lang="en-US" sz="2400" b="1" strike="noStrike" spc="-1">
                <a:solidFill>
                  <a:srgbClr val="0000FF"/>
                </a:solidFill>
                <a:latin typeface="DejaVu Sans Mono"/>
                <a:ea typeface="DejaVu Sans Mono"/>
              </a:rPr>
              <a:t>type=</a:t>
            </a:r>
            <a:r>
              <a:rPr lang="en-US" sz="2400" b="1" strike="noStrike" spc="-1">
                <a:solidFill>
                  <a:srgbClr val="008000"/>
                </a:solidFill>
                <a:latin typeface="DejaVu Sans Mono"/>
                <a:ea typeface="DejaVu Sans Mono"/>
              </a:rPr>
              <a:t>"number" 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/&gt;&lt;/</a:t>
            </a:r>
            <a:r>
              <a:rPr lang="en-US" sz="2400" b="1" strike="noStrike" spc="-1">
                <a:solidFill>
                  <a:srgbClr val="000080"/>
                </a:solidFill>
                <a:latin typeface="DejaVu Sans Mono"/>
                <a:ea typeface="DejaVu Sans Mono"/>
              </a:rPr>
              <a:t>div</a:t>
            </a:r>
            <a:r>
              <a:rPr lang="en-US" sz="2400" b="0" strike="noStrike" spc="-1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Шаблоны</a:t>
            </a:r>
          </a:p>
        </p:txBody>
      </p:sp>
      <p:sp>
        <p:nvSpPr>
          <p:cNvPr id="121" name="TextShape 2"/>
          <p:cNvSpPr txBox="1"/>
          <p:nvPr/>
        </p:nvSpPr>
        <p:spPr>
          <a:xfrm>
            <a:off x="504000" y="1769040"/>
            <a:ext cx="9071640" cy="52718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 fontScale="75000"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https://svelte.dev/docs#if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Вывод шаблонов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{@html string}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Условие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{#if count &gt; 10}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{:else if count &lt; -10}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{/if}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Цикл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  {#each profiles as profile}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    {profile.name}: {profile.role}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  {/each}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События</a:t>
            </a:r>
          </a:p>
        </p:txBody>
      </p:sp>
      <p:sp>
        <p:nvSpPr>
          <p:cNvPr id="123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  <a:hlinkClick r:id="rId2"/>
              </a:rPr>
              <a:t>https://developer.mozilla.org/en-US/docs/Learn/Tools_and_testing/Client-side_JavaScript_frameworks/Svelte_reactivity_lifecycle_accessibility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Есть шина событий (как и в Vue)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Можно отправлять по ней события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dispatch('eventName')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Подписываться на определённые события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&lt;Component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  on:eventName={handler}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/&gt;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Стор</a:t>
            </a:r>
          </a:p>
        </p:txBody>
      </p:sp>
      <p:sp>
        <p:nvSpPr>
          <p:cNvPr id="125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Есть стор </a:t>
            </a:r>
            <a:r>
              <a:rPr lang="en-US" sz="3200" b="0" strike="noStrike" spc="-1">
                <a:latin typeface="Arial"/>
                <a:hlinkClick r:id="rId2"/>
              </a:rPr>
              <a:t>https://svelte.dev/docs#svelte_store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Очень похоже на VueX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writable, readable, derived, get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26" name="Рисунок 125"/>
          <p:cNvPicPr/>
          <p:nvPr/>
        </p:nvPicPr>
        <p:blipFill>
          <a:blip r:embed="rId3" cstate="print"/>
          <a:stretch/>
        </p:blipFill>
        <p:spPr>
          <a:xfrm>
            <a:off x="2494080" y="3749040"/>
            <a:ext cx="5369760" cy="3905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Идея</a:t>
            </a:r>
          </a:p>
        </p:txBody>
      </p:sp>
      <p:sp>
        <p:nvSpPr>
          <p:cNvPr id="86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Vue вобрал всё лучшее, что было в React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Давайте создадим фреймворк по мотивам Vue и реакт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Который было бы легко осваивать далёким от разработки людям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И пусть размер будет маленький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Использованные материалы</a:t>
            </a:r>
          </a:p>
        </p:txBody>
      </p:sp>
      <p:sp>
        <p:nvSpPr>
          <p:cNvPr id="128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  <a:hlinkClick r:id="rId2"/>
              </a:rPr>
              <a:t>https://www.youtube.com/watch?v=AdNJ3fydeao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  <a:hlinkClick r:id="rId3"/>
              </a:rPr>
              <a:t>https://tproger.ru/articles/introduction-to-svelte-3/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  <a:hlinkClick r:id="rId4"/>
              </a:rPr>
              <a:t>https://habr.com/ru/post/446026/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Основные особенности</a:t>
            </a:r>
          </a:p>
        </p:txBody>
      </p:sp>
      <p:sp>
        <p:nvSpPr>
          <p:cNvPr id="88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Крайне маленький размер (в билд идёт только то, что использовалось)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CSS, JS и HTML (разметка) в одном файле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Стили инкапсулированы (не влияют на остальные компоненты)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Функциональный стиль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TypeScript из коробки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История</a:t>
            </a:r>
          </a:p>
        </p:txBody>
      </p:sp>
      <p:sp>
        <p:nvSpPr>
          <p:cNvPr id="90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Придумал Рич Харрис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Это его твиттер</a:t>
            </a:r>
            <a:r>
              <a:t/>
            </a:r>
            <a:br/>
            <a:r>
              <a:rPr lang="en-US" sz="3200" b="0" strike="noStrike" spc="-1">
                <a:latin typeface="Arial"/>
                <a:hlinkClick r:id="rId2"/>
              </a:rPr>
              <a:t>https://twitter.com/rich_harris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Версия 1 на JS в 2016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Версия 2 в 2018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Версия 3 на TS в 2019</a:t>
            </a:r>
          </a:p>
        </p:txBody>
      </p:sp>
      <p:pic>
        <p:nvPicPr>
          <p:cNvPr id="91" name="Рисунок 90"/>
          <p:cNvPicPr/>
          <p:nvPr/>
        </p:nvPicPr>
        <p:blipFill>
          <a:blip r:embed="rId3" cstate="print"/>
          <a:stretch/>
        </p:blipFill>
        <p:spPr>
          <a:xfrm>
            <a:off x="6235920" y="1572480"/>
            <a:ext cx="3731040" cy="3731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Официальная документация</a:t>
            </a:r>
          </a:p>
        </p:txBody>
      </p:sp>
      <p:sp>
        <p:nvSpPr>
          <p:cNvPr id="93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 fontScale="97000"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  <a:hlinkClick r:id="rId2"/>
              </a:rPr>
              <a:t>https://svelte.dev/tutorial/basics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Сделана в виде серии игровых площадок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Каждый урок разбирает какую-то из концепций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Шаблоны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Бингдинг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Реактивность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Тут можно почитать про API </a:t>
            </a:r>
            <a:r>
              <a:rPr lang="en-US" sz="3200" b="0" strike="noStrike" spc="-1">
                <a:latin typeface="Arial"/>
                <a:hlinkClick r:id="rId3"/>
              </a:rPr>
              <a:t>https://svelte.dev/docs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Установка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npx degit sveltejs/template svelte-learning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cd svelte-learning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npm i 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npm run dev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Зайти на </a:t>
            </a:r>
            <a:r>
              <a:rPr lang="en-US" sz="3200" b="0" strike="noStrike" spc="-1">
                <a:latin typeface="Arial"/>
                <a:hlinkClick r:id="rId2"/>
              </a:rPr>
              <a:t>http://localhost:5000</a:t>
            </a:r>
            <a:endParaRPr lang="en-US" sz="3200" b="0" strike="noStrike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96" name="Рисунок 95"/>
          <p:cNvPicPr/>
          <p:nvPr/>
        </p:nvPicPr>
        <p:blipFill>
          <a:blip r:embed="rId3" cstate="print"/>
          <a:stretch/>
        </p:blipFill>
        <p:spPr>
          <a:xfrm>
            <a:off x="5120640" y="4846320"/>
            <a:ext cx="5029200" cy="1824120"/>
          </a:xfrm>
          <a:prstGeom prst="rect">
            <a:avLst/>
          </a:prstGeom>
          <a:ln>
            <a:noFill/>
          </a:ln>
        </p:spPr>
      </p:pic>
      <p:pic>
        <p:nvPicPr>
          <p:cNvPr id="97" name="Рисунок 96"/>
          <p:cNvPicPr/>
          <p:nvPr/>
        </p:nvPicPr>
        <p:blipFill>
          <a:blip r:embed="rId4" cstate="print"/>
          <a:stretch/>
        </p:blipFill>
        <p:spPr>
          <a:xfrm>
            <a:off x="0" y="4836240"/>
            <a:ext cx="4762080" cy="272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Структура проекта</a:t>
            </a:r>
          </a:p>
        </p:txBody>
      </p:sp>
      <p:pic>
        <p:nvPicPr>
          <p:cNvPr id="99" name="Рисунок 98"/>
          <p:cNvPicPr/>
          <p:nvPr/>
        </p:nvPicPr>
        <p:blipFill>
          <a:blip r:embed="rId2" cstate="print"/>
          <a:stretch/>
        </p:blipFill>
        <p:spPr>
          <a:xfrm>
            <a:off x="2926080" y="1292040"/>
            <a:ext cx="4186800" cy="6227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State</a:t>
            </a:r>
          </a:p>
        </p:txBody>
      </p:sp>
      <p:sp>
        <p:nvSpPr>
          <p:cNvPr id="101" name="TextShape 2"/>
          <p:cNvSpPr txBox="1"/>
          <p:nvPr/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Любвые переменные на первом уровне вложенности в &lt;script&gt; будут стейтом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Их можно выводить в шаблоне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Их можно менять в ответ на события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Компонент-счётчик</a:t>
            </a:r>
          </a:p>
        </p:txBody>
      </p:sp>
      <p:sp>
        <p:nvSpPr>
          <p:cNvPr id="103" name="TextShape 2"/>
          <p:cNvSpPr txBox="1"/>
          <p:nvPr/>
        </p:nvSpPr>
        <p:spPr>
          <a:xfrm>
            <a:off x="504000" y="1769040"/>
            <a:ext cx="9071640" cy="56376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let </a:t>
            </a:r>
            <a:r>
              <a:rPr lang="en-US" sz="1400" b="1" i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initialCount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let </a:t>
            </a:r>
            <a:r>
              <a:rPr lang="en-US" sz="1400" b="1" i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count 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= </a:t>
            </a:r>
            <a:r>
              <a:rPr lang="en-US" sz="1400" b="1" i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initialCount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rPr sz="1400" dirty="0"/>
              <a:t/>
            </a:r>
            <a:br>
              <a:rPr sz="1400" dirty="0"/>
            </a:b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function </a:t>
            </a:r>
            <a:r>
              <a:rPr lang="en-US" sz="1400" b="0" i="1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increment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1400" b="1" i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count 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+= </a:t>
            </a:r>
            <a:r>
              <a:rPr lang="en-US" sz="14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}</a:t>
            </a:r>
            <a:r>
              <a:rPr sz="1400" dirty="0"/>
              <a:t/>
            </a:r>
            <a:br>
              <a:rPr sz="1400" dirty="0"/>
            </a:b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function </a:t>
            </a:r>
            <a:r>
              <a:rPr lang="en-US" sz="1400" b="0" i="1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decrement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() {</a:t>
            </a: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 </a:t>
            </a:r>
            <a:r>
              <a:rPr lang="en-US" sz="1400" b="1" i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count 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-= </a:t>
            </a:r>
            <a:r>
              <a:rPr lang="en-US" sz="1400" b="0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1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}</a:t>
            </a:r>
            <a:r>
              <a:rPr sz="1400" dirty="0"/>
              <a:t/>
            </a:r>
            <a:br>
              <a:rPr sz="1400" dirty="0"/>
            </a:b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export 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{ </a:t>
            </a:r>
            <a:r>
              <a:rPr lang="en-US" sz="1400" b="1" i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initialCount</a:t>
            </a:r>
            <a:r>
              <a:rPr lang="en-US" sz="1400" b="1" i="1" strike="noStrike" spc="-1" dirty="0">
                <a:solidFill>
                  <a:srgbClr val="660E7A"/>
                </a:solidFill>
                <a:latin typeface="DejaVu Sans Mono"/>
                <a:ea typeface="DejaVu Sans Mono"/>
              </a:rPr>
              <a:t> 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};</a:t>
            </a: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script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400" dirty="0"/>
              <a:t/>
            </a:r>
            <a:br>
              <a:rPr sz="1400" dirty="0"/>
            </a:b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h3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&gt;Counter: {count}&lt;/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h3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button </a:t>
            </a:r>
            <a:r>
              <a:rPr lang="en-US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on</a:t>
            </a:r>
            <a:r>
              <a:rPr lang="en-US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:click</a:t>
            </a:r>
            <a:r>
              <a:rPr lang="en-US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en-US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{increment}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&gt;+&lt;/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button </a:t>
            </a:r>
            <a:r>
              <a:rPr lang="en-US" sz="1400" b="1" strike="noStrike" spc="-1" dirty="0" err="1">
                <a:solidFill>
                  <a:srgbClr val="660E7A"/>
                </a:solidFill>
                <a:latin typeface="DejaVu Sans Mono"/>
                <a:ea typeface="DejaVu Sans Mono"/>
              </a:rPr>
              <a:t>on</a:t>
            </a:r>
            <a:r>
              <a:rPr lang="en-US" sz="1400" b="1" strike="noStrike" spc="-1" dirty="0" err="1">
                <a:solidFill>
                  <a:srgbClr val="0000FF"/>
                </a:solidFill>
                <a:latin typeface="DejaVu Sans Mono"/>
                <a:ea typeface="DejaVu Sans Mono"/>
              </a:rPr>
              <a:t>:click</a:t>
            </a:r>
            <a:r>
              <a:rPr lang="en-US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=</a:t>
            </a:r>
            <a:r>
              <a:rPr lang="en-US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{decrement}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&gt;-&lt;/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button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400" dirty="0"/>
              <a:t/>
            </a:r>
            <a:br>
              <a:rPr sz="1400" dirty="0"/>
            </a:b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style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h3 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{</a:t>
            </a: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  </a:t>
            </a:r>
            <a:r>
              <a:rPr lang="en-US" sz="1400" b="1" strike="noStrike" spc="-1" dirty="0">
                <a:solidFill>
                  <a:srgbClr val="0000FF"/>
                </a:solidFill>
                <a:latin typeface="DejaVu Sans Mono"/>
                <a:ea typeface="DejaVu Sans Mono"/>
              </a:rPr>
              <a:t>color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: </a:t>
            </a:r>
            <a:r>
              <a:rPr lang="en-US" sz="1400" b="1" strike="noStrike" spc="-1" dirty="0">
                <a:solidFill>
                  <a:srgbClr val="008000"/>
                </a:solidFill>
                <a:latin typeface="DejaVu Sans Mono"/>
                <a:ea typeface="DejaVu Sans Mono"/>
              </a:rPr>
              <a:t>gray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;</a:t>
            </a: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 }</a:t>
            </a:r>
            <a:r>
              <a:rPr sz="1400" dirty="0"/>
              <a:t/>
            </a:r>
            <a:br>
              <a:rPr sz="1400" dirty="0"/>
            </a:b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&lt;/</a:t>
            </a:r>
            <a:r>
              <a:rPr lang="en-US" sz="1400" b="1" strike="noStrike" spc="-1" dirty="0">
                <a:solidFill>
                  <a:srgbClr val="000080"/>
                </a:solidFill>
                <a:latin typeface="DejaVu Sans Mono"/>
                <a:ea typeface="DejaVu Sans Mono"/>
              </a:rPr>
              <a:t>style</a:t>
            </a:r>
            <a:r>
              <a:rPr lang="en-US" sz="1400" b="0" strike="noStrike" spc="-1" dirty="0">
                <a:solidFill>
                  <a:srgbClr val="000000"/>
                </a:solidFill>
                <a:latin typeface="DejaVu Sans Mono"/>
                <a:ea typeface="DejaVu Sans Mono"/>
              </a:rPr>
              <a:t>&gt;</a:t>
            </a:r>
            <a:r>
              <a:rPr sz="1400" dirty="0"/>
              <a:t/>
            </a:r>
            <a:br>
              <a:rPr sz="1400" dirty="0"/>
            </a:br>
            <a:endParaRPr lang="en-US" sz="1400" b="0" strike="noStrike" spc="-1" dirty="0">
              <a:latin typeface="Arial"/>
            </a:endParaRPr>
          </a:p>
        </p:txBody>
      </p:sp>
      <p:pic>
        <p:nvPicPr>
          <p:cNvPr id="104" name="Рисунок 103"/>
          <p:cNvPicPr/>
          <p:nvPr/>
        </p:nvPicPr>
        <p:blipFill>
          <a:blip r:embed="rId2" cstate="print"/>
          <a:stretch/>
        </p:blipFill>
        <p:spPr>
          <a:xfrm>
            <a:off x="5212080" y="2185560"/>
            <a:ext cx="3474720" cy="2389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412</Words>
  <Application>Microsoft Office PowerPoint</Application>
  <PresentationFormat>Произвольный</PresentationFormat>
  <Paragraphs>101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20</vt:i4>
      </vt:variant>
    </vt:vector>
  </HeadingPairs>
  <TitlesOfParts>
    <vt:vector size="22" baseType="lpstr">
      <vt:lpstr>Office Theme</vt:lpstr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Nature Illustration</dc:title>
  <dc:subject/>
  <dc:creator/>
  <dc:description/>
  <cp:lastModifiedBy>g</cp:lastModifiedBy>
  <cp:revision>29</cp:revision>
  <dcterms:created xsi:type="dcterms:W3CDTF">2020-09-23T09:19:20Z</dcterms:created>
  <dcterms:modified xsi:type="dcterms:W3CDTF">2020-09-23T09:19:48Z</dcterms:modified>
  <dc:language>en-US</dc:language>
</cp:coreProperties>
</file>