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5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3.png" ContentType="image/png"/>
  <Override PartName="/ppt/media/image2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4.png" ContentType="image/png"/>
  <Override PartName="/ppt/media/image9.png" ContentType="image/png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280" cy="416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280" cy="416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280" cy="416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280" cy="416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280" cy="125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vue-training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kaorun343/vue-property-decorator" TargetMode="External"/><Relationship Id="rId2" Type="http://schemas.openxmlformats.org/officeDocument/2006/relationships/hyperlink" Target="https://class-component.vuejs.org/" TargetMode="External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hyperlink" Target="https://github.com/dmitryweiner/vue-training/commit/fc55996e46944f1e452c7b2eedacc827a26d61a5" TargetMode="External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github.com/dmitryweiner/vue-training/commit/b2ac7e628f486608e3f71d009b9e547360aab04e" TargetMode="External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vue-training/commit/c9824f3a3086eb7455eef55bf858f464f3bfc528" TargetMode="External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vue-training/commit/b2ac7e628f486608e3f71d009b9e547360aab04e" TargetMode="External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vue-training/commit/8426e684da1b4b247f3805021d1e9bca1de72fa5" TargetMode="External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hyperlink" Target="https://github.com/dmitryweiner/vue-training/commit/31c56c5d9f71ef0bb458b73044e6daf2052983fa" TargetMode="External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60000" y="333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Семинар 4: продолжаем работать с Vue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40000" y="4680000"/>
            <a:ext cx="9179280" cy="25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ru-RU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Дмитрий Вайнер</a:t>
            </a:r>
            <a:endParaRPr b="0" lang="ru-RU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Тлг: ci807ca</a:t>
            </a:r>
            <a:endParaRPr b="0" lang="ru-RU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200" spc="-1" strike="noStrike" u="sng">
                <a:solidFill>
                  <a:srgbClr val="0000ff"/>
                </a:solidFill>
                <a:uFillTx/>
                <a:latin typeface="Source Sans Pro Light"/>
                <a:ea typeface="DejaVu Sans"/>
                <a:hlinkClick r:id="rId1"/>
              </a:rPr>
              <a:t>https://github.com/dmitryweiner/vue-training</a:t>
            </a:r>
            <a:endParaRPr b="0" lang="ru-RU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Исследовать свойства декораторов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 u="sng">
                <a:solidFill>
                  <a:srgbClr val="0000ff"/>
                </a:solidFill>
                <a:uFillTx/>
                <a:latin typeface="Source Sans Pro Light"/>
                <a:ea typeface="DejaVu Sans"/>
                <a:hlinkClick r:id="rId1"/>
              </a:rPr>
              <a:t>https://github.com/kaorun343/vue-property-decorator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 u="sng">
                <a:solidFill>
                  <a:srgbClr val="0000ff"/>
                </a:solidFill>
                <a:uFillTx/>
                <a:latin typeface="Source Sans Pro Light"/>
                <a:ea typeface="DejaVu Sans"/>
                <a:hlinkClick r:id="rId2"/>
              </a:rPr>
              <a:t>https://class-component.vuejs.org/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Типовая структура компонента (было)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504000" y="1262160"/>
            <a:ext cx="9072000" cy="6305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export default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{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85609a"/>
                </a:solidFill>
                <a:latin typeface="Menlo"/>
                <a:ea typeface="Menlo"/>
              </a:rPr>
              <a:t>name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: </a:t>
            </a:r>
            <a:r>
              <a:rPr b="0" lang="ru-RU" sz="1200" spc="-1" strike="noStrike">
                <a:solidFill>
                  <a:srgbClr val="587647"/>
                </a:solidFill>
                <a:latin typeface="Menlo"/>
                <a:ea typeface="Menlo"/>
              </a:rPr>
              <a:t>"MessagesList"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, </a:t>
            </a:r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// имя компонента: то, что потом будет отображаться как тег &lt;MessagesList /&gt;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data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: () =&gt; ({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85609a"/>
                </a:solidFill>
                <a:latin typeface="Menlo"/>
                <a:ea typeface="Menlo"/>
              </a:rPr>
              <a:t>stateVariable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: </a:t>
            </a:r>
            <a:r>
              <a:rPr b="0" lang="ru-RU" sz="1200" spc="-1" strike="noStrike">
                <a:solidFill>
                  <a:srgbClr val="5684ad"/>
                </a:solidFill>
                <a:latin typeface="Menlo"/>
                <a:ea typeface="Menlo"/>
              </a:rPr>
              <a:t>1 </a:t>
            </a:r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// изменяемые свойства компонента, влияющие на отрисовку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})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,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85609a"/>
                </a:solidFill>
                <a:latin typeface="Menlo"/>
                <a:ea typeface="Menlo"/>
              </a:rPr>
              <a:t>props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: [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587647"/>
                </a:solidFill>
                <a:latin typeface="Menlo"/>
                <a:ea typeface="Menlo"/>
              </a:rPr>
              <a:t>"messages" </a:t>
            </a:r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// входные параметры компонента, могут изменяться родителем, но не самим компонентом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]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,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85609a"/>
                </a:solidFill>
                <a:latin typeface="Menlo"/>
                <a:ea typeface="Menlo"/>
              </a:rPr>
              <a:t>computed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: {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...</a:t>
            </a:r>
            <a:r>
              <a:rPr b="1" i="1" lang="ru-RU" sz="1200" spc="-1" strike="noStrike">
                <a:solidFill>
                  <a:srgbClr val="85609a"/>
                </a:solidFill>
                <a:latin typeface="Menlo"/>
                <a:ea typeface="Menlo"/>
              </a:rPr>
              <a:t>mapGetters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([</a:t>
            </a:r>
            <a:r>
              <a:rPr b="0" lang="ru-RU" sz="1200" spc="-1" strike="noStrike">
                <a:solidFill>
                  <a:srgbClr val="587647"/>
                </a:solidFill>
                <a:latin typeface="Menlo"/>
                <a:ea typeface="Menlo"/>
              </a:rPr>
              <a:t>"messagesCount"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])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, </a:t>
            </a:r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// вычисляемое свойство берётся из стора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anotherComputedMethod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: () =&gt; { </a:t>
            </a:r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// просто вычисляемое свойство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            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return </a:t>
            </a:r>
            <a:r>
              <a:rPr b="0" lang="ru-RU" sz="1200" spc="-1" strike="noStrike">
                <a:solidFill>
                  <a:srgbClr val="5684ad"/>
                </a:solidFill>
                <a:latin typeface="Menlo"/>
                <a:ea typeface="Menlo"/>
              </a:rPr>
              <a:t>1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}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}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,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created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: () =&gt; { </a:t>
            </a:r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// коллбэк срабатывает при создании компонента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}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,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mounted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: () =&gt; { </a:t>
            </a:r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// коллбэк срабатывает при монтировании компонента в DOM 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}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,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destroyed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: () =&gt; { </a:t>
            </a:r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// коллбэк срабатывает при удалении компонента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}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,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85609a"/>
                </a:solidFill>
                <a:latin typeface="Menlo"/>
                <a:ea typeface="Menlo"/>
              </a:rPr>
              <a:t>methods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: { </a:t>
            </a:r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// собственные методы компонента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oneMethod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: () =&gt; {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            </a:t>
            </a:r>
            <a:r>
              <a:rPr b="1" i="1" lang="ru-RU" sz="1200" spc="-1" strike="noStrike">
                <a:solidFill>
                  <a:srgbClr val="85609a"/>
                </a:solidFill>
                <a:latin typeface="Menlo"/>
                <a:ea typeface="Menlo"/>
              </a:rPr>
              <a:t>console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.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log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(</a:t>
            </a:r>
            <a:r>
              <a:rPr b="0" lang="ru-RU" sz="1200" spc="-1" strike="noStrike">
                <a:solidFill>
                  <a:srgbClr val="587647"/>
                </a:solidFill>
                <a:latin typeface="Menlo"/>
                <a:ea typeface="Menlo"/>
              </a:rPr>
              <a:t>"Method call"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)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}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,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anotherMethod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: () =&gt; {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            </a:t>
            </a:r>
            <a:r>
              <a:rPr b="1" i="1" lang="ru-RU" sz="1200" spc="-1" strike="noStrike">
                <a:solidFill>
                  <a:srgbClr val="85609a"/>
                </a:solidFill>
                <a:latin typeface="Menlo"/>
                <a:ea typeface="Menlo"/>
              </a:rPr>
              <a:t>console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.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log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(</a:t>
            </a:r>
            <a:r>
              <a:rPr b="0" lang="ru-RU" sz="1200" spc="-1" strike="noStrike">
                <a:solidFill>
                  <a:srgbClr val="587647"/>
                </a:solidFill>
                <a:latin typeface="Menlo"/>
                <a:ea typeface="Menlo"/>
              </a:rPr>
              <a:t>"Method call 2"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)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}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,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}</a:t>
            </a:r>
            <a:endParaRPr b="0" lang="ru-RU" sz="1200" spc="-1" strike="noStrike">
              <a:latin typeface="Arial"/>
            </a:endParaRPr>
          </a:p>
          <a:p>
            <a:r>
              <a:rPr b="0" lang="ru-RU" sz="3200" spc="-1" strike="noStrike">
                <a:solidFill>
                  <a:srgbClr val="99a8ba"/>
                </a:solidFill>
                <a:latin typeface="Menlo"/>
              </a:rPr>
              <a:t>}</a:t>
            </a:r>
            <a:endParaRPr b="0" lang="ru-RU" sz="3200" spc="-1" strike="noStrike">
              <a:solidFill>
                <a:srgbClr val="99a8ba"/>
              </a:solidFill>
              <a:latin typeface="Menlo"/>
              <a:ea typeface="Menlo"/>
            </a:endParaRPr>
          </a:p>
          <a:p>
            <a:endParaRPr b="0" lang="ru-RU" sz="3200" spc="-1" strike="noStrike">
              <a:solidFill>
                <a:srgbClr val="99a8ba"/>
              </a:solidFill>
              <a:latin typeface="Menlo"/>
              <a:ea typeface="Menl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Типовая структура компонента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1025280" y="1444680"/>
            <a:ext cx="9071640" cy="6428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ru-RU" sz="1200" spc="-1" strike="noStrike">
                <a:solidFill>
                  <a:srgbClr val="ada920"/>
                </a:solidFill>
                <a:latin typeface="Menlo"/>
                <a:ea typeface="Menlo"/>
              </a:rPr>
              <a:t>@Component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({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85609a"/>
                </a:solidFill>
                <a:latin typeface="Menlo"/>
                <a:ea typeface="Menlo"/>
              </a:rPr>
              <a:t>computed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: {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...</a:t>
            </a:r>
            <a:r>
              <a:rPr b="1" i="1" lang="ru-RU" sz="1200" spc="-1" strike="noStrike">
                <a:solidFill>
                  <a:srgbClr val="85609a"/>
                </a:solidFill>
                <a:latin typeface="Menlo"/>
                <a:ea typeface="Menlo"/>
              </a:rPr>
              <a:t>mapGetters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([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            </a:t>
            </a:r>
            <a:r>
              <a:rPr b="0" lang="ru-RU" sz="1200" spc="-1" strike="noStrike">
                <a:solidFill>
                  <a:srgbClr val="587647"/>
                </a:solidFill>
                <a:latin typeface="Menlo"/>
                <a:ea typeface="Menlo"/>
              </a:rPr>
              <a:t>'messagesCount'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587647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])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</a:rPr>
              <a:t>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</a:rPr>
              <a:t>}</a:t>
            </a:r>
            <a:endParaRPr b="0" lang="ru-RU" sz="1200" spc="-1" strike="noStrike">
              <a:solidFill>
                <a:srgbClr val="99a8ba"/>
              </a:solidFill>
              <a:latin typeface="Menlo"/>
              <a:ea typeface="Menlo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</a:rPr>
              <a:t>})</a:t>
            </a:r>
            <a:endParaRPr b="0" lang="ru-RU" sz="1200" spc="-1" strike="noStrike">
              <a:solidFill>
                <a:srgbClr val="99a8ba"/>
              </a:solidFill>
              <a:latin typeface="Menlo"/>
              <a:ea typeface="Menlo"/>
            </a:endParaRPr>
          </a:p>
          <a:p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export default class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MessagesList 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extends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Vue {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ada920"/>
                </a:solidFill>
                <a:latin typeface="Menlo"/>
                <a:ea typeface="Menlo"/>
              </a:rPr>
              <a:t>@Prop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() </a:t>
            </a:r>
            <a:r>
              <a:rPr b="0" lang="ru-RU" sz="1200" spc="-1" strike="noStrike">
                <a:solidFill>
                  <a:srgbClr val="85609a"/>
                </a:solidFill>
                <a:latin typeface="Menlo"/>
                <a:ea typeface="Menlo"/>
              </a:rPr>
              <a:t>messages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: IMessagesList = []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; </a:t>
            </a:r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// свойство, задаваемое родителем</a:t>
            </a:r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solidFill>
                <a:srgbClr val="6d6d6d"/>
              </a:solidFill>
              <a:latin typeface="Menlo"/>
              <a:ea typeface="Menlo"/>
            </a:endParaRPr>
          </a:p>
          <a:p>
            <a:r>
              <a:rPr b="0" lang="ru-RU" sz="1200" spc="-1" strike="noStrike">
                <a:solidFill>
                  <a:srgbClr val="6d6d6d"/>
                </a:solidFill>
                <a:latin typeface="Menlo"/>
              </a:rPr>
              <a:t>    </a:t>
            </a:r>
            <a:r>
              <a:rPr b="0" lang="ru-RU" sz="1200" spc="-1" strike="noStrike">
                <a:solidFill>
                  <a:srgbClr val="6d6d6d"/>
                </a:solidFill>
                <a:latin typeface="Menlo"/>
              </a:rPr>
              <a:t>// стэйт: изменяемое внутри компонента свойство, влияющиее на отрисовку</a:t>
            </a:r>
            <a:endParaRPr b="0" lang="ru-RU" sz="1200" spc="-1" strike="noStrike">
              <a:solidFill>
                <a:srgbClr val="6d6d6d"/>
              </a:solidFill>
              <a:latin typeface="Menlo"/>
              <a:ea typeface="Menlo"/>
            </a:endParaRPr>
          </a:p>
          <a:p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85609a"/>
                </a:solidFill>
                <a:latin typeface="Menlo"/>
                <a:ea typeface="Menlo"/>
              </a:rPr>
              <a:t>stateVariable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: 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number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= </a:t>
            </a:r>
            <a:r>
              <a:rPr b="0" lang="ru-RU" sz="1200" spc="-1" strike="noStrike">
                <a:solidFill>
                  <a:srgbClr val="5684ad"/>
                </a:solidFill>
                <a:latin typeface="Menlo"/>
                <a:ea typeface="Menlo"/>
              </a:rPr>
              <a:t>1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solidFill>
                <a:srgbClr val="bf6426"/>
              </a:solidFill>
              <a:latin typeface="Menlo"/>
              <a:ea typeface="Menlo"/>
            </a:endParaRPr>
          </a:p>
          <a:p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// вычисляемое свойство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get 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anotherComputedMethod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() {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return </a:t>
            </a:r>
            <a:r>
              <a:rPr b="0" lang="ru-RU" sz="1200" spc="-1" strike="noStrike">
                <a:solidFill>
                  <a:srgbClr val="5684ad"/>
                </a:solidFill>
                <a:latin typeface="Menlo"/>
                <a:ea typeface="Menlo"/>
              </a:rPr>
              <a:t>1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}</a:t>
            </a:r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solidFill>
                <a:srgbClr val="99a8ba"/>
              </a:solidFill>
              <a:latin typeface="Menlo"/>
              <a:ea typeface="Menlo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// коллбэки компонента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created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() {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</a:rPr>
              <a:t>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</a:rPr>
              <a:t>}</a:t>
            </a:r>
            <a:endParaRPr b="0" lang="ru-RU" sz="1200" spc="-1" strike="noStrike">
              <a:solidFill>
                <a:srgbClr val="99a8ba"/>
              </a:solidFill>
              <a:latin typeface="Menlo"/>
              <a:ea typeface="Menlo"/>
            </a:endParaRPr>
          </a:p>
          <a:p>
            <a:endParaRPr b="0" lang="ru-RU" sz="1200" spc="-1" strike="noStrike">
              <a:solidFill>
                <a:srgbClr val="99a8ba"/>
              </a:solidFill>
              <a:latin typeface="Menlo"/>
              <a:ea typeface="Menlo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mounted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() {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</a:rPr>
              <a:t>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</a:rPr>
              <a:t>}</a:t>
            </a:r>
            <a:endParaRPr b="0" lang="ru-RU" sz="1200" spc="-1" strike="noStrike">
              <a:solidFill>
                <a:srgbClr val="99a8ba"/>
              </a:solidFill>
              <a:latin typeface="Menlo"/>
              <a:ea typeface="Menlo"/>
            </a:endParaRPr>
          </a:p>
          <a:p>
            <a:endParaRPr b="0" lang="ru-RU" sz="1200" spc="-1" strike="noStrike">
              <a:solidFill>
                <a:srgbClr val="99a8ba"/>
              </a:solidFill>
              <a:latin typeface="Menlo"/>
              <a:ea typeface="Menlo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destroyed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() {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</a:rPr>
              <a:t>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</a:rPr>
              <a:t>}</a:t>
            </a:r>
            <a:endParaRPr b="0" lang="ru-RU" sz="1200" spc="-1" strike="noStrike">
              <a:solidFill>
                <a:srgbClr val="99a8ba"/>
              </a:solidFill>
              <a:latin typeface="Menlo"/>
              <a:ea typeface="Menlo"/>
            </a:endParaRPr>
          </a:p>
          <a:p>
            <a:endParaRPr b="0" lang="ru-RU" sz="1200" spc="-1" strike="noStrike">
              <a:solidFill>
                <a:srgbClr val="99a8ba"/>
              </a:solidFill>
              <a:latin typeface="Menlo"/>
              <a:ea typeface="Menlo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// собственные методы компонента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oneMethod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() {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</a:rPr>
              <a:t>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</a:rPr>
              <a:t>}</a:t>
            </a:r>
            <a:endParaRPr b="0" lang="ru-RU" sz="1200" spc="-1" strike="noStrike">
              <a:solidFill>
                <a:srgbClr val="99a8ba"/>
              </a:solidFill>
              <a:latin typeface="Menlo"/>
              <a:ea typeface="Menlo"/>
            </a:endParaRPr>
          </a:p>
          <a:p>
            <a:endParaRPr b="0" lang="ru-RU" sz="1200" spc="-1" strike="noStrike">
              <a:solidFill>
                <a:srgbClr val="99a8ba"/>
              </a:solidFill>
              <a:latin typeface="Menlo"/>
              <a:ea typeface="Menlo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anotherMehtod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() {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</a:rPr>
              <a:t>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</a:rPr>
              <a:t>}</a:t>
            </a:r>
            <a:endParaRPr b="0" lang="ru-RU" sz="1200" spc="-1" strike="noStrike">
              <a:solidFill>
                <a:srgbClr val="99a8ba"/>
              </a:solidFill>
              <a:latin typeface="Menlo"/>
              <a:ea typeface="Menlo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</a:rPr>
              <a:t>}</a:t>
            </a:r>
            <a:endParaRPr b="0" lang="ru-RU" sz="1200" spc="-1" strike="noStrike">
              <a:solidFill>
                <a:srgbClr val="99a8ba"/>
              </a:solidFill>
              <a:latin typeface="Menlo"/>
              <a:ea typeface="Menlo"/>
            </a:endParaRPr>
          </a:p>
          <a:p>
            <a:endParaRPr b="0" lang="ru-RU" sz="1200" spc="-1" strike="noStrike">
              <a:solidFill>
                <a:srgbClr val="99a8ba"/>
              </a:solidFill>
              <a:latin typeface="Menlo"/>
              <a:ea typeface="Menl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MapGetters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2160000" y="2349720"/>
            <a:ext cx="5718600" cy="4993560"/>
          </a:xfrm>
          <a:prstGeom prst="rect">
            <a:avLst/>
          </a:prstGeom>
          <a:ln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Какой код не на своем месте?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MapGetters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Перенесем вычисление кол-ва в store.js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Сделаем маппинг в компоненте и используем в шаблоне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6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1800000" y="2304000"/>
            <a:ext cx="5017320" cy="151128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146160" y="4392000"/>
            <a:ext cx="3741120" cy="309528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3"/>
          <a:stretch/>
        </p:blipFill>
        <p:spPr>
          <a:xfrm>
            <a:off x="4348080" y="4392000"/>
            <a:ext cx="5875200" cy="1655280"/>
          </a:xfrm>
          <a:prstGeom prst="rect">
            <a:avLst/>
          </a:prstGeom>
          <a:ln>
            <a:noFill/>
          </a:ln>
        </p:spPr>
      </p:pic>
      <p:sp>
        <p:nvSpPr>
          <p:cNvPr id="171" name="CustomShape 3"/>
          <p:cNvSpPr/>
          <p:nvPr/>
        </p:nvSpPr>
        <p:spPr>
          <a:xfrm>
            <a:off x="3887640" y="6840000"/>
            <a:ext cx="61927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 u="sng">
                <a:solidFill>
                  <a:srgbClr val="0000ff"/>
                </a:solidFill>
                <a:uFillTx/>
                <a:latin typeface="Arial"/>
                <a:hlinkClick r:id="rId4"/>
              </a:rPr>
              <a:t>https://github.com/dmitryweiner/vue-training/commit/fc55996e46944f1e452c7b2eedacc827a26d61a5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TypeScript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Как подключить?</a:t>
            </a:r>
            <a:endParaRPr b="0" lang="ru-RU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Wingdings" charset="2"/>
              <a:buChar char=""/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При создании проекта надо выбрать использование TypeScript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ru-RU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Wingdings" charset="2"/>
              <a:buChar char=""/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Или же выполнить страшную команду</a:t>
            </a:r>
            <a:endParaRPr b="0" lang="ru-RU" sz="26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72000" y="3456000"/>
            <a:ext cx="10511640" cy="187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TypeScript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_x005F_x0010_Выполнить страшную команду</a:t>
            </a:r>
            <a:endParaRPr b="0" lang="ru-RU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Wingdings" charset="2"/>
              <a:buChar char=""/>
            </a:pPr>
            <a:r>
              <a:rPr b="0" lang="ru-RU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vue add typescript (закоммитить перед выполнением все изменения, они сотрутся)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ru-RU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Wingdings" charset="2"/>
              <a:buChar char=""/>
            </a:pPr>
            <a:r>
              <a:rPr b="0" lang="ru-RU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tsconfig.json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85609a"/>
                </a:solidFill>
                <a:latin typeface="Menlo"/>
                <a:ea typeface="Menlo"/>
              </a:rPr>
              <a:t>"strict"</a:t>
            </a:r>
            <a:r>
              <a:rPr b="0" lang="ru-RU" sz="1600" spc="-1" strike="noStrike">
                <a:solidFill>
                  <a:srgbClr val="bf6426"/>
                </a:solidFill>
                <a:latin typeface="Menlo"/>
                <a:ea typeface="Menlo"/>
              </a:rPr>
              <a:t>: false,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272520" y="4032000"/>
            <a:ext cx="10167120" cy="863640"/>
          </a:xfrm>
          <a:prstGeom prst="rect">
            <a:avLst/>
          </a:prstGeom>
          <a:ln>
            <a:noFill/>
          </a:ln>
        </p:spPr>
      </p:pic>
      <p:sp>
        <p:nvSpPr>
          <p:cNvPr id="178" name="CustomShape 3"/>
          <p:cNvSpPr/>
          <p:nvPr/>
        </p:nvSpPr>
        <p:spPr>
          <a:xfrm>
            <a:off x="936000" y="6840360"/>
            <a:ext cx="91443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https://github.com/dmitryweiner/vue-training/commit/b2ac7e628f486608e3f71d009b9e547360aab04e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TypeScript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Wingdings" charset="2"/>
              <a:buChar char=""/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_x005F_x0010_Создать файл .eslintrc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99a8ba"/>
                </a:solidFill>
                <a:latin typeface="Menlo"/>
                <a:ea typeface="DejaVu Sans"/>
              </a:rPr>
              <a:t>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  </a:t>
            </a:r>
            <a:r>
              <a:rPr b="0" lang="ru-RU" sz="1800" spc="-1" strike="noStrike">
                <a:solidFill>
                  <a:srgbClr val="85609a"/>
                </a:solidFill>
                <a:latin typeface="Menlo"/>
                <a:ea typeface="Menlo"/>
              </a:rPr>
              <a:t>"parserOptions"</a:t>
            </a:r>
            <a:r>
              <a:rPr b="0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: </a:t>
            </a:r>
            <a:r>
              <a:rPr b="0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    </a:t>
            </a:r>
            <a:r>
              <a:rPr b="0" lang="ru-RU" sz="1800" spc="-1" strike="noStrike">
                <a:solidFill>
                  <a:srgbClr val="85609a"/>
                </a:solidFill>
                <a:latin typeface="Menlo"/>
                <a:ea typeface="Menlo"/>
              </a:rPr>
              <a:t>"parser"</a:t>
            </a:r>
            <a:r>
              <a:rPr b="0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: </a:t>
            </a:r>
            <a:r>
              <a:rPr b="0" lang="ru-RU" sz="1800" spc="-1" strike="noStrike">
                <a:solidFill>
                  <a:srgbClr val="587647"/>
                </a:solidFill>
                <a:latin typeface="Menlo"/>
                <a:ea typeface="Menlo"/>
              </a:rPr>
              <a:t>"babel-eslint"</a:t>
            </a:r>
            <a:r>
              <a:rPr b="0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,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    </a:t>
            </a:r>
            <a:r>
              <a:rPr b="0" lang="ru-RU" sz="1800" spc="-1" strike="noStrike">
                <a:solidFill>
                  <a:srgbClr val="85609a"/>
                </a:solidFill>
                <a:latin typeface="Menlo"/>
                <a:ea typeface="Menlo"/>
              </a:rPr>
              <a:t>"ecmaFeatures"</a:t>
            </a:r>
            <a:r>
              <a:rPr b="0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: </a:t>
            </a:r>
            <a:r>
              <a:rPr b="0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      </a:t>
            </a:r>
            <a:r>
              <a:rPr b="0" lang="ru-RU" sz="1800" spc="-1" strike="noStrike">
                <a:solidFill>
                  <a:srgbClr val="85609a"/>
                </a:solidFill>
                <a:latin typeface="Menlo"/>
                <a:ea typeface="Menlo"/>
              </a:rPr>
              <a:t>"legacyDecorators"</a:t>
            </a:r>
            <a:r>
              <a:rPr b="0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: true,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      </a:t>
            </a:r>
            <a:r>
              <a:rPr b="0" lang="ru-RU" sz="1800" spc="-1" strike="noStrike">
                <a:solidFill>
                  <a:srgbClr val="85609a"/>
                </a:solidFill>
                <a:latin typeface="Menlo"/>
                <a:ea typeface="Menlo"/>
              </a:rPr>
              <a:t>"jsx"</a:t>
            </a:r>
            <a:r>
              <a:rPr b="0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: true,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      </a:t>
            </a:r>
            <a:r>
              <a:rPr b="0" lang="ru-RU" sz="1800" spc="-1" strike="noStrike">
                <a:solidFill>
                  <a:srgbClr val="85609a"/>
                </a:solidFill>
                <a:latin typeface="Menlo"/>
                <a:ea typeface="Menlo"/>
              </a:rPr>
              <a:t>"modules"</a:t>
            </a:r>
            <a:r>
              <a:rPr b="0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: true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    </a:t>
            </a:r>
            <a:r>
              <a:rPr b="0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  </a:t>
            </a:r>
            <a:r>
              <a:rPr b="0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}</a:t>
            </a:r>
            <a:r>
              <a:rPr b="0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,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  </a:t>
            </a:r>
            <a:r>
              <a:rPr b="0" lang="ru-RU" sz="1800" spc="-1" strike="noStrike">
                <a:solidFill>
                  <a:srgbClr val="85609a"/>
                </a:solidFill>
                <a:latin typeface="Menlo"/>
                <a:ea typeface="Menlo"/>
              </a:rPr>
              <a:t>"extends"</a:t>
            </a:r>
            <a:r>
              <a:rPr b="0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: </a:t>
            </a:r>
            <a:r>
              <a:rPr b="0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[</a:t>
            </a:r>
            <a:r>
              <a:rPr b="0" lang="ru-RU" sz="1800" spc="-1" strike="noStrike">
                <a:solidFill>
                  <a:srgbClr val="587647"/>
                </a:solidFill>
                <a:latin typeface="Menlo"/>
                <a:ea typeface="Menlo"/>
              </a:rPr>
              <a:t>"plugin:vue/base"</a:t>
            </a:r>
            <a:r>
              <a:rPr b="0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]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99a8ba"/>
                </a:solidFill>
                <a:latin typeface="Menlo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864000" y="6840000"/>
            <a:ext cx="92163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https://github.com/dmitryweiner/vue-training/commit/c9824f3a3086eb7455eef55bf858f464f3bfc528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TypeScript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_x005F_x0010_</a:t>
            </a: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  <a:ea typeface="Menlo"/>
              </a:rPr>
              <a:t>Починить App.vue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e1b358"/>
                </a:solidFill>
                <a:latin typeface="Menlo"/>
                <a:ea typeface="Menlo"/>
              </a:rPr>
              <a:t>&lt;script </a:t>
            </a:r>
            <a:r>
              <a:rPr b="1" lang="ru-RU" sz="1800" spc="-1" strike="noStrike">
                <a:solidFill>
                  <a:srgbClr val="acacac"/>
                </a:solidFill>
                <a:latin typeface="Menlo"/>
                <a:ea typeface="Menlo"/>
              </a:rPr>
              <a:t>lang</a:t>
            </a:r>
            <a:r>
              <a:rPr b="1" lang="ru-RU" sz="1800" spc="-1" strike="noStrike">
                <a:solidFill>
                  <a:srgbClr val="95b84f"/>
                </a:solidFill>
                <a:latin typeface="Menlo"/>
                <a:ea typeface="Menlo"/>
              </a:rPr>
              <a:t>="ts"</a:t>
            </a:r>
            <a:r>
              <a:rPr b="1" lang="ru-RU" sz="1800" spc="-1" strike="noStrike">
                <a:solidFill>
                  <a:srgbClr val="e1b358"/>
                </a:solidFill>
                <a:latin typeface="Menlo"/>
                <a:ea typeface="Menlo"/>
              </a:rPr>
              <a:t>&gt;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import </a:t>
            </a:r>
            <a:r>
              <a:rPr b="1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{ </a:t>
            </a:r>
            <a:r>
              <a:rPr b="1" lang="ru-RU" sz="1800" spc="-1" strike="noStrike">
                <a:solidFill>
                  <a:srgbClr val="febb5b"/>
                </a:solidFill>
                <a:latin typeface="Menlo"/>
                <a:ea typeface="Menlo"/>
              </a:rPr>
              <a:t>Component</a:t>
            </a:r>
            <a:r>
              <a:rPr b="1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, </a:t>
            </a:r>
            <a:r>
              <a:rPr b="1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Vue } </a:t>
            </a:r>
            <a:r>
              <a:rPr b="1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from </a:t>
            </a:r>
            <a:r>
              <a:rPr b="1" lang="ru-RU" sz="1800" spc="-1" strike="noStrike">
                <a:solidFill>
                  <a:srgbClr val="587647"/>
                </a:solidFill>
                <a:latin typeface="Menlo"/>
                <a:ea typeface="Menlo"/>
              </a:rPr>
              <a:t>'vue-property-decorator'</a:t>
            </a:r>
            <a:r>
              <a:rPr b="1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import </a:t>
            </a:r>
            <a:r>
              <a:rPr b="1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MessagesList </a:t>
            </a:r>
            <a:r>
              <a:rPr b="1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from </a:t>
            </a:r>
            <a:r>
              <a:rPr b="1" lang="ru-RU" sz="1800" spc="-1" strike="noStrike">
                <a:solidFill>
                  <a:srgbClr val="587647"/>
                </a:solidFill>
                <a:latin typeface="Menlo"/>
                <a:ea typeface="Menlo"/>
              </a:rPr>
              <a:t>"./components/MessagesList.vue"</a:t>
            </a:r>
            <a:r>
              <a:rPr b="1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import </a:t>
            </a:r>
            <a:r>
              <a:rPr b="1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MessageForm </a:t>
            </a:r>
            <a:r>
              <a:rPr b="1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from </a:t>
            </a:r>
            <a:r>
              <a:rPr b="1" lang="ru-RU" sz="1800" spc="-1" strike="noStrike">
                <a:solidFill>
                  <a:srgbClr val="587647"/>
                </a:solidFill>
                <a:latin typeface="Menlo"/>
                <a:ea typeface="Menlo"/>
              </a:rPr>
              <a:t>"./components/MessageForm.vue"</a:t>
            </a:r>
            <a:r>
              <a:rPr b="1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ada920"/>
                </a:solidFill>
                <a:latin typeface="Menlo"/>
                <a:ea typeface="Menlo"/>
              </a:rPr>
              <a:t>@Component</a:t>
            </a:r>
            <a:r>
              <a:rPr b="1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({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  </a:t>
            </a:r>
            <a:r>
              <a:rPr b="1" lang="ru-RU" sz="1800" spc="-1" strike="noStrike">
                <a:solidFill>
                  <a:srgbClr val="85609a"/>
                </a:solidFill>
                <a:latin typeface="Menlo"/>
                <a:ea typeface="Menlo"/>
              </a:rPr>
              <a:t>components</a:t>
            </a:r>
            <a:r>
              <a:rPr b="1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: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    </a:t>
            </a:r>
            <a:r>
              <a:rPr b="1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MessageForm</a:t>
            </a:r>
            <a:r>
              <a:rPr b="1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,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    </a:t>
            </a:r>
            <a:r>
              <a:rPr b="1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MessagesList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  </a:t>
            </a:r>
            <a:r>
              <a:rPr b="1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}</a:t>
            </a:r>
            <a:r>
              <a:rPr b="1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,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1c1c1c"/>
                </a:solidFill>
                <a:latin typeface="Source Sans Pro Semibold"/>
                <a:ea typeface="Menlo"/>
              </a:rPr>
              <a:t>})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export default class </a:t>
            </a:r>
            <a:r>
              <a:rPr b="1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App </a:t>
            </a:r>
            <a:r>
              <a:rPr b="1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extends </a:t>
            </a:r>
            <a:r>
              <a:rPr b="1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Vue {}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1c1c1c"/>
                </a:solidFill>
                <a:latin typeface="Source Sans Pro Semibold"/>
                <a:ea typeface="Menlo"/>
              </a:rPr>
              <a:t>&lt;/script&gt;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936000" y="6840000"/>
            <a:ext cx="91443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https://github.com/dmitryweiner/vue-training/commit/b2ac7e628f486608e3f71d009b9e547360aab04e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Время создавать интерфейсы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Создать файл src/interfaces/messages.ts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export interface </a:t>
            </a:r>
            <a:r>
              <a:rPr b="1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IMessage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    </a:t>
            </a:r>
            <a:r>
              <a:rPr b="1" lang="ru-RU" sz="1800" spc="-1" strike="noStrike">
                <a:solidFill>
                  <a:srgbClr val="85609a"/>
                </a:solidFill>
                <a:latin typeface="Menlo"/>
                <a:ea typeface="Menlo"/>
              </a:rPr>
              <a:t>message</a:t>
            </a:r>
            <a:r>
              <a:rPr b="1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: </a:t>
            </a:r>
            <a:r>
              <a:rPr b="1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string;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    </a:t>
            </a:r>
            <a:r>
              <a:rPr b="1" lang="ru-RU" sz="1800" spc="-1" strike="noStrike">
                <a:solidFill>
                  <a:srgbClr val="85609a"/>
                </a:solidFill>
                <a:latin typeface="Menlo"/>
                <a:ea typeface="Menlo"/>
              </a:rPr>
              <a:t>nick</a:t>
            </a:r>
            <a:r>
              <a:rPr b="1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: </a:t>
            </a:r>
            <a:r>
              <a:rPr b="1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string;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export interface </a:t>
            </a:r>
            <a:r>
              <a:rPr b="1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IMessagesList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    </a:t>
            </a:r>
            <a:r>
              <a:rPr b="1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[</a:t>
            </a:r>
            <a:r>
              <a:rPr b="1" lang="ru-RU" sz="1800" spc="-1" strike="noStrike">
                <a:solidFill>
                  <a:srgbClr val="85609a"/>
                </a:solidFill>
                <a:latin typeface="Menlo"/>
                <a:ea typeface="Menlo"/>
              </a:rPr>
              <a:t>index</a:t>
            </a:r>
            <a:r>
              <a:rPr b="1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: </a:t>
            </a:r>
            <a:r>
              <a:rPr b="1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number</a:t>
            </a:r>
            <a:r>
              <a:rPr b="1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]: IMessage</a:t>
            </a:r>
            <a:r>
              <a:rPr b="1" lang="ru-RU" sz="18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99a8ba"/>
                </a:solidFill>
                <a:latin typeface="Menlo"/>
                <a:ea typeface="Menlo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936000" y="6840000"/>
            <a:ext cx="91443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https://github.com/dmitryweiner/vue-training/commit/8426e684da1b4b247f3805021d1e9bca1de72fa5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Перепишем класс MessagesList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53280" y="2160000"/>
            <a:ext cx="3978000" cy="359928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4206600" y="2232000"/>
            <a:ext cx="5873760" cy="3383640"/>
          </a:xfrm>
          <a:prstGeom prst="rect">
            <a:avLst/>
          </a:prstGeom>
          <a:ln>
            <a:noFill/>
          </a:ln>
        </p:spPr>
      </p:pic>
      <p:sp>
        <p:nvSpPr>
          <p:cNvPr id="191" name="CustomShape 2"/>
          <p:cNvSpPr/>
          <p:nvPr/>
        </p:nvSpPr>
        <p:spPr>
          <a:xfrm>
            <a:off x="936000" y="6840000"/>
            <a:ext cx="91443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https://github.com/dmitryweiner/vue-training/commit/31c56c5d9f71ef0bb458b73044e6daf2052983fa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Application>LibreOffice/6.4.0.3$MacOSX_X86_64 LibreOffice_project/b0a288ab3d2d4774cb44b62f04d5d28733ac6df8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2020-03-15T20:24:02Z</dcterms:created>
  <dc:creator/>
  <dc:description/>
  <dc:language>ru-RU</dc:language>
  <cp:lastModifiedBy/>
  <dcterms:modified xsi:type="dcterms:W3CDTF">2020-03-17T13:28:12Z</dcterms:modified>
  <cp:revision>13</cp:revision>
  <dc:subject/>
  <dc:title>Alizarin</dc:title>
</cp:coreProperties>
</file>