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_rels/slideLayout7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37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17.xml" ContentType="application/vnd.openxmlformats-officedocument.presentationml.slide+xml"/>
  <Override PartName="/ppt/slides/slide33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30.xml" ContentType="application/vnd.openxmlformats-officedocument.presentationml.slide+xml"/>
  <Override PartName="/ppt/slides/slide16.xml" ContentType="application/vnd.openxmlformats-officedocument.presentationml.slide+xml"/>
  <Override PartName="/ppt/slides/slide3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react-training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raw.githubusercontent.com/dmitryweiner/react-training/deee2c1cf24ad8a6a423123cf582ad860ac59c0d/server.js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medium.com/devschacht/introducing-npx-an-npm-package-runner-a72a658cd9e6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chrome.google.com/webstore/detail/redux-devtools/lmhkpmbekcpmknklioeibfkpmmfibljd?hl=en" TargetMode="External"/><Relationship Id="rId2" Type="http://schemas.openxmlformats.org/officeDocument/2006/relationships/slideLayout" Target="../slideLayouts/slideLayout6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redux.js.org/advanced/example-reddit-api/" TargetMode="External"/><Relationship Id="rId2" Type="http://schemas.openxmlformats.org/officeDocument/2006/relationships/hyperlink" Target="https://codesandbox.io/s/9on71rvnyo" TargetMode="External"/><Relationship Id="rId3" Type="http://schemas.openxmlformats.org/officeDocument/2006/relationships/slideLayout" Target="../slideLayouts/slideLayout6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learn.javascript.ru/fetch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Семинар по React.js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04000" y="4085280"/>
            <a:ext cx="9070560" cy="27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 приложение (чата) с чистого листа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Тлг: ci807ca</a:t>
            </a:r>
            <a:br/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https://github.com/dmitryweiner/react-training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1584000" y="1189800"/>
            <a:ext cx="6910920" cy="289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Отправка сообщений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04000" y="1769040"/>
            <a:ext cx="10366920" cy="528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febb5b"/>
                </a:solidFill>
                <a:latin typeface="Menlo"/>
                <a:ea typeface="Menlo"/>
              </a:rPr>
              <a:t>sendMessage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1" i="1" lang="ru-RU" sz="2200" spc="-1" strike="noStrike">
                <a:solidFill>
                  <a:srgbClr val="85609a"/>
                </a:solidFill>
                <a:latin typeface="Menlo"/>
                <a:ea typeface="Menlo"/>
              </a:rPr>
              <a:t>axios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febb5b"/>
                </a:solidFill>
                <a:latin typeface="Menlo"/>
                <a:ea typeface="Menlo"/>
              </a:rPr>
              <a:t>post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(apiUrl</a:t>
            </a: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1" i="1" lang="ru-RU" sz="2200" spc="-1" strike="noStrike">
                <a:solidFill>
                  <a:srgbClr val="85609a"/>
                </a:solidFill>
                <a:latin typeface="Menlo"/>
                <a:ea typeface="Menlo"/>
              </a:rPr>
              <a:t>JSON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febb5b"/>
                </a:solidFill>
                <a:latin typeface="Menlo"/>
                <a:ea typeface="Menlo"/>
              </a:rPr>
              <a:t>stringify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({</a:t>
            </a:r>
            <a:r>
              <a:rPr b="0" lang="ru-RU" sz="2200" spc="-1" strike="noStrike">
                <a:solidFill>
                  <a:srgbClr val="85609a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85609a"/>
                </a:solidFill>
                <a:latin typeface="Menlo"/>
                <a:ea typeface="Menlo"/>
              </a:rPr>
              <a:t>state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85609a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ru-RU" sz="2200" spc="-1" strike="noStrike">
                <a:solidFill>
                  <a:srgbClr val="85609a"/>
                </a:solidFill>
                <a:latin typeface="Menlo"/>
                <a:ea typeface="Menlo"/>
              </a:rPr>
              <a:t>nick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85609a"/>
                </a:solidFill>
                <a:latin typeface="Menlo"/>
                <a:ea typeface="Menlo"/>
              </a:rPr>
              <a:t>state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85609a"/>
                </a:solidFill>
                <a:latin typeface="Menlo"/>
                <a:ea typeface="Menlo"/>
              </a:rPr>
              <a:t>nick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}))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febb5b"/>
                </a:solidFill>
                <a:latin typeface="Menlo"/>
                <a:ea typeface="Menlo"/>
              </a:rPr>
              <a:t>then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((response) =&gt; </a:t>
            </a: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febb5b"/>
                </a:solidFill>
                <a:latin typeface="Menlo"/>
                <a:ea typeface="Menlo"/>
              </a:rPr>
              <a:t>setState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({</a:t>
            </a:r>
            <a:r>
              <a:rPr b="0" lang="ru-RU" sz="2200" spc="-1" strike="noStrike">
                <a:solidFill>
                  <a:srgbClr val="85609a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: response.</a:t>
            </a:r>
            <a:r>
              <a:rPr b="0" lang="ru-RU" sz="2200" spc="-1" strike="noStrike">
                <a:solidFill>
                  <a:srgbClr val="85609a"/>
                </a:solidFill>
                <a:latin typeface="Menlo"/>
                <a:ea typeface="Menlo"/>
              </a:rPr>
              <a:t>data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}))</a:t>
            </a: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febb5b"/>
                </a:solidFill>
                <a:latin typeface="Menlo"/>
                <a:ea typeface="Menlo"/>
              </a:rPr>
              <a:t>setState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({</a:t>
            </a:r>
            <a:r>
              <a:rPr b="0" lang="ru-RU" sz="2200" spc="-1" strike="noStrike">
                <a:solidFill>
                  <a:srgbClr val="85609a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587647"/>
                </a:solidFill>
                <a:latin typeface="Menlo"/>
                <a:ea typeface="Menlo"/>
              </a:rPr>
              <a:t>""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})</a:t>
            </a: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Поднимаем сервер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./server.js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https://raw.githubusercontent.com/dmitryweiner/react-training/deee2c1cf24ad8a6a423123cf582ad860ac59c0d/server.js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node server.js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Внимание, порт другой (потому что 3000 занят реактом)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936000" y="4536000"/>
            <a:ext cx="7778520" cy="115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Проверка, что все работает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193400" y="1440000"/>
            <a:ext cx="7877520" cy="4019040"/>
          </a:xfrm>
          <a:prstGeom prst="rect">
            <a:avLst/>
          </a:prstGeom>
          <a:ln>
            <a:noFill/>
          </a:ln>
        </p:spPr>
      </p:pic>
      <p:pic>
        <p:nvPicPr>
          <p:cNvPr id="255" name="" descr=""/>
          <p:cNvPicPr/>
          <p:nvPr/>
        </p:nvPicPr>
        <p:blipFill>
          <a:blip r:embed="rId2"/>
          <a:stretch/>
        </p:blipFill>
        <p:spPr>
          <a:xfrm>
            <a:off x="0" y="5328000"/>
            <a:ext cx="2837520" cy="225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Как починить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504000" y="1769040"/>
            <a:ext cx="11086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App.constructor добавить: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receiveMessages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receiveMessages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bind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sendMessage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sendMessage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bind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Либо методы объявлять так: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receiveMessages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() =&gt; { ... 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Успех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http://localhost:3000/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1944000" y="2592000"/>
            <a:ext cx="6441120" cy="223092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0" y="4807080"/>
            <a:ext cx="2807640" cy="280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Создадим компонент-функцию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каталог ./src/components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Там создать файл MessagesList.js: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React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"react"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function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MessagesList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(props)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ul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{props.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map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((item, index) =&gt;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li 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key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{index}&gt;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strong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&gt;{item.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}:&lt;/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strong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 {item.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li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ul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Подключим компонент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файле App.js в зоне импортов (выше класса):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MessagesList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"./components/MessagesList"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В функции render() {} вместо &lt;ul&gt;&lt;/ul&gt;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MessagesList 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messages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/&gt;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Создадим компонент c состоянием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04000" y="1769040"/>
            <a:ext cx="9503280" cy="57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./components/MessageForm.js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3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1" i="1" lang="ru-RU" sz="1300" spc="-1" strike="noStrike">
                <a:solidFill>
                  <a:srgbClr val="520067"/>
                </a:solidFill>
                <a:latin typeface="Menlo"/>
                <a:ea typeface="Menlo"/>
              </a:rPr>
              <a:t>React </a:t>
            </a:r>
            <a:r>
              <a:rPr b="1" lang="ru-RU" sz="13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1300" spc="-1" strike="noStrike">
                <a:solidFill>
                  <a:srgbClr val="0f7003"/>
                </a:solidFill>
                <a:latin typeface="Menlo"/>
                <a:ea typeface="Menlo"/>
              </a:rPr>
              <a:t>"react"</a:t>
            </a: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300" spc="-1" strike="noStrike">
                <a:solidFill>
                  <a:srgbClr val="00006d"/>
                </a:solidFill>
                <a:latin typeface="Menlo"/>
                <a:ea typeface="Menlo"/>
              </a:rPr>
              <a:t>export default class </a:t>
            </a: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MessageForm </a:t>
            </a:r>
            <a:r>
              <a:rPr b="1" lang="ru-RU" sz="13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1" i="1" lang="ru-RU" sz="1300" spc="-1" strike="noStrike">
                <a:solidFill>
                  <a:srgbClr val="520067"/>
                </a:solidFill>
                <a:latin typeface="Menlo"/>
                <a:ea typeface="Menlo"/>
              </a:rPr>
              <a:t>React</a:t>
            </a: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.Component {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1300" spc="-1" strike="noStrike">
                <a:solidFill>
                  <a:srgbClr val="676834"/>
                </a:solidFill>
                <a:latin typeface="Menlo"/>
                <a:ea typeface="Menlo"/>
              </a:rPr>
              <a:t>constructor</a:t>
            </a: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(props) {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1300" spc="-1" strike="noStrike">
                <a:solidFill>
                  <a:srgbClr val="00006d"/>
                </a:solidFill>
                <a:latin typeface="Menlo"/>
                <a:ea typeface="Menlo"/>
              </a:rPr>
              <a:t>super</a:t>
            </a: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(props);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13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1300" spc="-1" strike="noStrike">
                <a:solidFill>
                  <a:srgbClr val="520067"/>
                </a:solidFill>
                <a:latin typeface="Menlo"/>
                <a:ea typeface="Menlo"/>
              </a:rPr>
              <a:t>state </a:t>
            </a: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1" lang="ru-RU" sz="13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1300" spc="-1" strike="noStrike">
                <a:solidFill>
                  <a:srgbClr val="0f7003"/>
                </a:solidFill>
                <a:latin typeface="Menlo"/>
                <a:ea typeface="Menlo"/>
              </a:rPr>
              <a:t>""</a:t>
            </a: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1" lang="ru-RU" sz="13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1300" spc="-1" strike="noStrike">
                <a:solidFill>
                  <a:srgbClr val="0f7003"/>
                </a:solidFill>
                <a:latin typeface="Menlo"/>
                <a:ea typeface="Menlo"/>
              </a:rPr>
              <a:t>""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300" spc="-1" strike="noStrike">
                <a:solidFill>
                  <a:srgbClr val="0f7003"/>
                </a:solidFill>
                <a:latin typeface="Menlo"/>
                <a:ea typeface="Menlo"/>
              </a:rPr>
              <a:t>        </a:t>
            </a: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this.sendMessage = this.sendMessage.bind(this);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1300" spc="-1" strike="noStrike">
                <a:solidFill>
                  <a:srgbClr val="000000"/>
                </a:solidFill>
                <a:latin typeface="Arial"/>
                <a:ea typeface="Menlo"/>
              </a:rPr>
              <a:t>}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 c состоянием (его шаблон)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04000" y="1769040"/>
            <a:ext cx="9503280" cy="57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./components/MessageForm.js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676834"/>
                </a:solidFill>
                <a:latin typeface="Menlo"/>
                <a:ea typeface="Menlo"/>
              </a:rPr>
              <a:t>render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1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1200" spc="-1" strike="noStrike">
                <a:solidFill>
                  <a:srgbClr val="00006d"/>
                </a:solidFill>
                <a:latin typeface="Menlo"/>
                <a:ea typeface="Menlo"/>
              </a:rPr>
              <a:t>form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1200" spc="-1" strike="noStrike">
                <a:solidFill>
                  <a:srgbClr val="00006d"/>
                </a:solidFill>
                <a:latin typeface="Menlo"/>
                <a:ea typeface="Menlo"/>
              </a:rPr>
              <a:t>input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6d"/>
                </a:solidFill>
                <a:latin typeface="Menlo"/>
                <a:ea typeface="Menlo"/>
              </a:rPr>
              <a:t>            </a:t>
            </a:r>
            <a:r>
              <a:rPr b="1" lang="ru-RU" sz="1200" spc="-1" strike="noStrike">
                <a:solidFill>
                  <a:srgbClr val="0000fe"/>
                </a:solidFill>
                <a:latin typeface="Menlo"/>
                <a:ea typeface="Menlo"/>
              </a:rPr>
              <a:t>value</a:t>
            </a:r>
            <a:r>
              <a:rPr b="1" lang="ru-RU" sz="1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lang="ru-RU" sz="1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12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1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1" lang="ru-RU" sz="1200" spc="-1" strike="noStrike">
                <a:solidFill>
                  <a:srgbClr val="0000fe"/>
                </a:solidFill>
                <a:latin typeface="Menlo"/>
                <a:ea typeface="Menlo"/>
              </a:rPr>
              <a:t>type</a:t>
            </a:r>
            <a:r>
              <a:rPr b="1" lang="ru-RU" sz="1200" spc="-1" strike="noStrike">
                <a:solidFill>
                  <a:srgbClr val="0f7003"/>
                </a:solidFill>
                <a:latin typeface="Menlo"/>
                <a:ea typeface="Menlo"/>
              </a:rPr>
              <a:t>="text"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f7003"/>
                </a:solidFill>
                <a:latin typeface="Menlo"/>
                <a:ea typeface="Menlo"/>
              </a:rPr>
              <a:t>            </a:t>
            </a:r>
            <a:r>
              <a:rPr b="1" lang="ru-RU" sz="1200" spc="-1" strike="noStrike">
                <a:solidFill>
                  <a:srgbClr val="0000fe"/>
                </a:solidFill>
                <a:latin typeface="Menlo"/>
                <a:ea typeface="Menlo"/>
              </a:rPr>
              <a:t>onChange</a:t>
            </a:r>
            <a:r>
              <a:rPr b="1" lang="ru-RU" sz="1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{(event) =&gt; </a:t>
            </a:r>
            <a:r>
              <a:rPr b="1" lang="ru-RU" sz="1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1200" spc="-1" strike="noStrike">
                <a:solidFill>
                  <a:srgbClr val="676834"/>
                </a:solidFill>
                <a:latin typeface="Menlo"/>
                <a:ea typeface="Menlo"/>
              </a:rPr>
              <a:t>setState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r>
              <a:rPr b="1" lang="ru-RU" sz="1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: event.</a:t>
            </a:r>
            <a:r>
              <a:rPr b="1" lang="ru-RU" sz="1200" spc="-1" strike="noStrike">
                <a:solidFill>
                  <a:srgbClr val="520067"/>
                </a:solidFill>
                <a:latin typeface="Menlo"/>
                <a:ea typeface="Menlo"/>
              </a:rPr>
              <a:t>target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1200" spc="-1" strike="noStrike">
                <a:solidFill>
                  <a:srgbClr val="520067"/>
                </a:solidFill>
                <a:latin typeface="Menlo"/>
                <a:ea typeface="Menlo"/>
              </a:rPr>
              <a:t>value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})}/&gt;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1200" spc="-1" strike="noStrike">
                <a:solidFill>
                  <a:srgbClr val="00006d"/>
                </a:solidFill>
                <a:latin typeface="Menlo"/>
                <a:ea typeface="Menlo"/>
              </a:rPr>
              <a:t>br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1200" spc="-1" strike="noStrike">
                <a:solidFill>
                  <a:srgbClr val="00006d"/>
                </a:solidFill>
                <a:latin typeface="Menlo"/>
                <a:ea typeface="Menlo"/>
              </a:rPr>
              <a:t>textarea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6d"/>
                </a:solidFill>
                <a:latin typeface="Menlo"/>
                <a:ea typeface="Menlo"/>
              </a:rPr>
              <a:t>            </a:t>
            </a:r>
            <a:r>
              <a:rPr b="1" lang="ru-RU" sz="1200" spc="-1" strike="noStrike">
                <a:solidFill>
                  <a:srgbClr val="0000fe"/>
                </a:solidFill>
                <a:latin typeface="Menlo"/>
                <a:ea typeface="Menlo"/>
              </a:rPr>
              <a:t>value</a:t>
            </a:r>
            <a:r>
              <a:rPr b="1" lang="ru-RU" sz="1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lang="ru-RU" sz="1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12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1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1" lang="ru-RU" sz="1200" spc="-1" strike="noStrike">
                <a:solidFill>
                  <a:srgbClr val="0000fe"/>
                </a:solidFill>
                <a:latin typeface="Menlo"/>
                <a:ea typeface="Menlo"/>
              </a:rPr>
              <a:t>onChange</a:t>
            </a:r>
            <a:r>
              <a:rPr b="1" lang="ru-RU" sz="1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{(event) =&gt; </a:t>
            </a:r>
            <a:r>
              <a:rPr b="1" lang="ru-RU" sz="1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1200" spc="-1" strike="noStrike">
                <a:solidFill>
                  <a:srgbClr val="676834"/>
                </a:solidFill>
                <a:latin typeface="Menlo"/>
                <a:ea typeface="Menlo"/>
              </a:rPr>
              <a:t>setState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r>
              <a:rPr b="1" lang="ru-RU" sz="1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: event.</a:t>
            </a:r>
            <a:r>
              <a:rPr b="1" lang="ru-RU" sz="1200" spc="-1" strike="noStrike">
                <a:solidFill>
                  <a:srgbClr val="520067"/>
                </a:solidFill>
                <a:latin typeface="Menlo"/>
                <a:ea typeface="Menlo"/>
              </a:rPr>
              <a:t>target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1200" spc="-1" strike="noStrike">
                <a:solidFill>
                  <a:srgbClr val="520067"/>
                </a:solidFill>
                <a:latin typeface="Menlo"/>
                <a:ea typeface="Menlo"/>
              </a:rPr>
              <a:t>value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})}&gt;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ru-RU" sz="1200" spc="-1" strike="noStrike">
                <a:solidFill>
                  <a:srgbClr val="00006d"/>
                </a:solidFill>
                <a:latin typeface="Menlo"/>
                <a:ea typeface="Menlo"/>
              </a:rPr>
              <a:t>textarea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1200" spc="-1" strike="noStrike">
                <a:solidFill>
                  <a:srgbClr val="00006d"/>
                </a:solidFill>
                <a:latin typeface="Menlo"/>
                <a:ea typeface="Menlo"/>
              </a:rPr>
              <a:t>br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1200" spc="-1" strike="noStrike">
                <a:solidFill>
                  <a:srgbClr val="00006d"/>
                </a:solidFill>
                <a:latin typeface="Menlo"/>
                <a:ea typeface="Menlo"/>
              </a:rPr>
              <a:t>input </a:t>
            </a:r>
            <a:r>
              <a:rPr b="1" lang="ru-RU" sz="1200" spc="-1" strike="noStrike">
                <a:solidFill>
                  <a:srgbClr val="0000fe"/>
                </a:solidFill>
                <a:latin typeface="Menlo"/>
                <a:ea typeface="Menlo"/>
              </a:rPr>
              <a:t>type</a:t>
            </a:r>
            <a:r>
              <a:rPr b="1" lang="ru-RU" sz="1200" spc="-1" strike="noStrike">
                <a:solidFill>
                  <a:srgbClr val="0f7003"/>
                </a:solidFill>
                <a:latin typeface="Menlo"/>
                <a:ea typeface="Menlo"/>
              </a:rPr>
              <a:t>="button" </a:t>
            </a:r>
            <a:r>
              <a:rPr b="1" lang="ru-RU" sz="1200" spc="-1" strike="noStrike">
                <a:solidFill>
                  <a:srgbClr val="0000fe"/>
                </a:solidFill>
                <a:latin typeface="Menlo"/>
                <a:ea typeface="Menlo"/>
              </a:rPr>
              <a:t>value</a:t>
            </a:r>
            <a:r>
              <a:rPr b="1" lang="ru-RU" sz="1200" spc="-1" strike="noStrike">
                <a:solidFill>
                  <a:srgbClr val="0f7003"/>
                </a:solidFill>
                <a:latin typeface="Menlo"/>
                <a:ea typeface="Menlo"/>
              </a:rPr>
              <a:t>="Send" </a:t>
            </a:r>
            <a:r>
              <a:rPr b="1" lang="ru-RU" sz="1200" spc="-1" strike="noStrike">
                <a:solidFill>
                  <a:srgbClr val="0000fe"/>
                </a:solidFill>
                <a:latin typeface="Menlo"/>
                <a:ea typeface="Menlo"/>
              </a:rPr>
              <a:t>onClick</a:t>
            </a:r>
            <a:r>
              <a:rPr b="1" lang="ru-RU" sz="1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lang="ru-RU" sz="1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1200" spc="-1" strike="noStrike">
                <a:solidFill>
                  <a:srgbClr val="520067"/>
                </a:solidFill>
                <a:latin typeface="Menlo"/>
                <a:ea typeface="Menlo"/>
              </a:rPr>
              <a:t>sendMessage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}/&gt;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ru-RU" sz="1200" spc="-1" strike="noStrike">
                <a:solidFill>
                  <a:srgbClr val="00006d"/>
                </a:solidFill>
                <a:latin typeface="Menlo"/>
                <a:ea typeface="Menlo"/>
              </a:rPr>
              <a:t>form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&gt;;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 c состоянием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504000" y="1769040"/>
            <a:ext cx="9503280" cy="57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./components/MessageForm.js небольшая служебная функция вызывает обработчик родителя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sendMessage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props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sendMessage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setState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 приложения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npx create-react-app react-training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react-training — имя приложения, можно выбрать любое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npx — система скачивания и запуска пакетов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почитать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https://medium.com/devschacht/introducing-npx-an-npm-package-runner-a72a658cd9e6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Подключаем форму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04000" y="1769040"/>
            <a:ext cx="10007280" cy="50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Импорт компонента (перед классом):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MessageForm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"./components/MessageForm"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В шаблоне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MessageForm 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sendMessage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sendMessage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}/&gt;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Небольшие изменения в App.sendMessage()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sendMessage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(data)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axios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post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apiUrl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JSON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stringify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(data))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((response) =&gt;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setState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response.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data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Redux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04000" y="180792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Установка: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react-redux redux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middleware и фетчера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cross-fetch redux-thunk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3376440" y="504000"/>
            <a:ext cx="870840" cy="87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Создаем стор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./src/store.js (впоследствии можно разбить на несколько файлов)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импорты и константы: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createStore, applyMiddleware }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"redux"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thunkMiddleware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"redux-thunk"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fetch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"cross-fetch"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UPDATE_MESSAGES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"updateMessages"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ADD_MESSAGE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"addMessage"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apiUrl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"http://localhost:3001"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Стор: главный редьюсер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4000" y="1296000"/>
            <a:ext cx="9070560" cy="58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Пишем главный редьюсер: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initialState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[]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createStore(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(state =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initialState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action)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switch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(action.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type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ADD_MESSAGE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...state,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[...state.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action.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UPDATE_MESSAGES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...state,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action.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messages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    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default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state;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}, applyMiddleware(thunkMiddleware));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Стор: экшены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04000" y="1296000"/>
            <a:ext cx="9070560" cy="59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export function </a:t>
            </a:r>
            <a:r>
              <a:rPr b="0" i="1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updateMessages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(messages)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type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400" spc="-1" strike="noStrike">
                <a:solidFill>
                  <a:srgbClr val="377170"/>
                </a:solidFill>
                <a:latin typeface="Menlo"/>
                <a:ea typeface="Menlo"/>
              </a:rPr>
              <a:t>UPDATE_MESSAGES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messages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export function </a:t>
            </a:r>
            <a:r>
              <a:rPr b="0" i="1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fetchMessages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(dispatch) =&gt;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fetch(</a:t>
            </a:r>
            <a:r>
              <a:rPr b="0" lang="ru-RU" sz="2400" spc="-1" strike="noStrike">
                <a:solidFill>
                  <a:srgbClr val="377170"/>
                </a:solidFill>
                <a:latin typeface="Menlo"/>
                <a:ea typeface="Menlo"/>
              </a:rPr>
              <a:t>apiUrl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(response =&gt; response.</a:t>
            </a:r>
            <a:r>
              <a:rPr b="0" lang="ru-RU" sz="2400" spc="-1" strike="noStrike">
                <a:solidFill>
                  <a:srgbClr val="676834"/>
                </a:solidFill>
                <a:latin typeface="Menlo"/>
                <a:ea typeface="Menlo"/>
              </a:rPr>
              <a:t>json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())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((response) =&gt;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dispatch(</a:t>
            </a:r>
            <a:r>
              <a:rPr b="0" i="1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updateMessages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(response))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Стор: экшены 2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504000" y="1296000"/>
            <a:ext cx="9070560" cy="57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function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pushMessage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(message)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type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ADD_MESSAGE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message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function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sendMessage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(data)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(dispatch) =&gt;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fetch(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apiUrl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{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method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"POST"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body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JSON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stringify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(data)})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((response) =&gt; dispatch(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pushMessage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(data)));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Подключение стора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./src/index.js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Provider }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"react-redux"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store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"./store"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Оборачиваем &lt;App&gt; в &lt;Provider&gt;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Provider 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store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{store}&gt;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App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Provider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Подсоединение App к стору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576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Сейчас все сломаем: в App.js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Импорты: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connect }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"react-redux"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{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fetchMessages }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"./store"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f7003"/>
                </a:solidFill>
                <a:latin typeface="Arial"/>
                <a:ea typeface="Menlo"/>
              </a:rPr>
              <a:t> </a:t>
            </a:r>
            <a:r>
              <a:rPr b="0" lang="ru-RU" sz="3200" spc="-1" strike="noStrike">
                <a:solidFill>
                  <a:srgbClr val="0f7003"/>
                </a:solidFill>
                <a:latin typeface="Arial"/>
                <a:ea typeface="Menlo"/>
              </a:rPr>
              <a:t>вместо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App;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Сделаем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connect()(App);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2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6743520" y="5040000"/>
            <a:ext cx="3359160" cy="251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Подсоединение App к стору (2)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04000" y="1769040"/>
            <a:ext cx="95760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методе componentDidMount надо вызвать экшен стора, а sendMessage(), receiveMessages() удалить: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componentDidMount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setInterval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(() =&gt;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props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dispatch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fetchMessages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()),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1000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Подключаем к стору MessagesList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Импорт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connect }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"react-redux"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Вместо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function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MessagesList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Делаем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connect()(MessagesList);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Запуск!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cd react-training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start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2448000" y="3096000"/>
            <a:ext cx="5488920" cy="446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Пишем маппер для MessagesList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Код маппера (вычленяем только то, что отображает компонент, это срез)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function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mapStateToProps(state)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= state;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Вставляем в connect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connect(mapStateToProps)(MessagesList);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Подключаем MessageForm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connect }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"react-redux"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sendMessage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"../store"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/*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…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*/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connect()(MessageForm);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Вызываем экшн в MessageForm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676834"/>
                </a:solidFill>
                <a:latin typeface="Menlo"/>
                <a:ea typeface="Menlo"/>
              </a:rPr>
              <a:t>sendMessage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props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676834"/>
                </a:solidFill>
                <a:latin typeface="Menlo"/>
                <a:ea typeface="Menlo"/>
              </a:rPr>
              <a:t>dispatch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sendMessage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state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    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}));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676834"/>
                </a:solidFill>
                <a:latin typeface="Menlo"/>
                <a:ea typeface="Menlo"/>
              </a:rPr>
              <a:t>setState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r>
              <a:rPr b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2400" spc="-1" strike="noStrike">
                <a:solidFill>
                  <a:srgbClr val="0f7003"/>
                </a:solidFill>
                <a:latin typeface="Menlo"/>
                <a:ea typeface="Menlo"/>
              </a:rPr>
              <a:t>""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Ура, все работает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2264760" y="1346040"/>
            <a:ext cx="5222520" cy="534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Средства дебага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Расширение для хрома: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https://chrome.google.com/webstore/detail/redux-devtools/lmhkpmbekcpmknklioeibfkpmmfibljd?hl=en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любого другого браузера: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redux %BROWSER_NAME% extension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Но из коробки не работает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Надо модифицировать стор: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createStore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applyMiddleware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compose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"redux"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Энхансеры: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composeEnhancers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typeof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window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===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'object'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&amp;&amp;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window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.__REDUX_DEVTOOLS_EXTENSION_COMPOSE__ ?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window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.__REDUX_DEVTOOLS_EXTENSION_COMPOSE__({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// Specify extension’s options like name, actionsBlacklist, actionsCreators, serialize...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 :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compose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enhancer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composeEnhancers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applyMiddleware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thunkMiddleware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createStore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(reducer, enhancer);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7417080" y="4896000"/>
            <a:ext cx="2663280" cy="266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Результат!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901080" y="1296000"/>
            <a:ext cx="8673480" cy="528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Задания для самостоятельного изучения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Разбить стор по файлам, как это сделано в инструкции к redux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https://redux.js.org/advanced/example-reddit-api/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https://codesandbox.io/s/9on71rvnyo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Написать свои редьюсер и экшн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Попробовать подебажить, чтобы понять ход выполнения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Спасибо за внимание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2930760" y="2026080"/>
            <a:ext cx="4217040" cy="421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Создаем приложение: стейт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class </a:t>
            </a: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App </a:t>
            </a: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extends </a:t>
            </a:r>
            <a:r>
              <a:rPr b="1" i="1" lang="ru-RU" sz="1800" spc="-1" strike="noStrike">
                <a:solidFill>
                  <a:srgbClr val="85609a"/>
                </a:solidFill>
                <a:latin typeface="Menlo"/>
                <a:ea typeface="Menlo"/>
              </a:rPr>
              <a:t>React</a:t>
            </a: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.Component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  </a:t>
            </a:r>
            <a:r>
              <a:rPr b="0" lang="ru-RU" sz="1800" spc="-1" strike="noStrike">
                <a:solidFill>
                  <a:srgbClr val="febb5b"/>
                </a:solidFill>
                <a:latin typeface="Menlo"/>
                <a:ea typeface="Menlo"/>
              </a:rPr>
              <a:t>constructor</a:t>
            </a: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(props)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super</a:t>
            </a: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(props)</a:t>
            </a: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this</a:t>
            </a: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1800" spc="-1" strike="noStrike">
                <a:solidFill>
                  <a:srgbClr val="85609a"/>
                </a:solidFill>
                <a:latin typeface="Menlo"/>
                <a:ea typeface="Menlo"/>
              </a:rPr>
              <a:t>state </a:t>
            </a: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=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      </a:t>
            </a:r>
            <a:r>
              <a:rPr b="0" lang="ru-RU" sz="1800" spc="-1" strike="noStrike">
                <a:solidFill>
                  <a:srgbClr val="85609a"/>
                </a:solidFill>
                <a:latin typeface="Menlo"/>
                <a:ea typeface="Menlo"/>
              </a:rPr>
              <a:t>messages</a:t>
            </a: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: []</a:t>
            </a: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      </a:t>
            </a:r>
            <a:r>
              <a:rPr b="0" lang="ru-RU" sz="1800" spc="-1" strike="noStrike">
                <a:solidFill>
                  <a:srgbClr val="85609a"/>
                </a:solidFill>
                <a:latin typeface="Menlo"/>
                <a:ea typeface="Menlo"/>
              </a:rPr>
              <a:t>message</a:t>
            </a: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0" lang="ru-RU" sz="1800" spc="-1" strike="noStrike">
                <a:solidFill>
                  <a:srgbClr val="587647"/>
                </a:solidFill>
                <a:latin typeface="Menlo"/>
                <a:ea typeface="Menlo"/>
              </a:rPr>
              <a:t>""</a:t>
            </a: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      </a:t>
            </a:r>
            <a:r>
              <a:rPr b="0" lang="ru-RU" sz="1800" spc="-1" strike="noStrike">
                <a:solidFill>
                  <a:srgbClr val="85609a"/>
                </a:solidFill>
                <a:latin typeface="Menlo"/>
                <a:ea typeface="Menlo"/>
              </a:rPr>
              <a:t>nick</a:t>
            </a: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0" lang="ru-RU" sz="1800" spc="-1" strike="noStrike">
                <a:solidFill>
                  <a:srgbClr val="587647"/>
                </a:solidFill>
                <a:latin typeface="Menlo"/>
                <a:ea typeface="Menlo"/>
              </a:rPr>
              <a:t>""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587647"/>
                </a:solidFill>
                <a:latin typeface="Menlo"/>
                <a:ea typeface="Menlo"/>
              </a:rPr>
              <a:t>    </a:t>
            </a: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  </a:t>
            </a: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Создаем шаблон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04000" y="1224000"/>
            <a:ext cx="9070560" cy="57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febb5b"/>
                </a:solidFill>
                <a:latin typeface="Menlo"/>
                <a:ea typeface="Menlo"/>
              </a:rPr>
              <a:t>render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{messages</a:t>
            </a: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nick} = </a:t>
            </a: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85609a"/>
                </a:solidFill>
                <a:latin typeface="Menlo"/>
                <a:ea typeface="Menlo"/>
              </a:rPr>
              <a:t>state</a:t>
            </a: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return 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e1b358"/>
                </a:solidFill>
                <a:latin typeface="Menlo"/>
                <a:ea typeface="Menlo"/>
              </a:rPr>
              <a:t>&lt;div </a:t>
            </a:r>
            <a:r>
              <a:rPr b="0" lang="ru-RU" sz="2200" spc="-1" strike="noStrike">
                <a:solidFill>
                  <a:srgbClr val="acacac"/>
                </a:solidFill>
                <a:latin typeface="Menlo"/>
                <a:ea typeface="Menlo"/>
              </a:rPr>
              <a:t>className</a:t>
            </a:r>
            <a:r>
              <a:rPr b="0" lang="ru-RU" sz="2200" spc="-1" strike="noStrike">
                <a:solidFill>
                  <a:srgbClr val="587647"/>
                </a:solidFill>
                <a:latin typeface="Menlo"/>
                <a:ea typeface="Menlo"/>
              </a:rPr>
              <a:t>="App"</a:t>
            </a:r>
            <a:r>
              <a:rPr b="0" lang="ru-RU" sz="2200" spc="-1" strike="noStrike">
                <a:solidFill>
                  <a:srgbClr val="e1b358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e1b358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e1b358"/>
                </a:solidFill>
                <a:latin typeface="Menlo"/>
                <a:ea typeface="Menlo"/>
              </a:rPr>
              <a:t>&lt;ul&gt;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e1b358"/>
                </a:solidFill>
                <a:latin typeface="Menlo"/>
                <a:ea typeface="Menlo"/>
              </a:rPr>
              <a:t>          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{messages.</a:t>
            </a:r>
            <a:r>
              <a:rPr b="0" lang="ru-RU" sz="2200" spc="-1" strike="noStrike">
                <a:solidFill>
                  <a:srgbClr val="febb5b"/>
                </a:solidFill>
                <a:latin typeface="Menlo"/>
                <a:ea typeface="Menlo"/>
              </a:rPr>
              <a:t>map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((item</a:t>
            </a: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index) =&gt;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            </a:t>
            </a:r>
            <a:r>
              <a:rPr b="0" lang="ru-RU" sz="2200" spc="-1" strike="noStrike">
                <a:solidFill>
                  <a:srgbClr val="e1b358"/>
                </a:solidFill>
                <a:latin typeface="Menlo"/>
                <a:ea typeface="Menlo"/>
              </a:rPr>
              <a:t>&lt;li </a:t>
            </a:r>
            <a:r>
              <a:rPr b="0" lang="ru-RU" sz="2200" spc="-1" strike="noStrike">
                <a:solidFill>
                  <a:srgbClr val="acacac"/>
                </a:solidFill>
                <a:latin typeface="Menlo"/>
                <a:ea typeface="Menlo"/>
              </a:rPr>
              <a:t>key</a:t>
            </a:r>
            <a:r>
              <a:rPr b="0" lang="ru-RU" sz="2200" spc="-1" strike="noStrike">
                <a:solidFill>
                  <a:srgbClr val="587647"/>
                </a:solidFill>
                <a:latin typeface="Menlo"/>
                <a:ea typeface="Menlo"/>
              </a:rPr>
              <a:t>=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{index}</a:t>
            </a:r>
            <a:r>
              <a:rPr b="0" lang="ru-RU" sz="2200" spc="-1" strike="noStrike">
                <a:solidFill>
                  <a:srgbClr val="e1b358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e1b358"/>
                </a:solidFill>
                <a:latin typeface="Menlo"/>
                <a:ea typeface="Menlo"/>
              </a:rPr>
              <a:t>              </a:t>
            </a:r>
            <a:r>
              <a:rPr b="0" lang="ru-RU" sz="2200" spc="-1" strike="noStrike">
                <a:solidFill>
                  <a:srgbClr val="e1b358"/>
                </a:solidFill>
                <a:latin typeface="Menlo"/>
                <a:ea typeface="Menlo"/>
              </a:rPr>
              <a:t>&lt;strong&gt;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{item.</a:t>
            </a:r>
            <a:r>
              <a:rPr b="0" lang="ru-RU" sz="2200" spc="-1" strike="noStrike">
                <a:solidFill>
                  <a:srgbClr val="85609a"/>
                </a:solidFill>
                <a:latin typeface="Menlo"/>
                <a:ea typeface="Menlo"/>
              </a:rPr>
              <a:t>nick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}:</a:t>
            </a:r>
            <a:r>
              <a:rPr b="0" lang="ru-RU" sz="2200" spc="-1" strike="noStrike">
                <a:solidFill>
                  <a:srgbClr val="e1b358"/>
                </a:solidFill>
                <a:latin typeface="Menlo"/>
                <a:ea typeface="Menlo"/>
              </a:rPr>
              <a:t>&lt;/strong&gt; 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{item.</a:t>
            </a:r>
            <a:r>
              <a:rPr b="0" lang="ru-RU" sz="2200" spc="-1" strike="noStrike">
                <a:solidFill>
                  <a:srgbClr val="85609a"/>
                </a:solidFill>
                <a:latin typeface="Menlo"/>
                <a:ea typeface="Menlo"/>
              </a:rPr>
              <a:t>message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            </a:t>
            </a:r>
            <a:r>
              <a:rPr b="0" lang="ru-RU" sz="2200" spc="-1" strike="noStrike">
                <a:solidFill>
                  <a:srgbClr val="e1b358"/>
                </a:solidFill>
                <a:latin typeface="Menlo"/>
                <a:ea typeface="Menlo"/>
              </a:rPr>
              <a:t>&lt;/li&gt;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e1b358"/>
                </a:solidFill>
                <a:latin typeface="Menlo"/>
                <a:ea typeface="Menlo"/>
              </a:rPr>
              <a:t>          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)}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e1b358"/>
                </a:solidFill>
                <a:latin typeface="Menlo"/>
                <a:ea typeface="Menlo"/>
              </a:rPr>
              <a:t>&lt;/ul&gt;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Создаем шаблон(2)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4000" y="1224000"/>
            <a:ext cx="9070560" cy="58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1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        </a:t>
            </a: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&lt;form&gt;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          </a:t>
            </a: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&lt;input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              </a:t>
            </a:r>
            <a:r>
              <a:rPr b="0" lang="ru-RU" sz="2400" spc="-1" strike="noStrike">
                <a:solidFill>
                  <a:srgbClr val="acacac"/>
                </a:solidFill>
                <a:latin typeface="Menlo"/>
                <a:ea typeface="Menlo"/>
              </a:rPr>
              <a:t>value</a:t>
            </a:r>
            <a:r>
              <a:rPr b="0" lang="ru-RU" sz="2400" spc="-1" strike="noStrike">
                <a:solidFill>
                  <a:srgbClr val="587647"/>
                </a:solidFill>
                <a:latin typeface="Menlo"/>
                <a:ea typeface="Menlo"/>
              </a:rPr>
              <a:t>=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{nick}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              </a:t>
            </a:r>
            <a:r>
              <a:rPr b="0" lang="ru-RU" sz="2400" spc="-1" strike="noStrike">
                <a:solidFill>
                  <a:srgbClr val="acacac"/>
                </a:solidFill>
                <a:latin typeface="Menlo"/>
                <a:ea typeface="Menlo"/>
              </a:rPr>
              <a:t>type</a:t>
            </a:r>
            <a:r>
              <a:rPr b="0" lang="ru-RU" sz="2400" spc="-1" strike="noStrike">
                <a:solidFill>
                  <a:srgbClr val="587647"/>
                </a:solidFill>
                <a:latin typeface="Menlo"/>
                <a:ea typeface="Menlo"/>
              </a:rPr>
              <a:t>="text"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587647"/>
                </a:solidFill>
                <a:latin typeface="Menlo"/>
                <a:ea typeface="Menlo"/>
              </a:rPr>
              <a:t>              </a:t>
            </a:r>
            <a:r>
              <a:rPr b="0" lang="ru-RU" sz="2400" spc="-1" strike="noStrike">
                <a:solidFill>
                  <a:srgbClr val="acacac"/>
                </a:solidFill>
                <a:latin typeface="Menlo"/>
                <a:ea typeface="Menlo"/>
              </a:rPr>
              <a:t>onChange</a:t>
            </a:r>
            <a:r>
              <a:rPr b="0" lang="ru-RU" sz="2400" spc="-1" strike="noStrike">
                <a:solidFill>
                  <a:srgbClr val="587647"/>
                </a:solidFill>
                <a:latin typeface="Menlo"/>
                <a:ea typeface="Menlo"/>
              </a:rPr>
              <a:t>=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{(event) =&gt; </a:t>
            </a:r>
            <a:r>
              <a:rPr b="0" lang="ru-RU" sz="2400" spc="-1" strike="noStrike">
                <a:solidFill>
                  <a:srgbClr val="bf6426"/>
                </a:solidFill>
                <a:latin typeface="Menlo"/>
                <a:ea typeface="Menlo"/>
              </a:rPr>
              <a:t>this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febb5b"/>
                </a:solidFill>
                <a:latin typeface="Menlo"/>
                <a:ea typeface="Menlo"/>
              </a:rPr>
              <a:t>setState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({</a:t>
            </a:r>
            <a:r>
              <a:rPr b="0" lang="ru-RU" sz="2400" spc="-1" strike="noStrike">
                <a:solidFill>
                  <a:srgbClr val="85609a"/>
                </a:solidFill>
                <a:latin typeface="Menlo"/>
                <a:ea typeface="Menlo"/>
              </a:rPr>
              <a:t>nick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: event.</a:t>
            </a:r>
            <a:r>
              <a:rPr b="0" lang="ru-RU" sz="2400" spc="-1" strike="noStrike">
                <a:solidFill>
                  <a:srgbClr val="85609a"/>
                </a:solidFill>
                <a:latin typeface="Menlo"/>
                <a:ea typeface="Menlo"/>
              </a:rPr>
              <a:t>target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85609a"/>
                </a:solidFill>
                <a:latin typeface="Menlo"/>
                <a:ea typeface="Menlo"/>
              </a:rPr>
              <a:t>value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})}</a:t>
            </a: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/&gt;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          </a:t>
            </a: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&lt;br/&gt;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          </a:t>
            </a: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&lt;textarea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              </a:t>
            </a:r>
            <a:r>
              <a:rPr b="0" lang="ru-RU" sz="2400" spc="-1" strike="noStrike">
                <a:solidFill>
                  <a:srgbClr val="acacac"/>
                </a:solidFill>
                <a:latin typeface="Menlo"/>
                <a:ea typeface="Menlo"/>
              </a:rPr>
              <a:t>value</a:t>
            </a:r>
            <a:r>
              <a:rPr b="0" lang="ru-RU" sz="2400" spc="-1" strike="noStrike">
                <a:solidFill>
                  <a:srgbClr val="587647"/>
                </a:solidFill>
                <a:latin typeface="Menlo"/>
                <a:ea typeface="Menlo"/>
              </a:rPr>
              <a:t>=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{message}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              </a:t>
            </a:r>
            <a:r>
              <a:rPr b="0" lang="ru-RU" sz="2400" spc="-1" strike="noStrike">
                <a:solidFill>
                  <a:srgbClr val="acacac"/>
                </a:solidFill>
                <a:latin typeface="Menlo"/>
                <a:ea typeface="Menlo"/>
              </a:rPr>
              <a:t>onChange</a:t>
            </a:r>
            <a:r>
              <a:rPr b="0" lang="ru-RU" sz="2400" spc="-1" strike="noStrike">
                <a:solidFill>
                  <a:srgbClr val="587647"/>
                </a:solidFill>
                <a:latin typeface="Menlo"/>
                <a:ea typeface="Menlo"/>
              </a:rPr>
              <a:t>=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{(event) =&gt; </a:t>
            </a:r>
            <a:r>
              <a:rPr b="0" lang="ru-RU" sz="2400" spc="-1" strike="noStrike">
                <a:solidFill>
                  <a:srgbClr val="bf6426"/>
                </a:solidFill>
                <a:latin typeface="Menlo"/>
                <a:ea typeface="Menlo"/>
              </a:rPr>
              <a:t>this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febb5b"/>
                </a:solidFill>
                <a:latin typeface="Menlo"/>
                <a:ea typeface="Menlo"/>
              </a:rPr>
              <a:t>setState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({</a:t>
            </a:r>
            <a:r>
              <a:rPr b="0" lang="ru-RU" sz="2400" spc="-1" strike="noStrike">
                <a:solidFill>
                  <a:srgbClr val="85609a"/>
                </a:solidFill>
                <a:latin typeface="Menlo"/>
                <a:ea typeface="Menlo"/>
              </a:rPr>
              <a:t>message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: event.</a:t>
            </a:r>
            <a:r>
              <a:rPr b="0" lang="ru-RU" sz="2400" spc="-1" strike="noStrike">
                <a:solidFill>
                  <a:srgbClr val="85609a"/>
                </a:solidFill>
                <a:latin typeface="Menlo"/>
                <a:ea typeface="Menlo"/>
              </a:rPr>
              <a:t>target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85609a"/>
                </a:solidFill>
                <a:latin typeface="Menlo"/>
                <a:ea typeface="Menlo"/>
              </a:rPr>
              <a:t>value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})}</a:t>
            </a: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&gt;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          </a:t>
            </a: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&lt;/textarea&gt;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          </a:t>
            </a: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&lt;br/&gt;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          </a:t>
            </a: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&lt;input </a:t>
            </a:r>
            <a:r>
              <a:rPr b="0" lang="ru-RU" sz="2400" spc="-1" strike="noStrike">
                <a:solidFill>
                  <a:srgbClr val="acacac"/>
                </a:solidFill>
                <a:latin typeface="Menlo"/>
                <a:ea typeface="Menlo"/>
              </a:rPr>
              <a:t>type</a:t>
            </a:r>
            <a:r>
              <a:rPr b="0" lang="ru-RU" sz="2400" spc="-1" strike="noStrike">
                <a:solidFill>
                  <a:srgbClr val="587647"/>
                </a:solidFill>
                <a:latin typeface="Menlo"/>
                <a:ea typeface="Menlo"/>
              </a:rPr>
              <a:t>="button" </a:t>
            </a:r>
            <a:r>
              <a:rPr b="0" lang="ru-RU" sz="2400" spc="-1" strike="noStrike">
                <a:solidFill>
                  <a:srgbClr val="acacac"/>
                </a:solidFill>
                <a:latin typeface="Menlo"/>
                <a:ea typeface="Menlo"/>
              </a:rPr>
              <a:t>value</a:t>
            </a:r>
            <a:r>
              <a:rPr b="0" lang="ru-RU" sz="2400" spc="-1" strike="noStrike">
                <a:solidFill>
                  <a:srgbClr val="587647"/>
                </a:solidFill>
                <a:latin typeface="Menlo"/>
                <a:ea typeface="Menlo"/>
              </a:rPr>
              <a:t>="Send" </a:t>
            </a:r>
            <a:r>
              <a:rPr b="0" lang="ru-RU" sz="2400" spc="-1" strike="noStrike">
                <a:solidFill>
                  <a:srgbClr val="acacac"/>
                </a:solidFill>
                <a:latin typeface="Menlo"/>
                <a:ea typeface="Menlo"/>
              </a:rPr>
              <a:t>onClick</a:t>
            </a:r>
            <a:r>
              <a:rPr b="0" lang="ru-RU" sz="2400" spc="-1" strike="noStrike">
                <a:solidFill>
                  <a:srgbClr val="587647"/>
                </a:solidFill>
                <a:latin typeface="Menlo"/>
                <a:ea typeface="Menlo"/>
              </a:rPr>
              <a:t>=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{</a:t>
            </a:r>
            <a:r>
              <a:rPr b="0" lang="ru-RU" sz="2400" spc="-1" strike="noStrike">
                <a:solidFill>
                  <a:srgbClr val="bf6426"/>
                </a:solidFill>
                <a:latin typeface="Menlo"/>
                <a:ea typeface="Menlo"/>
              </a:rPr>
              <a:t>this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2400" spc="-1" strike="noStrike">
                <a:solidFill>
                  <a:srgbClr val="febb5b"/>
                </a:solidFill>
                <a:latin typeface="Menlo"/>
                <a:ea typeface="Menlo"/>
              </a:rPr>
              <a:t>sendMessage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/&gt;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        </a:t>
            </a: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&lt;/form&gt;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      </a:t>
            </a: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&lt;/div&gt;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e1b358"/>
                </a:solidFill>
                <a:latin typeface="Menlo"/>
                <a:ea typeface="Menlo"/>
              </a:rPr>
              <a:t>      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)</a:t>
            </a:r>
            <a:r>
              <a:rPr b="0" lang="ru-RU" sz="24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bf6426"/>
                </a:solidFill>
                <a:latin typeface="Menlo"/>
                <a:ea typeface="Menlo"/>
              </a:rPr>
              <a:t>  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Добавим методы для работы с сетью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axios (кто смелый, может попробовать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https://learn.javascript.ru/fetch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 )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Создаем методы в классе App: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ebb5b"/>
                </a:solidFill>
                <a:latin typeface="Menlo"/>
                <a:ea typeface="Menlo"/>
              </a:rPr>
              <a:t>receiveMessages</a:t>
            </a:r>
            <a:r>
              <a:rPr b="0" lang="ru-RU" sz="3600" spc="-1" strike="noStrike">
                <a:solidFill>
                  <a:srgbClr val="99a8ba"/>
                </a:solidFill>
                <a:latin typeface="Menlo"/>
                <a:ea typeface="Menlo"/>
              </a:rPr>
              <a:t>() {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febb5b"/>
                </a:solidFill>
                <a:latin typeface="Menlo"/>
                <a:ea typeface="Menlo"/>
              </a:rPr>
              <a:t>sendMessage</a:t>
            </a:r>
            <a:r>
              <a:rPr b="0" lang="ru-RU" sz="3600" spc="-1" strike="noStrike">
                <a:solidFill>
                  <a:srgbClr val="99a8ba"/>
                </a:solidFill>
                <a:latin typeface="Menlo"/>
                <a:ea typeface="Menlo"/>
              </a:rPr>
              <a:t>() {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Получение сообщений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 класса App: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bf6426"/>
                </a:solidFill>
                <a:latin typeface="Menlo"/>
                <a:ea typeface="Menlo"/>
              </a:rPr>
              <a:t>import </a:t>
            </a:r>
            <a:r>
              <a:rPr b="1" i="1" lang="ru-RU" sz="2400" spc="-1" strike="noStrike">
                <a:solidFill>
                  <a:srgbClr val="85609a"/>
                </a:solidFill>
                <a:latin typeface="Menlo"/>
                <a:ea typeface="Menlo"/>
              </a:rPr>
              <a:t>axios </a:t>
            </a:r>
            <a:r>
              <a:rPr b="0" lang="ru-RU" sz="2400" spc="-1" strike="noStrike">
                <a:solidFill>
                  <a:srgbClr val="bf6426"/>
                </a:solidFill>
                <a:latin typeface="Menlo"/>
                <a:ea typeface="Menlo"/>
              </a:rPr>
              <a:t>from </a:t>
            </a:r>
            <a:r>
              <a:rPr b="0" lang="ru-RU" sz="2400" spc="-1" strike="noStrike">
                <a:solidFill>
                  <a:srgbClr val="587647"/>
                </a:solidFill>
                <a:latin typeface="Menlo"/>
                <a:ea typeface="Menlo"/>
              </a:rPr>
              <a:t>'axios'</a:t>
            </a:r>
            <a:r>
              <a:rPr b="0" lang="ru-RU" sz="24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bf6426"/>
                </a:solidFill>
                <a:latin typeface="Menlo"/>
                <a:ea typeface="Menlo"/>
              </a:rPr>
              <a:t>const </a:t>
            </a:r>
            <a:r>
              <a:rPr b="0" lang="ru-RU" sz="2400" spc="-1" strike="noStrike">
                <a:solidFill>
                  <a:srgbClr val="99a8ba"/>
                </a:solidFill>
                <a:latin typeface="Menlo"/>
                <a:ea typeface="Menlo"/>
              </a:rPr>
              <a:t>apiUrl = </a:t>
            </a:r>
            <a:r>
              <a:rPr b="0" lang="ru-RU" sz="2400" spc="-1" strike="noStrike">
                <a:solidFill>
                  <a:srgbClr val="587647"/>
                </a:solidFill>
                <a:latin typeface="Menlo"/>
                <a:ea typeface="Menlo"/>
              </a:rPr>
              <a:t>"http://localhost:3001"</a:t>
            </a:r>
            <a:r>
              <a:rPr b="0" lang="ru-RU" sz="24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bf6426"/>
                </a:solidFill>
                <a:latin typeface="Arial"/>
                <a:ea typeface="Menlo"/>
              </a:rPr>
              <a:t>Внутри тела класса: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febb5b"/>
                </a:solidFill>
                <a:latin typeface="Menlo"/>
                <a:ea typeface="Menlo"/>
              </a:rPr>
              <a:t>receiveMessages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1" i="1" lang="ru-RU" sz="2200" spc="-1" strike="noStrike">
                <a:solidFill>
                  <a:srgbClr val="85609a"/>
                </a:solidFill>
                <a:latin typeface="Menlo"/>
                <a:ea typeface="Menlo"/>
              </a:rPr>
              <a:t>axios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febb5b"/>
                </a:solidFill>
                <a:latin typeface="Menlo"/>
                <a:ea typeface="Menlo"/>
              </a:rPr>
              <a:t>get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(apiUrl).</a:t>
            </a:r>
            <a:r>
              <a:rPr b="0" lang="ru-RU" sz="2200" spc="-1" strike="noStrike">
                <a:solidFill>
                  <a:srgbClr val="febb5b"/>
                </a:solidFill>
                <a:latin typeface="Menlo"/>
                <a:ea typeface="Menlo"/>
              </a:rPr>
              <a:t>then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((response) =&gt;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febb5b"/>
                </a:solidFill>
                <a:latin typeface="Menlo"/>
                <a:ea typeface="Menlo"/>
              </a:rPr>
              <a:t>setState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({</a:t>
            </a:r>
            <a:r>
              <a:rPr b="0" lang="ru-RU" sz="2200" spc="-1" strike="noStrike">
                <a:solidFill>
                  <a:srgbClr val="85609a"/>
                </a:solidFill>
                <a:latin typeface="Menlo"/>
                <a:ea typeface="Menlo"/>
              </a:rPr>
              <a:t>messages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: response.</a:t>
            </a:r>
            <a:r>
              <a:rPr b="0" lang="ru-RU" sz="2200" spc="-1" strike="noStrike">
                <a:solidFill>
                  <a:srgbClr val="85609a"/>
                </a:solidFill>
                <a:latin typeface="Menlo"/>
                <a:ea typeface="Menlo"/>
              </a:rPr>
              <a:t>data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})</a:t>
            </a: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})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Получение сообщений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76000" y="2921040"/>
            <a:ext cx="9070560" cy="16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// метод вызывается, когда компонент встроен в DOM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componentDidMount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setInterval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receiveMessages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1000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Application>LibreOffice/6.4.0.3$MacOSX_X86_64 LibreOffice_project/b0a288ab3d2d4774cb44b62f04d5d28733ac6df8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2020-03-27T10:41:47Z</dcterms:created>
  <dc:creator/>
  <dc:description/>
  <dc:language>ru-RU</dc:language>
  <cp:lastModifiedBy/>
  <dcterms:modified xsi:type="dcterms:W3CDTF">2020-03-30T12:32:29Z</dcterms:modified>
  <cp:revision>21</cp:revision>
  <dc:subject/>
  <dc:title>Forestbird</dc:title>
</cp:coreProperties>
</file>