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22.png" ContentType="image/png"/>
  <Override PartName="/ppt/media/image4.png" ContentType="image/png"/>
  <Override PartName="/ppt/media/image21.png" ContentType="image/png"/>
  <Override PartName="/ppt/media/image19.png" ContentType="image/png"/>
  <Override PartName="/ppt/media/image1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70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4.xml.rels" ContentType="application/vnd.openxmlformats-package.relationships+xml"/>
  <Override PartName="/ppt/slides/_rels/slide21.xml.rels" ContentType="application/vnd.openxmlformats-package.relationships+xml"/>
  <Override PartName="/ppt/slides/_rels/slide8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16.xml.rels" ContentType="application/vnd.openxmlformats-package.relationships+xml"/>
  <Override PartName="/ppt/slides/_rels/slide32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slide30.xml" ContentType="application/vnd.openxmlformats-officedocument.presentationml.slide+xml"/>
  <Override PartName="/ppt/slides/slide5.xml" ContentType="application/vnd.openxmlformats-officedocument.presentationml.slide+xml"/>
  <Override PartName="/ppt/slides/slide31.xml" ContentType="application/vnd.openxmlformats-officedocument.presentationml.slide+xml"/>
  <Override PartName="/ppt/slides/slide6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slide" Target="slides/slide27.xml"/><Relationship Id="rId36" Type="http://schemas.openxmlformats.org/officeDocument/2006/relationships/slide" Target="slides/slide28.xml"/><Relationship Id="rId37" Type="http://schemas.openxmlformats.org/officeDocument/2006/relationships/slide" Target="slides/slide29.xml"/><Relationship Id="rId38" Type="http://schemas.openxmlformats.org/officeDocument/2006/relationships/slide" Target="slides/slide30.xml"/><Relationship Id="rId39" Type="http://schemas.openxmlformats.org/officeDocument/2006/relationships/slide" Target="slides/slide31.xml"/><Relationship Id="rId40" Type="http://schemas.openxmlformats.org/officeDocument/2006/relationships/slide" Target="slides/slide32.xml"/><Relationship Id="rId41" Type="http://schemas.openxmlformats.org/officeDocument/2006/relationships/slide" Target="slides/slide3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9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5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6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Второй уровень структуры</a:t>
            </a:r>
            <a:endParaRPr b="0" lang="ru-RU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Третий уровень структуры</a:t>
            </a:r>
            <a:endParaRPr b="0" lang="ru-RU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Четвёртый уровень структуры</a:t>
            </a:r>
            <a:endParaRPr b="0" lang="ru-RU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Пятый уровень структуры</a:t>
            </a:r>
            <a:endParaRPr b="0" lang="ru-RU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Шестой уровень структуры</a:t>
            </a:r>
            <a:endParaRPr b="0" lang="ru-RU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Седьмой уровень структуры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Второй уровень структуры</a:t>
            </a:r>
            <a:endParaRPr b="0" lang="ru-RU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Третий уровень структуры</a:t>
            </a:r>
            <a:endParaRPr b="0" lang="ru-RU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Четвёртый уровень структуры</a:t>
            </a:r>
            <a:endParaRPr b="0" lang="ru-RU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Пятый уровень структуры</a:t>
            </a:r>
            <a:endParaRPr b="0" lang="ru-RU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Шестой уровень структуры</a:t>
            </a:r>
            <a:endParaRPr b="0" lang="ru-RU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Седьмой уровень структуры</a:t>
            </a:r>
            <a:endParaRPr b="0" lang="ru-R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github.com/dmitryweiner/html-chat" TargetMode="External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github.com/dmitryweiner/html-chat/commit/6ca1f4630d30d72d2a66c8e57096d1a0c2a2f223" TargetMode="External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://localhost:8080/" TargetMode="External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5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6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6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hyperlink" Target="https://github.com/dmitryweiner/html-chat/commit/6239e21136842fbd766e5594054cd4757eed1ead" TargetMode="External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6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hyperlink" Target="https://github.com/dmitryweiner/html-chat/commit/08bcb719cc4b86c66ea7dee17e99ca8d31dead63" TargetMode="External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6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504000" y="301680"/>
            <a:ext cx="9069480" cy="584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000000"/>
                </a:solidFill>
                <a:latin typeface="Arial"/>
                <a:ea typeface="DejaVu Sans"/>
              </a:rPr>
              <a:t>React + Webpack4</a:t>
            </a:r>
            <a:endParaRPr b="0" lang="ru-RU" sz="4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ru-RU" sz="4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ru-RU" sz="4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ru-RU" sz="4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ru-RU" sz="4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ru-RU" sz="4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Дмитрий Вайнер</a:t>
            </a:r>
            <a:endParaRPr b="0" lang="ru-RU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Тлг: vki_front</a:t>
            </a:r>
            <a:endParaRPr b="0" lang="ru-RU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https://github.com/dmitryweiner/html-chat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268" name="" descr=""/>
          <p:cNvPicPr/>
          <p:nvPr/>
        </p:nvPicPr>
        <p:blipFill>
          <a:blip r:embed="rId2"/>
          <a:stretch/>
        </p:blipFill>
        <p:spPr>
          <a:xfrm>
            <a:off x="3108960" y="1133280"/>
            <a:ext cx="3942720" cy="3445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504000" y="596520"/>
            <a:ext cx="906948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Form.js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90" name="CustomShape 2"/>
          <p:cNvSpPr/>
          <p:nvPr/>
        </p:nvSpPr>
        <p:spPr>
          <a:xfrm>
            <a:off x="504000" y="1769040"/>
            <a:ext cx="906948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import 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React </a:t>
            </a: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from </a:t>
            </a:r>
            <a:r>
              <a:rPr b="1" lang="en-US" sz="24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'react'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class 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Form </a:t>
            </a: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extends 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React.</a:t>
            </a:r>
            <a:r>
              <a:rPr b="0" i="1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Component 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{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// опять какой-то код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export default 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Form;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504000" y="596520"/>
            <a:ext cx="906948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MessagesList.js и Message.js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504000" y="1769040"/>
            <a:ext cx="906948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import 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React </a:t>
            </a: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from </a:t>
            </a:r>
            <a:r>
              <a:rPr b="1" lang="en-US" sz="24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'react'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br/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import 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Message </a:t>
            </a: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from </a:t>
            </a:r>
            <a:r>
              <a:rPr b="1" lang="en-US" sz="24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'./Message'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br/>
            <a:br/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class 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MessagesList </a:t>
            </a: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extends 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React.</a:t>
            </a:r>
            <a:r>
              <a:rPr b="0" i="1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Component 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{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// ...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br/>
            <a:br/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export default 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MessagesList;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4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Файл Message.js предлагаю изменить самостоятельно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504000" y="596520"/>
            <a:ext cx="906948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Все изменения на данный момент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94" name="CustomShape 2"/>
          <p:cNvSpPr/>
          <p:nvPr/>
        </p:nvSpPr>
        <p:spPr>
          <a:xfrm>
            <a:off x="504000" y="1769040"/>
            <a:ext cx="906948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Можно посмотреть их в этом коммите:</a:t>
            </a:r>
            <a:endParaRPr b="0" lang="ru-RU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https://github.com/dmitryweiner/html-chat/commit/6ca1f4630d30d72d2a66c8e57096d1a0c2a2f223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ru-RU" sz="3200" spc="-1" strike="noStrike">
              <a:latin typeface="Arial"/>
            </a:endParaRPr>
          </a:p>
        </p:txBody>
      </p:sp>
      <p:pic>
        <p:nvPicPr>
          <p:cNvPr id="295" name="" descr=""/>
          <p:cNvPicPr/>
          <p:nvPr/>
        </p:nvPicPr>
        <p:blipFill>
          <a:blip r:embed="rId2"/>
          <a:stretch/>
        </p:blipFill>
        <p:spPr>
          <a:xfrm>
            <a:off x="2268360" y="3474720"/>
            <a:ext cx="5136480" cy="4011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504000" y="596520"/>
            <a:ext cx="906948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Проверка, что всё работает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97" name="CustomShape 2"/>
          <p:cNvSpPr/>
          <p:nvPr/>
        </p:nvSpPr>
        <p:spPr>
          <a:xfrm>
            <a:off x="504000" y="1769040"/>
            <a:ext cx="906948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Не забывайте поднимать бэкенд-сервер: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node server.js</a:t>
            </a:r>
            <a:endParaRPr b="0" lang="ru-RU" sz="2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Команда, поднимающая сервер для разработки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npm run dev</a:t>
            </a:r>
            <a:endParaRPr b="0" lang="ru-RU" sz="2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Зайти на </a:t>
            </a:r>
            <a:r>
              <a:rPr b="0" lang="en-US" sz="24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http://localhost:8080/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298" name="" descr=""/>
          <p:cNvPicPr/>
          <p:nvPr/>
        </p:nvPicPr>
        <p:blipFill>
          <a:blip r:embed="rId2"/>
          <a:stretch/>
        </p:blipFill>
        <p:spPr>
          <a:xfrm>
            <a:off x="1012320" y="4114800"/>
            <a:ext cx="8038080" cy="3260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1"/>
          <p:cNvSpPr/>
          <p:nvPr/>
        </p:nvSpPr>
        <p:spPr>
          <a:xfrm>
            <a:off x="504000" y="596520"/>
            <a:ext cx="906948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Проверка, что всё работает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00" name="CustomShape 2"/>
          <p:cNvSpPr/>
          <p:nvPr/>
        </p:nvSpPr>
        <p:spPr>
          <a:xfrm>
            <a:off x="504000" y="1769040"/>
            <a:ext cx="906948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Команда, поднимающая сервер для разработки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npm run build</a:t>
            </a:r>
            <a:endParaRPr b="0" lang="ru-RU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Зайти в ./build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3200" spc="-1" strike="noStrike">
              <a:latin typeface="Arial"/>
            </a:endParaRPr>
          </a:p>
        </p:txBody>
      </p:sp>
      <p:pic>
        <p:nvPicPr>
          <p:cNvPr id="301" name="" descr=""/>
          <p:cNvPicPr/>
          <p:nvPr/>
        </p:nvPicPr>
        <p:blipFill>
          <a:blip r:embed="rId1"/>
          <a:stretch/>
        </p:blipFill>
        <p:spPr>
          <a:xfrm>
            <a:off x="2011680" y="4038840"/>
            <a:ext cx="5904720" cy="3519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504000" y="596520"/>
            <a:ext cx="906948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Наводим красоту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03" name="CustomShape 2"/>
          <p:cNvSpPr/>
          <p:nvPr/>
        </p:nvSpPr>
        <p:spPr>
          <a:xfrm>
            <a:off x="504000" y="1769040"/>
            <a:ext cx="9069480" cy="499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Создадим каталог ./src/components и переместим туда компоненты вместе с их тестами:</a:t>
            </a:r>
            <a:endParaRPr b="0" lang="ru-RU" sz="32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Message</a:t>
            </a:r>
            <a:endParaRPr b="0" lang="ru-RU" sz="28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MessagesList</a:t>
            </a:r>
            <a:endParaRPr b="0" lang="ru-RU" sz="28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Form</a:t>
            </a:r>
            <a:endParaRPr b="0" lang="ru-RU" sz="28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В App.js поменяется импорт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import 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Form </a:t>
            </a: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from </a:t>
            </a:r>
            <a:r>
              <a:rPr b="1" lang="en-US" sz="24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'./components/Form'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br/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import 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MessagesList </a:t>
            </a: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from </a:t>
            </a:r>
            <a:r>
              <a:rPr b="1" lang="en-US" sz="24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'./components/MessagesList'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304" name="" descr=""/>
          <p:cNvPicPr/>
          <p:nvPr/>
        </p:nvPicPr>
        <p:blipFill>
          <a:blip r:embed="rId1"/>
          <a:stretch/>
        </p:blipFill>
        <p:spPr>
          <a:xfrm>
            <a:off x="6766560" y="2789640"/>
            <a:ext cx="2910960" cy="2694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504000" y="596520"/>
            <a:ext cx="906948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Цели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06" name="CustomShape 2"/>
          <p:cNvSpPr/>
          <p:nvPr/>
        </p:nvSpPr>
        <p:spPr>
          <a:xfrm>
            <a:off x="504000" y="1769040"/>
            <a:ext cx="906948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1000"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sngStrike">
                <a:solidFill>
                  <a:srgbClr val="006600"/>
                </a:solidFill>
                <a:latin typeface="Arial"/>
                <a:ea typeface="DejaVu Sans"/>
              </a:rPr>
              <a:t>Собрать все JS-файлы в один бандл для ускорения загрузки</a:t>
            </a:r>
            <a:endParaRPr b="0" lang="ru-RU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sngStrike">
                <a:solidFill>
                  <a:srgbClr val="006600"/>
                </a:solidFill>
                <a:latin typeface="Arial"/>
                <a:ea typeface="DejaVu Sans"/>
              </a:rPr>
              <a:t>Настроить транспиляцию через Babel, чтобы работало в Internet Explorer</a:t>
            </a:r>
            <a:endParaRPr b="0" lang="ru-RU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Настроить минификацию JS и CSS для уменьшения размера</a:t>
            </a:r>
            <a:endParaRPr b="0" lang="ru-RU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Поднимать веб-сервер при разработке и перезагружать страницу при каждом изменении файла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CustomShape 1"/>
          <p:cNvSpPr/>
          <p:nvPr/>
        </p:nvSpPr>
        <p:spPr>
          <a:xfrm>
            <a:off x="504000" y="596520"/>
            <a:ext cx="906948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Новая задача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08" name="CustomShape 2"/>
          <p:cNvSpPr/>
          <p:nvPr/>
        </p:nvSpPr>
        <p:spPr>
          <a:xfrm>
            <a:off x="504000" y="1769040"/>
            <a:ext cx="906948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Размер бандла слишком большой (2.5Мб)</a:t>
            </a:r>
            <a:endParaRPr b="0" lang="ru-RU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Надо для разработки собирать несжатый бандл (как сейчас), чтобы можно было смотреть код</a:t>
            </a:r>
            <a:endParaRPr b="0" lang="ru-RU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А для продакшена собирать сжатый бандл</a:t>
            </a:r>
            <a:endParaRPr b="0" lang="ru-RU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Надо сделать 2 конфига: для development и production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ustomShape 1"/>
          <p:cNvSpPr/>
          <p:nvPr/>
        </p:nvSpPr>
        <p:spPr>
          <a:xfrm>
            <a:off x="504000" y="596520"/>
            <a:ext cx="906948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Создадим 3 версии конфига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10" name="CustomShape 2"/>
          <p:cNvSpPr/>
          <p:nvPr/>
        </p:nvSpPr>
        <p:spPr>
          <a:xfrm>
            <a:off x="504000" y="1769040"/>
            <a:ext cx="906948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0000"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Создадим каталог 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./configs</a:t>
            </a:r>
            <a:endParaRPr b="0" lang="ru-RU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Общий конфиг ./configs/webpack.common.js</a:t>
            </a:r>
            <a:endParaRPr b="0" lang="ru-RU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Конфиг для продакшена ./configs/webpack.production.js</a:t>
            </a:r>
            <a:endParaRPr b="0" lang="ru-RU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Конфиг для разработки ./configs/webpack.development.js</a:t>
            </a:r>
            <a:endParaRPr b="0" lang="ru-RU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Естественно, старый ./webpack.config.js можно удалить</a:t>
            </a:r>
            <a:endParaRPr b="0" lang="ru-RU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Не забыть поправить пути к конфигам в package.json → scripts: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"dev"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"cross-env NODE_ENV=development webpack-dev-server --config ./configs/webpack.development.js"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</a:t>
            </a:r>
            <a:br/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"build"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"cross-env NODE_ENV=production webpack --config ./configs/webpack.production.js"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ustomShape 1"/>
          <p:cNvSpPr/>
          <p:nvPr/>
        </p:nvSpPr>
        <p:spPr>
          <a:xfrm>
            <a:off x="504000" y="596520"/>
            <a:ext cx="906948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webpack.common.js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12" name="CustomShape 2"/>
          <p:cNvSpPr/>
          <p:nvPr/>
        </p:nvSpPr>
        <p:spPr>
          <a:xfrm>
            <a:off x="504000" y="1188720"/>
            <a:ext cx="9069480" cy="621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19000"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Не особо изменился (кроме путей)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const </a:t>
            </a:r>
            <a:r>
              <a:rPr b="0" lang="en-US" sz="2400" spc="-1" strike="noStrike">
                <a:solidFill>
                  <a:srgbClr val="458383"/>
                </a:solidFill>
                <a:latin typeface="DejaVu Sans Mono"/>
                <a:ea typeface="DejaVu Sans Mono"/>
              </a:rPr>
              <a:t>path 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b="1" i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require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b="1" lang="en-US" sz="24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'path'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/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const 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{ CleanWebpackPlugin } = </a:t>
            </a:r>
            <a:r>
              <a:rPr b="1" i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require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b="1" lang="en-US" sz="24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'clean-webpack-plugin'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/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const </a:t>
            </a:r>
            <a:r>
              <a:rPr b="0" lang="en-US" sz="2400" spc="-1" strike="noStrike">
                <a:solidFill>
                  <a:srgbClr val="458383"/>
                </a:solidFill>
                <a:latin typeface="DejaVu Sans Mono"/>
                <a:ea typeface="DejaVu Sans Mono"/>
              </a:rPr>
              <a:t>CopyWebpackPlugin 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b="1" i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require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b="1" lang="en-US" sz="24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'copy-webpack-plugin'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/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const </a:t>
            </a:r>
            <a:r>
              <a:rPr b="0" lang="en-US" sz="2400" spc="-1" strike="noStrike">
                <a:solidFill>
                  <a:srgbClr val="458383"/>
                </a:solidFill>
                <a:latin typeface="DejaVu Sans Mono"/>
                <a:ea typeface="DejaVu Sans Mono"/>
              </a:rPr>
              <a:t>HtmlWebpackPlugin 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b="1" i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require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b="1" lang="en-US" sz="24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'html-webpack-plugin'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/>
            <a:br/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const </a:t>
            </a:r>
            <a:r>
              <a:rPr b="0" lang="en-US" sz="2400" spc="-1" strike="noStrike">
                <a:solidFill>
                  <a:srgbClr val="458383"/>
                </a:solidFill>
                <a:latin typeface="DejaVu Sans Mono"/>
                <a:ea typeface="DejaVu Sans Mono"/>
              </a:rPr>
              <a:t>paths 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= {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b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src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: </a:t>
            </a:r>
            <a:r>
              <a:rPr b="0" lang="en-US" sz="2400" spc="-1" strike="noStrike">
                <a:solidFill>
                  <a:srgbClr val="458383"/>
                </a:solidFill>
                <a:latin typeface="DejaVu Sans Mono"/>
                <a:ea typeface="DejaVu Sans Mono"/>
              </a:rPr>
              <a:t>path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b="0" lang="en-US" sz="2400" spc="-1" strike="noStrike">
                <a:solidFill>
                  <a:srgbClr val="7a7a43"/>
                </a:solidFill>
                <a:latin typeface="DejaVu Sans Mono"/>
                <a:ea typeface="DejaVu Sans Mono"/>
              </a:rPr>
              <a:t>resolve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b="1" i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__dirname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, </a:t>
            </a:r>
            <a:r>
              <a:rPr b="1" lang="en-US" sz="24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'../src'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), </a:t>
            </a:r>
            <a:r>
              <a:rPr b="0" i="1" lang="en-US" sz="2400" spc="-1" strike="noStrike">
                <a:solidFill>
                  <a:srgbClr val="808080"/>
                </a:solidFill>
                <a:latin typeface="DejaVu Sans Mono"/>
                <a:ea typeface="DejaVu Sans Mono"/>
              </a:rPr>
              <a:t>// source files</a:t>
            </a:r>
            <a:br/>
            <a:r>
              <a:rPr b="0" i="1" lang="en-US" sz="2400" spc="-1" strike="noStrike">
                <a:solidFill>
                  <a:srgbClr val="808080"/>
                </a:solidFill>
                <a:latin typeface="DejaVu Sans Mono"/>
                <a:ea typeface="DejaVu Sans Mono"/>
              </a:rPr>
              <a:t>    </a:t>
            </a:r>
            <a:r>
              <a:rPr b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build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: </a:t>
            </a:r>
            <a:r>
              <a:rPr b="0" lang="en-US" sz="2400" spc="-1" strike="noStrike">
                <a:solidFill>
                  <a:srgbClr val="458383"/>
                </a:solidFill>
                <a:latin typeface="DejaVu Sans Mono"/>
                <a:ea typeface="DejaVu Sans Mono"/>
              </a:rPr>
              <a:t>path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b="0" lang="en-US" sz="2400" spc="-1" strike="noStrike">
                <a:solidFill>
                  <a:srgbClr val="7a7a43"/>
                </a:solidFill>
                <a:latin typeface="DejaVu Sans Mono"/>
                <a:ea typeface="DejaVu Sans Mono"/>
              </a:rPr>
              <a:t>resolve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b="1" i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__dirname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, </a:t>
            </a:r>
            <a:r>
              <a:rPr b="1" lang="en-US" sz="24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'../build'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), </a:t>
            </a:r>
            <a:r>
              <a:rPr b="0" i="1" lang="en-US" sz="2400" spc="-1" strike="noStrike">
                <a:solidFill>
                  <a:srgbClr val="808080"/>
                </a:solidFill>
                <a:latin typeface="DejaVu Sans Mono"/>
                <a:ea typeface="DejaVu Sans Mono"/>
              </a:rPr>
              <a:t>// production build files</a:t>
            </a:r>
            <a:br/>
            <a:r>
              <a:rPr b="0" i="1" lang="en-US" sz="2400" spc="-1" strike="noStrike">
                <a:solidFill>
                  <a:srgbClr val="808080"/>
                </a:solidFill>
                <a:latin typeface="DejaVu Sans Mono"/>
                <a:ea typeface="DejaVu Sans Mono"/>
              </a:rPr>
              <a:t>    </a:t>
            </a:r>
            <a:r>
              <a:rPr b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static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: </a:t>
            </a:r>
            <a:r>
              <a:rPr b="0" lang="en-US" sz="2400" spc="-1" strike="noStrike">
                <a:solidFill>
                  <a:srgbClr val="458383"/>
                </a:solidFill>
                <a:latin typeface="DejaVu Sans Mono"/>
                <a:ea typeface="DejaVu Sans Mono"/>
              </a:rPr>
              <a:t>path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b="0" lang="en-US" sz="2400" spc="-1" strike="noStrike">
                <a:solidFill>
                  <a:srgbClr val="7a7a43"/>
                </a:solidFill>
                <a:latin typeface="DejaVu Sans Mono"/>
                <a:ea typeface="DejaVu Sans Mono"/>
              </a:rPr>
              <a:t>resolve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b="1" i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__dirname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, </a:t>
            </a:r>
            <a:r>
              <a:rPr b="1" lang="en-US" sz="24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'../public'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), </a:t>
            </a:r>
            <a:r>
              <a:rPr b="0" i="1" lang="en-US" sz="2400" spc="-1" strike="noStrike">
                <a:solidFill>
                  <a:srgbClr val="808080"/>
                </a:solidFill>
                <a:latin typeface="DejaVu Sans Mono"/>
                <a:ea typeface="DejaVu Sans Mono"/>
              </a:rPr>
              <a:t>// static files to copy to build folder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};</a:t>
            </a:r>
            <a:br/>
            <a:br/>
            <a:r>
              <a:rPr b="1" i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module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b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exports 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= {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b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entry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: [</a:t>
            </a:r>
            <a:r>
              <a:rPr b="0" lang="en-US" sz="2400" spc="-1" strike="noStrike">
                <a:solidFill>
                  <a:srgbClr val="458383"/>
                </a:solidFill>
                <a:latin typeface="DejaVu Sans Mono"/>
                <a:ea typeface="DejaVu Sans Mono"/>
              </a:rPr>
              <a:t>paths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b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src 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+ </a:t>
            </a:r>
            <a:r>
              <a:rPr b="1" lang="en-US" sz="24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'/index.js'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],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b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output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: {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</a:t>
            </a:r>
            <a:r>
              <a:rPr b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path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: </a:t>
            </a:r>
            <a:r>
              <a:rPr b="0" lang="en-US" sz="2400" spc="-1" strike="noStrike">
                <a:solidFill>
                  <a:srgbClr val="458383"/>
                </a:solidFill>
                <a:latin typeface="DejaVu Sans Mono"/>
                <a:ea typeface="DejaVu Sans Mono"/>
              </a:rPr>
              <a:t>paths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b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build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,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</a:t>
            </a:r>
            <a:r>
              <a:rPr b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filename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: </a:t>
            </a:r>
            <a:r>
              <a:rPr b="1" lang="en-US" sz="24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'[name].bundle.js'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,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</a:t>
            </a:r>
            <a:r>
              <a:rPr b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publicPath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: </a:t>
            </a:r>
            <a:r>
              <a:rPr b="1" lang="en-US" sz="24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'/'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,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},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b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plugins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: [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</a:t>
            </a: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new 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CleanWebpackPlugin(),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</a:t>
            </a: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new </a:t>
            </a:r>
            <a:r>
              <a:rPr b="0" lang="en-US" sz="2400" spc="-1" strike="noStrike">
                <a:solidFill>
                  <a:srgbClr val="458383"/>
                </a:solidFill>
                <a:latin typeface="DejaVu Sans Mono"/>
                <a:ea typeface="DejaVu Sans Mono"/>
              </a:rPr>
              <a:t>CopyWebpackPlugin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({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    </a:t>
            </a:r>
            <a:r>
              <a:rPr b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patterns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: [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        { </a:t>
            </a:r>
            <a:r>
              <a:rPr b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from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: </a:t>
            </a:r>
            <a:r>
              <a:rPr b="0" lang="en-US" sz="2400" spc="-1" strike="noStrike">
                <a:solidFill>
                  <a:srgbClr val="458383"/>
                </a:solidFill>
                <a:latin typeface="DejaVu Sans Mono"/>
                <a:ea typeface="DejaVu Sans Mono"/>
              </a:rPr>
              <a:t>paths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b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static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, </a:t>
            </a:r>
            <a:r>
              <a:rPr b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to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: </a:t>
            </a:r>
            <a:r>
              <a:rPr b="0" lang="en-US" sz="2400" spc="-1" strike="noStrike">
                <a:solidFill>
                  <a:srgbClr val="458383"/>
                </a:solidFill>
                <a:latin typeface="DejaVu Sans Mono"/>
                <a:ea typeface="DejaVu Sans Mono"/>
              </a:rPr>
              <a:t>paths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b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build 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},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    ],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}),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</a:t>
            </a: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new </a:t>
            </a:r>
            <a:r>
              <a:rPr b="0" lang="en-US" sz="2400" spc="-1" strike="noStrike">
                <a:solidFill>
                  <a:srgbClr val="458383"/>
                </a:solidFill>
                <a:latin typeface="DejaVu Sans Mono"/>
                <a:ea typeface="DejaVu Sans Mono"/>
              </a:rPr>
              <a:t>HtmlWebpackPlugin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({</a:t>
            </a:r>
            <a:br/>
            <a:r>
              <a:rPr b="0" i="1" lang="en-US" sz="2400" spc="-1" strike="noStrike">
                <a:solidFill>
                  <a:srgbClr val="808080"/>
                </a:solidFill>
                <a:latin typeface="DejaVu Sans Mono"/>
                <a:ea typeface="DejaVu Sans Mono"/>
              </a:rPr>
              <a:t>            </a:t>
            </a:r>
            <a:r>
              <a:rPr b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template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: </a:t>
            </a:r>
            <a:r>
              <a:rPr b="0" lang="en-US" sz="2400" spc="-1" strike="noStrike">
                <a:solidFill>
                  <a:srgbClr val="458383"/>
                </a:solidFill>
                <a:latin typeface="DejaVu Sans Mono"/>
                <a:ea typeface="DejaVu Sans Mono"/>
              </a:rPr>
              <a:t>paths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b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static 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+ </a:t>
            </a:r>
            <a:r>
              <a:rPr b="1" lang="en-US" sz="24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'/index.html'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, </a:t>
            </a:r>
            <a:r>
              <a:rPr b="0" i="1" lang="en-US" sz="2400" spc="-1" strike="noStrike">
                <a:solidFill>
                  <a:srgbClr val="808080"/>
                </a:solidFill>
                <a:latin typeface="DejaVu Sans Mono"/>
                <a:ea typeface="DejaVu Sans Mono"/>
              </a:rPr>
              <a:t>// template file</a:t>
            </a:r>
            <a:br/>
            <a:r>
              <a:rPr b="0" i="1" lang="en-US" sz="2400" spc="-1" strike="noStrike">
                <a:solidFill>
                  <a:srgbClr val="808080"/>
                </a:solidFill>
                <a:latin typeface="DejaVu Sans Mono"/>
                <a:ea typeface="DejaVu Sans Mono"/>
              </a:rPr>
              <a:t>            </a:t>
            </a:r>
            <a:r>
              <a:rPr b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filename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: </a:t>
            </a:r>
            <a:r>
              <a:rPr b="1" lang="en-US" sz="24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'index.html'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, </a:t>
            </a:r>
            <a:r>
              <a:rPr b="0" i="1" lang="en-US" sz="2400" spc="-1" strike="noStrike">
                <a:solidFill>
                  <a:srgbClr val="808080"/>
                </a:solidFill>
                <a:latin typeface="DejaVu Sans Mono"/>
                <a:ea typeface="DejaVu Sans Mono"/>
              </a:rPr>
              <a:t>// output file</a:t>
            </a:r>
            <a:br/>
            <a:r>
              <a:rPr b="0" i="1" lang="en-US" sz="2400" spc="-1" strike="noStrike">
                <a:solidFill>
                  <a:srgbClr val="808080"/>
                </a:solidFill>
                <a:latin typeface="DejaVu Sans Mono"/>
                <a:ea typeface="DejaVu Sans Mono"/>
              </a:rPr>
              <a:t>        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}),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],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b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module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: {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</a:t>
            </a:r>
            <a:r>
              <a:rPr b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rules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: [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    {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        </a:t>
            </a:r>
            <a:r>
              <a:rPr b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test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: </a:t>
            </a:r>
            <a:r>
              <a:rPr b="0" lang="en-US" sz="2400" spc="-1" strike="noStrike">
                <a:solidFill>
                  <a:srgbClr val="0000ff"/>
                </a:solidFill>
                <a:latin typeface="DejaVu Sans Mono"/>
                <a:ea typeface="DejaVu Sans Mono"/>
              </a:rPr>
              <a:t>/\.js$/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,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        </a:t>
            </a:r>
            <a:r>
              <a:rPr b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exclude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: </a:t>
            </a:r>
            <a:r>
              <a:rPr b="0" lang="en-US" sz="2400" spc="-1" strike="noStrike">
                <a:solidFill>
                  <a:srgbClr val="0000ff"/>
                </a:solidFill>
                <a:latin typeface="DejaVu Sans Mono"/>
                <a:ea typeface="DejaVu Sans Mono"/>
              </a:rPr>
              <a:t>/node_modules/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,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        </a:t>
            </a:r>
            <a:r>
              <a:rPr b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use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: [</a:t>
            </a:r>
            <a:r>
              <a:rPr b="1" lang="en-US" sz="24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'babel-loader'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],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    },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]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}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};</a:t>
            </a:r>
            <a:br/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504000" y="596520"/>
            <a:ext cx="906948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Цели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504000" y="1769040"/>
            <a:ext cx="906948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1000"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Собрать все JS-файлы в один бандл для ускорения загрузки</a:t>
            </a:r>
            <a:endParaRPr b="0" lang="ru-RU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Настроить транспиляцию через Babel, чтобы работало в Internet Explorer</a:t>
            </a:r>
            <a:endParaRPr b="0" lang="ru-RU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Настроить минификацию JS и CSS для уменьшения размера</a:t>
            </a:r>
            <a:endParaRPr b="0" lang="ru-RU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Поднимать веб-сервер при разработке и перезагружать страницу при каждом изменении файла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ustomShape 1"/>
          <p:cNvSpPr/>
          <p:nvPr/>
        </p:nvSpPr>
        <p:spPr>
          <a:xfrm>
            <a:off x="504000" y="596520"/>
            <a:ext cx="906948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webpack.production.js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14" name="CustomShape 2"/>
          <p:cNvSpPr/>
          <p:nvPr/>
        </p:nvSpPr>
        <p:spPr>
          <a:xfrm>
            <a:off x="504000" y="1769040"/>
            <a:ext cx="906948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const 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{ </a:t>
            </a:r>
            <a:r>
              <a:rPr b="0" i="1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merge 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} = </a:t>
            </a:r>
            <a:r>
              <a:rPr b="1" i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require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b="1" lang="en-US" sz="24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'webpack-merge'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/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const </a:t>
            </a:r>
            <a:r>
              <a:rPr b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common 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b="1" i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require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b="1" lang="en-US" sz="24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'./webpack.common.js'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/>
            <a:br/>
            <a:r>
              <a:rPr b="1" i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module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b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exports 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b="0" i="1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merge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b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common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, {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b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mode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: </a:t>
            </a:r>
            <a:r>
              <a:rPr b="1" lang="en-US" sz="24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'production'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,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b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devtool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: </a:t>
            </a:r>
            <a:r>
              <a:rPr b="1" lang="en-US" sz="24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'source-map'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});</a:t>
            </a:r>
            <a:br/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ustomShape 1"/>
          <p:cNvSpPr/>
          <p:nvPr/>
        </p:nvSpPr>
        <p:spPr>
          <a:xfrm>
            <a:off x="504000" y="596520"/>
            <a:ext cx="906948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webpack.development.js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16" name="CustomShape 2"/>
          <p:cNvSpPr/>
          <p:nvPr/>
        </p:nvSpPr>
        <p:spPr>
          <a:xfrm>
            <a:off x="504000" y="1769040"/>
            <a:ext cx="906948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const 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{ </a:t>
            </a:r>
            <a:r>
              <a:rPr b="0" i="1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merge 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} = </a:t>
            </a:r>
            <a:r>
              <a:rPr b="1" i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require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b="1" lang="en-US" sz="24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'webpack-merge'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/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const </a:t>
            </a:r>
            <a:r>
              <a:rPr b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common 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b="1" i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require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b="1" lang="en-US" sz="24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'./webpack.common.js'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/>
            <a:br/>
            <a:r>
              <a:rPr b="1" i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module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b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exports 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b="0" i="1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merge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b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common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, {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b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mode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: </a:t>
            </a:r>
            <a:r>
              <a:rPr b="1" lang="en-US" sz="24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'development'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,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b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devtool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: </a:t>
            </a:r>
            <a:r>
              <a:rPr b="1" lang="en-US" sz="24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'inline-source-map'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});</a:t>
            </a:r>
            <a:br/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504000" y="596520"/>
            <a:ext cx="906948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Проверка оптимизации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18" name="CustomShape 2"/>
          <p:cNvSpPr/>
          <p:nvPr/>
        </p:nvSpPr>
        <p:spPr>
          <a:xfrm>
            <a:off x="504000" y="1769040"/>
            <a:ext cx="442476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npm run dev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319" name="CustomShape 3"/>
          <p:cNvSpPr/>
          <p:nvPr/>
        </p:nvSpPr>
        <p:spPr>
          <a:xfrm>
            <a:off x="5152680" y="1769040"/>
            <a:ext cx="442476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npm run build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320" name="" descr=""/>
          <p:cNvPicPr/>
          <p:nvPr/>
        </p:nvPicPr>
        <p:blipFill>
          <a:blip r:embed="rId1"/>
          <a:stretch/>
        </p:blipFill>
        <p:spPr>
          <a:xfrm>
            <a:off x="182880" y="2468880"/>
            <a:ext cx="4593240" cy="1826640"/>
          </a:xfrm>
          <a:prstGeom prst="rect">
            <a:avLst/>
          </a:prstGeom>
          <a:ln>
            <a:noFill/>
          </a:ln>
        </p:spPr>
      </p:pic>
      <p:pic>
        <p:nvPicPr>
          <p:cNvPr id="321" name="" descr=""/>
          <p:cNvPicPr/>
          <p:nvPr/>
        </p:nvPicPr>
        <p:blipFill>
          <a:blip r:embed="rId2"/>
          <a:stretch/>
        </p:blipFill>
        <p:spPr>
          <a:xfrm>
            <a:off x="5450400" y="2468880"/>
            <a:ext cx="3889080" cy="1734840"/>
          </a:xfrm>
          <a:prstGeom prst="rect">
            <a:avLst/>
          </a:prstGeom>
          <a:ln>
            <a:noFill/>
          </a:ln>
        </p:spPr>
      </p:pic>
      <p:pic>
        <p:nvPicPr>
          <p:cNvPr id="322" name="" descr=""/>
          <p:cNvPicPr/>
          <p:nvPr/>
        </p:nvPicPr>
        <p:blipFill>
          <a:blip r:embed="rId3"/>
          <a:stretch/>
        </p:blipFill>
        <p:spPr>
          <a:xfrm>
            <a:off x="2903400" y="4663440"/>
            <a:ext cx="4734360" cy="2649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ustomShape 1"/>
          <p:cNvSpPr/>
          <p:nvPr/>
        </p:nvSpPr>
        <p:spPr>
          <a:xfrm>
            <a:off x="504000" y="596520"/>
            <a:ext cx="906948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Цели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24" name="CustomShape 2"/>
          <p:cNvSpPr/>
          <p:nvPr/>
        </p:nvSpPr>
        <p:spPr>
          <a:xfrm>
            <a:off x="504000" y="1769040"/>
            <a:ext cx="906948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1000"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sngStrike">
                <a:solidFill>
                  <a:srgbClr val="006600"/>
                </a:solidFill>
                <a:latin typeface="Arial"/>
                <a:ea typeface="DejaVu Sans"/>
              </a:rPr>
              <a:t>Собрать все JS-файлы в один бандл для ускорения загрузки</a:t>
            </a:r>
            <a:endParaRPr b="0" lang="ru-RU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sngStrike">
                <a:solidFill>
                  <a:srgbClr val="006600"/>
                </a:solidFill>
                <a:latin typeface="Arial"/>
                <a:ea typeface="DejaVu Sans"/>
              </a:rPr>
              <a:t>Настроить транспиляцию через Babel, чтобы работало в Internet Explorer</a:t>
            </a:r>
            <a:endParaRPr b="0" lang="ru-RU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sngStrike">
                <a:solidFill>
                  <a:srgbClr val="006600"/>
                </a:solidFill>
                <a:latin typeface="Arial"/>
                <a:ea typeface="DejaVu Sans"/>
              </a:rPr>
              <a:t>Настроить минификацию JS и CSS для уменьшения размера</a:t>
            </a:r>
            <a:endParaRPr b="0" lang="ru-RU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Поднимать веб-сервер при разработке и перезагружать страницу при каждом изменении файла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CustomShape 1"/>
          <p:cNvSpPr/>
          <p:nvPr/>
        </p:nvSpPr>
        <p:spPr>
          <a:xfrm>
            <a:off x="504000" y="596520"/>
            <a:ext cx="906948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Настройка </a:t>
            </a:r>
            <a:r>
              <a:rPr b="1" i="1" lang="en-US" sz="4400" spc="-1" strike="noStrike">
                <a:solidFill>
                  <a:srgbClr val="ce181e"/>
                </a:solidFill>
                <a:latin typeface="Arial"/>
                <a:ea typeface="DejaVu Sans"/>
              </a:rPr>
              <a:t>hot</a:t>
            </a:r>
            <a:r>
              <a:rPr b="0" lang="en-US" sz="4400" spc="-1" strike="noStrike">
                <a:solidFill>
                  <a:srgbClr val="ce181e"/>
                </a:solidFill>
                <a:latin typeface="Arial"/>
                <a:ea typeface="DejaVu Sans"/>
              </a:rPr>
              <a:t> reload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26" name="CustomShape 2"/>
          <p:cNvSpPr/>
          <p:nvPr/>
        </p:nvSpPr>
        <p:spPr>
          <a:xfrm>
            <a:off x="504000" y="1769040"/>
            <a:ext cx="906948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CustomShape 3"/>
          <p:cNvSpPr/>
          <p:nvPr/>
        </p:nvSpPr>
        <p:spPr>
          <a:xfrm>
            <a:off x="504000" y="1769040"/>
            <a:ext cx="906948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Вынести пути из конфига в отдельный файл, чтобы можно было использовать в разных конфигах</a:t>
            </a:r>
            <a:endParaRPr b="0" lang="ru-RU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Добавить конфиг веб-сервера</a:t>
            </a:r>
            <a:endParaRPr b="0" lang="ru-RU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Добавить hot reaload</a:t>
            </a:r>
            <a:endParaRPr b="0" lang="ru-RU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????</a:t>
            </a:r>
            <a:endParaRPr b="0" lang="ru-RU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PROFIT!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CustomShape 1"/>
          <p:cNvSpPr/>
          <p:nvPr/>
        </p:nvSpPr>
        <p:spPr>
          <a:xfrm>
            <a:off x="504000" y="596520"/>
            <a:ext cx="906948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Создадим ./configs/paths.js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29" name="CustomShape 2"/>
          <p:cNvSpPr/>
          <p:nvPr/>
        </p:nvSpPr>
        <p:spPr>
          <a:xfrm>
            <a:off x="504000" y="1769040"/>
            <a:ext cx="973548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const </a:t>
            </a:r>
            <a:r>
              <a:rPr b="0" lang="en-US" sz="2000" spc="-1" strike="noStrike">
                <a:solidFill>
                  <a:srgbClr val="458383"/>
                </a:solidFill>
                <a:latin typeface="DejaVu Sans Mono"/>
                <a:ea typeface="DejaVu Sans Mono"/>
              </a:rPr>
              <a:t>path 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b="1" i="1" lang="en-US" sz="20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require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b="1" lang="en-US" sz="20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'path'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/>
            <a:br/>
            <a:r>
              <a:rPr b="1" i="1" lang="en-US" sz="20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module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b="1" lang="en-US" sz="20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exports 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= {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b="1" lang="en-US" sz="20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src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: </a:t>
            </a:r>
            <a:r>
              <a:rPr b="0" lang="en-US" sz="2000" spc="-1" strike="noStrike">
                <a:solidFill>
                  <a:srgbClr val="458383"/>
                </a:solidFill>
                <a:latin typeface="DejaVu Sans Mono"/>
                <a:ea typeface="DejaVu Sans Mono"/>
              </a:rPr>
              <a:t>path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b="0" lang="en-US" sz="2000" spc="-1" strike="noStrike">
                <a:solidFill>
                  <a:srgbClr val="7a7a43"/>
                </a:solidFill>
                <a:latin typeface="DejaVu Sans Mono"/>
                <a:ea typeface="DejaVu Sans Mono"/>
              </a:rPr>
              <a:t>resolve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b="1" i="1" lang="en-US" sz="20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__dirname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, </a:t>
            </a:r>
            <a:r>
              <a:rPr b="1" lang="en-US" sz="20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'../src'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), </a:t>
            </a:r>
            <a:r>
              <a:rPr b="0" i="1" lang="en-US" sz="2000" spc="-1" strike="noStrike">
                <a:solidFill>
                  <a:srgbClr val="808080"/>
                </a:solidFill>
                <a:latin typeface="DejaVu Sans Mono"/>
                <a:ea typeface="DejaVu Sans Mono"/>
              </a:rPr>
              <a:t>// source files</a:t>
            </a:r>
            <a:br/>
            <a:r>
              <a:rPr b="0" i="1" lang="en-US" sz="2000" spc="-1" strike="noStrike">
                <a:solidFill>
                  <a:srgbClr val="808080"/>
                </a:solidFill>
                <a:latin typeface="DejaVu Sans Mono"/>
                <a:ea typeface="DejaVu Sans Mono"/>
              </a:rPr>
              <a:t>    </a:t>
            </a:r>
            <a:r>
              <a:rPr b="1" lang="en-US" sz="20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build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: </a:t>
            </a:r>
            <a:r>
              <a:rPr b="0" lang="en-US" sz="2000" spc="-1" strike="noStrike">
                <a:solidFill>
                  <a:srgbClr val="458383"/>
                </a:solidFill>
                <a:latin typeface="DejaVu Sans Mono"/>
                <a:ea typeface="DejaVu Sans Mono"/>
              </a:rPr>
              <a:t>path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b="0" lang="en-US" sz="2000" spc="-1" strike="noStrike">
                <a:solidFill>
                  <a:srgbClr val="7a7a43"/>
                </a:solidFill>
                <a:latin typeface="DejaVu Sans Mono"/>
                <a:ea typeface="DejaVu Sans Mono"/>
              </a:rPr>
              <a:t>resolve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b="1" i="1" lang="en-US" sz="20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__dirname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, </a:t>
            </a:r>
            <a:r>
              <a:rPr b="1" lang="en-US" sz="20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'../build'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), </a:t>
            </a:r>
            <a:r>
              <a:rPr b="0" i="1" lang="en-US" sz="2000" spc="-1" strike="noStrike">
                <a:solidFill>
                  <a:srgbClr val="808080"/>
                </a:solidFill>
                <a:latin typeface="DejaVu Sans Mono"/>
                <a:ea typeface="DejaVu Sans Mono"/>
              </a:rPr>
              <a:t>// production build files</a:t>
            </a:r>
            <a:br/>
            <a:r>
              <a:rPr b="0" i="1" lang="en-US" sz="2000" spc="-1" strike="noStrike">
                <a:solidFill>
                  <a:srgbClr val="808080"/>
                </a:solidFill>
                <a:latin typeface="DejaVu Sans Mono"/>
                <a:ea typeface="DejaVu Sans Mono"/>
              </a:rPr>
              <a:t>    </a:t>
            </a:r>
            <a:r>
              <a:rPr b="1" lang="en-US" sz="20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static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: </a:t>
            </a:r>
            <a:r>
              <a:rPr b="0" lang="en-US" sz="2000" spc="-1" strike="noStrike">
                <a:solidFill>
                  <a:srgbClr val="458383"/>
                </a:solidFill>
                <a:latin typeface="DejaVu Sans Mono"/>
                <a:ea typeface="DejaVu Sans Mono"/>
              </a:rPr>
              <a:t>path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b="0" lang="en-US" sz="2000" spc="-1" strike="noStrike">
                <a:solidFill>
                  <a:srgbClr val="7a7a43"/>
                </a:solidFill>
                <a:latin typeface="DejaVu Sans Mono"/>
                <a:ea typeface="DejaVu Sans Mono"/>
              </a:rPr>
              <a:t>resolve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b="1" i="1" lang="en-US" sz="20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__dirname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, </a:t>
            </a:r>
            <a:r>
              <a:rPr b="1" lang="en-US" sz="20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'../public'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), </a:t>
            </a:r>
            <a:r>
              <a:rPr b="0" i="1" lang="en-US" sz="2000" spc="-1" strike="noStrike">
                <a:solidFill>
                  <a:srgbClr val="808080"/>
                </a:solidFill>
                <a:latin typeface="DejaVu Sans Mono"/>
                <a:ea typeface="DejaVu Sans Mono"/>
              </a:rPr>
              <a:t>// static files to copy to build folder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};</a:t>
            </a:r>
            <a:br/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504000" y="596520"/>
            <a:ext cx="906948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Изменения в webpack.common.js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31" name="CustomShape 2"/>
          <p:cNvSpPr/>
          <p:nvPr/>
        </p:nvSpPr>
        <p:spPr>
          <a:xfrm>
            <a:off x="504000" y="1769040"/>
            <a:ext cx="906948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7000"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В начале файла:</a:t>
            </a:r>
            <a:endParaRPr b="0" lang="ru-RU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const </a:t>
            </a:r>
            <a:r>
              <a:rPr b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paths 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b="1" i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require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b="1" lang="en-US" sz="24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'./paths'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endParaRPr b="0" lang="ru-RU" sz="24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Удаляем const paths = {...}</a:t>
            </a:r>
            <a:endParaRPr b="0" lang="ru-RU" sz="24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 Mono"/>
              </a:rPr>
              <a:t>Надо избежать копирования index.html, добавим его в игнор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new </a:t>
            </a:r>
            <a:r>
              <a:rPr b="0" lang="en-US" sz="2400" spc="-1" strike="noStrike">
                <a:solidFill>
                  <a:srgbClr val="458383"/>
                </a:solidFill>
                <a:latin typeface="DejaVu Sans Mono"/>
                <a:ea typeface="DejaVu Sans Mono"/>
              </a:rPr>
              <a:t>CopyWebpackPlugin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({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b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patterns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: [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{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    </a:t>
            </a:r>
            <a:r>
              <a:rPr b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from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: </a:t>
            </a:r>
            <a:r>
              <a:rPr b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paths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b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static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,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    </a:t>
            </a:r>
            <a:r>
              <a:rPr b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to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: </a:t>
            </a:r>
            <a:r>
              <a:rPr b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paths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b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build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,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    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// добавилось нижеследующее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    </a:t>
            </a:r>
            <a:r>
              <a:rPr b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globOptions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: {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        </a:t>
            </a:r>
            <a:r>
              <a:rPr b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ignore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: [</a:t>
            </a:r>
            <a:r>
              <a:rPr b="1" lang="en-US" sz="24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'**/index.html'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],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    },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},</a:t>
            </a:r>
            <a:br/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],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}),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504000" y="262440"/>
            <a:ext cx="9069480" cy="133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Изменения в webpack.development.js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504000" y="1769040"/>
            <a:ext cx="906948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5000"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Описание сервера: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const 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{ </a:t>
            </a:r>
            <a:r>
              <a:rPr b="0" i="1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merge 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} = </a:t>
            </a:r>
            <a:r>
              <a:rPr b="1" i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require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b="1" lang="en-US" sz="24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'webpack-merge'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/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const </a:t>
            </a:r>
            <a:r>
              <a:rPr b="0" lang="en-US" sz="2400" spc="-1" strike="noStrike">
                <a:solidFill>
                  <a:srgbClr val="458383"/>
                </a:solidFill>
                <a:latin typeface="DejaVu Sans Mono"/>
                <a:ea typeface="DejaVu Sans Mono"/>
              </a:rPr>
              <a:t>webpack 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b="1" i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require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b="1" lang="en-US" sz="24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'webpack'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/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const </a:t>
            </a:r>
            <a:r>
              <a:rPr b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common 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b="1" i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require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b="1" lang="en-US" sz="24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'./webpack.common.js'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/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const </a:t>
            </a:r>
            <a:r>
              <a:rPr b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paths 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b="1" i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require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b="1" lang="en-US" sz="24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'./paths'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/>
            <a:br/>
            <a:r>
              <a:rPr b="1" i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module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b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exports 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b="0" i="1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merge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b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common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, {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b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mode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: </a:t>
            </a:r>
            <a:r>
              <a:rPr b="1" lang="en-US" sz="24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'development'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,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b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devtool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: </a:t>
            </a:r>
            <a:r>
              <a:rPr b="1" lang="en-US" sz="24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'inline-source-map'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,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b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devServer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: {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</a:t>
            </a:r>
            <a:r>
              <a:rPr b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historyApiFallback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: </a:t>
            </a: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true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,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</a:t>
            </a:r>
            <a:r>
              <a:rPr b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contentBase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: </a:t>
            </a:r>
            <a:r>
              <a:rPr b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paths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b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build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,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</a:t>
            </a:r>
            <a:r>
              <a:rPr b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open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: </a:t>
            </a: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true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,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</a:t>
            </a:r>
            <a:r>
              <a:rPr b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hot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: </a:t>
            </a: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true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,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},</a:t>
            </a:r>
            <a:br/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b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plugins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: [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</a:t>
            </a: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new </a:t>
            </a:r>
            <a:r>
              <a:rPr b="0" lang="en-US" sz="2400" spc="-1" strike="noStrike">
                <a:solidFill>
                  <a:srgbClr val="458383"/>
                </a:solidFill>
                <a:latin typeface="DejaVu Sans Mono"/>
                <a:ea typeface="DejaVu Sans Mono"/>
              </a:rPr>
              <a:t>webpack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.HotModuleReplacementPlugin(),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],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});</a:t>
            </a:r>
            <a:br/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504000" y="596520"/>
            <a:ext cx="906948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Проверка hot reload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35" name="CustomShape 2"/>
          <p:cNvSpPr/>
          <p:nvPr/>
        </p:nvSpPr>
        <p:spPr>
          <a:xfrm>
            <a:off x="504000" y="1769040"/>
            <a:ext cx="906948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Запустить дев-сервер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npm run dev</a:t>
            </a:r>
            <a:endParaRPr b="0" lang="ru-RU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Посмотреть в браузере</a:t>
            </a:r>
            <a:endParaRPr b="0" lang="ru-RU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Изменить какой-нибудь файл</a:t>
            </a:r>
            <a:endParaRPr b="0" lang="ru-RU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Проверить, что браузер сам перезагрузился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336" name="" descr=""/>
          <p:cNvPicPr/>
          <p:nvPr/>
        </p:nvPicPr>
        <p:blipFill>
          <a:blip r:embed="rId1"/>
          <a:stretch/>
        </p:blipFill>
        <p:spPr>
          <a:xfrm>
            <a:off x="3233160" y="4895640"/>
            <a:ext cx="2891520" cy="2671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CustomShape 1"/>
          <p:cNvSpPr/>
          <p:nvPr/>
        </p:nvSpPr>
        <p:spPr>
          <a:xfrm>
            <a:off x="504000" y="596520"/>
            <a:ext cx="9070920" cy="67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Важно!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38" name="CustomShape 2"/>
          <p:cNvSpPr/>
          <p:nvPr/>
        </p:nvSpPr>
        <p:spPr>
          <a:xfrm>
            <a:off x="504000" y="1768680"/>
            <a:ext cx="907092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Не забудьте добавить папку 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build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в </a:t>
            </a:r>
            <a:r>
              <a:rPr b="0" i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.gitignore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. Её коммитить не надо.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.idea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node_modules/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build/</a:t>
            </a:r>
            <a:br/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504000" y="596520"/>
            <a:ext cx="906948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Установка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72" name="CustomShape 2"/>
          <p:cNvSpPr/>
          <p:nvPr/>
        </p:nvSpPr>
        <p:spPr>
          <a:xfrm>
            <a:off x="504000" y="1769040"/>
            <a:ext cx="973512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Установка библиотек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npm i -D cross-env webpack webpack-cli webpack-dev-server webpack-merge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npm i -D babel-loader clean-webpack-plugin copy-webpack-plugin html-webpack-plugin</a:t>
            </a:r>
            <a:endParaRPr b="0" lang="ru-RU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Добавим команды для сборки в package.json → scripts: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"dev"</a:t>
            </a:r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: </a:t>
            </a:r>
            <a:r>
              <a:rPr b="1" lang="en-US" sz="16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"cross-env NODE_ENV=development webpack-dev-server --config webpack.config.js"</a:t>
            </a:r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,</a:t>
            </a:r>
            <a:br/>
            <a:r>
              <a:rPr b="1" lang="en-US" sz="16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"build"</a:t>
            </a:r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: </a:t>
            </a:r>
            <a:r>
              <a:rPr b="1" lang="en-US" sz="16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"cross-env NODE_ENV=production webpack --config webpack.config.js"</a:t>
            </a:r>
            <a:br/>
            <a:endParaRPr b="0" lang="ru-R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CustomShape 1"/>
          <p:cNvSpPr/>
          <p:nvPr/>
        </p:nvSpPr>
        <p:spPr>
          <a:xfrm>
            <a:off x="504000" y="596520"/>
            <a:ext cx="906948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Дополнительные задания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40" name="CustomShape 2"/>
          <p:cNvSpPr/>
          <p:nvPr/>
        </p:nvSpPr>
        <p:spPr>
          <a:xfrm>
            <a:off x="504000" y="1769040"/>
            <a:ext cx="906948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Создать favicon.ico, добиться отображения</a:t>
            </a:r>
            <a:endParaRPr b="0" lang="ru-RU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Импортировать CSS прямо в JS</a:t>
            </a:r>
            <a:endParaRPr b="0" lang="ru-RU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Проверить загрузку шрифтов</a:t>
            </a:r>
            <a:endParaRPr b="0" lang="ru-RU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Попытаться использовать картинки в компонентах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341" name="" descr=""/>
          <p:cNvPicPr/>
          <p:nvPr/>
        </p:nvPicPr>
        <p:blipFill>
          <a:blip r:embed="rId1"/>
          <a:stretch/>
        </p:blipFill>
        <p:spPr>
          <a:xfrm>
            <a:off x="7128720" y="4265640"/>
            <a:ext cx="2912400" cy="3303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"/>
          <p:cNvSpPr/>
          <p:nvPr/>
        </p:nvSpPr>
        <p:spPr>
          <a:xfrm>
            <a:off x="504000" y="596520"/>
            <a:ext cx="906948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Загрузка картинок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43" name="CustomShape 2"/>
          <p:cNvSpPr/>
          <p:nvPr/>
        </p:nvSpPr>
        <p:spPr>
          <a:xfrm>
            <a:off x="504000" y="1371600"/>
            <a:ext cx="9069480" cy="566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2000"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Простой способ</a:t>
            </a:r>
            <a:endParaRPr b="0" lang="ru-RU" sz="32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Картинку положить в ./public/images</a:t>
            </a:r>
            <a:endParaRPr b="0" lang="ru-RU" sz="28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&lt;</a:t>
            </a: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img </a:t>
            </a:r>
            <a:r>
              <a:rPr b="1" lang="en-US" sz="2400" spc="-1" strike="noStrike">
                <a:solidFill>
                  <a:srgbClr val="0000ff"/>
                </a:solidFill>
                <a:latin typeface="DejaVu Sans Mono"/>
                <a:ea typeface="DejaVu Sans Mono"/>
              </a:rPr>
              <a:t>src</a:t>
            </a:r>
            <a:r>
              <a:rPr b="1" lang="en-US" sz="24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="images/cat.png"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/&gt;</a:t>
            </a:r>
            <a:endParaRPr b="0" lang="ru-RU" sz="24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Немного сложнее, но правильнее</a:t>
            </a:r>
            <a:endParaRPr b="0" lang="ru-RU" sz="24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npm i -D file-loader</a:t>
            </a:r>
            <a:endParaRPr b="0" lang="ru-RU" sz="24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webpack.common.js → module → rules:</a:t>
            </a:r>
            <a:endParaRPr b="0" lang="ru-RU" sz="24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{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b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test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: </a:t>
            </a:r>
            <a:r>
              <a:rPr b="0" lang="en-US" sz="2400" spc="-1" strike="noStrike">
                <a:solidFill>
                  <a:srgbClr val="0000ff"/>
                </a:solidFill>
                <a:latin typeface="DejaVu Sans Mono"/>
                <a:ea typeface="DejaVu Sans Mono"/>
              </a:rPr>
              <a:t>/\.(?:ico|gif|png|jpg|jpeg|webp|svg)$/i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,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b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loader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: </a:t>
            </a:r>
            <a:r>
              <a:rPr b="1" lang="en-US" sz="24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'file-loader'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,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b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options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: {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</a:t>
            </a:r>
            <a:r>
              <a:rPr b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name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: </a:t>
            </a:r>
            <a:r>
              <a:rPr b="1" lang="en-US" sz="24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'[path][name].[ext]'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,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</a:t>
            </a:r>
            <a:r>
              <a:rPr b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context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: </a:t>
            </a:r>
            <a:r>
              <a:rPr b="1" lang="en-US" sz="24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'src'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, </a:t>
            </a:r>
            <a:r>
              <a:rPr b="0" i="1" lang="en-US" sz="2400" spc="-1" strike="noStrike">
                <a:solidFill>
                  <a:srgbClr val="808080"/>
                </a:solidFill>
                <a:latin typeface="DejaVu Sans Mono"/>
                <a:ea typeface="DejaVu Sans Mono"/>
              </a:rPr>
              <a:t>// prevent display of src/ in filename</a:t>
            </a:r>
            <a:br/>
            <a:r>
              <a:rPr b="0" i="1" lang="en-US" sz="2400" spc="-1" strike="noStrike">
                <a:solidFill>
                  <a:srgbClr val="808080"/>
                </a:solidFill>
                <a:latin typeface="DejaVu Sans Mono"/>
                <a:ea typeface="DejaVu Sans Mono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},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},</a:t>
            </a:r>
            <a:endParaRPr b="0" lang="ru-RU" sz="24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Картинку положить рядом с компонентом</a:t>
            </a:r>
            <a:endParaRPr b="0" lang="ru-RU" sz="24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В компоненте:</a:t>
            </a:r>
            <a:endParaRPr b="0" lang="ru-RU" sz="24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import 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cat </a:t>
            </a: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from </a:t>
            </a:r>
            <a:r>
              <a:rPr b="1" lang="en-US" sz="24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'./cat.jpg'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endParaRPr b="0" lang="ru-RU" sz="24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//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&lt;</a:t>
            </a: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img </a:t>
            </a:r>
            <a:r>
              <a:rPr b="1" lang="en-US" sz="2400" spc="-1" strike="noStrike">
                <a:solidFill>
                  <a:srgbClr val="0000ff"/>
                </a:solidFill>
                <a:latin typeface="DejaVu Sans Mono"/>
                <a:ea typeface="DejaVu Sans Mono"/>
              </a:rPr>
              <a:t>src</a:t>
            </a:r>
            <a:r>
              <a:rPr b="1" lang="en-US" sz="24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=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{cat} /&gt;</a:t>
            </a:r>
            <a:endParaRPr b="0" lang="ru-RU" sz="24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Демонстрация </a:t>
            </a:r>
            <a:r>
              <a:rPr b="0" lang="en-US" sz="2400" spc="-1" strike="noStrike" u="sng">
                <a:solidFill>
                  <a:srgbClr val="0000ff"/>
                </a:solidFill>
                <a:uFillTx/>
                <a:latin typeface="DejaVu Sans Mono"/>
                <a:ea typeface="DejaVu Sans Mono"/>
                <a:hlinkClick r:id="rId1"/>
              </a:rPr>
              <a:t>https://github.com/dmitryweiner/html-chat/commit/6239e21136842fbd766e5594054cd4757eed1ead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ru-RU" sz="2400" spc="-1" strike="noStrike">
              <a:latin typeface="Arial"/>
            </a:endParaRPr>
          </a:p>
        </p:txBody>
      </p:sp>
      <p:pic>
        <p:nvPicPr>
          <p:cNvPr id="344" name="" descr=""/>
          <p:cNvPicPr/>
          <p:nvPr/>
        </p:nvPicPr>
        <p:blipFill>
          <a:blip r:embed="rId2"/>
          <a:stretch/>
        </p:blipFill>
        <p:spPr>
          <a:xfrm>
            <a:off x="7223760" y="1465200"/>
            <a:ext cx="2739240" cy="2739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CustomShape 1"/>
          <p:cNvSpPr/>
          <p:nvPr/>
        </p:nvSpPr>
        <p:spPr>
          <a:xfrm>
            <a:off x="504000" y="596520"/>
            <a:ext cx="906948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Загрузка CSS в компоненте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46" name="CustomShape 2"/>
          <p:cNvSpPr/>
          <p:nvPr/>
        </p:nvSpPr>
        <p:spPr>
          <a:xfrm>
            <a:off x="504000" y="1280160"/>
            <a:ext cx="9069480" cy="566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0000"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Установка загрузчиков</a:t>
            </a:r>
            <a:endParaRPr b="0" lang="ru-RU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npm i -D style-loader css-loader</a:t>
            </a:r>
            <a:endParaRPr b="0" lang="ru-RU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webpack.common.js → module → rules: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{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b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test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: </a:t>
            </a:r>
            <a:r>
              <a:rPr b="0" lang="en-US" sz="2400" spc="-1" strike="noStrike">
                <a:solidFill>
                  <a:srgbClr val="0000ff"/>
                </a:solidFill>
                <a:latin typeface="DejaVu Sans Mono"/>
                <a:ea typeface="DejaVu Sans Mono"/>
              </a:rPr>
              <a:t>/\.(scss|css)$/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,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b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use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: [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</a:t>
            </a:r>
            <a:r>
              <a:rPr b="1" lang="en-US" sz="24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'style-loader'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,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{ </a:t>
            </a:r>
            <a:r>
              <a:rPr b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loader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: </a:t>
            </a:r>
            <a:r>
              <a:rPr b="1" lang="en-US" sz="24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'css-loader'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, </a:t>
            </a:r>
            <a:r>
              <a:rPr b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options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: { </a:t>
            </a:r>
            <a:r>
              <a:rPr b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sourceMap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: </a:t>
            </a: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true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, </a:t>
            </a:r>
            <a:r>
              <a:rPr b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importLoaders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: </a:t>
            </a:r>
            <a:r>
              <a:rPr b="0" lang="en-US" sz="2400" spc="-1" strike="noStrike">
                <a:solidFill>
                  <a:srgbClr val="0000ff"/>
                </a:solidFill>
                <a:latin typeface="DejaVu Sans Mono"/>
                <a:ea typeface="DejaVu Sans Mono"/>
              </a:rPr>
              <a:t>1 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} },</a:t>
            </a:r>
            <a:br/>
            <a:r>
              <a:rPr b="0" i="1" lang="en-US" sz="2400" spc="-1" strike="noStrike">
                <a:solidFill>
                  <a:srgbClr val="808080"/>
                </a:solidFill>
                <a:latin typeface="DejaVu Sans Mono"/>
                <a:ea typeface="DejaVu Sans Mono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],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},</a:t>
            </a:r>
            <a:endParaRPr b="0" lang="ru-RU" sz="24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 Mono"/>
              </a:rPr>
              <a:t>В компоненте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import 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styles </a:t>
            </a: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from </a:t>
            </a:r>
            <a:r>
              <a:rPr b="1" lang="en-US" sz="24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'./styles.css'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endParaRPr b="0" lang="ru-RU" sz="24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 Mono"/>
              </a:rPr>
              <a:t>Демо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 Mono"/>
                <a:hlinkClick r:id="rId1"/>
              </a:rPr>
              <a:t>https://github.com/dmitryweiner/html-chat/commit/08bcb719cc4b86c66ea7dee17e99ca8d31dead63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ru-RU" sz="3200" spc="-1" strike="noStrike">
              <a:latin typeface="Arial"/>
            </a:endParaRPr>
          </a:p>
        </p:txBody>
      </p:sp>
      <p:pic>
        <p:nvPicPr>
          <p:cNvPr id="347" name="" descr=""/>
          <p:cNvPicPr/>
          <p:nvPr/>
        </p:nvPicPr>
        <p:blipFill>
          <a:blip r:embed="rId2"/>
          <a:stretch/>
        </p:blipFill>
        <p:spPr>
          <a:xfrm>
            <a:off x="7133760" y="1342440"/>
            <a:ext cx="2648520" cy="2313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Подключение линтера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49" name="TextShape 2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4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Проверка линтером при каждом изменении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Ставим плагин</a:t>
            </a:r>
            <a:endParaRPr b="0" lang="ru-RU" sz="3200" spc="-1" strike="noStrike">
              <a:latin typeface="Arial"/>
            </a:endParaRPr>
          </a:p>
          <a:p>
            <a:r>
              <a:rPr b="0" lang="ru-RU" sz="3200" spc="-1" strike="noStrike">
                <a:latin typeface="Arial"/>
              </a:rPr>
              <a:t>npm i -D eslint-webpack-plugin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Добавляем в dev-конфиг</a:t>
            </a:r>
            <a:endParaRPr b="0" lang="ru-RU" sz="3200" spc="-1" strike="noStrike">
              <a:latin typeface="Arial"/>
            </a:endParaRPr>
          </a:p>
          <a:p>
            <a:r>
              <a:rPr b="0" lang="ru-RU" sz="3200" spc="-1" strike="noStrike">
                <a:latin typeface="Arial"/>
              </a:rPr>
              <a:t>const ESLintPlugin = require('eslint-webpack-plugin');</a:t>
            </a:r>
            <a:endParaRPr b="0" lang="ru-RU" sz="3200" spc="-1" strike="noStrike">
              <a:latin typeface="Arial"/>
            </a:endParaRPr>
          </a:p>
          <a:p>
            <a:endParaRPr b="0" lang="ru-RU" sz="3200" spc="-1" strike="noStrike">
              <a:latin typeface="Arial"/>
            </a:endParaRPr>
          </a:p>
          <a:p>
            <a:r>
              <a:rPr b="0" lang="ru-RU" sz="3200" spc="-1" strike="noStrike">
                <a:latin typeface="Arial"/>
              </a:rPr>
              <a:t>module.exports = {</a:t>
            </a:r>
            <a:endParaRPr b="0" lang="ru-RU" sz="3200" spc="-1" strike="noStrike">
              <a:latin typeface="Arial"/>
            </a:endParaRPr>
          </a:p>
          <a:p>
            <a:r>
              <a:rPr b="0" lang="ru-RU" sz="3200" spc="-1" strike="noStrike">
                <a:latin typeface="Arial"/>
              </a:rPr>
              <a:t>  </a:t>
            </a:r>
            <a:r>
              <a:rPr b="0" lang="ru-RU" sz="3200" spc="-1" strike="noStrike">
                <a:latin typeface="Arial"/>
              </a:rPr>
              <a:t>// ...</a:t>
            </a:r>
            <a:endParaRPr b="0" lang="ru-RU" sz="3200" spc="-1" strike="noStrike">
              <a:latin typeface="Arial"/>
            </a:endParaRPr>
          </a:p>
          <a:p>
            <a:r>
              <a:rPr b="0" lang="ru-RU" sz="3200" spc="-1" strike="noStrike">
                <a:latin typeface="Arial"/>
              </a:rPr>
              <a:t>  </a:t>
            </a:r>
            <a:r>
              <a:rPr b="0" lang="ru-RU" sz="3200" spc="-1" strike="noStrike">
                <a:latin typeface="Arial"/>
              </a:rPr>
              <a:t>plugins: [new ESLintPlugin(options)],</a:t>
            </a:r>
            <a:endParaRPr b="0" lang="ru-RU" sz="3200" spc="-1" strike="noStrike">
              <a:latin typeface="Arial"/>
            </a:endParaRPr>
          </a:p>
          <a:p>
            <a:r>
              <a:rPr b="0" lang="ru-RU" sz="3200" spc="-1" strike="noStrike">
                <a:latin typeface="Arial"/>
              </a:rPr>
              <a:t>  </a:t>
            </a:r>
            <a:r>
              <a:rPr b="0" lang="ru-RU" sz="3200" spc="-1" strike="noStrike">
                <a:latin typeface="Arial"/>
              </a:rPr>
              <a:t>// ...</a:t>
            </a:r>
            <a:endParaRPr b="0" lang="ru-RU" sz="3200" spc="-1" strike="noStrike">
              <a:latin typeface="Arial"/>
            </a:endParaRPr>
          </a:p>
          <a:p>
            <a:r>
              <a:rPr b="0" lang="ru-RU" sz="3200" spc="-1" strike="noStrike">
                <a:latin typeface="Arial"/>
              </a:rPr>
              <a:t>};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504000" y="596520"/>
            <a:ext cx="906948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Конфиг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504000" y="1280160"/>
            <a:ext cx="9069480" cy="627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3000"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Создать файл ./webpack.config.js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const </a:t>
            </a:r>
            <a:r>
              <a:rPr b="0" lang="en-US" sz="1600" spc="-1" strike="noStrike">
                <a:solidFill>
                  <a:srgbClr val="458383"/>
                </a:solidFill>
                <a:latin typeface="DejaVu Sans Mono"/>
                <a:ea typeface="DejaVu Sans Mono"/>
              </a:rPr>
              <a:t>path </a:t>
            </a:r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b="1" i="1" lang="en-US" sz="16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require</a:t>
            </a:r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b="1" lang="en-US" sz="16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'path'</a:t>
            </a:r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/>
            <a:r>
              <a:rPr b="1" lang="en-US" sz="16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const </a:t>
            </a:r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{ CleanWebpackPlugin } = </a:t>
            </a:r>
            <a:r>
              <a:rPr b="1" i="1" lang="en-US" sz="16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require</a:t>
            </a:r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b="1" lang="en-US" sz="16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'clean-webpack-plugin'</a:t>
            </a:r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/>
            <a:r>
              <a:rPr b="1" lang="en-US" sz="16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const </a:t>
            </a:r>
            <a:r>
              <a:rPr b="0" lang="en-US" sz="1600" spc="-1" strike="noStrike">
                <a:solidFill>
                  <a:srgbClr val="458383"/>
                </a:solidFill>
                <a:latin typeface="DejaVu Sans Mono"/>
                <a:ea typeface="DejaVu Sans Mono"/>
              </a:rPr>
              <a:t>CopyWebpackPlugin </a:t>
            </a:r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b="1" i="1" lang="en-US" sz="16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require</a:t>
            </a:r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b="1" lang="en-US" sz="16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'copy-webpack-plugin'</a:t>
            </a:r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/>
            <a:r>
              <a:rPr b="1" lang="en-US" sz="16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const </a:t>
            </a:r>
            <a:r>
              <a:rPr b="0" lang="en-US" sz="1600" spc="-1" strike="noStrike">
                <a:solidFill>
                  <a:srgbClr val="458383"/>
                </a:solidFill>
                <a:latin typeface="DejaVu Sans Mono"/>
                <a:ea typeface="DejaVu Sans Mono"/>
              </a:rPr>
              <a:t>HtmlWebpackPlugin </a:t>
            </a:r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b="1" i="1" lang="en-US" sz="16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require</a:t>
            </a:r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b="1" lang="en-US" sz="16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'html-webpack-plugin'</a:t>
            </a:r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/>
            <a:br/>
            <a:r>
              <a:rPr b="1" lang="en-US" sz="16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const </a:t>
            </a:r>
            <a:r>
              <a:rPr b="0" lang="en-US" sz="1600" spc="-1" strike="noStrike">
                <a:solidFill>
                  <a:srgbClr val="458383"/>
                </a:solidFill>
                <a:latin typeface="DejaVu Sans Mono"/>
                <a:ea typeface="DejaVu Sans Mono"/>
              </a:rPr>
              <a:t>paths </a:t>
            </a:r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= {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b="1" lang="en-US" sz="16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src</a:t>
            </a:r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: </a:t>
            </a:r>
            <a:r>
              <a:rPr b="0" lang="en-US" sz="1600" spc="-1" strike="noStrike">
                <a:solidFill>
                  <a:srgbClr val="458383"/>
                </a:solidFill>
                <a:latin typeface="DejaVu Sans Mono"/>
                <a:ea typeface="DejaVu Sans Mono"/>
              </a:rPr>
              <a:t>path</a:t>
            </a:r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b="0" lang="en-US" sz="1600" spc="-1" strike="noStrike">
                <a:solidFill>
                  <a:srgbClr val="7a7a43"/>
                </a:solidFill>
                <a:latin typeface="DejaVu Sans Mono"/>
                <a:ea typeface="DejaVu Sans Mono"/>
              </a:rPr>
              <a:t>resolve</a:t>
            </a:r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b="1" i="1" lang="en-US" sz="16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__dirname</a:t>
            </a:r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, </a:t>
            </a:r>
            <a:r>
              <a:rPr b="1" lang="en-US" sz="16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'./src'</a:t>
            </a:r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), </a:t>
            </a:r>
            <a:r>
              <a:rPr b="0" i="1" lang="en-US" sz="1600" spc="-1" strike="noStrike">
                <a:solidFill>
                  <a:srgbClr val="808080"/>
                </a:solidFill>
                <a:latin typeface="DejaVu Sans Mono"/>
                <a:ea typeface="DejaVu Sans Mono"/>
              </a:rPr>
              <a:t>// source files</a:t>
            </a:r>
            <a:br/>
            <a:r>
              <a:rPr b="0" i="1" lang="en-US" sz="1600" spc="-1" strike="noStrike">
                <a:solidFill>
                  <a:srgbClr val="808080"/>
                </a:solidFill>
                <a:latin typeface="DejaVu Sans Mono"/>
                <a:ea typeface="DejaVu Sans Mono"/>
              </a:rPr>
              <a:t>    </a:t>
            </a:r>
            <a:r>
              <a:rPr b="1" lang="en-US" sz="16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build</a:t>
            </a:r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: </a:t>
            </a:r>
            <a:r>
              <a:rPr b="0" lang="en-US" sz="1600" spc="-1" strike="noStrike">
                <a:solidFill>
                  <a:srgbClr val="458383"/>
                </a:solidFill>
                <a:latin typeface="DejaVu Sans Mono"/>
                <a:ea typeface="DejaVu Sans Mono"/>
              </a:rPr>
              <a:t>path</a:t>
            </a:r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b="0" lang="en-US" sz="1600" spc="-1" strike="noStrike">
                <a:solidFill>
                  <a:srgbClr val="7a7a43"/>
                </a:solidFill>
                <a:latin typeface="DejaVu Sans Mono"/>
                <a:ea typeface="DejaVu Sans Mono"/>
              </a:rPr>
              <a:t>resolve</a:t>
            </a:r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b="1" i="1" lang="en-US" sz="16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__dirname</a:t>
            </a:r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, </a:t>
            </a:r>
            <a:r>
              <a:rPr b="1" lang="en-US" sz="16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'./build'</a:t>
            </a:r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), </a:t>
            </a:r>
            <a:r>
              <a:rPr b="0" i="1" lang="en-US" sz="1600" spc="-1" strike="noStrike">
                <a:solidFill>
                  <a:srgbClr val="808080"/>
                </a:solidFill>
                <a:latin typeface="DejaVu Sans Mono"/>
                <a:ea typeface="DejaVu Sans Mono"/>
              </a:rPr>
              <a:t>// production build files</a:t>
            </a:r>
            <a:br/>
            <a:r>
              <a:rPr b="0" i="1" lang="en-US" sz="1600" spc="-1" strike="noStrike">
                <a:solidFill>
                  <a:srgbClr val="808080"/>
                </a:solidFill>
                <a:latin typeface="DejaVu Sans Mono"/>
                <a:ea typeface="DejaVu Sans Mono"/>
              </a:rPr>
              <a:t>    </a:t>
            </a:r>
            <a:r>
              <a:rPr b="1" lang="en-US" sz="16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static</a:t>
            </a:r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: </a:t>
            </a:r>
            <a:r>
              <a:rPr b="0" lang="en-US" sz="1600" spc="-1" strike="noStrike">
                <a:solidFill>
                  <a:srgbClr val="458383"/>
                </a:solidFill>
                <a:latin typeface="DejaVu Sans Mono"/>
                <a:ea typeface="DejaVu Sans Mono"/>
              </a:rPr>
              <a:t>path</a:t>
            </a:r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b="0" lang="en-US" sz="1600" spc="-1" strike="noStrike">
                <a:solidFill>
                  <a:srgbClr val="7a7a43"/>
                </a:solidFill>
                <a:latin typeface="DejaVu Sans Mono"/>
                <a:ea typeface="DejaVu Sans Mono"/>
              </a:rPr>
              <a:t>resolve</a:t>
            </a:r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b="1" i="1" lang="en-US" sz="16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__dirname</a:t>
            </a:r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, </a:t>
            </a:r>
            <a:r>
              <a:rPr b="1" lang="en-US" sz="16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'./public'</a:t>
            </a:r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), </a:t>
            </a:r>
            <a:r>
              <a:rPr b="0" i="1" lang="en-US" sz="1600" spc="-1" strike="noStrike">
                <a:solidFill>
                  <a:srgbClr val="808080"/>
                </a:solidFill>
                <a:latin typeface="DejaVu Sans Mono"/>
                <a:ea typeface="DejaVu Sans Mono"/>
              </a:rPr>
              <a:t>// static files to copy to build folder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};</a:t>
            </a:r>
            <a:br/>
            <a:br/>
            <a:r>
              <a:rPr b="1" i="1" lang="en-US" sz="16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module</a:t>
            </a:r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b="1" lang="en-US" sz="16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exports </a:t>
            </a:r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= {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b="1" lang="en-US" sz="16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: </a:t>
            </a:r>
            <a:r>
              <a:rPr b="1" lang="en-US" sz="16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'development'</a:t>
            </a:r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,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b="1" lang="en-US" sz="16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devtool</a:t>
            </a:r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: </a:t>
            </a:r>
            <a:r>
              <a:rPr b="1" lang="en-US" sz="16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'inline-source-map'</a:t>
            </a:r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,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b="1" lang="en-US" sz="16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entry</a:t>
            </a:r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: [</a:t>
            </a:r>
            <a:r>
              <a:rPr b="0" lang="en-US" sz="1600" spc="-1" strike="noStrike">
                <a:solidFill>
                  <a:srgbClr val="458383"/>
                </a:solidFill>
                <a:latin typeface="DejaVu Sans Mono"/>
                <a:ea typeface="DejaVu Sans Mono"/>
              </a:rPr>
              <a:t>paths</a:t>
            </a:r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b="1" lang="en-US" sz="16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src </a:t>
            </a:r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+ </a:t>
            </a:r>
            <a:r>
              <a:rPr b="1" lang="en-US" sz="16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'/index.js'</a:t>
            </a:r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],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b="1" lang="en-US" sz="16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output</a:t>
            </a:r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: {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</a:t>
            </a:r>
            <a:r>
              <a:rPr b="1" lang="en-US" sz="16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path</a:t>
            </a:r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: </a:t>
            </a:r>
            <a:r>
              <a:rPr b="0" lang="en-US" sz="1600" spc="-1" strike="noStrike">
                <a:solidFill>
                  <a:srgbClr val="458383"/>
                </a:solidFill>
                <a:latin typeface="DejaVu Sans Mono"/>
                <a:ea typeface="DejaVu Sans Mono"/>
              </a:rPr>
              <a:t>paths</a:t>
            </a:r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b="1" lang="en-US" sz="16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build</a:t>
            </a:r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,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</a:t>
            </a:r>
            <a:r>
              <a:rPr b="1" lang="en-US" sz="16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filename</a:t>
            </a:r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: </a:t>
            </a:r>
            <a:r>
              <a:rPr b="1" lang="en-US" sz="16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'[name].bundle.js'</a:t>
            </a:r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,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</a:t>
            </a:r>
            <a:r>
              <a:rPr b="1" lang="en-US" sz="16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publicPath</a:t>
            </a:r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: </a:t>
            </a:r>
            <a:r>
              <a:rPr b="1" lang="en-US" sz="16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'/'</a:t>
            </a:r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,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},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b="1" lang="en-US" sz="16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plugins</a:t>
            </a:r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: [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</a:t>
            </a:r>
            <a:r>
              <a:rPr b="1" lang="en-US" sz="16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new </a:t>
            </a:r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CleanWebpackPlugin(),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</a:t>
            </a:r>
            <a:r>
              <a:rPr b="1" lang="en-US" sz="16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new </a:t>
            </a:r>
            <a:r>
              <a:rPr b="0" lang="en-US" sz="1600" spc="-1" strike="noStrike">
                <a:solidFill>
                  <a:srgbClr val="458383"/>
                </a:solidFill>
                <a:latin typeface="DejaVu Sans Mono"/>
                <a:ea typeface="DejaVu Sans Mono"/>
              </a:rPr>
              <a:t>CopyWebpackPlugin</a:t>
            </a:r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({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    </a:t>
            </a:r>
            <a:r>
              <a:rPr b="1" lang="en-US" sz="16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patterns</a:t>
            </a:r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: [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        { </a:t>
            </a:r>
            <a:r>
              <a:rPr b="1" lang="en-US" sz="16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from</a:t>
            </a:r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: </a:t>
            </a:r>
            <a:r>
              <a:rPr b="0" lang="en-US" sz="1600" spc="-1" strike="noStrike">
                <a:solidFill>
                  <a:srgbClr val="458383"/>
                </a:solidFill>
                <a:latin typeface="DejaVu Sans Mono"/>
                <a:ea typeface="DejaVu Sans Mono"/>
              </a:rPr>
              <a:t>paths</a:t>
            </a:r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b="1" lang="en-US" sz="16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static</a:t>
            </a:r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, </a:t>
            </a:r>
            <a:r>
              <a:rPr b="1" lang="en-US" sz="16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to</a:t>
            </a:r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: </a:t>
            </a:r>
            <a:r>
              <a:rPr b="0" lang="en-US" sz="1600" spc="-1" strike="noStrike">
                <a:solidFill>
                  <a:srgbClr val="458383"/>
                </a:solidFill>
                <a:latin typeface="DejaVu Sans Mono"/>
                <a:ea typeface="DejaVu Sans Mono"/>
              </a:rPr>
              <a:t>paths</a:t>
            </a:r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b="1" lang="en-US" sz="16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build </a:t>
            </a:r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},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    ],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}),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</a:t>
            </a:r>
            <a:r>
              <a:rPr b="1" lang="en-US" sz="16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new </a:t>
            </a:r>
            <a:r>
              <a:rPr b="0" lang="en-US" sz="1600" spc="-1" strike="noStrike">
                <a:solidFill>
                  <a:srgbClr val="458383"/>
                </a:solidFill>
                <a:latin typeface="DejaVu Sans Mono"/>
                <a:ea typeface="DejaVu Sans Mono"/>
              </a:rPr>
              <a:t>HtmlWebpackPlugin</a:t>
            </a:r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({</a:t>
            </a:r>
            <a:br/>
            <a:r>
              <a:rPr b="0" i="1" lang="en-US" sz="1600" spc="-1" strike="noStrike">
                <a:solidFill>
                  <a:srgbClr val="808080"/>
                </a:solidFill>
                <a:latin typeface="DejaVu Sans Mono"/>
                <a:ea typeface="DejaVu Sans Mono"/>
              </a:rPr>
              <a:t>            </a:t>
            </a:r>
            <a:r>
              <a:rPr b="1" lang="en-US" sz="16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template</a:t>
            </a:r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: </a:t>
            </a:r>
            <a:r>
              <a:rPr b="0" lang="en-US" sz="1600" spc="-1" strike="noStrike">
                <a:solidFill>
                  <a:srgbClr val="458383"/>
                </a:solidFill>
                <a:latin typeface="DejaVu Sans Mono"/>
                <a:ea typeface="DejaVu Sans Mono"/>
              </a:rPr>
              <a:t>paths</a:t>
            </a:r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b="1" lang="en-US" sz="16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static </a:t>
            </a:r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+ </a:t>
            </a:r>
            <a:r>
              <a:rPr b="1" lang="en-US" sz="16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'/index.html'</a:t>
            </a:r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, </a:t>
            </a:r>
            <a:r>
              <a:rPr b="0" i="1" lang="en-US" sz="1600" spc="-1" strike="noStrike">
                <a:solidFill>
                  <a:srgbClr val="808080"/>
                </a:solidFill>
                <a:latin typeface="DejaVu Sans Mono"/>
                <a:ea typeface="DejaVu Sans Mono"/>
              </a:rPr>
              <a:t>// template file</a:t>
            </a:r>
            <a:br/>
            <a:r>
              <a:rPr b="0" i="1" lang="en-US" sz="1600" spc="-1" strike="noStrike">
                <a:solidFill>
                  <a:srgbClr val="808080"/>
                </a:solidFill>
                <a:latin typeface="DejaVu Sans Mono"/>
                <a:ea typeface="DejaVu Sans Mono"/>
              </a:rPr>
              <a:t>            </a:t>
            </a:r>
            <a:r>
              <a:rPr b="1" lang="en-US" sz="16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filename</a:t>
            </a:r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: </a:t>
            </a:r>
            <a:r>
              <a:rPr b="1" lang="en-US" sz="16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'index.html'</a:t>
            </a:r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, </a:t>
            </a:r>
            <a:r>
              <a:rPr b="0" i="1" lang="en-US" sz="1600" spc="-1" strike="noStrike">
                <a:solidFill>
                  <a:srgbClr val="808080"/>
                </a:solidFill>
                <a:latin typeface="DejaVu Sans Mono"/>
                <a:ea typeface="DejaVu Sans Mono"/>
              </a:rPr>
              <a:t>// output file</a:t>
            </a:r>
            <a:br/>
            <a:r>
              <a:rPr b="0" i="1" lang="en-US" sz="1600" spc="-1" strike="noStrike">
                <a:solidFill>
                  <a:srgbClr val="808080"/>
                </a:solidFill>
                <a:latin typeface="DejaVu Sans Mono"/>
                <a:ea typeface="DejaVu Sans Mono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}),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],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b="1" lang="en-US" sz="16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module</a:t>
            </a:r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: {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</a:t>
            </a:r>
            <a:r>
              <a:rPr b="1" lang="en-US" sz="16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rules</a:t>
            </a:r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: [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    {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        </a:t>
            </a:r>
            <a:r>
              <a:rPr b="1" lang="en-US" sz="16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test</a:t>
            </a:r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: </a:t>
            </a:r>
            <a:r>
              <a:rPr b="0" lang="en-US" sz="1600" spc="-1" strike="noStrike">
                <a:solidFill>
                  <a:srgbClr val="0000ff"/>
                </a:solidFill>
                <a:latin typeface="DejaVu Sans Mono"/>
                <a:ea typeface="DejaVu Sans Mono"/>
              </a:rPr>
              <a:t>/\.js$/</a:t>
            </a:r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,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        </a:t>
            </a:r>
            <a:r>
              <a:rPr b="1" lang="en-US" sz="16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exclude</a:t>
            </a:r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: </a:t>
            </a:r>
            <a:r>
              <a:rPr b="0" lang="en-US" sz="1600" spc="-1" strike="noStrike">
                <a:solidFill>
                  <a:srgbClr val="0000ff"/>
                </a:solidFill>
                <a:latin typeface="DejaVu Sans Mono"/>
                <a:ea typeface="DejaVu Sans Mono"/>
              </a:rPr>
              <a:t>/node_modules/</a:t>
            </a:r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,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        </a:t>
            </a:r>
            <a:r>
              <a:rPr b="1" lang="en-US" sz="16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use</a:t>
            </a:r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: [</a:t>
            </a:r>
            <a:r>
              <a:rPr b="1" lang="en-US" sz="16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'babel-loader'</a:t>
            </a:r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],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    },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]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}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};</a:t>
            </a:r>
            <a:br/>
            <a:endParaRPr b="0" lang="ru-RU" sz="1600" spc="-1" strike="noStrike">
              <a:latin typeface="Arial"/>
            </a:endParaRPr>
          </a:p>
        </p:txBody>
      </p:sp>
      <p:pic>
        <p:nvPicPr>
          <p:cNvPr id="275" name="" descr=""/>
          <p:cNvPicPr/>
          <p:nvPr/>
        </p:nvPicPr>
        <p:blipFill>
          <a:blip r:embed="rId1"/>
          <a:stretch/>
        </p:blipFill>
        <p:spPr>
          <a:xfrm>
            <a:off x="6858000" y="2011680"/>
            <a:ext cx="3205800" cy="3122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504000" y="596520"/>
            <a:ext cx="906948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Изменения структуры файлов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640080" y="1284840"/>
            <a:ext cx="9069480" cy="273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6000"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Файлы *.js (кроме: server.js, babel.js, setupTests.js) будут в ./src.</a:t>
            </a:r>
            <a:endParaRPr b="0" lang="ru-RU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Файлы html, css, файлы шрифтов будут в ./public</a:t>
            </a:r>
            <a:endParaRPr b="0" lang="ru-RU" sz="32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Внутри public будут:</a:t>
            </a:r>
            <a:endParaRPr b="0" lang="ru-RU" sz="2800" spc="-1" strike="noStrike">
              <a:latin typeface="Arial"/>
            </a:endParaRPr>
          </a:p>
          <a:p>
            <a:pPr lvl="2" marL="1296000" indent="-2858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styles</a:t>
            </a:r>
            <a:endParaRPr b="0" lang="ru-RU" sz="2400" spc="-1" strike="noStrike">
              <a:latin typeface="Arial"/>
            </a:endParaRPr>
          </a:p>
          <a:p>
            <a:pPr lvl="2" marL="1296000" indent="-2858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fonts</a:t>
            </a:r>
            <a:endParaRPr b="0" lang="ru-RU" sz="2400" spc="-1" strike="noStrike">
              <a:latin typeface="Arial"/>
            </a:endParaRPr>
          </a:p>
          <a:p>
            <a:pPr lvl="2" marL="1296000" indent="-2858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images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278" name="" descr=""/>
          <p:cNvPicPr/>
          <p:nvPr/>
        </p:nvPicPr>
        <p:blipFill>
          <a:blip r:embed="rId1"/>
          <a:stretch/>
        </p:blipFill>
        <p:spPr>
          <a:xfrm>
            <a:off x="3612960" y="3304440"/>
            <a:ext cx="2054160" cy="4008600"/>
          </a:xfrm>
          <a:prstGeom prst="rect">
            <a:avLst/>
          </a:prstGeom>
          <a:ln>
            <a:noFill/>
          </a:ln>
        </p:spPr>
      </p:pic>
      <p:pic>
        <p:nvPicPr>
          <p:cNvPr id="279" name="" descr=""/>
          <p:cNvPicPr/>
          <p:nvPr/>
        </p:nvPicPr>
        <p:blipFill>
          <a:blip r:embed="rId2"/>
          <a:stretch/>
        </p:blipFill>
        <p:spPr>
          <a:xfrm>
            <a:off x="6949440" y="3108960"/>
            <a:ext cx="1735200" cy="4377240"/>
          </a:xfrm>
          <a:prstGeom prst="rect">
            <a:avLst/>
          </a:prstGeom>
          <a:ln>
            <a:noFill/>
          </a:ln>
        </p:spPr>
      </p:pic>
      <p:sp>
        <p:nvSpPr>
          <p:cNvPr id="280" name="Line 3"/>
          <p:cNvSpPr/>
          <p:nvPr/>
        </p:nvSpPr>
        <p:spPr>
          <a:xfrm>
            <a:off x="5852160" y="5120640"/>
            <a:ext cx="100584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504000" y="596520"/>
            <a:ext cx="906948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Изменения самих файлов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82" name="CustomShape 2"/>
          <p:cNvSpPr/>
          <p:nvPr/>
        </p:nvSpPr>
        <p:spPr>
          <a:xfrm>
            <a:off x="504000" y="1769040"/>
            <a:ext cx="906948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Точка входа main.js будет называться index.js</a:t>
            </a:r>
            <a:endParaRPr b="0" lang="ru-RU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app.js я переименовал наконец-то в App.js</a:t>
            </a:r>
            <a:endParaRPr b="0" lang="ru-RU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В каждом файле в ./src/*.js добавится строка: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import 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React </a:t>
            </a:r>
            <a:r>
              <a:rPr b="1" lang="en-US" sz="20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from </a:t>
            </a:r>
            <a:r>
              <a:rPr b="1" lang="en-US" sz="20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'react'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Это нужно, чтобы мы могли пользоваться синтаксисом JSX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504000" y="596520"/>
            <a:ext cx="906948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index.html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84" name="CustomShape 2"/>
          <p:cNvSpPr/>
          <p:nvPr/>
        </p:nvSpPr>
        <p:spPr>
          <a:xfrm>
            <a:off x="504000" y="1769040"/>
            <a:ext cx="906948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0000"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Стал совсем маленький: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&lt;!DOCTYPE </a:t>
            </a:r>
            <a:r>
              <a:rPr b="1" lang="en-US" sz="2400" spc="-1" strike="noStrike">
                <a:solidFill>
                  <a:srgbClr val="0000ff"/>
                </a:solidFill>
                <a:latin typeface="DejaVu Sans Mono"/>
                <a:ea typeface="DejaVu Sans Mono"/>
              </a:rPr>
              <a:t>html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&lt;</a:t>
            </a: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html </a:t>
            </a:r>
            <a:r>
              <a:rPr b="1" lang="en-US" sz="2400" spc="-1" strike="noStrike">
                <a:solidFill>
                  <a:srgbClr val="0000ff"/>
                </a:solidFill>
                <a:latin typeface="DejaVu Sans Mono"/>
                <a:ea typeface="DejaVu Sans Mono"/>
              </a:rPr>
              <a:t>lang=</a:t>
            </a:r>
            <a:r>
              <a:rPr b="1" lang="en-US" sz="24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"ru"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&lt;</a:t>
            </a: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head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&lt;</a:t>
            </a: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meta </a:t>
            </a:r>
            <a:r>
              <a:rPr b="1" lang="en-US" sz="2400" spc="-1" strike="noStrike">
                <a:solidFill>
                  <a:srgbClr val="0000ff"/>
                </a:solidFill>
                <a:latin typeface="DejaVu Sans Mono"/>
                <a:ea typeface="DejaVu Sans Mono"/>
              </a:rPr>
              <a:t>charset=</a:t>
            </a:r>
            <a:r>
              <a:rPr b="1" lang="en-US" sz="24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"UTF-8"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&lt;</a:t>
            </a: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title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&gt;Чат&lt;/</a:t>
            </a: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title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&lt;</a:t>
            </a: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link </a:t>
            </a:r>
            <a:r>
              <a:rPr b="1" lang="en-US" sz="2400" spc="-1" strike="noStrike">
                <a:solidFill>
                  <a:srgbClr val="0000ff"/>
                </a:solidFill>
                <a:latin typeface="DejaVu Sans Mono"/>
                <a:ea typeface="DejaVu Sans Mono"/>
              </a:rPr>
              <a:t>rel=</a:t>
            </a:r>
            <a:r>
              <a:rPr b="1" lang="en-US" sz="24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"stylesheet" </a:t>
            </a:r>
            <a:r>
              <a:rPr b="1" lang="en-US" sz="2400" spc="-1" strike="noStrike">
                <a:solidFill>
                  <a:srgbClr val="0000ff"/>
                </a:solidFill>
                <a:latin typeface="DejaVu Sans Mono"/>
                <a:ea typeface="DejaVu Sans Mono"/>
              </a:rPr>
              <a:t>type=</a:t>
            </a:r>
            <a:r>
              <a:rPr b="1" lang="en-US" sz="24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"text/css" </a:t>
            </a:r>
            <a:r>
              <a:rPr b="1" lang="en-US" sz="2400" spc="-1" strike="noStrike">
                <a:solidFill>
                  <a:srgbClr val="0000ff"/>
                </a:solidFill>
                <a:latin typeface="DejaVu Sans Mono"/>
                <a:ea typeface="DejaVu Sans Mono"/>
              </a:rPr>
              <a:t>href=</a:t>
            </a:r>
            <a:r>
              <a:rPr b="1" lang="en-US" sz="24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"styles/main.css"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/&gt;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&lt;/</a:t>
            </a: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head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&lt;</a:t>
            </a: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body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&lt;</a:t>
            </a: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div </a:t>
            </a:r>
            <a:r>
              <a:rPr b="1" lang="en-US" sz="2400" spc="-1" strike="noStrike">
                <a:solidFill>
                  <a:srgbClr val="0000ff"/>
                </a:solidFill>
                <a:latin typeface="DejaVu Sans Mono"/>
                <a:ea typeface="DejaVu Sans Mono"/>
              </a:rPr>
              <a:t>id=</a:t>
            </a:r>
            <a:r>
              <a:rPr b="1" lang="en-US" sz="24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"root"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&gt;&lt;/</a:t>
            </a: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div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&lt;/</a:t>
            </a: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body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&lt;/</a:t>
            </a: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html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/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504000" y="596520"/>
            <a:ext cx="906948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index.js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86" name="CustomShape 2"/>
          <p:cNvSpPr/>
          <p:nvPr/>
        </p:nvSpPr>
        <p:spPr>
          <a:xfrm>
            <a:off x="504000" y="1769040"/>
            <a:ext cx="906948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import 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React </a:t>
            </a: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from </a:t>
            </a:r>
            <a:r>
              <a:rPr b="1" lang="en-US" sz="24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'react'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br/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import 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ReactDOM </a:t>
            </a: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from </a:t>
            </a:r>
            <a:r>
              <a:rPr b="1" lang="en-US" sz="24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'react-dom'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br/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import 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App </a:t>
            </a: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from </a:t>
            </a:r>
            <a:r>
              <a:rPr b="1" lang="en-US" sz="24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'./App'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br/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ReactDOM.</a:t>
            </a:r>
            <a:r>
              <a:rPr b="0" i="1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render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&lt;</a:t>
            </a: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App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/&gt;,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b="1" i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document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b="0" lang="en-US" sz="2400" spc="-1" strike="noStrike">
                <a:solidFill>
                  <a:srgbClr val="7a7a43"/>
                </a:solidFill>
                <a:latin typeface="DejaVu Sans Mono"/>
                <a:ea typeface="DejaVu Sans Mono"/>
              </a:rPr>
              <a:t>getElementById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b="1" lang="en-US" sz="24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'root'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)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/>
            <a:br/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ustomShape 1"/>
          <p:cNvSpPr/>
          <p:nvPr/>
        </p:nvSpPr>
        <p:spPr>
          <a:xfrm>
            <a:off x="504000" y="596520"/>
            <a:ext cx="906948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App.js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88" name="CustomShape 2"/>
          <p:cNvSpPr/>
          <p:nvPr/>
        </p:nvSpPr>
        <p:spPr>
          <a:xfrm>
            <a:off x="504000" y="1769040"/>
            <a:ext cx="906948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import 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React </a:t>
            </a: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from </a:t>
            </a:r>
            <a:r>
              <a:rPr b="1" lang="en-US" sz="24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'react'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br/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import 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Form </a:t>
            </a: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from </a:t>
            </a:r>
            <a:r>
              <a:rPr b="1" lang="en-US" sz="24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'./Form'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br/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import 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MessagesList </a:t>
            </a: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from </a:t>
            </a:r>
            <a:r>
              <a:rPr b="1" lang="en-US" sz="24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'./MessagesList'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const </a:t>
            </a:r>
            <a:r>
              <a:rPr b="0" lang="en-US" sz="2400" spc="-1" strike="noStrike">
                <a:solidFill>
                  <a:srgbClr val="458383"/>
                </a:solidFill>
                <a:latin typeface="DejaVu Sans Mono"/>
                <a:ea typeface="DejaVu Sans Mono"/>
              </a:rPr>
              <a:t>URL 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b="1" lang="en-US" sz="24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'http://localhost:3000'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br/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class 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App </a:t>
            </a: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extends 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React.</a:t>
            </a:r>
            <a:r>
              <a:rPr b="0" i="1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Component 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{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// тут какой-то код =)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export default 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App;</a:t>
            </a:r>
            <a:br/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2020-10-01T17:52:17Z</dcterms:created>
  <dc:creator/>
  <dc:description/>
  <dc:language>en-US</dc:language>
  <cp:lastModifiedBy/>
  <dcterms:modified xsi:type="dcterms:W3CDTF">2020-11-18T17:55:13Z</dcterms:modified>
  <cp:revision>41</cp:revision>
  <dc:subject/>
  <dc:title>Forestbird</dc:title>
</cp:coreProperties>
</file>