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4294967295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2000" cy="1428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5320" cy="12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Рисунок 37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1400" cy="1023840"/>
          </a:xfrm>
          <a:prstGeom prst="rect">
            <a:avLst/>
          </a:prstGeom>
          <a:ln>
            <a:noFill/>
          </a:ln>
        </p:spPr>
      </p:pic>
      <p:pic>
        <p:nvPicPr>
          <p:cNvPr id="41" name="Рисунок 38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5480" cy="3034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-11880"/>
            <a:ext cx="10075320" cy="12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Рисунок 37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1400" cy="1023840"/>
          </a:xfrm>
          <a:prstGeom prst="rect">
            <a:avLst/>
          </a:prstGeom>
          <a:ln>
            <a:noFill/>
          </a:ln>
        </p:spPr>
      </p:pic>
      <p:pic>
        <p:nvPicPr>
          <p:cNvPr id="82" name="Рисунок 38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5480" cy="303480"/>
          </a:xfrm>
          <a:prstGeom prst="rect">
            <a:avLst/>
          </a:prstGeom>
          <a:ln>
            <a:noFill/>
          </a:ln>
        </p:spPr>
      </p:pic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-11880"/>
            <a:ext cx="10075320" cy="12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2" name="Рисунок 76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1400" cy="1023840"/>
          </a:xfrm>
          <a:prstGeom prst="rect">
            <a:avLst/>
          </a:prstGeom>
          <a:ln>
            <a:noFill/>
          </a:ln>
        </p:spPr>
      </p:pic>
      <p:pic>
        <p:nvPicPr>
          <p:cNvPr id="123" name="Рисунок 77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5480" cy="303480"/>
          </a:xfrm>
          <a:prstGeom prst="rect">
            <a:avLst/>
          </a:prstGeom>
          <a:ln>
            <a:noFill/>
          </a:ln>
        </p:spPr>
      </p:pic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-11880"/>
            <a:ext cx="10075320" cy="12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1" name="Рисунок 115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1400" cy="1023840"/>
          </a:xfrm>
          <a:prstGeom prst="rect">
            <a:avLst/>
          </a:prstGeom>
          <a:ln>
            <a:noFill/>
          </a:ln>
        </p:spPr>
      </p:pic>
      <p:pic>
        <p:nvPicPr>
          <p:cNvPr id="202" name="Рисунок 116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5480" cy="303480"/>
          </a:xfrm>
          <a:prstGeom prst="rect">
            <a:avLst/>
          </a:prstGeom>
          <a:ln>
            <a:noFill/>
          </a:ln>
        </p:spPr>
      </p:pic>
      <p:sp>
        <p:nvSpPr>
          <p:cNvPr id="20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-11880"/>
            <a:ext cx="10075320" cy="12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2" name="Рисунок 154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1400" cy="1023840"/>
          </a:xfrm>
          <a:prstGeom prst="rect">
            <a:avLst/>
          </a:prstGeom>
          <a:ln>
            <a:noFill/>
          </a:ln>
        </p:spPr>
      </p:pic>
      <p:pic>
        <p:nvPicPr>
          <p:cNvPr id="243" name="Рисунок 155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5480" cy="303480"/>
          </a:xfrm>
          <a:prstGeom prst="rect">
            <a:avLst/>
          </a:prstGeom>
          <a:ln>
            <a:noFill/>
          </a:ln>
        </p:spPr>
      </p:pic>
      <p:sp>
        <p:nvSpPr>
          <p:cNvPr id="24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-11880"/>
            <a:ext cx="10075320" cy="12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3" name="Рисунок 193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1400" cy="1023840"/>
          </a:xfrm>
          <a:prstGeom prst="rect">
            <a:avLst/>
          </a:prstGeom>
          <a:ln>
            <a:noFill/>
          </a:ln>
        </p:spPr>
      </p:pic>
      <p:pic>
        <p:nvPicPr>
          <p:cNvPr id="284" name="Рисунок 194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5480" cy="303480"/>
          </a:xfrm>
          <a:prstGeom prst="rect">
            <a:avLst/>
          </a:prstGeom>
          <a:ln>
            <a:noFill/>
          </a:ln>
        </p:spPr>
      </p:pic>
      <p:sp>
        <p:nvSpPr>
          <p:cNvPr id="285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drive.google.com/file/d/1e4NrmnSTv9fyUnUljLMLGnewSVENVUag/view?usp=sharing" TargetMode="Externa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6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7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github.com/commitizen/cz-cli" TargetMode="External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7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github.com/webpack-contrib/eslint-webpack-plugin" TargetMode="External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4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7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7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8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medium.com/@RossWhitehouse/setting-up-eslint-in-react-c20015ef35f7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504000" y="2147040"/>
            <a:ext cx="7894800" cy="12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6600"/>
                </a:solidFill>
                <a:latin typeface="Arial"/>
                <a:ea typeface="DejaVu Sans"/>
              </a:rPr>
              <a:t>Eslint, prettier, husky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2376000" y="5112000"/>
            <a:ext cx="5251320" cy="99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видео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325" name="Рисунок 233" descr=""/>
          <p:cNvPicPr/>
          <p:nvPr/>
        </p:nvPicPr>
        <p:blipFill>
          <a:blip r:embed="rId3"/>
          <a:stretch/>
        </p:blipFill>
        <p:spPr>
          <a:xfrm>
            <a:off x="0" y="0"/>
            <a:ext cx="2104560" cy="2104560"/>
          </a:xfrm>
          <a:prstGeom prst="rect">
            <a:avLst/>
          </a:prstGeom>
          <a:ln>
            <a:noFill/>
          </a:ln>
        </p:spPr>
      </p:pic>
      <p:pic>
        <p:nvPicPr>
          <p:cNvPr id="326" name="Рисунок 234" descr=""/>
          <p:cNvPicPr/>
          <p:nvPr/>
        </p:nvPicPr>
        <p:blipFill>
          <a:blip r:embed="rId4"/>
          <a:stretch/>
        </p:blipFill>
        <p:spPr>
          <a:xfrm>
            <a:off x="3911040" y="0"/>
            <a:ext cx="2228040" cy="2228040"/>
          </a:xfrm>
          <a:prstGeom prst="rect">
            <a:avLst/>
          </a:prstGeom>
          <a:ln>
            <a:noFill/>
          </a:ln>
        </p:spPr>
      </p:pic>
      <p:pic>
        <p:nvPicPr>
          <p:cNvPr id="327" name="Рисунок 235" descr=""/>
          <p:cNvPicPr/>
          <p:nvPr/>
        </p:nvPicPr>
        <p:blipFill>
          <a:blip r:embed="rId5"/>
          <a:stretch/>
        </p:blipFill>
        <p:spPr>
          <a:xfrm>
            <a:off x="7848000" y="0"/>
            <a:ext cx="2228760" cy="222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Результат запуска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lint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350" name="Рисунок 256" descr=""/>
          <p:cNvPicPr/>
          <p:nvPr/>
        </p:nvPicPr>
        <p:blipFill>
          <a:blip r:embed="rId1"/>
          <a:stretch/>
        </p:blipFill>
        <p:spPr>
          <a:xfrm>
            <a:off x="461520" y="2597760"/>
            <a:ext cx="9117720" cy="395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Небольшое допиливание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Может ругаться на проперти класса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Чтобы так не было, надо поставить парсер Бабеля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babel-eslint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конфиге .eslintrc.json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"parser"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"babel-eslint"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  <p:pic>
        <p:nvPicPr>
          <p:cNvPr id="353" name="Рисунок 259" descr=""/>
          <p:cNvPicPr/>
          <p:nvPr/>
        </p:nvPicPr>
        <p:blipFill>
          <a:blip r:embed="rId1"/>
          <a:stretch/>
        </p:blipFill>
        <p:spPr>
          <a:xfrm>
            <a:off x="1051920" y="2367000"/>
            <a:ext cx="5264280" cy="140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Плагины полезные и не очень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eslint-plugin-react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– проверки для кода react-компонентов. Базовый набор правил, pure functional компоненты;</a:t>
            </a:r>
            <a:endParaRPr b="0" lang="ru-RU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eslint-plugin-react-hooks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– правила от разработчиков react про использование хуков;</a:t>
            </a:r>
            <a:endParaRPr b="0" lang="ru-RU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eslint-plugin-promise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– проверки на типичные ошибки при использовании Promise. Немного странно работает с кодом на TypeScript.</a:t>
            </a:r>
            <a:endParaRPr b="0" lang="ru-RU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eslint-plugin-optimize-regex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– плагин, который даёт советы по улучшению регулярных выражений.</a:t>
            </a:r>
            <a:endParaRPr b="0" lang="ru-RU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eslint-plugin-sonarjs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– огонь-плагин с проверками на сложность кода и типичные ошибки рефакторинга. Первое – забавная штука: плагин оценивает воспринимаемую сложность кода и даёт совет, когда код стоит упростить. Поиск ошибок рефакторинга часто позволяет также упростить код или, как минимум, улучшить читаемость;</a:t>
            </a:r>
            <a:endParaRPr b="0" lang="ru-RU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@typescript-eslint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– правила eslint для проверки кода на TypeScript. И набор для отключения базовых правил, не совместимых с TS.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Еще плагины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eslint-plugin-node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- Плагин, предназначенный специально для Node.js-проектов.</a:t>
            </a:r>
            <a:endParaRPr b="0" lang="ru-RU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eslint-plugin-lodash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Данный плагин заставит вас "полюбить" Lodash и переписать большую часть нативных JS-методов на методы из Lodash, а также он содержит множество рекомендаций по написанию кода, использующего lodash-цепочки. </a:t>
            </a:r>
            <a:endParaRPr b="0" lang="ru-RU" sz="24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eslint-plugin-compat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Данный плагин позволяет прямо при разработке проверять совместимость написанного вами кода с текущими браузерами, на которые вы ориентируетесь в своём проекте в данный момент.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SonarJS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504000" y="1224000"/>
            <a:ext cx="9066960" cy="56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https://github.com/SonarSource/eslint-plugin-sonarjs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Плагин для выявления высокоуровневых ошибок в коде:</a:t>
            </a:r>
            <a:endParaRPr b="0" lang="ru-RU" sz="3200" spc="-1" strike="noStrike">
              <a:latin typeface="Arial"/>
            </a:endParaRPr>
          </a:p>
          <a:p>
            <a:pPr lvl="2" marL="9144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Копипасты</a:t>
            </a:r>
            <a:endParaRPr b="0" lang="ru-RU" sz="3200" spc="-1" strike="noStrike">
              <a:latin typeface="Arial"/>
            </a:endParaRPr>
          </a:p>
          <a:p>
            <a:pPr lvl="2" marL="9144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Запахов кода</a:t>
            </a:r>
            <a:endParaRPr b="0" lang="ru-RU" sz="3200" spc="-1" strike="noStrike">
              <a:latin typeface="Arial"/>
            </a:endParaRPr>
          </a:p>
          <a:p>
            <a:pPr lvl="2" marL="9144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Переусложненного кода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eslint-plugin-sonarjs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Конфиг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"plugins": […, "sonarjs"]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"extends": […, "plugin:sonarjs/recommended"]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SonarJS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504000" y="1044720"/>
            <a:ext cx="9066960" cy="608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Что выявляет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Cognitive Complexity of functions should not be too high (cognitive-complexity)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"switch" statements should not have too many "case" clauses (max-switch-cases)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Collapsible "if" statements should be merged (no-collapsible-if)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 sizes and array length comparisons should make sense (no-collection-size-mischeck)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String literals should not be duplicated (no-duplicate-string)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Two branches in a conditional structure should not have exactly the same implementation (no-duplicated-branches)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Functions should not have identical implementations (no-identical-functions)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checks should not be inverted (no-inverted-boolean-check) (🔧 fixable)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Boolean literals should not be redundant (no-redundant-boolean)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Jump statements should not be redundant (no-redundant-jump)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Conditionals should start on new lines (no-same-line-conditional)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"switch" statements should have at least 3 "case" clauses (no-small-switch)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 and array contents should be used (no-unused-collection)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"catch" clauses should do more than rethrow (no-useless-catch)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variables should not be declared and then immediately returned or thrown (prefer-immediate-return) (🔧 fixable)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 literal syntax should be used (prefer-object-literal)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of boolean expressions should not be wrapped into an "if-then-else" statement (prefer-single-boolean-return)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"while" loop should be used instead of a "for" loop (prefer-while) (🔧 fixable)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SonarJS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504000" y="1368000"/>
            <a:ext cx="9066960" cy="575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 вывода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364" name="Рисунок 270" descr=""/>
          <p:cNvPicPr/>
          <p:nvPr/>
        </p:nvPicPr>
        <p:blipFill>
          <a:blip r:embed="rId1"/>
          <a:stretch/>
        </p:blipFill>
        <p:spPr>
          <a:xfrm>
            <a:off x="94680" y="2880000"/>
            <a:ext cx="10054440" cy="244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Холиварные вопросы (риторические)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Пробелы или табы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 пробела или 4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Одинарные кавычки или двойные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Ставить ; в конце или нет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Ставить запятую после последнего элемента массива или объекта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6600"/>
                </a:solidFill>
                <a:latin typeface="Arial"/>
                <a:ea typeface="DejaVu Sans"/>
              </a:rPr>
              <a:t>ESLint настраивается с помощью правил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Правила добавляются в .eslintrc.json → rules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Список правил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Формат правила:</a:t>
            </a:r>
            <a:endParaRPr b="0" lang="ru-RU" sz="3200" spc="-1" strike="noStrike">
              <a:latin typeface="Arial"/>
            </a:endParaRPr>
          </a:p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Правило: [что делать, «параметры»]</a:t>
            </a:r>
            <a:endParaRPr b="0" lang="ru-RU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Что делать:</a:t>
            </a:r>
            <a:endParaRPr b="0" lang="ru-RU" sz="3200" spc="-1" strike="noStrike">
              <a:latin typeface="Arial"/>
            </a:endParaRPr>
          </a:p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0 — выключено</a:t>
            </a:r>
            <a:endParaRPr b="0" lang="ru-RU" sz="2800" spc="-1" strike="noStrike">
              <a:latin typeface="Arial"/>
            </a:endParaRPr>
          </a:p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 — ворнинг</a:t>
            </a:r>
            <a:endParaRPr b="0" lang="ru-RU" sz="2800" spc="-1" strike="noStrike">
              <a:latin typeface="Arial"/>
            </a:endParaRPr>
          </a:p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2 — ошибка</a:t>
            </a:r>
            <a:endParaRPr b="0" lang="ru-RU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Пример: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quotes: [2, "double"] – Означает: кавычки должны быть двойные, иначе ошибка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Короткий формат правила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писать короче (если не подразумеваются настройки)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520067"/>
                </a:solidFill>
                <a:latin typeface="Menlo"/>
                <a:ea typeface="Menlo"/>
              </a:rPr>
              <a:t>"react/prop-types"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3200" spc="-1" strike="noStrike">
                <a:solidFill>
                  <a:srgbClr val="0f7003"/>
                </a:solidFill>
                <a:latin typeface="Menlo"/>
                <a:ea typeface="Menlo"/>
              </a:rPr>
              <a:t>"off"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520067"/>
                </a:solidFill>
                <a:latin typeface="Menlo"/>
                <a:ea typeface="Menlo"/>
              </a:rPr>
              <a:t>"comma-dangle"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3200" spc="-1" strike="noStrike">
                <a:solidFill>
                  <a:srgbClr val="0f7003"/>
                </a:solidFill>
                <a:latin typeface="Menlo"/>
                <a:ea typeface="Menlo"/>
              </a:rPr>
              <a:t>"off"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520067"/>
                </a:solidFill>
                <a:latin typeface="Menlo"/>
                <a:ea typeface="Menlo"/>
              </a:rPr>
              <a:t>"prettier/prettier"</a:t>
            </a:r>
            <a:r>
              <a:rPr b="1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3200" spc="-1" strike="noStrike">
                <a:solidFill>
                  <a:srgbClr val="0f7003"/>
                </a:solidFill>
                <a:latin typeface="Menlo"/>
                <a:ea typeface="Menlo"/>
              </a:rPr>
              <a:t>"error"</a:t>
            </a:r>
            <a:r>
              <a:rPr b="1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ESLint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Статический анализатор кода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Поддерживает огромное множество плагинов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Есть поддержка TypeScript (раньше был TSLinter, но умер)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Может автоматически исправлять код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Настраивается с помощью правил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504000" y="1733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Пробелы или табы, 2 пробела или 4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https://eslint.org/docs/2.0.0/rules/indent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Одинарные кавычки или двойные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https://eslint.org/docs/rules/quotes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Ставить ; в конце или нет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https://eslint.org/docs/2.0.0/rules/no-extra-semi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Ставить запятую после последнего элемента массива или объекта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https://eslint.org/docs/2.0.0/rules/comma-dangle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6600"/>
                </a:solidFill>
                <a:latin typeface="Arial"/>
                <a:ea typeface="DejaVu Sans"/>
              </a:rPr>
              <a:t>Prettier не должен конфликтовать с ESLint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504000" y="1733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Пробелы или табы, 2 пробела или 4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useTabs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Одинарные кавычки или двойные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singleQuote: false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Ставить ; в конце или нет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semi: true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Ставить запятую после последнего элемента массива или объекта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trailingComa: false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375" name="Рисунок 281" descr=""/>
          <p:cNvPicPr/>
          <p:nvPr/>
        </p:nvPicPr>
        <p:blipFill>
          <a:blip r:embed="rId1"/>
          <a:stretch/>
        </p:blipFill>
        <p:spPr>
          <a:xfrm>
            <a:off x="8496000" y="5974920"/>
            <a:ext cx="1581120" cy="158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504000" y="48600"/>
            <a:ext cx="8203320" cy="12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Может ругаться на отсутствие типов пропсов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504000" y="1769040"/>
            <a:ext cx="9066960" cy="57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Либо указать тип явно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Либо отключить правило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200" spc="-1" strike="noStrike">
                <a:solidFill>
                  <a:srgbClr val="6d6d6d"/>
                </a:solidFill>
                <a:latin typeface="Menlo"/>
                <a:ea typeface="Menlo"/>
              </a:rPr>
              <a:t>"react/prop-types": [0]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378" name="Рисунок 284" descr=""/>
          <p:cNvPicPr/>
          <p:nvPr/>
        </p:nvPicPr>
        <p:blipFill>
          <a:blip r:embed="rId1"/>
          <a:stretch/>
        </p:blipFill>
        <p:spPr>
          <a:xfrm>
            <a:off x="5120640" y="3237480"/>
            <a:ext cx="5933160" cy="1651680"/>
          </a:xfrm>
          <a:prstGeom prst="rect">
            <a:avLst/>
          </a:prstGeom>
          <a:ln>
            <a:noFill/>
          </a:ln>
        </p:spPr>
      </p:pic>
      <p:pic>
        <p:nvPicPr>
          <p:cNvPr id="379" name="Рисунок 285" descr=""/>
          <p:cNvPicPr/>
          <p:nvPr/>
        </p:nvPicPr>
        <p:blipFill>
          <a:blip r:embed="rId2"/>
          <a:stretch/>
        </p:blipFill>
        <p:spPr>
          <a:xfrm>
            <a:off x="601920" y="1575000"/>
            <a:ext cx="8871840" cy="166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504000" y="48600"/>
            <a:ext cx="8203320" cy="12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Чтобы не ругался на глобальные объекты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520067"/>
                </a:solidFill>
                <a:latin typeface="Menlo"/>
                <a:ea typeface="Menlo"/>
              </a:rPr>
              <a:t>"env"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: {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// тут пишем окружение, где выполняется код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3200" spc="-1" strike="noStrike">
                <a:solidFill>
                  <a:srgbClr val="520067"/>
                </a:solidFill>
                <a:latin typeface="Menlo"/>
                <a:ea typeface="Menlo"/>
              </a:rPr>
              <a:t>"browser"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3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// </a:t>
            </a:r>
            <a:r>
              <a:rPr b="1" lang="en-US" sz="3200" spc="-1" strike="noStrike">
                <a:solidFill>
                  <a:srgbClr val="520067"/>
                </a:solidFill>
                <a:latin typeface="Menlo"/>
                <a:ea typeface="Menlo"/>
              </a:rPr>
              <a:t>"node"</a:t>
            </a:r>
            <a:r>
              <a:rPr b="1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3200" spc="-1" strike="noStrike">
                <a:solidFill>
                  <a:srgbClr val="00006d"/>
                </a:solidFill>
                <a:latin typeface="Menlo"/>
                <a:ea typeface="Menlo"/>
              </a:rPr>
              <a:t>true – если надо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520067"/>
                </a:solidFill>
                <a:latin typeface="Menlo"/>
                <a:ea typeface="Menlo"/>
              </a:rPr>
              <a:t>"globals"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: { </a:t>
            </a:r>
            <a:r>
              <a:rPr b="0" lang="en-US" sz="2400" spc="-1" strike="noStrike">
                <a:solidFill>
                  <a:srgbClr val="000000"/>
                </a:solidFill>
                <a:latin typeface="Menlo"/>
                <a:ea typeface="Menlo"/>
              </a:rPr>
              <a:t>// тут пишем глобальные переменные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3200" spc="-1" strike="noStrike">
                <a:solidFill>
                  <a:srgbClr val="520067"/>
                </a:solidFill>
                <a:latin typeface="Menlo"/>
                <a:ea typeface="Menlo"/>
              </a:rPr>
              <a:t>"process"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3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3200" spc="-1" strike="noStrike">
                <a:solidFill>
                  <a:srgbClr val="520067"/>
                </a:solidFill>
                <a:latin typeface="Menlo"/>
                <a:ea typeface="Menlo"/>
              </a:rPr>
              <a:t>"Promise"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3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Чтобы не ругался на тесты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Поставить плагин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eslint-plugin-jest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конфиг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"plugins": ["jest"]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"env": {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"jest/globals": true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384" name="Рисунок 290" descr=""/>
          <p:cNvPicPr/>
          <p:nvPr/>
        </p:nvPicPr>
        <p:blipFill>
          <a:blip r:embed="rId1"/>
          <a:stretch/>
        </p:blipFill>
        <p:spPr>
          <a:xfrm>
            <a:off x="4608000" y="4682520"/>
            <a:ext cx="5502960" cy="287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Финальная версия конфига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504000" y="1044720"/>
            <a:ext cx="9066960" cy="63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DejaVu Sans"/>
              </a:rPr>
              <a:t>{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"extends"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1" lang="en-US" sz="2000" spc="-1" strike="noStrike">
                <a:solidFill>
                  <a:srgbClr val="0f7003"/>
                </a:solidFill>
                <a:latin typeface="Menlo"/>
                <a:ea typeface="Menlo"/>
              </a:rPr>
              <a:t>"eslint:recommended"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en-US" sz="2000" spc="-1" strike="noStrike">
                <a:solidFill>
                  <a:srgbClr val="0f7003"/>
                </a:solidFill>
                <a:latin typeface="Menlo"/>
                <a:ea typeface="Menlo"/>
              </a:rPr>
              <a:t>"plugin:react/recommended"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en-US" sz="2000" spc="-1" strike="noStrike">
                <a:solidFill>
                  <a:srgbClr val="0f7003"/>
                </a:solidFill>
                <a:latin typeface="Menlo"/>
                <a:ea typeface="Menlo"/>
              </a:rPr>
              <a:t>"prettier"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],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"parser"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000" spc="-1" strike="noStrike">
                <a:solidFill>
                  <a:srgbClr val="0f7003"/>
                </a:solidFill>
                <a:latin typeface="Menlo"/>
                <a:ea typeface="Menlo"/>
              </a:rPr>
              <a:t>"babel-eslint"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"env"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"jest"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"es6"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"node"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"browser"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"globals"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"process"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"Promise"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"plugins"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1" lang="en-US" sz="2000" spc="-1" strike="noStrike">
                <a:solidFill>
                  <a:srgbClr val="0f7003"/>
                </a:solidFill>
                <a:latin typeface="Menlo"/>
                <a:ea typeface="Menlo"/>
              </a:rPr>
              <a:t>"prettier"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en-US" sz="2000" spc="-1" strike="noStrike">
                <a:solidFill>
                  <a:srgbClr val="0f7003"/>
                </a:solidFill>
                <a:latin typeface="Menlo"/>
                <a:ea typeface="Menlo"/>
              </a:rPr>
              <a:t>"jest"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],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"rules"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"prettier/prettier"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1" lang="en-US" sz="2000" spc="-1" strike="noStrike">
                <a:solidFill>
                  <a:srgbClr val="0f7003"/>
                </a:solidFill>
                <a:latin typeface="Menlo"/>
                <a:ea typeface="Menlo"/>
              </a:rPr>
              <a:t>"error"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],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"quotes"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0" lang="en-US" sz="20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en-US" sz="2000" spc="-1" strike="noStrike">
                <a:solidFill>
                  <a:srgbClr val="0f7003"/>
                </a:solidFill>
                <a:latin typeface="Menlo"/>
                <a:ea typeface="Menlo"/>
              </a:rPr>
              <a:t>"double"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],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"comma-dangle"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0" lang="en-US" sz="20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en-US" sz="2000" spc="-1" strike="noStrike">
                <a:solidFill>
                  <a:srgbClr val="0f7003"/>
                </a:solidFill>
                <a:latin typeface="Menlo"/>
                <a:ea typeface="Menlo"/>
              </a:rPr>
              <a:t>"never"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],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000" spc="-1" strike="noStrike">
                <a:solidFill>
                  <a:srgbClr val="520067"/>
                </a:solidFill>
                <a:latin typeface="Menlo"/>
                <a:ea typeface="Menlo"/>
              </a:rPr>
              <a:t>"react/prop-types"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0" lang="en-US" sz="2000" spc="-1" strike="noStrike">
                <a:solidFill>
                  <a:srgbClr val="0000fe"/>
                </a:solidFill>
                <a:latin typeface="Menlo"/>
                <a:ea typeface="Menlo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] // тут надо расставить типы у пропсов и выключить опцию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Конфиг prettier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DejaVu Sans"/>
              </a:rPr>
              <a:t>{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DejaVu Sans"/>
              </a:rPr>
              <a:t>"printWidth": 100,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DejaVu Sans"/>
              </a:rPr>
              <a:t>"singleQuote": false,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DejaVu Sans"/>
              </a:rPr>
              <a:t>"trailingComma": "none"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389" name="Рисунок 295" descr=""/>
          <p:cNvPicPr/>
          <p:nvPr/>
        </p:nvPicPr>
        <p:blipFill>
          <a:blip r:embed="rId1"/>
          <a:stretch/>
        </p:blipFill>
        <p:spPr>
          <a:xfrm>
            <a:off x="7345440" y="4824360"/>
            <a:ext cx="2731680" cy="273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TypeScript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настроить линтер для Typescript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Инструкция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Плагины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@typescript-eslint/parser – движок парсинга TypeScript;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@typescript-eslint/eslint-plugin – наборы правил для TypeScript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Конфиг для TS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504000" y="1046160"/>
            <a:ext cx="9066960" cy="60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// Настройки проекта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"env"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// Проект для браузера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"browser"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1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// Включаем возможности ES6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"es6"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1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// Добавляем возможности ES2017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"es2017"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1200" spc="-1" strike="noStrike">
                <a:solidFill>
                  <a:srgbClr val="00006d"/>
                </a:solidFill>
                <a:latin typeface="Menlo"/>
                <a:ea typeface="Menlo"/>
              </a:rPr>
              <a:t>true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// Наборы правил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"extends"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// Базовый набор правил eslint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"eslint:recommended"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// Отключаем правила из базового набора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"plugin:@typescript-eslint/eslint-recommended"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// Базовые правила для TypeScript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"plugin:@typescript-eslint/recommended"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// Правила TS, требующие инфо о типах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"plugin:@typescript-eslint/recommended-requiring-type-checking"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],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// Движок парсинга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"parser"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"@typescript-eslint/parser"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"parserOptions"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// Движку нужен проект TS для правил с типами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  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"project"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"tsconfig.json"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"tsconfigRootDir"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"."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},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// Плагин с наборами правил для TypeScript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"plugins"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1" lang="en-US" sz="1200" spc="-1" strike="noStrike">
                <a:solidFill>
                  <a:srgbClr val="0f7003"/>
                </a:solidFill>
                <a:latin typeface="Menlo"/>
                <a:ea typeface="Menlo"/>
              </a:rPr>
              <a:t>"@typescript-eslint"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],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1200" spc="-1" strike="noStrike">
                <a:solidFill>
                  <a:srgbClr val="520067"/>
                </a:solidFill>
                <a:latin typeface="Menlo"/>
                <a:ea typeface="Menlo"/>
              </a:rPr>
              <a:t>"rules"</a:t>
            </a:r>
            <a:r>
              <a:rPr b="0" lang="en-US" sz="1200" spc="-1" strike="noStrike">
                <a:solidFill>
                  <a:srgbClr val="000000"/>
                </a:solidFill>
                <a:latin typeface="Menlo"/>
                <a:ea typeface="Menlo"/>
              </a:rPr>
              <a:t>: {}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Husky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3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Хуки на разные события git</a:t>
            </a:r>
            <a:endParaRPr b="0" lang="ru-RU" sz="3200" spc="-1" strike="noStrike">
              <a:latin typeface="Arial"/>
            </a:endParaRPr>
          </a:p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Коммит</a:t>
            </a:r>
            <a:endParaRPr b="0" lang="ru-RU" sz="2800" spc="-1" strike="noStrike">
              <a:latin typeface="Arial"/>
            </a:endParaRPr>
          </a:p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Пуш</a:t>
            </a:r>
            <a:endParaRPr b="0" lang="ru-RU" sz="2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при коммите запускать линтер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линтер ругается, коммит сделать нельзя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397" name="Рисунок 303" descr=""/>
          <p:cNvPicPr/>
          <p:nvPr/>
        </p:nvPicPr>
        <p:blipFill>
          <a:blip r:embed="rId1"/>
          <a:stretch/>
        </p:blipFill>
        <p:spPr>
          <a:xfrm>
            <a:off x="5328000" y="4867560"/>
            <a:ext cx="4748400" cy="266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Правила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41000" y="88092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eslint есть готовые наборы правил:</a:t>
            </a:r>
            <a:endParaRPr b="0" lang="ru-RU" sz="3200" spc="-1" strike="noStrike">
              <a:latin typeface="Arial"/>
            </a:endParaRPr>
          </a:p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ESLint Recommended – нейтральный набор правил, который сделан с мыслью о том, чтобы не порождать холивары. Включены только очевидно необходимые проверки: неиспользуемые переменные и т.п. Все последующие наборы расширяют этот.</a:t>
            </a:r>
            <a:endParaRPr b="0" lang="ru-RU" sz="2800" spc="-1" strike="noStrike">
              <a:latin typeface="Arial"/>
            </a:endParaRPr>
          </a:p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Google – здесь уже есть повод для холивара: для отступов строго пробелы, точка с запятой обязательна.</a:t>
            </a:r>
            <a:endParaRPr b="0" lang="ru-RU" sz="2800" spc="-1" strike="noStrike">
              <a:latin typeface="Arial"/>
            </a:endParaRPr>
          </a:p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AirBnB – здесь также есть строгие правила стиля, включая обязательную точку с запятой.</a:t>
            </a:r>
            <a:endParaRPr b="0" lang="ru-RU" sz="2800" spc="-1" strike="noStrike">
              <a:latin typeface="Arial"/>
            </a:endParaRPr>
          </a:p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Standard – здесь запрещена точка с запятой, но запрещены и завершающие запятые.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Рисунок 304" descr=""/>
          <p:cNvPicPr/>
          <p:nvPr/>
        </p:nvPicPr>
        <p:blipFill>
          <a:blip r:embed="rId1"/>
          <a:stretch/>
        </p:blipFill>
        <p:spPr>
          <a:xfrm>
            <a:off x="7416000" y="4896000"/>
            <a:ext cx="2675520" cy="2675520"/>
          </a:xfrm>
          <a:prstGeom prst="rect">
            <a:avLst/>
          </a:prstGeom>
          <a:ln>
            <a:noFill/>
          </a:ln>
        </p:spPr>
      </p:pic>
      <p:sp>
        <p:nvSpPr>
          <p:cNvPr id="399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Husky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3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lint-staged husky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Для работы </a:t>
            </a:r>
            <a:r>
              <a:rPr b="1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требует Git версии &gt;= 2.1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Конфиг package.json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"husky"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"hooks"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"pre-commit"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"lint-staged" // </a:t>
            </a:r>
            <a:r>
              <a:rPr b="1" lang="en-US" sz="1500" spc="-1" strike="noStrike">
                <a:solidFill>
                  <a:srgbClr val="0f7003"/>
                </a:solidFill>
                <a:latin typeface="Menlo"/>
                <a:ea typeface="Menlo"/>
              </a:rPr>
              <a:t>что делать при коммите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"lint-staged"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// запустить линтер для файлов в коммите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"*.(js|jsx)"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</a:t>
            </a:r>
            <a:r>
              <a:rPr b="1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eslint --fix"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Попытка закоммитить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504000" y="1768680"/>
            <a:ext cx="906912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Закоммитить не получится, пока линтер не скажет, что все ОК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404" name="Рисунок 310" descr=""/>
          <p:cNvPicPr/>
          <p:nvPr/>
        </p:nvPicPr>
        <p:blipFill>
          <a:blip r:embed="rId1"/>
          <a:stretch/>
        </p:blipFill>
        <p:spPr>
          <a:xfrm>
            <a:off x="936000" y="2952000"/>
            <a:ext cx="8061120" cy="446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Красивые сообщения в коммитах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504000" y="1768680"/>
            <a:ext cx="906912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Заставляет писать осмысленные сообщения в коммитах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https://github.com/commitizen/cz-cli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2"/>
          <a:stretch/>
        </p:blipFill>
        <p:spPr>
          <a:xfrm>
            <a:off x="1135440" y="3452040"/>
            <a:ext cx="7000920" cy="3769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Линтер в webpack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Проверка линтером при каждом изменении кода в dev-режиме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uFillTx/>
                <a:latin typeface="Arial"/>
                <a:hlinkClick r:id="rId1"/>
              </a:rPr>
              <a:t>Документация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Ставим плагин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npm i -D eslint-webpack-plugin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Добавляем в dev-конфиг вебпака</a:t>
            </a:r>
            <a:endParaRPr b="0" lang="ru-RU" sz="3200" spc="-1" strike="noStrike">
              <a:latin typeface="Arial"/>
            </a:endParaRPr>
          </a:p>
          <a:p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ESLintPlugin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require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'eslint-webpack-plugin'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module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exports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merge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common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latin typeface="Arial"/>
              </a:rPr>
              <a:t>  </a:t>
            </a:r>
            <a:r>
              <a:rPr b="0" lang="ru-RU" sz="2400" spc="-1" strike="noStrike">
                <a:latin typeface="Arial"/>
              </a:rPr>
              <a:t>// … тут конфиг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latin typeface="Arial"/>
              </a:rPr>
              <a:t>  </a:t>
            </a:r>
            <a:r>
              <a:rPr b="0" lang="ru-RU" sz="24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Plugins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[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// … тут остальные плагины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ESLintPlugin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]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latin typeface="Arial"/>
              </a:rPr>
              <a:t>};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4464000" y="5688000"/>
            <a:ext cx="5657400" cy="190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504000" y="301320"/>
            <a:ext cx="90691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Линтер в webpack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504000" y="1768680"/>
            <a:ext cx="906912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dev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413" name="Рисунок 313" descr=""/>
          <p:cNvPicPr/>
          <p:nvPr/>
        </p:nvPicPr>
        <p:blipFill>
          <a:blip r:embed="rId1"/>
          <a:stretch/>
        </p:blipFill>
        <p:spPr>
          <a:xfrm>
            <a:off x="200520" y="2808000"/>
            <a:ext cx="10092600" cy="2085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504000" y="301320"/>
            <a:ext cx="9069120" cy="125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Линтер для ноды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504000" y="1768680"/>
            <a:ext cx="9069120" cy="438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nodemon --exec \"npm run lint &amp;&amp; node src/server\""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настроить линтинг во время редактирования файлов (для node.js, например)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Достаточно поставить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https://github.com/rizowski/eslint-watch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416" name="Рисунок 316" descr=""/>
          <p:cNvPicPr/>
          <p:nvPr/>
        </p:nvPicPr>
        <p:blipFill>
          <a:blip r:embed="rId1"/>
          <a:stretch/>
        </p:blipFill>
        <p:spPr>
          <a:xfrm>
            <a:off x="2559600" y="4248000"/>
            <a:ext cx="4493520" cy="379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504000" y="48240"/>
            <a:ext cx="8203320" cy="12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Список использованной литературы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8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https://habr.com/ru/company/dodopizzadev/blog/473648/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https://habr.com/ru/post/501830/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https://habr.com/ru/company/ruvds/blog/428173/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419" name="Рисунок 319" descr=""/>
          <p:cNvPicPr/>
          <p:nvPr/>
        </p:nvPicPr>
        <p:blipFill>
          <a:blip r:embed="rId1"/>
          <a:stretch/>
        </p:blipFill>
        <p:spPr>
          <a:xfrm>
            <a:off x="3384000" y="4248000"/>
            <a:ext cx="3313800" cy="3313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Установка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самих инструментов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install -D eslint prettier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конфига от AirBnB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(опционально)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npx install-peerdeps --dev eslint-config-airbnb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 плагинов-связок между Eslint и prettier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install -D eslint-config-prettier eslint-plugin-prettier eslint-plugin-standard eslint-plugin-react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Хорошая статья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Конфигурация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файль .eslintrc.json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DejaVu Sans"/>
              </a:rPr>
              <a:t>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"extends"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"standard"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"plugins"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"prettier"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"rules"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"prettier/prettier"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[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"error"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Можно создать конфиг в диалоговом режиме: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npx eslint --init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  <p:pic>
        <p:nvPicPr>
          <p:cNvPr id="336" name="Рисунок 246" descr=""/>
          <p:cNvPicPr/>
          <p:nvPr/>
        </p:nvPicPr>
        <p:blipFill>
          <a:blip r:embed="rId1"/>
          <a:stretch/>
        </p:blipFill>
        <p:spPr>
          <a:xfrm>
            <a:off x="7848720" y="5327640"/>
            <a:ext cx="2228040" cy="2228040"/>
          </a:xfrm>
          <a:prstGeom prst="rect">
            <a:avLst/>
          </a:prstGeom>
          <a:ln>
            <a:noFill/>
          </a:ln>
        </p:spPr>
      </p:pic>
      <p:pic>
        <p:nvPicPr>
          <p:cNvPr id="337" name="Picture 2" descr=""/>
          <p:cNvPicPr/>
          <p:nvPr/>
        </p:nvPicPr>
        <p:blipFill>
          <a:blip r:embed="rId2"/>
          <a:stretch/>
        </p:blipFill>
        <p:spPr>
          <a:xfrm>
            <a:off x="0" y="5306760"/>
            <a:ext cx="8494200" cy="22503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Формат конфига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env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— позволяет задавать список сред (es6, browser и node, установленные в true) Подробности о средах можно почитать </a:t>
            </a:r>
            <a:r>
              <a:rPr b="0" lang="en-US" sz="2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здесь</a:t>
            </a:r>
            <a:endParaRPr b="0" lang="ru-RU" sz="2200" spc="-1" strike="noStrike">
              <a:latin typeface="Arial"/>
            </a:endParaRPr>
          </a:p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extends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— представляет собой массив строк с конфигурациями, при этом каждая дополнительная конфигурация расширяет предыдущую</a:t>
            </a:r>
            <a:endParaRPr b="0" lang="ru-RU" sz="2200" spc="-1" strike="noStrike">
              <a:latin typeface="Arial"/>
            </a:endParaRPr>
          </a:p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plugins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— тут представлены сторонние плагины, которые мы хотим использовать</a:t>
            </a:r>
            <a:endParaRPr b="0" lang="ru-RU" sz="2200" spc="-1" strike="noStrike">
              <a:latin typeface="Arial"/>
            </a:endParaRPr>
          </a:p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parser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— по умолчанию ESLint использует синтаксический анализатор Espree, но, так как мы работаем с Babel, нам надо пользоваться Babel-ESLint</a:t>
            </a:r>
            <a:endParaRPr b="0" lang="ru-RU" sz="2200" spc="-1" strike="noStrike">
              <a:latin typeface="Arial"/>
            </a:endParaRPr>
          </a:p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parserOptions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— опции для конфигурирования парсера</a:t>
            </a:r>
            <a:endParaRPr b="0" lang="ru-RU" sz="2200" spc="-1" strike="noStrike">
              <a:latin typeface="Arial"/>
            </a:endParaRPr>
          </a:p>
          <a:p>
            <a:pPr lvl="1" marL="4572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rules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— Все правила, которые мы расширили или добавили с помощью плагинов, можно менять или переопределять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Prettier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Инструмент для автоматического форматирования кода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Может работать в паре с ESLinter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Конфиги должны по смыслу совпадать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342" name="Рисунок 251" descr=""/>
          <p:cNvPicPr/>
          <p:nvPr/>
        </p:nvPicPr>
        <p:blipFill>
          <a:blip r:embed="rId1"/>
          <a:stretch/>
        </p:blipFill>
        <p:spPr>
          <a:xfrm>
            <a:off x="7345800" y="4824720"/>
            <a:ext cx="2731680" cy="273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Конфигурация prettier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Документация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.prettierrc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"printWidth": 100,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"singleQuote": true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  <p:pic>
        <p:nvPicPr>
          <p:cNvPr id="345" name="Рисунок 251" descr=""/>
          <p:cNvPicPr/>
          <p:nvPr/>
        </p:nvPicPr>
        <p:blipFill>
          <a:blip r:embed="rId1"/>
          <a:stretch/>
        </p:blipFill>
        <p:spPr>
          <a:xfrm>
            <a:off x="7345440" y="4824360"/>
            <a:ext cx="2731680" cy="273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504000" y="301320"/>
            <a:ext cx="8203320" cy="74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6600"/>
                </a:solidFill>
                <a:latin typeface="Arial"/>
                <a:ea typeface="DejaVu Sans"/>
              </a:rPr>
              <a:t>Добавляем скрипты запуска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504000" y="1769040"/>
            <a:ext cx="9066960" cy="50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Добавляем способы запуска</a:t>
            </a:r>
            <a:endParaRPr b="0" lang="ru-RU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package.json → scripts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"lint"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"eslint src/"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"lint:fix"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"eslint src/ --fix"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,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520067"/>
                </a:solidFill>
                <a:latin typeface="Menlo"/>
                <a:ea typeface="Menlo"/>
              </a:rPr>
              <a:t>"prettier"</a:t>
            </a:r>
            <a:r>
              <a:rPr b="0" lang="en-US" sz="2200" spc="-1" strike="noStrike">
                <a:solidFill>
                  <a:srgbClr val="000000"/>
                </a:solidFill>
                <a:latin typeface="Menlo"/>
                <a:ea typeface="Menlo"/>
              </a:rPr>
              <a:t>: </a:t>
            </a:r>
            <a:r>
              <a:rPr b="1" lang="en-US" sz="2200" spc="-1" strike="noStrike">
                <a:solidFill>
                  <a:srgbClr val="0f7003"/>
                </a:solidFill>
                <a:latin typeface="Menlo"/>
                <a:ea typeface="Menlo"/>
              </a:rPr>
              <a:t>"prettier --write \"src/**/*.js\""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Не забыть про кавычки в последней команде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Application>LibreOffice/6.4.6.2$Linux_X86_64 LibreOffice_project/40$Build-2</Application>
  <Words>1655</Words>
  <Paragraphs>275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2020-11-26T17:26:11Z</dcterms:modified>
  <cp:revision>27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