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4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Рисунок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Рисунок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Рисунок 10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1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2949672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0" y="360"/>
            <a:ext cx="10077840" cy="7563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0" y="360"/>
            <a:ext cx="10077840" cy="75632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7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0" y="360"/>
            <a:ext cx="10077840" cy="75632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12080" y="4480560"/>
            <a:ext cx="9070920" cy="301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latin typeface="Arial"/>
              </a:rPr>
              <a:t>Оптимизация веб-приложений: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800">
                <a:latin typeface="Arial"/>
              </a:rPr>
              <a:t>Обзор подходов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Вайнер Дмитрий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Тлг: vki_front</a:t>
            </a:r>
            <a:endParaRPr/>
          </a:p>
        </p:txBody>
      </p:sp>
      <p:pic>
        <p:nvPicPr>
          <p:cNvPr id="112" name="Рисунок 1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640" y="1179720"/>
            <a:ext cx="5714640" cy="320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Картинки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Ленивая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загрузка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Выбор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правильного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формата</a:t>
            </a:r>
            <a:r>
              <a:rPr lang="en-US" sz="3200" dirty="0">
                <a:latin typeface="Arial"/>
              </a:rPr>
              <a:t>: </a:t>
            </a:r>
            <a:r>
              <a:rPr lang="en-US" sz="3200" dirty="0" err="1">
                <a:latin typeface="Arial"/>
              </a:rPr>
              <a:t>вектор</a:t>
            </a:r>
            <a:r>
              <a:rPr lang="en-US" sz="3200" dirty="0">
                <a:latin typeface="Arial"/>
              </a:rPr>
              <a:t>/</a:t>
            </a:r>
            <a:r>
              <a:rPr lang="en-US" sz="3200" dirty="0" err="1">
                <a:latin typeface="Arial"/>
              </a:rPr>
              <a:t>растр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Сжатие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Прогрессивное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кодирование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Спрайты</a:t>
            </a:r>
            <a:r>
              <a:rPr lang="en-US" sz="3200" dirty="0">
                <a:latin typeface="Arial"/>
              </a:rPr>
              <a:t> (</a:t>
            </a:r>
            <a:r>
              <a:rPr lang="en-US" sz="3200" dirty="0" err="1">
                <a:latin typeface="Arial"/>
              </a:rPr>
              <a:t>много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картинок</a:t>
            </a:r>
            <a:r>
              <a:rPr lang="en-US" sz="3200" dirty="0">
                <a:latin typeface="Arial"/>
              </a:rPr>
              <a:t> в </a:t>
            </a:r>
            <a:r>
              <a:rPr lang="en-US" sz="3200" dirty="0" err="1">
                <a:latin typeface="Arial"/>
              </a:rPr>
              <a:t>одной</a:t>
            </a:r>
            <a:r>
              <a:rPr lang="en-US" sz="3200" dirty="0">
                <a:latin typeface="Arial"/>
              </a:rPr>
              <a:t>)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WebP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Адаптивные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изображения</a:t>
            </a:r>
            <a:r>
              <a:rPr lang="en-US" sz="3200" dirty="0">
                <a:latin typeface="Arial"/>
              </a:rPr>
              <a:t> https://www.smashingmagazine.com/2014/05/responsive-images-done-right-guide-picture-srcset/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Сайт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для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генерации</a:t>
            </a:r>
            <a:r>
              <a:rPr lang="en-US" sz="3200" dirty="0">
                <a:latin typeface="Arial"/>
              </a:rPr>
              <a:t> responsive images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https://www.responsivebreakpoints.com/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>
                <a:latin typeface="Arial"/>
              </a:rPr>
              <a:t>Порядок загрузки важен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Атрибуты</a:t>
            </a:r>
            <a:r>
              <a:rPr lang="en-US" sz="3200" dirty="0">
                <a:latin typeface="Arial"/>
              </a:rPr>
              <a:t> defer </a:t>
            </a:r>
            <a:r>
              <a:rPr lang="en-US" sz="3200" dirty="0" err="1">
                <a:latin typeface="Arial"/>
              </a:rPr>
              <a:t>или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async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на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тегах</a:t>
            </a:r>
            <a:r>
              <a:rPr lang="en-US" sz="3200" dirty="0">
                <a:latin typeface="Arial"/>
              </a:rPr>
              <a:t> script </a:t>
            </a:r>
            <a:r>
              <a:rPr lang="en-US" sz="3200" dirty="0" err="1">
                <a:latin typeface="Arial"/>
              </a:rPr>
              <a:t>для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отсрочки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загрузки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ненужного</a:t>
            </a:r>
            <a:r>
              <a:rPr lang="en-US" sz="3200" dirty="0">
                <a:latin typeface="Arial"/>
              </a:rPr>
              <a:t> https://calendar.perfplanet.com/2016/prefer-defer-over-async/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&lt;link </a:t>
            </a:r>
            <a:r>
              <a:rPr lang="en-US" sz="3200" dirty="0" err="1">
                <a:latin typeface="Arial"/>
              </a:rPr>
              <a:t>rel</a:t>
            </a:r>
            <a:r>
              <a:rPr lang="en-US" sz="3200" dirty="0">
                <a:latin typeface="Arial"/>
              </a:rPr>
              <a:t>="preload"&gt; </a:t>
            </a:r>
            <a:r>
              <a:rPr lang="en-US" sz="3200" dirty="0" err="1">
                <a:latin typeface="Arial"/>
              </a:rPr>
              <a:t>для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приоритетной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загрузки</a:t>
            </a:r>
            <a:r>
              <a:rPr lang="en-US" sz="3200" dirty="0">
                <a:latin typeface="Arial"/>
              </a:rPr>
              <a:t> https://developer.mozilla.org/en-US/docs/Web/HTML/Preloading_content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>
                <a:latin typeface="Arial"/>
              </a:rPr>
              <a:t>Оптимизация UX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270">
                <a:latin typeface="Arial"/>
              </a:rPr>
              <a:t>Серверный рендеринг (SSR)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270">
                <a:latin typeface="Arial"/>
              </a:rPr>
              <a:t>Профилирование и устранение узких мест в коде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270">
                <a:latin typeface="Arial"/>
              </a:rPr>
              <a:t>Уменьшение числа запросов к АПИ и объёма передаваемых данных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Стиль кода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Профилировать</a:t>
            </a:r>
            <a:r>
              <a:rPr lang="en-US" sz="3200" dirty="0">
                <a:latin typeface="Arial"/>
              </a:rPr>
              <a:t> JS (в </a:t>
            </a:r>
            <a:r>
              <a:rPr lang="en-US" sz="3200" dirty="0" err="1">
                <a:latin typeface="Arial"/>
              </a:rPr>
              <a:t>хроме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err="1">
                <a:latin typeface="Arial"/>
              </a:rPr>
              <a:t>например</a:t>
            </a:r>
            <a:r>
              <a:rPr lang="en-US" sz="3200" dirty="0">
                <a:latin typeface="Arial"/>
              </a:rPr>
              <a:t>), </a:t>
            </a:r>
            <a:r>
              <a:rPr lang="en-US" sz="3200" dirty="0" err="1">
                <a:latin typeface="Arial"/>
              </a:rPr>
              <a:t>отыскивать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узкие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места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Поиск</a:t>
            </a:r>
            <a:r>
              <a:rPr lang="en-US" sz="3200" dirty="0">
                <a:latin typeface="Arial"/>
              </a:rPr>
              <a:t> в </a:t>
            </a:r>
            <a:r>
              <a:rPr lang="en-US" sz="3200" dirty="0" err="1">
                <a:latin typeface="Arial"/>
              </a:rPr>
              <a:t>массиве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медленнее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err="1">
                <a:latin typeface="Arial"/>
              </a:rPr>
              <a:t>чем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поиск</a:t>
            </a:r>
            <a:r>
              <a:rPr lang="en-US" sz="3200" dirty="0">
                <a:latin typeface="Arial"/>
              </a:rPr>
              <a:t> в </a:t>
            </a:r>
            <a:r>
              <a:rPr lang="en-US" sz="3200" dirty="0" err="1">
                <a:latin typeface="Arial"/>
              </a:rPr>
              <a:t>мапе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или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объекте</a:t>
            </a:r>
            <a:r>
              <a:rPr lang="en-US" sz="3200" dirty="0">
                <a:latin typeface="Arial"/>
              </a:rPr>
              <a:t> (</a:t>
            </a:r>
            <a:r>
              <a:rPr lang="en-US" sz="3200" dirty="0" err="1">
                <a:latin typeface="Arial"/>
              </a:rPr>
              <a:t>по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ключам</a:t>
            </a:r>
            <a:r>
              <a:rPr lang="en-US" sz="3200" dirty="0">
                <a:latin typeface="Arial"/>
              </a:rPr>
              <a:t>)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Цепочечные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методы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медленнее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err="1">
                <a:latin typeface="Arial"/>
              </a:rPr>
              <a:t>чем</a:t>
            </a:r>
            <a:r>
              <a:rPr lang="en-US" sz="3200" dirty="0">
                <a:latin typeface="Arial"/>
              </a:rPr>
              <a:t> for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Тяжелые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вычисления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должны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быть</a:t>
            </a:r>
            <a:r>
              <a:rPr lang="en-US" sz="3200" dirty="0">
                <a:latin typeface="Arial"/>
              </a:rPr>
              <a:t> в </a:t>
            </a:r>
            <a:r>
              <a:rPr lang="en-US" sz="3200" dirty="0" err="1">
                <a:latin typeface="Arial"/>
              </a:rPr>
              <a:t>воркере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Обработку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данных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лучше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делать</a:t>
            </a:r>
            <a:r>
              <a:rPr lang="en-US" sz="3200" dirty="0">
                <a:latin typeface="Arial"/>
              </a:rPr>
              <a:t> в </a:t>
            </a:r>
            <a:r>
              <a:rPr lang="en-US" sz="3200" dirty="0" err="1" smtClean="0">
                <a:latin typeface="Arial"/>
              </a:rPr>
              <a:t>WebAssembly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HTTP/2</a:t>
            </a:r>
            <a:endParaRPr dirty="0"/>
          </a:p>
        </p:txBody>
      </p:sp>
      <p:sp>
        <p:nvSpPr>
          <p:cNvPr id="13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Передача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всех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файлов</a:t>
            </a:r>
            <a:r>
              <a:rPr lang="en-US" sz="3200" dirty="0">
                <a:latin typeface="Arial"/>
              </a:rPr>
              <a:t> в </a:t>
            </a:r>
            <a:r>
              <a:rPr lang="en-US" sz="3200" dirty="0" err="1">
                <a:latin typeface="Arial"/>
              </a:rPr>
              <a:t>рамках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одного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соединения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Уже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поддерживается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всеми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современными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браузерами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https://security.googleblog.com/2016/09/moving-towards-more-secure-web.html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>
                <a:latin typeface="Arial"/>
              </a:rPr>
              <a:t>Полезные ссылки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504000" y="1823760"/>
            <a:ext cx="9070920" cy="530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dirty="0">
                <a:latin typeface="Arial"/>
              </a:rPr>
              <a:t>https://habr.com/ru/company/infobox/blog/226289/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dirty="0" err="1">
                <a:latin typeface="Arial"/>
              </a:rPr>
              <a:t>Приёмы</a:t>
            </a:r>
            <a:r>
              <a:rPr lang="en-US" sz="2600" dirty="0">
                <a:latin typeface="Arial"/>
              </a:rPr>
              <a:t> в JS https://habr.com/ru/company/alconost/blog/456808/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dirty="0" err="1">
                <a:latin typeface="Arial"/>
              </a:rPr>
              <a:t>Опыт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Badoo</a:t>
            </a:r>
            <a:r>
              <a:rPr lang="en-US" sz="2600" dirty="0">
                <a:latin typeface="Arial"/>
              </a:rPr>
              <a:t> https://habr.com/ru/company/badoo/blog/320558/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dirty="0" err="1">
                <a:latin typeface="Arial"/>
              </a:rPr>
              <a:t>Анализ</a:t>
            </a:r>
            <a:r>
              <a:rPr lang="en-US" sz="2600" dirty="0">
                <a:latin typeface="Arial"/>
              </a:rPr>
              <a:t> Event Loop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Arial"/>
              </a:rPr>
              <a:t>https://habr.com/ru/company/hh/blog/517594/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Доклады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Оптимизация</a:t>
            </a:r>
            <a:r>
              <a:rPr lang="en-US" sz="3200" dirty="0">
                <a:latin typeface="Arial"/>
              </a:rPr>
              <a:t> https://m.youtube.com/watch?v=Ybz6P-l9YHc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Утечки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памяти</a:t>
            </a:r>
            <a:r>
              <a:rPr lang="en-US" sz="3200" dirty="0">
                <a:latin typeface="Arial"/>
              </a:rPr>
              <a:t> https://m.youtube.com/watch?v=p6OTh3g7Pxc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Метрики</a:t>
            </a:r>
            <a:r>
              <a:rPr lang="en-US" sz="3200" dirty="0">
                <a:latin typeface="Arial"/>
              </a:rPr>
              <a:t> sitespeed.io https://m.youtube.com/watch?v=kpGOHIlvDzs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>
                <a:latin typeface="Arial"/>
              </a:rPr>
              <a:t>Что такое тормоза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Время и ожидание пользователя: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0-100 мс — мгновенно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100-300 мс — слегка уловимая задержка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300-1000 мс — ощутимая задержка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1000+ мс — пользователь переключает контекст на что-то еще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10 000+ мс — задача отклоняется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>
                <a:latin typeface="Arial"/>
              </a:rPr>
              <a:t>Что тормозит?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554480"/>
            <a:ext cx="9070920" cy="55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270">
                <a:latin typeface="Arial"/>
              </a:rPr>
              <a:t>Загрузка контента: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709">
                <a:latin typeface="Arial"/>
              </a:rPr>
              <a:t>Огромные картинки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709">
                <a:latin typeface="Arial"/>
              </a:rPr>
              <a:t>Шрифты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709">
                <a:latin typeface="Arial"/>
              </a:rPr>
              <a:t>Файлы стилей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709">
                <a:latin typeface="Arial"/>
              </a:rPr>
              <a:t>Огромные скрипты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709">
                <a:latin typeface="Arial"/>
              </a:rPr>
              <a:t>Ненужные библиотеки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270">
                <a:latin typeface="Arial"/>
              </a:rPr>
              <a:t>Причины: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709">
                <a:latin typeface="Arial"/>
              </a:rPr>
              <a:t>Медленный канал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709">
                <a:latin typeface="Arial"/>
              </a:rPr>
              <a:t>Большой размер файлов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>
                <a:latin typeface="Arial"/>
              </a:rPr>
              <a:t>Пример</a:t>
            </a:r>
            <a:endParaRPr/>
          </a:p>
        </p:txBody>
      </p:sp>
      <p:pic>
        <p:nvPicPr>
          <p:cNvPr id="118" name="Рисунок 1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60" y="1463040"/>
            <a:ext cx="9783000" cy="987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Про время ответа</a:t>
            </a:r>
            <a:endParaRPr/>
          </a:p>
        </p:txBody>
      </p:sp>
      <p:pic>
        <p:nvPicPr>
          <p:cNvPr id="120" name="Рисунок 1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" y="1280160"/>
            <a:ext cx="9754560" cy="625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Ещё про время</a:t>
            </a:r>
            <a:endParaRPr/>
          </a:p>
        </p:txBody>
      </p:sp>
      <p:pic>
        <p:nvPicPr>
          <p:cNvPr id="122" name="Рисунок 1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0" y="1765080"/>
            <a:ext cx="10080000" cy="490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>
                <a:latin typeface="Arial"/>
              </a:rPr>
              <a:t>Что ещё тормозит?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270">
                <a:latin typeface="Arial"/>
              </a:rPr>
              <a:t>Выполнение скриптов на странице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270">
                <a:latin typeface="Arial"/>
              </a:rPr>
              <a:t>Особенно при использовании JS-фреймворков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270">
                <a:latin typeface="Arial"/>
              </a:rPr>
              <a:t>Динамическая подгрузка данных (через АПИ, к примеру)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270">
                <a:latin typeface="Arial"/>
              </a:rPr>
              <a:t>Особенно если АПИ шлёт лишнее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>
                <a:latin typeface="Arial"/>
              </a:rPr>
              <a:t>Что делать с размером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04000" y="1371600"/>
            <a:ext cx="9070920" cy="60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 err="1">
                <a:latin typeface="Arial"/>
              </a:rPr>
              <a:t>Уменьшать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количество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файлов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 dirty="0" err="1">
                <a:latin typeface="Arial"/>
              </a:rPr>
              <a:t>Собирать</a:t>
            </a:r>
            <a:r>
              <a:rPr lang="en-US" sz="2400" dirty="0">
                <a:latin typeface="Arial"/>
              </a:rPr>
              <a:t> JS в </a:t>
            </a:r>
            <a:r>
              <a:rPr lang="en-US" sz="2400" dirty="0" err="1">
                <a:latin typeface="Arial"/>
              </a:rPr>
              <a:t>бандлы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 dirty="0" err="1">
                <a:latin typeface="Arial"/>
              </a:rPr>
              <a:t>Собирать</a:t>
            </a:r>
            <a:r>
              <a:rPr lang="en-US" sz="2400" dirty="0">
                <a:latin typeface="Arial"/>
              </a:rPr>
              <a:t> CSS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 err="1">
                <a:latin typeface="Arial"/>
              </a:rPr>
              <a:t>Уменьшать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сам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размер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бандлов</a:t>
            </a:r>
            <a:r>
              <a:rPr lang="en-US" sz="2400" dirty="0">
                <a:latin typeface="Arial"/>
              </a:rPr>
              <a:t>: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 dirty="0" err="1">
                <a:latin typeface="Arial"/>
              </a:rPr>
              <a:t>Настройка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бандлера</a:t>
            </a:r>
            <a:r>
              <a:rPr lang="en-US" sz="2400" dirty="0">
                <a:latin typeface="Arial"/>
              </a:rPr>
              <a:t> (</a:t>
            </a:r>
            <a:r>
              <a:rPr lang="en-US" sz="2400" dirty="0" err="1">
                <a:latin typeface="Arial"/>
              </a:rPr>
              <a:t>Webpack</a:t>
            </a:r>
            <a:r>
              <a:rPr lang="en-US" sz="2400" dirty="0">
                <a:latin typeface="Arial"/>
              </a:rPr>
              <a:t>):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dirty="0">
                <a:latin typeface="Arial"/>
              </a:rPr>
              <a:t>Tree shaking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 err="1">
                <a:latin typeface="Arial"/>
              </a:rPr>
              <a:t>Минификация</a:t>
            </a:r>
            <a:r>
              <a:rPr lang="en-US" sz="2400" dirty="0">
                <a:latin typeface="Arial"/>
              </a:rPr>
              <a:t> и </a:t>
            </a:r>
            <a:r>
              <a:rPr lang="en-US" sz="2400" dirty="0" err="1">
                <a:latin typeface="Arial"/>
              </a:rPr>
              <a:t>обфускация</a:t>
            </a:r>
            <a:r>
              <a:rPr lang="en-US" sz="2400" dirty="0">
                <a:latin typeface="Arial"/>
              </a:rPr>
              <a:t> JS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 err="1">
                <a:latin typeface="Arial"/>
              </a:rPr>
              <a:t>Минификация</a:t>
            </a:r>
            <a:r>
              <a:rPr lang="en-US" sz="2400" dirty="0">
                <a:latin typeface="Arial"/>
              </a:rPr>
              <a:t> CSS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 err="1">
                <a:latin typeface="Arial"/>
              </a:rPr>
              <a:t>Сжатие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изображений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 err="1">
                <a:latin typeface="Arial"/>
              </a:rPr>
              <a:t>Использование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gzip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 err="1">
                <a:latin typeface="Arial"/>
              </a:rPr>
              <a:t>Альтернативные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бандлеры</a:t>
            </a:r>
            <a:r>
              <a:rPr lang="en-US" sz="2400" dirty="0">
                <a:latin typeface="Arial"/>
              </a:rPr>
              <a:t> https://www.slant.co/options/11602/alternatives/~webpack-alternatives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Parcel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Rollup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>
                <a:latin typeface="Arial"/>
              </a:rPr>
              <a:t>Уменьшаем размер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371600"/>
            <a:ext cx="9070920" cy="60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Настройка gzip на сервере (nginx)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Убрать неиспользуемые шрифты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Font-display: swap; у шрифтов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Не грузить то, что не нужно прямо сейчас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Динамическая загрузка картинок по мере прокрутки (lazy load)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Кеширование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 В приложении: WebWorker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Средствами браузера (правильные заголовки Cache-Control, настроить nginx)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399</Words>
  <Application>Microsoft Office PowerPoint</Application>
  <PresentationFormat>Произвольный</PresentationFormat>
  <Paragraphs>91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g</cp:lastModifiedBy>
  <cp:revision>8</cp:revision>
  <dcterms:modified xsi:type="dcterms:W3CDTF">2020-09-09T05:12:12Z</dcterms:modified>
</cp:coreProperties>
</file>