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6.png" ContentType="image/png"/>
  <Override PartName="/ppt/media/image7.png" ContentType="image/png"/>
  <Override PartName="/ppt/media/image8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084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732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084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732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084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732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084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732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084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732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084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732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084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7320" y="176904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084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7320" y="4304520"/>
            <a:ext cx="292032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0560" cy="584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1960" y="430452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1960" y="1769040"/>
            <a:ext cx="442620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304520"/>
            <a:ext cx="9070560" cy="2315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560" cy="12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560" cy="4853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t.me/vki_front" TargetMode="External"/><Relationship Id="rId2" Type="http://schemas.openxmlformats.org/officeDocument/2006/relationships/hyperlink" Target="https://drive.google.com/file/d/1oR1QwHSPraMRTP8ehk8Of0uCFJWuoA58/view?usp=sharing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ebpack.js.org/configuration/optimization/" TargetMode="External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ebpack.js.org/guides/code-splitting/" TargetMode="External"/><Relationship Id="rId2" Type="http://schemas.openxmlformats.org/officeDocument/2006/relationships/hyperlink" Target="https://habr.com/ru/company/ruvds/blog/354188/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medium.com/reloading/preload-prefetch-and-priorities-in-chrome-776165961bbf" TargetMode="External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reactjs.org/docs/code-splitting.html" TargetMode="External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48000" y="3600000"/>
            <a:ext cx="8926560" cy="17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Webpack code spliting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2448000" y="5329080"/>
            <a:ext cx="5182560" cy="136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https://t.me/vki_front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видео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3"/>
          <a:stretch/>
        </p:blipFill>
        <p:spPr>
          <a:xfrm>
            <a:off x="2194200" y="288000"/>
            <a:ext cx="5797440" cy="3260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optimization.splitChunks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Разделяет большой монолитный бандл на чанки (кусочки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Облегчает загрузку (параллельно в несколько потоков)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конфиг вебпака: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optimization: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splitChunks: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chunks: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'all'</a:t>
            </a:r>
            <a:br/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https://webpack.js.org/configuration/optimization/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Ленивая загрузка: prefetch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1769040"/>
            <a:ext cx="9070560" cy="5574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4000"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Код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i="1" lang="ru-RU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/* </a:t>
            </a:r>
            <a:r>
              <a:rPr b="1" i="1" lang="ru-RU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webpackPrefetch</a:t>
            </a:r>
            <a:r>
              <a:rPr b="0" i="1" lang="ru-RU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: true */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'./path/to/LoginModal.js'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Рендерится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rel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</a:t>
            </a:r>
            <a:r>
              <a:rPr b="1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prefetch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href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="login-modal-chunk.js"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Код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i="1" lang="ru-RU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/* </a:t>
            </a:r>
            <a:r>
              <a:rPr b="1" i="1" lang="ru-RU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webpackPreload</a:t>
            </a:r>
            <a:r>
              <a:rPr b="0" i="1" lang="ru-RU" sz="2400" spc="-1" strike="noStrike">
                <a:solidFill>
                  <a:srgbClr val="8c8c8c"/>
                </a:solidFill>
                <a:latin typeface="JetBrains Mono"/>
                <a:ea typeface="JetBrains Mono"/>
              </a:rPr>
              <a:t>: true */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'./path/to/LoginModal.js'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);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Рендерится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link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rel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</a:t>
            </a:r>
            <a:r>
              <a:rPr b="1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preload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"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href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="login-modal-chunk.js"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Документация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Статья на русском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Preload VS Prefetch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4000" y="1769040"/>
            <a:ext cx="9070560" cy="5358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8000"/>
          </a:bodyPr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Preload-ресурс начинает загружаться параллельно с родительским ресурсом. Prefetch-ресурс загружается только после того, как завершится загрузка родительского ресурса.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Preload-ресурс имеет средний приоритет, загружается он немедленно. Prefetch-ресурс загружается во время простоя браузера.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Preload-ресурс должен быть очень быстро запрошен родительской страницей. Prefetch-ресурс может быть использован в будущем в любое время.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Браузеры по-разному поддерживают эти механизмы.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Preload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для того, что понадобится вот прямо сразу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Prefetch</a:t>
            </a: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для того, что понадобиться чуть потом</a:t>
            </a:r>
            <a:endParaRPr b="0" lang="ru-RU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Про приоритеты загрузки в Хроме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  <a:ea typeface="DejaVu Sans"/>
              </a:rPr>
              <a:t>React lazy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React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 {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Suspense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from 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'react'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;</a:t>
            </a:r>
            <a:br/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ru-RU" sz="24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OtherComponent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2400" spc="-1" strike="noStrike">
                <a:solidFill>
                  <a:srgbClr val="830091"/>
                </a:solidFill>
                <a:latin typeface="JetBrains Mono"/>
                <a:ea typeface="JetBrains Mono"/>
              </a:rPr>
              <a:t>React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</a:t>
            </a:r>
            <a:r>
              <a:rPr b="1" i="1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lazy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(() =&gt;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'./OtherComponent'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));</a:t>
            </a:r>
            <a:br/>
            <a:br/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function </a:t>
            </a:r>
            <a:r>
              <a:rPr b="0" lang="ru-RU" sz="2400" spc="-1" strike="noStrike">
                <a:solidFill>
                  <a:srgbClr val="00627a"/>
                </a:solidFill>
                <a:latin typeface="JetBrains Mono"/>
                <a:ea typeface="JetBrains Mono"/>
              </a:rPr>
              <a:t>MyComponent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() {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return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&lt;</a:t>
            </a:r>
            <a:r>
              <a:rPr b="1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Suspense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 </a:t>
            </a:r>
            <a:r>
              <a:rPr b="0" lang="ru-RU" sz="2400" spc="-1" strike="noStrike">
                <a:solidFill>
                  <a:srgbClr val="174ad4"/>
                </a:solidFill>
                <a:latin typeface="JetBrains Mono"/>
                <a:ea typeface="JetBrains Mono"/>
              </a:rPr>
              <a:t>fallback</a:t>
            </a:r>
            <a:r>
              <a:rPr b="0" lang="ru-RU" sz="24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=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{&lt;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&gt;Loading...&lt;/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&gt;}&gt;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    &lt;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OtherComponent 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/&gt;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    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Suspense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&lt;/</a:t>
            </a:r>
            <a:r>
              <a:rPr b="0" lang="ru-RU" sz="24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div</a:t>
            </a:r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&gt;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);</a:t>
            </a:r>
            <a:br/>
            <a:r>
              <a:rPr b="0" lang="ru-RU" sz="24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документация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Эксперименты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Обычный импорт (600 ms)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Preload (600 ms)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Prefetch (1000 ms)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0" y="4124880"/>
            <a:ext cx="10288800" cy="842760"/>
          </a:xfrm>
          <a:prstGeom prst="rect">
            <a:avLst/>
          </a:prstGeom>
          <a:ln>
            <a:noFill/>
          </a:ln>
        </p:spPr>
      </p:pic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-127080" y="2376000"/>
            <a:ext cx="11070720" cy="719640"/>
          </a:xfrm>
          <a:prstGeom prst="rect">
            <a:avLst/>
          </a:prstGeom>
          <a:ln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/>
        </p:blipFill>
        <p:spPr>
          <a:xfrm>
            <a:off x="360" y="6192000"/>
            <a:ext cx="11132640" cy="79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Чтобы не вебпак ругался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Зафиксировать размер бандла и ассетов в конфиге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performance</a:t>
            </a:r>
            <a:r>
              <a:rPr b="0" lang="ru-RU" sz="3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{</a:t>
            </a:r>
            <a:br/>
            <a:r>
              <a:rPr b="0" lang="ru-RU" sz="3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3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maxEntrypointSize</a:t>
            </a:r>
            <a:r>
              <a:rPr b="0" lang="ru-RU" sz="3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3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500 </a:t>
            </a:r>
            <a:r>
              <a:rPr b="0" lang="ru-RU" sz="3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* </a:t>
            </a:r>
            <a:r>
              <a:rPr b="0" lang="ru-RU" sz="3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1024</a:t>
            </a:r>
            <a:r>
              <a:rPr b="0" lang="ru-RU" sz="3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,</a:t>
            </a:r>
            <a:br/>
            <a:r>
              <a:rPr b="0" lang="ru-RU" sz="3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</a:t>
            </a:r>
            <a:r>
              <a:rPr b="0" lang="ru-RU" sz="3200" spc="-1" strike="noStrike">
                <a:solidFill>
                  <a:srgbClr val="871094"/>
                </a:solidFill>
                <a:latin typeface="JetBrains Mono"/>
                <a:ea typeface="JetBrains Mono"/>
              </a:rPr>
              <a:t>maxAssetSize</a:t>
            </a:r>
            <a:r>
              <a:rPr b="0" lang="ru-RU" sz="3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: </a:t>
            </a:r>
            <a:r>
              <a:rPr b="0" lang="ru-RU" sz="3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500 </a:t>
            </a:r>
            <a:r>
              <a:rPr b="0" lang="ru-RU" sz="3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* </a:t>
            </a:r>
            <a:r>
              <a:rPr b="0" lang="ru-RU" sz="3200" spc="-1" strike="noStrike">
                <a:solidFill>
                  <a:srgbClr val="1750eb"/>
                </a:solidFill>
                <a:latin typeface="JetBrains Mono"/>
                <a:ea typeface="JetBrains Mono"/>
              </a:rPr>
              <a:t>1024</a:t>
            </a:r>
            <a:br/>
            <a:r>
              <a:rPr b="0" lang="ru-RU" sz="3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}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4400" spc="-1" strike="noStrike">
                <a:latin typeface="Arial"/>
              </a:rPr>
              <a:t>Будущее: ES2020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769040"/>
            <a:ext cx="9070560" cy="485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import</a:t>
            </a:r>
            <a:r>
              <a:rPr b="0" lang="ru-RU" sz="3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</a:t>
            </a:r>
            <a:r>
              <a:rPr b="0" lang="ru-RU" sz="3200" spc="-1" strike="noStrike">
                <a:solidFill>
                  <a:srgbClr val="067d17"/>
                </a:solidFill>
                <a:latin typeface="JetBrains Mono"/>
                <a:ea typeface="JetBrains Mono"/>
              </a:rPr>
              <a:t>'/path/to/MyModule.js'</a:t>
            </a:r>
            <a:r>
              <a:rPr b="0" lang="ru-RU" sz="3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)</a:t>
            </a:r>
            <a:br/>
            <a:r>
              <a:rPr b="0" lang="ru-RU" sz="3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.</a:t>
            </a:r>
            <a:r>
              <a:rPr b="0" lang="ru-RU" sz="3200" spc="-1" strike="noStrike">
                <a:solidFill>
                  <a:srgbClr val="7a7a43"/>
                </a:solidFill>
                <a:latin typeface="JetBrains Mono"/>
                <a:ea typeface="JetBrains Mono"/>
              </a:rPr>
              <a:t>then</a:t>
            </a:r>
            <a:r>
              <a:rPr b="0" lang="ru-RU" sz="3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((MyModule) =&gt; {</a:t>
            </a:r>
            <a:br/>
            <a:r>
              <a:rPr b="0" lang="ru-RU" sz="3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3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const </a:t>
            </a:r>
            <a:r>
              <a:rPr b="0" lang="ru-RU" sz="32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myModule </a:t>
            </a:r>
            <a:r>
              <a:rPr b="0" lang="ru-RU" sz="3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= </a:t>
            </a:r>
            <a:r>
              <a:rPr b="0" lang="ru-RU" sz="3200" spc="-1" strike="noStrike">
                <a:solidFill>
                  <a:srgbClr val="0033b3"/>
                </a:solidFill>
                <a:latin typeface="JetBrains Mono"/>
                <a:ea typeface="JetBrains Mono"/>
              </a:rPr>
              <a:t>new </a:t>
            </a:r>
            <a:r>
              <a:rPr b="0" lang="ru-RU" sz="3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MyModule;</a:t>
            </a:r>
            <a:br/>
            <a:r>
              <a:rPr b="0" lang="ru-RU" sz="3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    </a:t>
            </a:r>
            <a:r>
              <a:rPr b="0" lang="ru-RU" sz="3200" spc="-1" strike="noStrike">
                <a:solidFill>
                  <a:srgbClr val="248f8f"/>
                </a:solidFill>
                <a:latin typeface="JetBrains Mono"/>
                <a:ea typeface="JetBrains Mono"/>
              </a:rPr>
              <a:t>myModule</a:t>
            </a:r>
            <a:r>
              <a:rPr b="0" lang="ru-RU" sz="3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.sayHello();</a:t>
            </a:r>
            <a:br/>
            <a:r>
              <a:rPr b="0" lang="ru-RU" sz="3200" spc="-1" strike="noStrike">
                <a:solidFill>
                  <a:srgbClr val="080808"/>
                </a:solidFill>
                <a:latin typeface="JetBrains Mono"/>
                <a:ea typeface="JetBrains Mono"/>
              </a:rPr>
              <a:t>    });</a:t>
            </a:r>
            <a:br/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2020-11-27T19:29:14Z</dcterms:created>
  <dc:creator/>
  <dc:description/>
  <dc:language>ru-RU</dc:language>
  <cp:lastModifiedBy/>
  <dcterms:modified xsi:type="dcterms:W3CDTF">2020-11-30T19:39:23Z</dcterms:modified>
  <cp:revision>20</cp:revision>
  <dc:subject/>
  <dc:title>Nature Illustration</dc:title>
</cp:coreProperties>
</file>