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0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440000" y="1224000"/>
            <a:ext cx="7342920" cy="17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Информационных систем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4"/>
              </a:spcBef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 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dmitry.weiner@gmail.com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92" name="Рисунок 153" descr=""/>
          <p:cNvPicPr/>
          <p:nvPr/>
        </p:nvPicPr>
        <p:blipFill>
          <a:blip r:embed="rId1"/>
          <a:stretch/>
        </p:blipFill>
        <p:spPr>
          <a:xfrm>
            <a:off x="1368000" y="3168000"/>
            <a:ext cx="7637040" cy="42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тест-кейса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16" name="Рисунок 177" descr=""/>
          <p:cNvPicPr/>
          <p:nvPr/>
        </p:nvPicPr>
        <p:blipFill>
          <a:blip r:embed="rId1"/>
          <a:stretch/>
        </p:blipFill>
        <p:spPr>
          <a:xfrm>
            <a:off x="1266840" y="1768680"/>
            <a:ext cx="7544160" cy="438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тест-кейса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18" name="Рисунок 179" descr=""/>
          <p:cNvPicPr/>
          <p:nvPr/>
        </p:nvPicPr>
        <p:blipFill>
          <a:blip r:embed="rId1"/>
          <a:stretch/>
        </p:blipFill>
        <p:spPr>
          <a:xfrm>
            <a:off x="1175760" y="1768680"/>
            <a:ext cx="7726680" cy="438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Реальный пример тест-кейса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20" name="Рисунок 181" descr=""/>
          <p:cNvPicPr/>
          <p:nvPr/>
        </p:nvPicPr>
        <p:blipFill>
          <a:blip r:embed="rId1"/>
          <a:stretch/>
        </p:blipFill>
        <p:spPr>
          <a:xfrm>
            <a:off x="857880" y="1768680"/>
            <a:ext cx="8362440" cy="438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Тестирование класса динамического массива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03640" y="1907640"/>
            <a:ext cx="9071640" cy="453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Класс, хранящий динамический массив целых чисел.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Служебные методы: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Создать экземпляр класса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Сохранить элемент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Удалить элемент по индексу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Выдать элемент по индексу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Выдать список элементов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Очистить список элементов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Полезные методы: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Расчет среднего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Расчет среднего геометрического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Сумма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Максимум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Минимум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Тест-кейсы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Создание экземпляра класса. Ожидание: создался.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Создали экземпляр. Вызвали методы среднее, среднее геом. Ожидание: исключение.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Добавили целое число. Взять список чисел. Ожидание: число появилось.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Добавили число. Очистили массив. Ожидание: массив пуст.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Добавили число 123. Запросили элемент по индексу 0. Ожидание: 123.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Добавили число. Запросили элемент по индексу, которого нет. Ожидание: исключение.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Добавили строку, объект, массив, вещественное. Ожидание: исключение.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Добавили число. Вызвали методы среднее, среднее геом: …, …, …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Добавили числа 1, -1. Вызвали метод среднего геом. Ожидание: исключение.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Добавили числа 1, 1. Вызвали метод среднего геом. Ожидание: 1.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Тест-кейсы для класса динамического массива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Создать экземпляр класса. Ожидание: экземпляр создался.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Вывести среднее, среднее геом, сумму, макс, мин. Ожидание: 0, 0, 0, 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Создать экземпляр класса. Сохранить в него следующие значения: 1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Вывести среднее, среднее геом, сумму, макс, мин. Ожидание: 1, 1, 1, 1, 1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Создать экземпляр класса. Сохранить в него следующие значения: 1, 2, 3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Вывести среднее, среднее геом, сумму, макс, мин. Ожидание: …, ….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Создать экземпляр класса. Сохранить в него следующие значения: 1, 2, 3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Удалить последнее значение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Вывести среднее, среднее геом, сумму, макс, мин. Ожидание: …, ….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Создать экземпляр класса. Сохранить в него некие значения. Удалить все значения.</a:t>
            </a:r>
            <a:endParaRPr b="0" lang="ru-RU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Вывести среднее, среднее геом, сумму, макс, мин. Ожидание: 0, 0, 0, 0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Тестирование класса хранения строк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03640" y="1907640"/>
            <a:ext cx="9071640" cy="453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Класс, хранящий динамический массив строк.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Служебные методы: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Создать экземпляр класса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Сохранить элемент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Удалить элемент по индексу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Выдать элемент по индексу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Выдать список элементов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Очистить список элементов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Полезные методы: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Расчет общей длины строк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Вывод сортированного по А-Я массива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Рисунок 154" descr=""/>
          <p:cNvPicPr/>
          <p:nvPr/>
        </p:nvPicPr>
        <p:blipFill>
          <a:blip r:embed="rId1"/>
          <a:stretch/>
        </p:blipFill>
        <p:spPr>
          <a:xfrm>
            <a:off x="1080000" y="328680"/>
            <a:ext cx="7775640" cy="643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Виды тестирования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95" name="Рисунок 156" descr=""/>
          <p:cNvPicPr/>
          <p:nvPr/>
        </p:nvPicPr>
        <p:blipFill>
          <a:blip r:embed="rId1"/>
          <a:stretch/>
        </p:blipFill>
        <p:spPr>
          <a:xfrm>
            <a:off x="360" y="1645920"/>
            <a:ext cx="10078560" cy="476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Виды тестирования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360" y="176940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Функциональное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Юнит-тесты (модульное)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Интеграционное (системное)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Стресс-тесты (нагрузочное)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Регрессионное тестирование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98" name="Рисунок 159" descr=""/>
          <p:cNvPicPr/>
          <p:nvPr/>
        </p:nvPicPr>
        <p:blipFill>
          <a:blip r:embed="rId1"/>
          <a:stretch/>
        </p:blipFill>
        <p:spPr>
          <a:xfrm>
            <a:off x="5544000" y="5013720"/>
            <a:ext cx="4534920" cy="254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Функциональное тестирование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00" name="Рисунок 161" descr=""/>
          <p:cNvPicPr/>
          <p:nvPr/>
        </p:nvPicPr>
        <p:blipFill>
          <a:blip r:embed="rId1"/>
          <a:stretch/>
        </p:blipFill>
        <p:spPr>
          <a:xfrm>
            <a:off x="0" y="5640120"/>
            <a:ext cx="2878920" cy="191880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соответствия программного обеспечения требованиям, заявленным в спецификации (полное тестирование заявленной функциональность / проверка только базовой функциональности).</a:t>
            </a:r>
            <a:endParaRPr b="0" lang="ru-RU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Черный ящик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 на соответствие программного продукта требованиям без знания внутренней структуры реализации системы.</a:t>
            </a:r>
            <a:endParaRPr b="0" lang="ru-RU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Белый ящик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 на соответствие программного продукта требованиям со знанием внутренней структуры реализации системы (есть в наличии исходный код и технические спецификации).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Функциональное тестирование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Бизнес-процессы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Cценарии ежедневного использования системы. В этой перспективе тестовые сценарии (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test scripts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), как правило, основываются на случаях использования системы (use cases).</a:t>
            </a:r>
            <a:endParaRPr b="0" lang="ru-RU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Спецификация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Спецификация функциональных требований к системе как основа для дизайна тестовых случаев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204" name="Рисунок 165" descr=""/>
          <p:cNvPicPr/>
          <p:nvPr/>
        </p:nvPicPr>
        <p:blipFill>
          <a:blip r:embed="rId1"/>
          <a:stretch/>
        </p:blipFill>
        <p:spPr>
          <a:xfrm>
            <a:off x="17280" y="5184000"/>
            <a:ext cx="3293640" cy="236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Тестовый случай (Test case)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59156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799"/>
              </a:spcAft>
            </a:pP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Action</a:t>
            </a:r>
            <a:r>
              <a:rPr b="0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 &gt; </a:t>
            </a: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Expected Result</a:t>
            </a:r>
            <a:r>
              <a:rPr b="0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 &gt; </a:t>
            </a: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Test Result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07" name="Рисунок 168" descr=""/>
          <p:cNvPicPr/>
          <p:nvPr/>
        </p:nvPicPr>
        <p:blipFill>
          <a:blip r:embed="rId1"/>
          <a:stretch/>
        </p:blipFill>
        <p:spPr>
          <a:xfrm>
            <a:off x="283320" y="2815920"/>
            <a:ext cx="9757800" cy="2034000"/>
          </a:xfrm>
          <a:prstGeom prst="rect">
            <a:avLst/>
          </a:prstGeom>
          <a:ln>
            <a:noFill/>
          </a:ln>
        </p:spPr>
      </p:pic>
      <p:pic>
        <p:nvPicPr>
          <p:cNvPr id="208" name="Рисунок 169" descr=""/>
          <p:cNvPicPr/>
          <p:nvPr/>
        </p:nvPicPr>
        <p:blipFill>
          <a:blip r:embed="rId2"/>
          <a:stretch/>
        </p:blipFill>
        <p:spPr>
          <a:xfrm>
            <a:off x="-14040" y="4896000"/>
            <a:ext cx="3540960" cy="265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Рисунок 170" descr=""/>
          <p:cNvPicPr/>
          <p:nvPr/>
        </p:nvPicPr>
        <p:blipFill>
          <a:blip r:embed="rId1"/>
          <a:stretch/>
        </p:blipFill>
        <p:spPr>
          <a:xfrm>
            <a:off x="-144000" y="4824000"/>
            <a:ext cx="2230920" cy="278928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case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57200" indent="-2268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Позитивный тест кейс</a:t>
            </a:r>
            <a:r>
              <a:rPr b="0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 использует только корректные данные и проверяет, что приложение правильно выполнило вызываемую функцию.</a:t>
            </a:r>
            <a:endParaRPr b="0" lang="ru-RU" sz="3200" spc="-1" strike="noStrike">
              <a:latin typeface="Arial"/>
            </a:endParaRPr>
          </a:p>
          <a:p>
            <a:pPr marL="457200" indent="-2268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Негативный тест кейс</a:t>
            </a:r>
            <a:r>
              <a:rPr b="0" lang="ru-RU" sz="3200" spc="-1" strike="noStrike">
                <a:solidFill>
                  <a:srgbClr val="2a2a2a"/>
                </a:solidFill>
                <a:latin typeface="Arial"/>
                <a:ea typeface="DejaVu Sans"/>
              </a:rPr>
              <a:t> оперирует как корректными так и некорректными данными (минимум 1 некорректный параметр) и ставит целью проверку исключительных ситуаций (срабатывание валидаторов), а также проверяет, что вызываемая приложением функция не выполняется при срабатывании валидатора.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Рисунок 173" descr=""/>
          <p:cNvPicPr/>
          <p:nvPr/>
        </p:nvPicPr>
        <p:blipFill>
          <a:blip r:embed="rId1"/>
          <a:stretch/>
        </p:blipFill>
        <p:spPr>
          <a:xfrm>
            <a:off x="0" y="5112000"/>
            <a:ext cx="2512440" cy="251244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Структура тест-кейса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14" name="Рисунок 175" descr=""/>
          <p:cNvPicPr/>
          <p:nvPr/>
        </p:nvPicPr>
        <p:blipFill>
          <a:blip r:embed="rId2"/>
          <a:stretch/>
        </p:blipFill>
        <p:spPr>
          <a:xfrm>
            <a:off x="216360" y="2088000"/>
            <a:ext cx="9621720" cy="331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LibreOffice/6.4.0.3$MacOSX_X86_64 LibreOffice_project/b0a288ab3d2d4774cb44b62f04d5d28733ac6df8</Application>
  <Words>619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2020-02-28T18:22:30Z</dcterms:created>
  <dc:creator/>
  <dc:description/>
  <dc:language>ru-RU</dc:language>
  <cp:lastModifiedBy/>
  <dcterms:modified xsi:type="dcterms:W3CDTF">2020-03-06T21:39:12Z</dcterms:modified>
  <cp:revision>18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