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5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9.png" ContentType="image/png"/>
  <Override PartName="/ppt/media/image10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Level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Тестирование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440000" y="1224000"/>
            <a:ext cx="7343280" cy="17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Информационных систем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4"/>
              </a:spcBef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 </a:t>
            </a:r>
            <a:endParaRPr b="0" lang="ru-RU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dmitry.weiner@gmail.com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368000" y="3168000"/>
            <a:ext cx="7637400" cy="428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Пример тест-кейса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1266840" y="1768680"/>
            <a:ext cx="7544520" cy="438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Пример тест-кейса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1175760" y="1768680"/>
            <a:ext cx="7727040" cy="438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Реальный пример тест-кейса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857880" y="1768680"/>
            <a:ext cx="8362800" cy="438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080000" y="328680"/>
            <a:ext cx="7776000" cy="643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Виды тестирования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360" y="1645920"/>
            <a:ext cx="10078920" cy="476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Виды тестирования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4360" y="176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Функциональное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Юнит-тесты (модульное)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Интеграционное (системное)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Стресс-тесты (нагрузочное)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Регрессионное тестирование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5544000" y="5013720"/>
            <a:ext cx="4535280" cy="254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Функциональное тестирование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0" y="5640120"/>
            <a:ext cx="2879280" cy="1919160"/>
          </a:xfrm>
          <a:prstGeom prst="rect">
            <a:avLst/>
          </a:prstGeom>
          <a:ln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6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Проверка соответствия программного обеспечения требованиям, заявленным в спецификации (полное тестирование заявленной функциональность / проверка только базовой функциональности).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Черный ящик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DejaVu Sans"/>
              </a:rPr>
              <a:t>Тестирование на соответствие программного продукта требованиям без знания внутренней структуры реализации системы.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Белый ящик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DejaVu Sans"/>
              </a:rPr>
              <a:t>Тестирование на соответствие программного продукта требованиям со знанием внутренней структуры реализации системы (есть в наличии исходный код и технические спецификации).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Функциональное тестирование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Бизнес-процессы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Cценарии ежедневного использования системы. В этой перспективе тестовые сценарии (</a:t>
            </a: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test scripts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), как правило, основываются на случаях использования системы (use cases).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Спецификация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Спецификация функциональных требований к системе как основа для дизайна тестовых случаев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2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17280" y="5184000"/>
            <a:ext cx="3294000" cy="236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Тестовый случай (Test case)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4000" y="159156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spcAft>
                <a:spcPts val="799"/>
              </a:spcAft>
            </a:pPr>
            <a:r>
              <a:rPr b="1" lang="ru-RU" sz="3200" spc="-1" strike="noStrike">
                <a:solidFill>
                  <a:srgbClr val="2a2a2a"/>
                </a:solidFill>
                <a:latin typeface="Arial"/>
                <a:ea typeface="DejaVu Sans"/>
              </a:rPr>
              <a:t>Action</a:t>
            </a:r>
            <a:r>
              <a:rPr b="0" lang="ru-RU" sz="3200" spc="-1" strike="noStrike">
                <a:solidFill>
                  <a:srgbClr val="2a2a2a"/>
                </a:solidFill>
                <a:latin typeface="Arial"/>
                <a:ea typeface="DejaVu Sans"/>
              </a:rPr>
              <a:t> &gt; </a:t>
            </a:r>
            <a:r>
              <a:rPr b="1" lang="ru-RU" sz="3200" spc="-1" strike="noStrike">
                <a:solidFill>
                  <a:srgbClr val="2a2a2a"/>
                </a:solidFill>
                <a:latin typeface="Arial"/>
                <a:ea typeface="DejaVu Sans"/>
              </a:rPr>
              <a:t>Expected Result</a:t>
            </a:r>
            <a:r>
              <a:rPr b="0" lang="ru-RU" sz="3200" spc="-1" strike="noStrike">
                <a:solidFill>
                  <a:srgbClr val="2a2a2a"/>
                </a:solidFill>
                <a:latin typeface="Arial"/>
                <a:ea typeface="DejaVu Sans"/>
              </a:rPr>
              <a:t> &gt; </a:t>
            </a:r>
            <a:r>
              <a:rPr b="1" lang="ru-RU" sz="3200" spc="-1" strike="noStrike">
                <a:solidFill>
                  <a:srgbClr val="2a2a2a"/>
                </a:solidFill>
                <a:latin typeface="Arial"/>
                <a:ea typeface="DejaVu Sans"/>
              </a:rPr>
              <a:t>Test Result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283320" y="2815920"/>
            <a:ext cx="9758160" cy="203436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-14040" y="4896000"/>
            <a:ext cx="3541320" cy="265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-144000" y="4824000"/>
            <a:ext cx="2231280" cy="2789640"/>
          </a:xfrm>
          <a:prstGeom prst="rect">
            <a:avLst/>
          </a:prstGeom>
          <a:ln>
            <a:noFill/>
          </a:ln>
        </p:spPr>
      </p:pic>
      <p:sp>
        <p:nvSpPr>
          <p:cNvPr id="17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Test case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57200" indent="-2271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a2a2a"/>
                </a:solidFill>
                <a:latin typeface="Arial"/>
                <a:ea typeface="DejaVu Sans"/>
              </a:rPr>
              <a:t>Позитивный тест кейс</a:t>
            </a:r>
            <a:r>
              <a:rPr b="0" lang="ru-RU" sz="3200" spc="-1" strike="noStrike">
                <a:solidFill>
                  <a:srgbClr val="2a2a2a"/>
                </a:solidFill>
                <a:latin typeface="Arial"/>
                <a:ea typeface="DejaVu Sans"/>
              </a:rPr>
              <a:t> использует только корректные данные и проверяет, что приложение правильно выполнило вызываемую функцию.</a:t>
            </a:r>
            <a:endParaRPr b="0" lang="ru-RU" sz="3200" spc="-1" strike="noStrike">
              <a:latin typeface="Arial"/>
            </a:endParaRPr>
          </a:p>
          <a:p>
            <a:pPr marL="457200" indent="-2271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a2a2a"/>
                </a:solidFill>
                <a:latin typeface="Arial"/>
                <a:ea typeface="DejaVu Sans"/>
              </a:rPr>
              <a:t>Негативный тест кейс</a:t>
            </a:r>
            <a:r>
              <a:rPr b="0" lang="ru-RU" sz="3200" spc="-1" strike="noStrike">
                <a:solidFill>
                  <a:srgbClr val="2a2a2a"/>
                </a:solidFill>
                <a:latin typeface="Arial"/>
                <a:ea typeface="DejaVu Sans"/>
              </a:rPr>
              <a:t> оперирует как корректными так и некорректными данными (минимум 1 некорректный параметр) и ставит целью проверку исключительных ситуаций (срабатывание валидаторов), а также проверяет, что вызываемая приложением функция не выполняется при срабатывании валидатора.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0" y="5112000"/>
            <a:ext cx="2512800" cy="2512800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Структура тест-кейса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216360" y="2088000"/>
            <a:ext cx="9622080" cy="331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LibreOffice/6.4.0.3$MacOSX_X86_64 LibreOffice_project/b0a288ab3d2d4774cb44b62f04d5d28733ac6df8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2020-02-28T18:22:30Z</dcterms:created>
  <dc:creator/>
  <dc:description/>
  <dc:language>ru-RU</dc:language>
  <cp:lastModifiedBy/>
  <dcterms:modified xsi:type="dcterms:W3CDTF">2020-02-28T20:31:22Z</dcterms:modified>
  <cp:revision>9</cp:revision>
  <dc:subject/>
  <dc:title>Forestbird</dc:title>
</cp:coreProperties>
</file>