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5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6.png" ContentType="image/png"/>
  <Override PartName="/ppt/media/image21.png" ContentType="image/png"/>
  <Override PartName="/ppt/media/image11.png" ContentType="image/png"/>
  <Override PartName="/ppt/media/image7.png" ContentType="image/png"/>
  <Override PartName="/ppt/media/image22.png" ContentType="image/png"/>
  <Override PartName="/ppt/media/image8.png" ContentType="image/png"/>
  <Override PartName="/ppt/media/image23.png" ContentType="image/png"/>
  <Override PartName="/ppt/media/image4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5.png" ContentType="image/png"/>
  <Override PartName="/ppt/media/image25.png" ContentType="image/png"/>
  <Override PartName="/ppt/media/image19.png" ContentType="image/png"/>
  <Override PartName="/ppt/media/image14.png" ContentType="image/png"/>
  <Override PartName="/ppt/media/image26.png" ContentType="image/png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2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9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1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6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19.xml.rels" ContentType="application/vnd.openxmlformats-package.relationships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30.xml" ContentType="application/vnd.openxmlformats-officedocument.presentationml.slide+xml"/>
  <Override PartName="/ppt/slides/slide15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488160" y="2242800"/>
            <a:ext cx="9075240" cy="14313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Click to edit the title text format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-11880"/>
            <a:ext cx="10078560" cy="120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8723160" y="74880"/>
            <a:ext cx="1034640" cy="10270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135720" y="6951960"/>
            <a:ext cx="9828720" cy="30672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-11880"/>
            <a:ext cx="10078560" cy="120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8723160" y="74880"/>
            <a:ext cx="1034640" cy="102708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135720" y="6951960"/>
            <a:ext cx="9828720" cy="306720"/>
          </a:xfrm>
          <a:prstGeom prst="rect">
            <a:avLst/>
          </a:prstGeom>
          <a:ln>
            <a:noFill/>
          </a:ln>
        </p:spPr>
      </p:pic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Click to edit the title text format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Click to edit the outline text format</a:t>
            </a:r>
            <a:endParaRPr b="0" lang="ru-RU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Second Outline Level</a:t>
            </a:r>
            <a:endParaRPr b="0" lang="ru-RU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Third Outline Level</a:t>
            </a:r>
            <a:endParaRPr b="0" lang="ru-RU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Fourth Outline Level</a:t>
            </a:r>
            <a:endParaRPr b="0" lang="ru-RU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Fifth Outline Level</a:t>
            </a:r>
            <a:endParaRPr b="0" lang="ru-RU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Sixth Outline Level</a:t>
            </a:r>
            <a:endParaRPr b="0" lang="ru-RU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Seventh Outline Level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Click to edit the outline text format</a:t>
            </a:r>
            <a:endParaRPr b="0" lang="ru-RU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Second Outline Level</a:t>
            </a:r>
            <a:endParaRPr b="0" lang="ru-RU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Third Outline Level</a:t>
            </a:r>
            <a:endParaRPr b="0" lang="ru-RU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Fourth Outline Level</a:t>
            </a:r>
            <a:endParaRPr b="0" lang="ru-RU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Fifth Outline Level</a:t>
            </a:r>
            <a:endParaRPr b="0" lang="ru-RU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Sixth Outline Level</a:t>
            </a:r>
            <a:endParaRPr b="0" lang="ru-RU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Seventh Outline Level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-11880"/>
            <a:ext cx="10078560" cy="120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8723160" y="74880"/>
            <a:ext cx="1034640" cy="102708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3"/>
          <a:stretch/>
        </p:blipFill>
        <p:spPr>
          <a:xfrm>
            <a:off x="135720" y="6951960"/>
            <a:ext cx="9828720" cy="306720"/>
          </a:xfrm>
          <a:prstGeom prst="rect">
            <a:avLst/>
          </a:prstGeom>
          <a:ln>
            <a:noFill/>
          </a:ln>
        </p:spPr>
      </p:pic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Click to edit the title text format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Click to edit the outline text format</a:t>
            </a:r>
            <a:endParaRPr b="0" lang="ru-RU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Second Outline Level</a:t>
            </a:r>
            <a:endParaRPr b="0" lang="ru-RU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Third Outline Level</a:t>
            </a:r>
            <a:endParaRPr b="0" lang="ru-RU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Fourth Outline Level</a:t>
            </a:r>
            <a:endParaRPr b="0" lang="ru-RU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Fifth Outline Level</a:t>
            </a:r>
            <a:endParaRPr b="0" lang="ru-RU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Sixth Outline Level</a:t>
            </a:r>
            <a:endParaRPr b="0" lang="ru-RU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Seventh Outline Level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github.com/dmitryweiner/vue-training/commit/818a4fe400c4a29d18bcd69ffe3cfbaf125f9dec" TargetMode="External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medium.com/@lachlanmiller_52885/mocking-vuex-in-vue-unit-tests-b6eda1c4d301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github.com/dmitryweiner/vue-training/commit/1c6052e01f21b727349fb2d903fb2ff3c8ec6095" TargetMode="External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github.com/dmitryweiner/vue-training/commit/53f156a931d7a990a0c15c53b539dc3dedfe7402" TargetMode="External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docs.cypress.io/guides/overview/why-cypress.html" TargetMode="External"/><Relationship Id="rId2" Type="http://schemas.openxmlformats.org/officeDocument/2006/relationships/hyperlink" Target="https://nightwatchjs.org/guide" TargetMode="External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vue-test-utils.vuejs.org/api/wrapper/" TargetMode="Externa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000" y="2147040"/>
            <a:ext cx="78980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ff6600"/>
                </a:solidFill>
                <a:highlight>
                  <a:srgbClr val="ffffff"/>
                </a:highlight>
                <a:latin typeface="Arial"/>
                <a:ea typeface="DejaVu Sans"/>
              </a:rPr>
              <a:t>Тестирование в Vue и VueX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296000" y="4536000"/>
            <a:ext cx="7198560" cy="76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Дмитрий Вайнер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Тлг: ci807ca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3600000" y="0"/>
            <a:ext cx="2447280" cy="2447280"/>
          </a:xfrm>
          <a:prstGeom prst="rect">
            <a:avLst/>
          </a:prstGeom>
          <a:ln>
            <a:noFill/>
          </a:ln>
        </p:spPr>
      </p:pic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8539200" y="5935680"/>
            <a:ext cx="1541160" cy="1635840"/>
          </a:xfrm>
          <a:prstGeom prst="rect">
            <a:avLst/>
          </a:prstGeom>
          <a:ln>
            <a:noFill/>
          </a:ln>
        </p:spPr>
      </p:pic>
      <p:pic>
        <p:nvPicPr>
          <p:cNvPr id="167" name="" descr=""/>
          <p:cNvPicPr/>
          <p:nvPr/>
        </p:nvPicPr>
        <p:blipFill>
          <a:blip r:embed="rId3"/>
          <a:stretch/>
        </p:blipFill>
        <p:spPr>
          <a:xfrm>
            <a:off x="6840000" y="5472000"/>
            <a:ext cx="2045880" cy="2171520"/>
          </a:xfrm>
          <a:prstGeom prst="rect">
            <a:avLst/>
          </a:prstGeom>
          <a:ln>
            <a:noFill/>
          </a:ln>
        </p:spPr>
      </p:pic>
      <p:pic>
        <p:nvPicPr>
          <p:cNvPr id="168" name="" descr=""/>
          <p:cNvPicPr/>
          <p:nvPr/>
        </p:nvPicPr>
        <p:blipFill>
          <a:blip r:embed="rId4"/>
          <a:stretch/>
        </p:blipFill>
        <p:spPr>
          <a:xfrm>
            <a:off x="720" y="4968360"/>
            <a:ext cx="2590920" cy="2590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04000" y="301320"/>
            <a:ext cx="82065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Как же тестировать форму?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1152000" y="1224000"/>
            <a:ext cx="7990560" cy="63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Microsoft Sans Serif"/>
                <a:ea typeface="Menlo"/>
              </a:rPr>
              <a:t>Код: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6d6f05"/>
                </a:solidFill>
                <a:latin typeface="Menlo"/>
                <a:ea typeface="Menlo"/>
              </a:rPr>
              <a:t>@Component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6d6f05"/>
                </a:solidFill>
                <a:latin typeface="Menlo"/>
                <a:ea typeface="Menlo"/>
              </a:rPr>
              <a:t>    </a:t>
            </a:r>
            <a:r>
              <a:rPr b="0" lang="ru-RU" sz="2400" spc="-1" strike="noStrike">
                <a:solidFill>
                  <a:srgbClr val="00006d"/>
                </a:solidFill>
                <a:latin typeface="Menlo"/>
                <a:ea typeface="Menlo"/>
              </a:rPr>
              <a:t>export default class 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MessageForm </a:t>
            </a:r>
            <a:r>
              <a:rPr b="0" lang="ru-RU" sz="2400" spc="-1" strike="noStrike">
                <a:solidFill>
                  <a:srgbClr val="00006d"/>
                </a:solidFill>
                <a:latin typeface="Menlo"/>
                <a:ea typeface="Menlo"/>
              </a:rPr>
              <a:t>extends 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Vue {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            </a:t>
            </a:r>
            <a:r>
              <a:rPr b="0" lang="ru-RU" sz="2400" spc="-1" strike="noStrike">
                <a:solidFill>
                  <a:srgbClr val="520067"/>
                </a:solidFill>
                <a:latin typeface="Menlo"/>
                <a:ea typeface="Menlo"/>
              </a:rPr>
              <a:t>message 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lang="ru-RU" sz="2400" spc="-1" strike="noStrike">
                <a:solidFill>
                  <a:srgbClr val="0f7003"/>
                </a:solidFill>
                <a:latin typeface="Menlo"/>
                <a:ea typeface="Menlo"/>
              </a:rPr>
              <a:t>""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            </a:t>
            </a:r>
            <a:r>
              <a:rPr b="0" lang="ru-RU" sz="2400" spc="-1" strike="noStrike">
                <a:solidFill>
                  <a:srgbClr val="520067"/>
                </a:solidFill>
                <a:latin typeface="Menlo"/>
                <a:ea typeface="Menlo"/>
              </a:rPr>
              <a:t>nick 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lang="ru-RU" sz="2400" spc="-1" strike="noStrike">
                <a:solidFill>
                  <a:srgbClr val="0f7003"/>
                </a:solidFill>
                <a:latin typeface="Menlo"/>
                <a:ea typeface="Menlo"/>
              </a:rPr>
              <a:t>""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            </a:t>
            </a:r>
            <a:r>
              <a:rPr b="0" lang="ru-RU" sz="2400" spc="-1" strike="noStrike">
                <a:solidFill>
                  <a:srgbClr val="676834"/>
                </a:solidFill>
                <a:latin typeface="Menlo"/>
                <a:ea typeface="Menlo"/>
              </a:rPr>
              <a:t>sendMessage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() {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</a:t>
            </a:r>
            <a:r>
              <a:rPr b="0" lang="ru-RU" sz="24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400" spc="-1" strike="noStrike">
                <a:solidFill>
                  <a:srgbClr val="676834"/>
                </a:solidFill>
                <a:latin typeface="Menlo"/>
                <a:ea typeface="Menlo"/>
              </a:rPr>
              <a:t>$emit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400" spc="-1" strike="noStrike">
                <a:solidFill>
                  <a:srgbClr val="0f7003"/>
                </a:solidFill>
                <a:latin typeface="Menlo"/>
                <a:ea typeface="Menlo"/>
              </a:rPr>
              <a:t>'sendMessage'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, {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    </a:t>
            </a:r>
            <a:r>
              <a:rPr b="0" lang="ru-RU" sz="2400" spc="-1" strike="noStrike">
                <a:solidFill>
                  <a:srgbClr val="520067"/>
                </a:solidFill>
                <a:latin typeface="Menlo"/>
                <a:ea typeface="Menlo"/>
              </a:rPr>
              <a:t>nick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ru-RU" sz="24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400" spc="-1" strike="noStrike">
                <a:solidFill>
                  <a:srgbClr val="520067"/>
                </a:solidFill>
                <a:latin typeface="Menlo"/>
                <a:ea typeface="Menlo"/>
              </a:rPr>
              <a:t>$data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400" spc="-1" strike="noStrike">
                <a:solidFill>
                  <a:srgbClr val="520067"/>
                </a:solidFill>
                <a:latin typeface="Menlo"/>
                <a:ea typeface="Menlo"/>
              </a:rPr>
              <a:t>nick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    </a:t>
            </a:r>
            <a:r>
              <a:rPr b="0" lang="ru-RU" sz="2400" spc="-1" strike="noStrike">
                <a:solidFill>
                  <a:srgbClr val="520067"/>
                </a:solidFill>
                <a:latin typeface="Menlo"/>
                <a:ea typeface="Menlo"/>
              </a:rPr>
              <a:t>message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ru-RU" sz="24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400" spc="-1" strike="noStrike">
                <a:solidFill>
                  <a:srgbClr val="520067"/>
                </a:solidFill>
                <a:latin typeface="Menlo"/>
                <a:ea typeface="Menlo"/>
              </a:rPr>
              <a:t>$data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400" spc="-1" strike="noStrike">
                <a:solidFill>
                  <a:srgbClr val="520067"/>
                </a:solidFill>
                <a:latin typeface="Menlo"/>
                <a:ea typeface="Menlo"/>
              </a:rPr>
              <a:t>message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520067"/>
                </a:solidFill>
                <a:latin typeface="Menlo"/>
                <a:ea typeface="Menlo"/>
              </a:rPr>
              <a:t>                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});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2400" spc="-1" strike="noStrike">
                <a:solidFill>
                  <a:srgbClr val="6d6d6d"/>
                </a:solidFill>
                <a:latin typeface="Menlo"/>
                <a:ea typeface="Menlo"/>
              </a:rPr>
              <a:t>                </a:t>
            </a:r>
            <a:r>
              <a:rPr b="0" lang="ru-RU" sz="24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400" spc="-1" strike="noStrike">
                <a:solidFill>
                  <a:srgbClr val="520067"/>
                </a:solidFill>
                <a:latin typeface="Menlo"/>
                <a:ea typeface="Menlo"/>
              </a:rPr>
              <a:t>$data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400" spc="-1" strike="noStrike">
                <a:solidFill>
                  <a:srgbClr val="520067"/>
                </a:solidFill>
                <a:latin typeface="Menlo"/>
                <a:ea typeface="Menlo"/>
              </a:rPr>
              <a:t>message 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lang="ru-RU" sz="2400" spc="-1" strike="noStrike">
                <a:solidFill>
                  <a:srgbClr val="0f7003"/>
                </a:solidFill>
                <a:latin typeface="Menlo"/>
                <a:ea typeface="Menlo"/>
              </a:rPr>
              <a:t>""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            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94" name="Line 3"/>
          <p:cNvSpPr/>
          <p:nvPr/>
        </p:nvSpPr>
        <p:spPr>
          <a:xfrm flipH="1">
            <a:off x="5688000" y="3672000"/>
            <a:ext cx="57600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4"/>
          <p:cNvSpPr/>
          <p:nvPr/>
        </p:nvSpPr>
        <p:spPr>
          <a:xfrm>
            <a:off x="6336000" y="3024000"/>
            <a:ext cx="251856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Тут будет обращение к стору, пока просто оправка события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04000" y="301320"/>
            <a:ext cx="82065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Тест формы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04000" y="1152000"/>
            <a:ext cx="9934560" cy="640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4000"/>
          </a:bodyPr>
          <a:p>
            <a:pPr>
              <a:lnSpc>
                <a:spcPct val="100000"/>
              </a:lnSpc>
            </a:pP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describe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"MessageForm.vue"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 () =&gt;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it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"Sends values on button click"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async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() =&gt;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newMessage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message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"new message"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nick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"new nick"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wrapper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shallowMount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(MessagesForm);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wrapper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find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'input[type="text"]'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setValue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newMessage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nick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wrapper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find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'textarea'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setValue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newMessage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message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wrapper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find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'input[type="button"]'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trigger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'click'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expect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wrapper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emitted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().sendMessage).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toBeTruthy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expect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wrapper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emitted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().sendMessage.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length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).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toBe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expect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wrapper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emitted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().sendMessage[</a:t>
            </a:r>
            <a:r>
              <a:rPr b="0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0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]).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toEqual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([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newMessage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]);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})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504000" y="162000"/>
            <a:ext cx="8206560" cy="102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Как тестировать компоненты, обращающиеся к стору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504000" y="1769040"/>
            <a:ext cx="9070200" cy="50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Две проблемы: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Нужно подделать стор (значения в нем)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Нужно подделать вызовы АПИ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2808000" y="3960000"/>
            <a:ext cx="4116960" cy="2692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04000" y="301320"/>
            <a:ext cx="82065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Компонент обращается к стору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04000" y="1769040"/>
            <a:ext cx="9070200" cy="50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template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div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ul </a:t>
            </a:r>
            <a:r>
              <a:rPr b="0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v-if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="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$store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state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messages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length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Message </a:t>
            </a:r>
            <a:r>
              <a:rPr b="0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v-for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="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item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index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 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in 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$store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state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messages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 </a:t>
            </a:r>
            <a:r>
              <a:rPr b="0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:message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="</a:t>
            </a: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item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 </a:t>
            </a:r>
            <a:r>
              <a:rPr b="0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:key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="</a:t>
            </a: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index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/&gt;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&lt;/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ul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span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&gt;Total messages: {{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$store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state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messages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length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}}&lt;/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span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&lt;/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div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&lt;/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template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504000" y="301320"/>
            <a:ext cx="82065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Подделка стора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504000" y="1769040"/>
            <a:ext cx="9070200" cy="50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7000"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i="1" lang="ru-RU" sz="3600" spc="-1" strike="noStrike">
                <a:solidFill>
                  <a:srgbClr val="520067"/>
                </a:solidFill>
                <a:latin typeface="Menlo"/>
                <a:ea typeface="Menlo"/>
              </a:rPr>
              <a:t>Vuex </a:t>
            </a:r>
            <a:r>
              <a:rPr b="0" lang="ru-RU" sz="3600" spc="-1" strike="noStrike">
                <a:solidFill>
                  <a:srgbClr val="00006d"/>
                </a:solidFill>
                <a:latin typeface="Menlo"/>
                <a:ea typeface="Menlo"/>
              </a:rPr>
              <a:t>from </a:t>
            </a:r>
            <a:r>
              <a:rPr b="0" lang="ru-RU" sz="3600" spc="-1" strike="noStrike">
                <a:solidFill>
                  <a:srgbClr val="0f7003"/>
                </a:solidFill>
                <a:latin typeface="Menlo"/>
                <a:ea typeface="Menlo"/>
              </a:rPr>
              <a:t>"vuex"</a:t>
            </a:r>
            <a:endParaRPr b="0" lang="ru-RU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ru-RU" sz="3600" spc="-1" strike="noStrike">
                <a:solidFill>
                  <a:srgbClr val="000000"/>
                </a:solidFill>
                <a:latin typeface="Menlo"/>
                <a:ea typeface="Menlo"/>
              </a:rPr>
              <a:t>{ </a:t>
            </a:r>
            <a:r>
              <a:rPr b="0" i="1" lang="ru-RU" sz="3600" spc="-1" strike="noStrike">
                <a:solidFill>
                  <a:srgbClr val="000000"/>
                </a:solidFill>
                <a:latin typeface="Menlo"/>
                <a:ea typeface="Menlo"/>
              </a:rPr>
              <a:t>mount</a:t>
            </a:r>
            <a:r>
              <a:rPr b="0" lang="ru-RU" sz="3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i="1" lang="ru-RU" sz="3600" spc="-1" strike="noStrike">
                <a:solidFill>
                  <a:srgbClr val="000000"/>
                </a:solidFill>
                <a:latin typeface="Menlo"/>
                <a:ea typeface="Menlo"/>
              </a:rPr>
              <a:t>createLocalVue </a:t>
            </a:r>
            <a:r>
              <a:rPr b="0" lang="ru-RU" sz="3600" spc="-1" strike="noStrike">
                <a:solidFill>
                  <a:srgbClr val="000000"/>
                </a:solidFill>
                <a:latin typeface="Menlo"/>
                <a:ea typeface="Menlo"/>
              </a:rPr>
              <a:t>} </a:t>
            </a:r>
            <a:r>
              <a:rPr b="0" lang="ru-RU" sz="3600" spc="-1" strike="noStrike">
                <a:solidFill>
                  <a:srgbClr val="00006d"/>
                </a:solidFill>
                <a:latin typeface="Menlo"/>
                <a:ea typeface="Menlo"/>
              </a:rPr>
              <a:t>from </a:t>
            </a:r>
            <a:r>
              <a:rPr b="0" lang="ru-RU" sz="3600" spc="-1" strike="noStrike">
                <a:solidFill>
                  <a:srgbClr val="0f7003"/>
                </a:solidFill>
                <a:latin typeface="Menlo"/>
                <a:ea typeface="Menlo"/>
              </a:rPr>
              <a:t>"@vue/test-utils"</a:t>
            </a:r>
            <a:endParaRPr b="0" lang="ru-RU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ru-RU" sz="3600" spc="-1" strike="noStrike">
                <a:solidFill>
                  <a:srgbClr val="000000"/>
                </a:solidFill>
                <a:latin typeface="Menlo"/>
                <a:ea typeface="Menlo"/>
              </a:rPr>
              <a:t>MessagesList </a:t>
            </a:r>
            <a:r>
              <a:rPr b="0" lang="ru-RU" sz="3600" spc="-1" strike="noStrike">
                <a:solidFill>
                  <a:srgbClr val="00006d"/>
                </a:solidFill>
                <a:latin typeface="Menlo"/>
                <a:ea typeface="Menlo"/>
              </a:rPr>
              <a:t>from </a:t>
            </a:r>
            <a:r>
              <a:rPr b="0" lang="ru-RU" sz="3600" spc="-1" strike="noStrike">
                <a:solidFill>
                  <a:srgbClr val="0f7003"/>
                </a:solidFill>
                <a:latin typeface="Menlo"/>
                <a:ea typeface="Menlo"/>
              </a:rPr>
              <a:t>"@/components/MessagesList.vue"</a:t>
            </a:r>
            <a:endParaRPr b="0" lang="ru-RU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ru-RU" sz="3600" spc="-1" strike="noStrike">
                <a:solidFill>
                  <a:srgbClr val="377170"/>
                </a:solidFill>
                <a:latin typeface="Menlo"/>
                <a:ea typeface="Menlo"/>
              </a:rPr>
              <a:t>messages </a:t>
            </a:r>
            <a:r>
              <a:rPr b="0" lang="ru-RU" sz="3600" spc="-1" strike="noStrike">
                <a:solidFill>
                  <a:srgbClr val="000000"/>
                </a:solidFill>
                <a:latin typeface="Menlo"/>
                <a:ea typeface="Menlo"/>
              </a:rPr>
              <a:t>= [</a:t>
            </a:r>
            <a:endParaRPr b="0" lang="ru-RU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36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r>
              <a:rPr b="0" lang="ru-RU" sz="3600" spc="-1" strike="noStrike">
                <a:solidFill>
                  <a:srgbClr val="520067"/>
                </a:solidFill>
                <a:latin typeface="Menlo"/>
                <a:ea typeface="Menlo"/>
              </a:rPr>
              <a:t>message</a:t>
            </a:r>
            <a:r>
              <a:rPr b="0" lang="ru-RU" sz="36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ru-RU" sz="3600" spc="-1" strike="noStrike">
                <a:solidFill>
                  <a:srgbClr val="0f7003"/>
                </a:solidFill>
                <a:latin typeface="Menlo"/>
                <a:ea typeface="Menlo"/>
              </a:rPr>
              <a:t>"Hello!"</a:t>
            </a:r>
            <a:r>
              <a:rPr b="0" lang="ru-RU" sz="3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ru-RU" sz="3600" spc="-1" strike="noStrike">
                <a:solidFill>
                  <a:srgbClr val="520067"/>
                </a:solidFill>
                <a:latin typeface="Menlo"/>
                <a:ea typeface="Menlo"/>
              </a:rPr>
              <a:t>nick</a:t>
            </a:r>
            <a:r>
              <a:rPr b="0" lang="ru-RU" sz="36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ru-RU" sz="3600" spc="-1" strike="noStrike">
                <a:solidFill>
                  <a:srgbClr val="0f7003"/>
                </a:solidFill>
                <a:latin typeface="Menlo"/>
                <a:ea typeface="Menlo"/>
              </a:rPr>
              <a:t>"CyberNomad"</a:t>
            </a:r>
            <a:r>
              <a:rPr b="0" lang="ru-RU" sz="3600" spc="-1" strike="noStrike">
                <a:solidFill>
                  <a:srgbClr val="000000"/>
                </a:solidFill>
                <a:latin typeface="Menlo"/>
                <a:ea typeface="Menlo"/>
              </a:rPr>
              <a:t>},</a:t>
            </a:r>
            <a:endParaRPr b="0" lang="ru-RU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36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r>
              <a:rPr b="0" lang="ru-RU" sz="3600" spc="-1" strike="noStrike">
                <a:solidFill>
                  <a:srgbClr val="520067"/>
                </a:solidFill>
                <a:latin typeface="Menlo"/>
                <a:ea typeface="Menlo"/>
              </a:rPr>
              <a:t>message</a:t>
            </a:r>
            <a:r>
              <a:rPr b="0" lang="ru-RU" sz="36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ru-RU" sz="3600" spc="-1" strike="noStrike">
                <a:solidFill>
                  <a:srgbClr val="0f7003"/>
                </a:solidFill>
                <a:latin typeface="Menlo"/>
                <a:ea typeface="Menlo"/>
              </a:rPr>
              <a:t>"Hi"</a:t>
            </a:r>
            <a:r>
              <a:rPr b="0" lang="ru-RU" sz="3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ru-RU" sz="3600" spc="-1" strike="noStrike">
                <a:solidFill>
                  <a:srgbClr val="520067"/>
                </a:solidFill>
                <a:latin typeface="Menlo"/>
                <a:ea typeface="Menlo"/>
              </a:rPr>
              <a:t>nick</a:t>
            </a:r>
            <a:r>
              <a:rPr b="0" lang="ru-RU" sz="36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ru-RU" sz="3600" spc="-1" strike="noStrike">
                <a:solidFill>
                  <a:srgbClr val="0f7003"/>
                </a:solidFill>
                <a:latin typeface="Menlo"/>
                <a:ea typeface="Menlo"/>
              </a:rPr>
              <a:t>"SuperHacker"</a:t>
            </a:r>
            <a:r>
              <a:rPr b="0" lang="ru-RU" sz="3600" spc="-1" strike="noStrike">
                <a:solidFill>
                  <a:srgbClr val="000000"/>
                </a:solidFill>
                <a:latin typeface="Menlo"/>
                <a:ea typeface="Menlo"/>
              </a:rPr>
              <a:t>},</a:t>
            </a:r>
            <a:endParaRPr b="0" lang="ru-RU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Menlo"/>
                <a:ea typeface="Menlo"/>
              </a:rPr>
              <a:t>];</a:t>
            </a:r>
            <a:endParaRPr b="0" lang="ru-RU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ru-RU" sz="3600" spc="-1" strike="noStrike">
                <a:solidFill>
                  <a:srgbClr val="377170"/>
                </a:solidFill>
                <a:latin typeface="Menlo"/>
                <a:ea typeface="Menlo"/>
              </a:rPr>
              <a:t>localVue </a:t>
            </a:r>
            <a:r>
              <a:rPr b="0" lang="ru-RU" sz="3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ru-RU" sz="3600" spc="-1" strike="noStrike">
                <a:solidFill>
                  <a:srgbClr val="000000"/>
                </a:solidFill>
                <a:latin typeface="Menlo"/>
                <a:ea typeface="Menlo"/>
              </a:rPr>
              <a:t>createLocalVue</a:t>
            </a:r>
            <a:r>
              <a:rPr b="0" lang="ru-RU" sz="3600" spc="-1" strike="noStrike">
                <a:solidFill>
                  <a:srgbClr val="000000"/>
                </a:solidFill>
                <a:latin typeface="Menlo"/>
                <a:ea typeface="Menlo"/>
              </a:rPr>
              <a:t>();</a:t>
            </a:r>
            <a:endParaRPr b="0" lang="ru-RU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377170"/>
                </a:solidFill>
                <a:latin typeface="Menlo"/>
                <a:ea typeface="Menlo"/>
              </a:rPr>
              <a:t>localVue</a:t>
            </a:r>
            <a:r>
              <a:rPr b="0" lang="ru-RU" sz="36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3600" spc="-1" strike="noStrike">
                <a:solidFill>
                  <a:srgbClr val="676834"/>
                </a:solidFill>
                <a:latin typeface="Menlo"/>
                <a:ea typeface="Menlo"/>
              </a:rPr>
              <a:t>use</a:t>
            </a:r>
            <a:r>
              <a:rPr b="0" lang="ru-RU" sz="3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ru-RU" sz="3600" spc="-1" strike="noStrike">
                <a:solidFill>
                  <a:srgbClr val="520067"/>
                </a:solidFill>
                <a:latin typeface="Menlo"/>
                <a:ea typeface="Menlo"/>
              </a:rPr>
              <a:t>Vuex</a:t>
            </a:r>
            <a:r>
              <a:rPr b="0" lang="ru-RU" sz="36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ru-RU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ru-RU" sz="3600" spc="-1" strike="noStrike">
                <a:solidFill>
                  <a:srgbClr val="377170"/>
                </a:solidFill>
                <a:latin typeface="Menlo"/>
                <a:ea typeface="Menlo"/>
              </a:rPr>
              <a:t>store </a:t>
            </a:r>
            <a:r>
              <a:rPr b="0" lang="ru-RU" sz="3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lang="ru-RU" sz="3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i="1" lang="ru-RU" sz="3600" spc="-1" strike="noStrike">
                <a:solidFill>
                  <a:srgbClr val="520067"/>
                </a:solidFill>
                <a:latin typeface="Menlo"/>
                <a:ea typeface="Menlo"/>
              </a:rPr>
              <a:t>Vuex</a:t>
            </a:r>
            <a:r>
              <a:rPr b="0" lang="ru-RU" sz="36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3600" spc="-1" strike="noStrike">
                <a:solidFill>
                  <a:srgbClr val="520067"/>
                </a:solidFill>
                <a:latin typeface="Menlo"/>
                <a:ea typeface="Menlo"/>
              </a:rPr>
              <a:t>Store</a:t>
            </a:r>
            <a:r>
              <a:rPr b="0" lang="ru-RU" sz="3600" spc="-1" strike="noStrike">
                <a:solidFill>
                  <a:srgbClr val="000000"/>
                </a:solidFill>
                <a:latin typeface="Menlo"/>
                <a:ea typeface="Menlo"/>
              </a:rPr>
              <a:t>({</a:t>
            </a:r>
            <a:endParaRPr b="0" lang="ru-RU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3600" spc="-1" strike="noStrike">
                <a:solidFill>
                  <a:srgbClr val="520067"/>
                </a:solidFill>
                <a:latin typeface="Menlo"/>
                <a:ea typeface="Menlo"/>
              </a:rPr>
              <a:t>state</a:t>
            </a:r>
            <a:r>
              <a:rPr b="0" lang="ru-RU" sz="3600" spc="-1" strike="noStrike">
                <a:solidFill>
                  <a:srgbClr val="000000"/>
                </a:solidFill>
                <a:latin typeface="Menlo"/>
                <a:ea typeface="Menlo"/>
              </a:rPr>
              <a:t>: {</a:t>
            </a:r>
            <a:endParaRPr b="0" lang="ru-RU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3600" spc="-1" strike="noStrike">
                <a:solidFill>
                  <a:srgbClr val="377170"/>
                </a:solidFill>
                <a:latin typeface="Menlo"/>
                <a:ea typeface="Menlo"/>
              </a:rPr>
              <a:t>messages</a:t>
            </a:r>
            <a:endParaRPr b="0" lang="ru-RU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377170"/>
                </a:solidFill>
                <a:latin typeface="Menlo"/>
                <a:ea typeface="Menlo"/>
              </a:rPr>
              <a:t>  </a:t>
            </a:r>
            <a:r>
              <a:rPr b="0" lang="ru-RU" sz="36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Menlo"/>
                <a:ea typeface="Menlo"/>
              </a:rPr>
              <a:t>});</a:t>
            </a:r>
            <a:endParaRPr b="0" lang="ru-R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504000" y="301320"/>
            <a:ext cx="82065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Подделка стора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504000" y="1769040"/>
            <a:ext cx="9070200" cy="50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00006d"/>
                </a:solidFill>
                <a:latin typeface="Microsoft Sans Serif"/>
                <a:ea typeface="Menlo"/>
              </a:rPr>
              <a:t>Подкладываем поддельный стор при подключении компонента: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wrapper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mount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(MessagesList,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propsData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{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messages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},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store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localVue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00006d"/>
                </a:solidFill>
                <a:latin typeface="Microsoft Sans Serif"/>
                <a:ea typeface="Menlo"/>
              </a:rPr>
              <a:t>Вместо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: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600" spc="-1" strike="noStrike">
                <a:solidFill>
                  <a:srgbClr val="520067"/>
                </a:solidFill>
                <a:latin typeface="Menlo"/>
                <a:ea typeface="Menlo"/>
              </a:rPr>
              <a:t>propsData</a:t>
            </a:r>
            <a:r>
              <a:rPr b="0" lang="ru-RU" sz="2600" spc="-1" strike="noStrike">
                <a:solidFill>
                  <a:srgbClr val="000000"/>
                </a:solidFill>
                <a:latin typeface="Menlo"/>
                <a:ea typeface="Menlo"/>
              </a:rPr>
              <a:t>: { </a:t>
            </a:r>
            <a:r>
              <a:rPr b="0" lang="ru-RU" sz="2600" spc="-1" strike="noStrike">
                <a:solidFill>
                  <a:srgbClr val="377170"/>
                </a:solidFill>
                <a:latin typeface="Menlo"/>
                <a:ea typeface="Menlo"/>
              </a:rPr>
              <a:t>messages </a:t>
            </a:r>
            <a:r>
              <a:rPr b="0" lang="ru-RU" sz="2600" spc="-1" strike="noStrike">
                <a:solidFill>
                  <a:srgbClr val="000000"/>
                </a:solidFill>
                <a:latin typeface="Menlo"/>
                <a:ea typeface="Menlo"/>
              </a:rPr>
              <a:t>},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600" spc="-1" strike="noStrike">
              <a:latin typeface="Arial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5976000" y="5251320"/>
            <a:ext cx="4104000" cy="2308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04000" y="301320"/>
            <a:ext cx="82065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Тесты проходят!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4360" y="1296000"/>
            <a:ext cx="9070200" cy="50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run test:unit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https://github.com/dmitryweiner/vue-training/commit/818a4fe400c4a29d18bcd69ffe3cfbaf125f9dec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2"/>
          <a:stretch/>
        </p:blipFill>
        <p:spPr>
          <a:xfrm>
            <a:off x="1014840" y="2952000"/>
            <a:ext cx="7767720" cy="447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504000" y="301320"/>
            <a:ext cx="82065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Как быть с mapGetters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504000" y="1769040"/>
            <a:ext cx="9070200" cy="50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Хотелось бы использовать геттеры стора: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6d6f05"/>
                </a:solidFill>
                <a:latin typeface="Menlo"/>
                <a:ea typeface="Menlo"/>
              </a:rPr>
              <a:t>@Component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({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000" spc="-1" strike="noStrike">
                <a:solidFill>
                  <a:srgbClr val="520067"/>
                </a:solidFill>
                <a:latin typeface="Menlo"/>
                <a:ea typeface="Menlo"/>
              </a:rPr>
              <a:t>components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: { Message },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000" spc="-1" strike="noStrike">
                <a:solidFill>
                  <a:srgbClr val="520067"/>
                </a:solidFill>
                <a:latin typeface="Menlo"/>
                <a:ea typeface="Menlo"/>
              </a:rPr>
              <a:t>computed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i="1" lang="ru-RU" sz="2000" spc="-1" strike="noStrike">
                <a:solidFill>
                  <a:srgbClr val="520067"/>
                </a:solidFill>
                <a:latin typeface="Menlo"/>
                <a:ea typeface="Menlo"/>
              </a:rPr>
              <a:t>mapGetters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([</a:t>
            </a:r>
            <a:r>
              <a:rPr b="0" lang="ru-RU" sz="2000" spc="-1" strike="noStrike">
                <a:solidFill>
                  <a:srgbClr val="0f7003"/>
                </a:solidFill>
                <a:latin typeface="Menlo"/>
                <a:ea typeface="Menlo"/>
              </a:rPr>
              <a:t>'messagesCount'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])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})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6d"/>
                </a:solidFill>
                <a:latin typeface="Menlo"/>
                <a:ea typeface="Menlo"/>
              </a:rPr>
              <a:t>export default class 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MessagesList </a:t>
            </a:r>
            <a:r>
              <a:rPr b="0" lang="ru-RU" sz="2000" spc="-1" strike="noStrike">
                <a:solidFill>
                  <a:srgbClr val="00006d"/>
                </a:solidFill>
                <a:latin typeface="Menlo"/>
                <a:ea typeface="Menlo"/>
              </a:rPr>
              <a:t>extends 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Vue {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enlo"/>
              </a:rPr>
              <a:t>И в шаблоне: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0" lang="ru-RU" sz="2400" spc="-1" strike="noStrike">
                <a:solidFill>
                  <a:srgbClr val="00006d"/>
                </a:solidFill>
                <a:latin typeface="Menlo"/>
                <a:ea typeface="Menlo"/>
              </a:rPr>
              <a:t>span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&gt;Total messages: {{</a:t>
            </a:r>
            <a:r>
              <a:rPr b="0" lang="ru-RU" sz="2400" spc="-1" strike="noStrike">
                <a:solidFill>
                  <a:srgbClr val="520067"/>
                </a:solidFill>
                <a:latin typeface="Menlo"/>
                <a:ea typeface="Menlo"/>
              </a:rPr>
              <a:t>messagesCount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}}&lt;/</a:t>
            </a:r>
            <a:r>
              <a:rPr b="0" lang="ru-RU" sz="2400" spc="-1" strike="noStrike">
                <a:solidFill>
                  <a:srgbClr val="00006d"/>
                </a:solidFill>
                <a:latin typeface="Menlo"/>
                <a:ea typeface="Menlo"/>
              </a:rPr>
              <a:t>span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504000" y="162000"/>
            <a:ext cx="8206560" cy="102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Добавляем геттеры в поддельный стор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504000" y="1769040"/>
            <a:ext cx="9070200" cy="50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ru-RU" sz="2400" spc="-1" strike="noStrike">
                <a:solidFill>
                  <a:srgbClr val="377170"/>
                </a:solidFill>
                <a:latin typeface="Menlo"/>
                <a:ea typeface="Menlo"/>
              </a:rPr>
              <a:t>store 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lang="ru-RU" sz="24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i="1" lang="ru-RU" sz="2400" spc="-1" strike="noStrike">
                <a:solidFill>
                  <a:srgbClr val="520067"/>
                </a:solidFill>
                <a:latin typeface="Menlo"/>
                <a:ea typeface="Menlo"/>
              </a:rPr>
              <a:t>Vuex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400" spc="-1" strike="noStrike">
                <a:solidFill>
                  <a:srgbClr val="520067"/>
                </a:solidFill>
                <a:latin typeface="Menlo"/>
                <a:ea typeface="Menlo"/>
              </a:rPr>
              <a:t>Store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({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2400" spc="-1" strike="noStrike">
                <a:solidFill>
                  <a:srgbClr val="520067"/>
                </a:solidFill>
                <a:latin typeface="Menlo"/>
                <a:ea typeface="Menlo"/>
              </a:rPr>
              <a:t>state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: {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400" spc="-1" strike="noStrike">
                <a:solidFill>
                  <a:srgbClr val="377170"/>
                </a:solidFill>
                <a:latin typeface="Menlo"/>
                <a:ea typeface="Menlo"/>
              </a:rPr>
              <a:t>messages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377170"/>
                </a:solidFill>
                <a:latin typeface="Menlo"/>
                <a:ea typeface="Menlo"/>
              </a:rPr>
              <a:t>  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},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2400" spc="-1" strike="noStrike">
                <a:solidFill>
                  <a:srgbClr val="520067"/>
                </a:solidFill>
                <a:latin typeface="Menlo"/>
                <a:ea typeface="Menlo"/>
              </a:rPr>
              <a:t>getters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: {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400" spc="-1" strike="noStrike">
                <a:solidFill>
                  <a:srgbClr val="676834"/>
                </a:solidFill>
                <a:latin typeface="Menlo"/>
                <a:ea typeface="Menlo"/>
              </a:rPr>
              <a:t>messagesCount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: (state) =&gt; state.</a:t>
            </a:r>
            <a:r>
              <a:rPr b="0" lang="ru-RU" sz="2400" spc="-1" strike="noStrike">
                <a:solidFill>
                  <a:srgbClr val="520067"/>
                </a:solidFill>
                <a:latin typeface="Menlo"/>
                <a:ea typeface="Menlo"/>
              </a:rPr>
              <a:t>messages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400" spc="-1" strike="noStrike">
                <a:solidFill>
                  <a:srgbClr val="520067"/>
                </a:solidFill>
                <a:latin typeface="Menlo"/>
                <a:ea typeface="Menlo"/>
              </a:rPr>
              <a:t>length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520067"/>
                </a:solidFill>
                <a:latin typeface="Menlo"/>
                <a:ea typeface="Menlo"/>
              </a:rPr>
              <a:t>  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});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5816880" y="4896000"/>
            <a:ext cx="4261680" cy="2662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504000" y="162000"/>
            <a:ext cx="8206560" cy="102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Как тестировать компоненты, использущие другие методы стора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504000" y="1769040"/>
            <a:ext cx="9070200" cy="50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Точно так же заводим фейковые функции и отслеживаем их вызов: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i="1" lang="ru-RU" sz="2400" spc="-1" strike="noStrike">
                <a:solidFill>
                  <a:srgbClr val="520067"/>
                </a:solidFill>
                <a:latin typeface="Menlo"/>
                <a:ea typeface="Menlo"/>
              </a:rPr>
              <a:t>store 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lang="ru-RU" sz="24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i="1" lang="ru-RU" sz="2400" spc="-1" strike="noStrike">
                <a:solidFill>
                  <a:srgbClr val="520067"/>
                </a:solidFill>
                <a:latin typeface="Menlo"/>
                <a:ea typeface="Menlo"/>
              </a:rPr>
              <a:t>Vuex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400" spc="-1" strike="noStrike">
                <a:solidFill>
                  <a:srgbClr val="520067"/>
                </a:solidFill>
                <a:latin typeface="Menlo"/>
                <a:ea typeface="Menlo"/>
              </a:rPr>
              <a:t>Store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({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400" spc="-1" strike="noStrike">
                <a:solidFill>
                  <a:srgbClr val="520067"/>
                </a:solidFill>
                <a:latin typeface="Menlo"/>
                <a:ea typeface="Menlo"/>
              </a:rPr>
              <a:t>state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: {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i="1" lang="ru-RU" sz="2400" spc="-1" strike="noStrike">
                <a:solidFill>
                  <a:srgbClr val="520067"/>
                </a:solidFill>
                <a:latin typeface="Menlo"/>
                <a:ea typeface="Menlo"/>
              </a:rPr>
              <a:t>messages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2400" spc="-1" strike="noStrike">
                <a:solidFill>
                  <a:srgbClr val="520067"/>
                </a:solidFill>
                <a:latin typeface="Menlo"/>
                <a:ea typeface="Menlo"/>
              </a:rPr>
              <a:t>    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},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400" spc="-1" strike="noStrike">
                <a:solidFill>
                  <a:srgbClr val="520067"/>
                </a:solidFill>
                <a:latin typeface="Menlo"/>
                <a:ea typeface="Menlo"/>
              </a:rPr>
              <a:t>actions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: {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ru-RU" sz="2400" spc="-1" strike="noStrike">
                <a:solidFill>
                  <a:srgbClr val="520067"/>
                </a:solidFill>
                <a:latin typeface="Menlo"/>
                <a:ea typeface="Menlo"/>
              </a:rPr>
              <a:t>receiveMessages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i="1" lang="ru-RU" sz="2400" spc="-1" strike="noStrike">
                <a:solidFill>
                  <a:srgbClr val="520067"/>
                </a:solidFill>
                <a:latin typeface="Menlo"/>
                <a:ea typeface="Menlo"/>
              </a:rPr>
              <a:t>jest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i="1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fn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()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});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Menlo"/>
                <a:hlinkClick r:id="rId1"/>
              </a:rPr>
              <a:t>https://medium.com/@lachlanmiller_52885/mocking-vuex-in-vue-unit-tests-b6eda1c4d301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04000" y="301320"/>
            <a:ext cx="82065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Установка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04000" y="1769040"/>
            <a:ext cx="9070200" cy="50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vue add @vue/unit-jest (для тех, у кого vue-cli  стоит глобально)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run test:unit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1152000" y="3384000"/>
            <a:ext cx="7126560" cy="4214880"/>
          </a:xfrm>
          <a:prstGeom prst="rect">
            <a:avLst/>
          </a:prstGeom>
          <a:ln>
            <a:noFill/>
          </a:ln>
        </p:spPr>
      </p:pic>
      <p:pic>
        <p:nvPicPr>
          <p:cNvPr id="172" name="" descr=""/>
          <p:cNvPicPr/>
          <p:nvPr/>
        </p:nvPicPr>
        <p:blipFill>
          <a:blip r:embed="rId2"/>
          <a:stretch/>
        </p:blipFill>
        <p:spPr>
          <a:xfrm>
            <a:off x="7608960" y="5747040"/>
            <a:ext cx="2469600" cy="185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4000" y="301320"/>
            <a:ext cx="82065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Как же подделать вызовы экшенов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504000" y="1769040"/>
            <a:ext cx="9070200" cy="50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Самый простой способ: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store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dispatch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jest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fn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();</a:t>
            </a:r>
            <a:endParaRPr b="0" lang="ru-RU" sz="2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enlo"/>
              </a:rPr>
              <a:t>Потом проверять, вызывается ли соответствующий метод: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expect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(store.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dispatch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).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toHaveBeenCalledWith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"sendMessage"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newMessage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 u="sng">
                <a:solidFill>
                  <a:srgbClr val="0000ff"/>
                </a:solidFill>
                <a:uFillTx/>
                <a:latin typeface="Menlo"/>
                <a:ea typeface="Menlo"/>
                <a:hlinkClick r:id="rId1"/>
              </a:rPr>
              <a:t>https://github.com/dmitryweiner/vue-training/commit/1c6052e01f21b727349fb2d903fb2ff3c8ec6095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504000" y="301320"/>
            <a:ext cx="82065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Как подделать вызовы АПИ?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504000" y="1769040"/>
            <a:ext cx="9070200" cy="50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Подделать реализацию библиотеки axios: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jest.mock("axios", () =&gt; ({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get: jest.fn(() =&gt; Promise.resolve(data))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}));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https://github.com/dmitryweiner/vue-training/commit/53f156a931d7a990a0c15c53b539dc3dedfe7402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504000" y="301320"/>
            <a:ext cx="82065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Пример подделки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504000" y="1769040"/>
            <a:ext cx="9070200" cy="50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Подменяем axios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jest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mock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"axios"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axios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get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mockImplementation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(() =&gt; </a:t>
            </a: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Promise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resolve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({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data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[...</a:t>
            </a: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messages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]}));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axios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post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mockImplementation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(() =&gt; </a:t>
            </a: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Promise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resolve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({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data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[...</a:t>
            </a: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messages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]}));</a:t>
            </a:r>
            <a:endParaRPr b="0" lang="ru-RU" sz="2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Фейковый стор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localVue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createLocalVue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localVue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use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Vuex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store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Vuex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Store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storeConfig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504000" y="301320"/>
            <a:ext cx="82065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Пример подделки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504000" y="1769040"/>
            <a:ext cx="9070200" cy="50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Тесты стора: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1800" spc="-1" strike="noStrike">
                <a:solidFill>
                  <a:srgbClr val="520067"/>
                </a:solidFill>
                <a:latin typeface="Menlo"/>
                <a:ea typeface="Menlo"/>
              </a:rPr>
              <a:t>it</a:t>
            </a: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1800" spc="-1" strike="noStrike">
                <a:solidFill>
                  <a:srgbClr val="0f7003"/>
                </a:solidFill>
                <a:latin typeface="Menlo"/>
                <a:ea typeface="Menlo"/>
              </a:rPr>
              <a:t>"Fetching messages and stores them to state"</a:t>
            </a: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ru-RU" sz="1800" spc="-1" strike="noStrike">
                <a:solidFill>
                  <a:srgbClr val="00006d"/>
                </a:solidFill>
                <a:latin typeface="Menlo"/>
                <a:ea typeface="Menlo"/>
              </a:rPr>
              <a:t>async </a:t>
            </a: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() =&gt;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1800" spc="-1" strike="noStrike">
                <a:solidFill>
                  <a:srgbClr val="00006d"/>
                </a:solidFill>
                <a:latin typeface="Menlo"/>
                <a:ea typeface="Menlo"/>
              </a:rPr>
              <a:t>await </a:t>
            </a:r>
            <a:r>
              <a:rPr b="0" lang="ru-RU" sz="1800" spc="-1" strike="noStrike">
                <a:solidFill>
                  <a:srgbClr val="377170"/>
                </a:solidFill>
                <a:latin typeface="Menlo"/>
                <a:ea typeface="Menlo"/>
              </a:rPr>
              <a:t>store</a:t>
            </a: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1800" spc="-1" strike="noStrike">
                <a:solidFill>
                  <a:srgbClr val="520067"/>
                </a:solidFill>
                <a:latin typeface="Menlo"/>
                <a:ea typeface="Menlo"/>
              </a:rPr>
              <a:t>dispatch</a:t>
            </a: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1800" spc="-1" strike="noStrike">
                <a:solidFill>
                  <a:srgbClr val="0f7003"/>
                </a:solidFill>
                <a:latin typeface="Menlo"/>
                <a:ea typeface="Menlo"/>
              </a:rPr>
              <a:t>"receiveMessages"</a:t>
            </a: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i="1" lang="ru-RU" sz="1800" spc="-1" strike="noStrike">
                <a:solidFill>
                  <a:srgbClr val="520067"/>
                </a:solidFill>
                <a:latin typeface="Menlo"/>
                <a:ea typeface="Menlo"/>
              </a:rPr>
              <a:t>expect</a:t>
            </a: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1800" spc="-1" strike="noStrike">
                <a:solidFill>
                  <a:srgbClr val="377170"/>
                </a:solidFill>
                <a:latin typeface="Menlo"/>
                <a:ea typeface="Menlo"/>
              </a:rPr>
              <a:t>store</a:t>
            </a: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1800" spc="-1" strike="noStrike">
                <a:solidFill>
                  <a:srgbClr val="520067"/>
                </a:solidFill>
                <a:latin typeface="Menlo"/>
                <a:ea typeface="Menlo"/>
              </a:rPr>
              <a:t>state</a:t>
            </a: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1800" spc="-1" strike="noStrike">
                <a:solidFill>
                  <a:srgbClr val="520067"/>
                </a:solidFill>
                <a:latin typeface="Menlo"/>
                <a:ea typeface="Menlo"/>
              </a:rPr>
              <a:t>messages</a:t>
            </a: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1800" spc="-1" strike="noStrike">
                <a:solidFill>
                  <a:srgbClr val="520067"/>
                </a:solidFill>
                <a:latin typeface="Menlo"/>
                <a:ea typeface="Menlo"/>
              </a:rPr>
              <a:t>length</a:t>
            </a: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).</a:t>
            </a:r>
            <a:r>
              <a:rPr b="0" i="1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toBe</a:t>
            </a: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ru-RU" sz="1800" spc="-1" strike="noStrike">
                <a:solidFill>
                  <a:srgbClr val="520067"/>
                </a:solidFill>
                <a:latin typeface="Menlo"/>
                <a:ea typeface="Menlo"/>
              </a:rPr>
              <a:t>messages</a:t>
            </a: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1800" spc="-1" strike="noStrike">
                <a:solidFill>
                  <a:srgbClr val="520067"/>
                </a:solidFill>
                <a:latin typeface="Menlo"/>
                <a:ea typeface="Menlo"/>
              </a:rPr>
              <a:t>length</a:t>
            </a: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i="1" lang="ru-RU" sz="1800" spc="-1" strike="noStrike">
                <a:solidFill>
                  <a:srgbClr val="520067"/>
                </a:solidFill>
                <a:latin typeface="Menlo"/>
                <a:ea typeface="Menlo"/>
              </a:rPr>
              <a:t>expect</a:t>
            </a: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1800" spc="-1" strike="noStrike">
                <a:solidFill>
                  <a:srgbClr val="377170"/>
                </a:solidFill>
                <a:latin typeface="Menlo"/>
                <a:ea typeface="Menlo"/>
              </a:rPr>
              <a:t>store</a:t>
            </a: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1800" spc="-1" strike="noStrike">
                <a:solidFill>
                  <a:srgbClr val="520067"/>
                </a:solidFill>
                <a:latin typeface="Menlo"/>
                <a:ea typeface="Menlo"/>
              </a:rPr>
              <a:t>state</a:t>
            </a: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1800" spc="-1" strike="noStrike">
                <a:solidFill>
                  <a:srgbClr val="520067"/>
                </a:solidFill>
                <a:latin typeface="Menlo"/>
                <a:ea typeface="Menlo"/>
              </a:rPr>
              <a:t>messages</a:t>
            </a: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).</a:t>
            </a:r>
            <a:r>
              <a:rPr b="0" i="1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toEqual</a:t>
            </a: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ru-RU" sz="1800" spc="-1" strike="noStrike">
                <a:solidFill>
                  <a:srgbClr val="520067"/>
                </a:solidFill>
                <a:latin typeface="Menlo"/>
                <a:ea typeface="Menlo"/>
              </a:rPr>
              <a:t>messages</a:t>
            </a: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1800" spc="-1" strike="noStrike">
                <a:solidFill>
                  <a:srgbClr val="520067"/>
                </a:solidFill>
                <a:latin typeface="Menlo"/>
                <a:ea typeface="Menlo"/>
              </a:rPr>
              <a:t>it</a:t>
            </a: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1800" spc="-1" strike="noStrike">
                <a:solidFill>
                  <a:srgbClr val="0f7003"/>
                </a:solidFill>
                <a:latin typeface="Menlo"/>
                <a:ea typeface="Menlo"/>
              </a:rPr>
              <a:t>"Posts message and updates store"</a:t>
            </a: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ru-RU" sz="1800" spc="-1" strike="noStrike">
                <a:solidFill>
                  <a:srgbClr val="00006d"/>
                </a:solidFill>
                <a:latin typeface="Menlo"/>
                <a:ea typeface="Menlo"/>
              </a:rPr>
              <a:t>async </a:t>
            </a: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() =&gt;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18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ru-RU" sz="1800" spc="-1" strike="noStrike">
                <a:solidFill>
                  <a:srgbClr val="377170"/>
                </a:solidFill>
                <a:latin typeface="Menlo"/>
                <a:ea typeface="Menlo"/>
              </a:rPr>
              <a:t>newMessage </a:t>
            </a: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=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ru-RU" sz="1800" spc="-1" strike="noStrike">
                <a:solidFill>
                  <a:srgbClr val="520067"/>
                </a:solidFill>
                <a:latin typeface="Menlo"/>
                <a:ea typeface="Menlo"/>
              </a:rPr>
              <a:t>message</a:t>
            </a: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ru-RU" sz="1800" spc="-1" strike="noStrike">
                <a:solidFill>
                  <a:srgbClr val="0f7003"/>
                </a:solidFill>
                <a:latin typeface="Menlo"/>
                <a:ea typeface="Menlo"/>
              </a:rPr>
              <a:t>"new message"</a:t>
            </a: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ru-RU" sz="1800" spc="-1" strike="noStrike">
                <a:solidFill>
                  <a:srgbClr val="520067"/>
                </a:solidFill>
                <a:latin typeface="Menlo"/>
                <a:ea typeface="Menlo"/>
              </a:rPr>
              <a:t>nick</a:t>
            </a: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ru-RU" sz="1800" spc="-1" strike="noStrike">
                <a:solidFill>
                  <a:srgbClr val="0f7003"/>
                </a:solidFill>
                <a:latin typeface="Menlo"/>
                <a:ea typeface="Menlo"/>
              </a:rPr>
              <a:t>"new nick"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f7003"/>
                </a:solidFill>
                <a:latin typeface="Menlo"/>
                <a:ea typeface="Menlo"/>
              </a:rPr>
              <a:t>    </a:t>
            </a: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};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1800" spc="-1" strike="noStrike">
                <a:solidFill>
                  <a:srgbClr val="00006d"/>
                </a:solidFill>
                <a:latin typeface="Menlo"/>
                <a:ea typeface="Menlo"/>
              </a:rPr>
              <a:t>await </a:t>
            </a:r>
            <a:r>
              <a:rPr b="0" lang="ru-RU" sz="1800" spc="-1" strike="noStrike">
                <a:solidFill>
                  <a:srgbClr val="377170"/>
                </a:solidFill>
                <a:latin typeface="Menlo"/>
                <a:ea typeface="Menlo"/>
              </a:rPr>
              <a:t>store</a:t>
            </a: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1800" spc="-1" strike="noStrike">
                <a:solidFill>
                  <a:srgbClr val="520067"/>
                </a:solidFill>
                <a:latin typeface="Menlo"/>
                <a:ea typeface="Menlo"/>
              </a:rPr>
              <a:t>dispatch</a:t>
            </a: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1800" spc="-1" strike="noStrike">
                <a:solidFill>
                  <a:srgbClr val="0f7003"/>
                </a:solidFill>
                <a:latin typeface="Menlo"/>
                <a:ea typeface="Menlo"/>
              </a:rPr>
              <a:t>"sendMessage"</a:t>
            </a: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ru-RU" sz="1800" spc="-1" strike="noStrike">
                <a:solidFill>
                  <a:srgbClr val="377170"/>
                </a:solidFill>
                <a:latin typeface="Menlo"/>
                <a:ea typeface="Menlo"/>
              </a:rPr>
              <a:t>newMessage</a:t>
            </a: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i="1" lang="ru-RU" sz="1800" spc="-1" strike="noStrike">
                <a:solidFill>
                  <a:srgbClr val="520067"/>
                </a:solidFill>
                <a:latin typeface="Menlo"/>
                <a:ea typeface="Menlo"/>
              </a:rPr>
              <a:t>expect</a:t>
            </a: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1800" spc="-1" strike="noStrike">
                <a:solidFill>
                  <a:srgbClr val="377170"/>
                </a:solidFill>
                <a:latin typeface="Menlo"/>
                <a:ea typeface="Menlo"/>
              </a:rPr>
              <a:t>store</a:t>
            </a: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1800" spc="-1" strike="noStrike">
                <a:solidFill>
                  <a:srgbClr val="520067"/>
                </a:solidFill>
                <a:latin typeface="Menlo"/>
                <a:ea typeface="Menlo"/>
              </a:rPr>
              <a:t>state</a:t>
            </a: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1800" spc="-1" strike="noStrike">
                <a:solidFill>
                  <a:srgbClr val="520067"/>
                </a:solidFill>
                <a:latin typeface="Menlo"/>
                <a:ea typeface="Menlo"/>
              </a:rPr>
              <a:t>messages</a:t>
            </a: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1800" spc="-1" strike="noStrike">
                <a:solidFill>
                  <a:srgbClr val="520067"/>
                </a:solidFill>
                <a:latin typeface="Menlo"/>
                <a:ea typeface="Menlo"/>
              </a:rPr>
              <a:t>length</a:t>
            </a: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).</a:t>
            </a:r>
            <a:r>
              <a:rPr b="0" i="1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toBe</a:t>
            </a: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ru-RU" sz="1800" spc="-1" strike="noStrike">
                <a:solidFill>
                  <a:srgbClr val="520067"/>
                </a:solidFill>
                <a:latin typeface="Menlo"/>
                <a:ea typeface="Menlo"/>
              </a:rPr>
              <a:t>messages</a:t>
            </a: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1800" spc="-1" strike="noStrike">
                <a:solidFill>
                  <a:srgbClr val="520067"/>
                </a:solidFill>
                <a:latin typeface="Menlo"/>
                <a:ea typeface="Menlo"/>
              </a:rPr>
              <a:t>length </a:t>
            </a: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+ </a:t>
            </a:r>
            <a:r>
              <a:rPr b="0" lang="ru-RU" sz="18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i="1" lang="ru-RU" sz="1800" spc="-1" strike="noStrike">
                <a:solidFill>
                  <a:srgbClr val="520067"/>
                </a:solidFill>
                <a:latin typeface="Menlo"/>
                <a:ea typeface="Menlo"/>
              </a:rPr>
              <a:t>expect</a:t>
            </a: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1800" spc="-1" strike="noStrike">
                <a:solidFill>
                  <a:srgbClr val="377170"/>
                </a:solidFill>
                <a:latin typeface="Menlo"/>
                <a:ea typeface="Menlo"/>
              </a:rPr>
              <a:t>store</a:t>
            </a: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1800" spc="-1" strike="noStrike">
                <a:solidFill>
                  <a:srgbClr val="520067"/>
                </a:solidFill>
                <a:latin typeface="Menlo"/>
                <a:ea typeface="Menlo"/>
              </a:rPr>
              <a:t>state</a:t>
            </a: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1800" spc="-1" strike="noStrike">
                <a:solidFill>
                  <a:srgbClr val="520067"/>
                </a:solidFill>
                <a:latin typeface="Menlo"/>
                <a:ea typeface="Menlo"/>
              </a:rPr>
              <a:t>messages</a:t>
            </a: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).</a:t>
            </a:r>
            <a:r>
              <a:rPr b="0" i="1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toEqual</a:t>
            </a: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([...</a:t>
            </a:r>
            <a:r>
              <a:rPr b="0" i="1" lang="ru-RU" sz="1800" spc="-1" strike="noStrike">
                <a:solidFill>
                  <a:srgbClr val="520067"/>
                </a:solidFill>
                <a:latin typeface="Menlo"/>
                <a:ea typeface="Menlo"/>
              </a:rPr>
              <a:t>messages</a:t>
            </a: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ru-RU" sz="1800" spc="-1" strike="noStrike">
                <a:solidFill>
                  <a:srgbClr val="377170"/>
                </a:solidFill>
                <a:latin typeface="Menlo"/>
                <a:ea typeface="Menlo"/>
              </a:rPr>
              <a:t>newMessage</a:t>
            </a:r>
            <a:r>
              <a:rPr b="0" lang="ru-RU" sz="1800" spc="-1" strike="noStrike">
                <a:solidFill>
                  <a:srgbClr val="000000"/>
                </a:solidFill>
                <a:latin typeface="Menlo"/>
                <a:ea typeface="Menlo"/>
              </a:rPr>
              <a:t>]);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});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504000" y="301320"/>
            <a:ext cx="9071640" cy="51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</a:rPr>
              <a:t>Анализ покрытия кода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Добавить в jest.config.js: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collectCoverage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true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collectCoverageFrom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[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"**/*.{js,vue}"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"!**/node_modules/**"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],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coverageReporters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[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"html"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"text-summary"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]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288000" y="4592880"/>
            <a:ext cx="9636120" cy="210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</a:rPr>
              <a:t>Анализ покрытия кода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Файлы в папке ./coverage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1"/>
          <a:stretch/>
        </p:blipFill>
        <p:spPr>
          <a:xfrm>
            <a:off x="144000" y="2304000"/>
            <a:ext cx="9740160" cy="354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504000" y="301320"/>
            <a:ext cx="82065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End to end testing</a:t>
            </a:r>
            <a:br/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Интеграционное тестирование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504000" y="1769040"/>
            <a:ext cx="9070200" cy="50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Cypress  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https://docs.cypress.io/guides/overview/why-cypress.html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Nightwatch</a:t>
            </a:r>
            <a:br/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https://nightwatchjs.org/guide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Pupeteer</a:t>
            </a:r>
            <a:br/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3"/>
          <a:stretch/>
        </p:blipFill>
        <p:spPr>
          <a:xfrm>
            <a:off x="4796280" y="4536000"/>
            <a:ext cx="5261400" cy="302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504000" y="301320"/>
            <a:ext cx="82065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Nightwatch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504000" y="1769040"/>
            <a:ext cx="9070200" cy="50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6000"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Установка: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 -D nightwatch chromedriver selenium-server</a:t>
            </a:r>
            <a:endParaRPr b="0" lang="ru-RU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Конфиг nightwatch.json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1600" spc="-1" strike="noStrike">
                <a:solidFill>
                  <a:srgbClr val="520067"/>
                </a:solidFill>
                <a:latin typeface="Menlo"/>
                <a:ea typeface="Menlo"/>
              </a:rPr>
              <a:t>"src_folders" </a:t>
            </a:r>
            <a:r>
              <a:rPr b="0" lang="ru-RU" sz="1600" spc="-1" strike="noStrike">
                <a:solidFill>
                  <a:srgbClr val="000000"/>
                </a:solidFill>
                <a:latin typeface="Menlo"/>
                <a:ea typeface="Menlo"/>
              </a:rPr>
              <a:t>: [</a:t>
            </a:r>
            <a:r>
              <a:rPr b="0" lang="ru-RU" sz="1600" spc="-1" strike="noStrike">
                <a:solidFill>
                  <a:srgbClr val="0f7003"/>
                </a:solidFill>
                <a:latin typeface="Menlo"/>
                <a:ea typeface="Menlo"/>
              </a:rPr>
              <a:t>"tests/integration"</a:t>
            </a:r>
            <a:r>
              <a:rPr b="0" lang="ru-RU" sz="1600" spc="-1" strike="noStrike">
                <a:solidFill>
                  <a:srgbClr val="000000"/>
                </a:solidFill>
                <a:latin typeface="Menlo"/>
                <a:ea typeface="Menlo"/>
              </a:rPr>
              <a:t>],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1600" spc="-1" strike="noStrike">
                <a:solidFill>
                  <a:srgbClr val="520067"/>
                </a:solidFill>
                <a:latin typeface="Menlo"/>
                <a:ea typeface="Menlo"/>
              </a:rPr>
              <a:t>"webdriver" </a:t>
            </a:r>
            <a:r>
              <a:rPr b="0" lang="ru-RU" sz="1600" spc="-1" strike="noStrike">
                <a:solidFill>
                  <a:srgbClr val="000000"/>
                </a:solidFill>
                <a:latin typeface="Menlo"/>
                <a:ea typeface="Menlo"/>
              </a:rPr>
              <a:t>: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1600" spc="-1" strike="noStrike">
                <a:solidFill>
                  <a:srgbClr val="520067"/>
                </a:solidFill>
                <a:latin typeface="Menlo"/>
                <a:ea typeface="Menlo"/>
              </a:rPr>
              <a:t>"start_process"</a:t>
            </a:r>
            <a:r>
              <a:rPr b="0" lang="ru-RU" sz="16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ru-RU" sz="1600" spc="-1" strike="noStrike">
                <a:solidFill>
                  <a:srgbClr val="00006d"/>
                </a:solidFill>
                <a:latin typeface="Menlo"/>
                <a:ea typeface="Menlo"/>
              </a:rPr>
              <a:t>true</a:t>
            </a:r>
            <a:r>
              <a:rPr b="0" lang="ru-RU" sz="16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1600" spc="-1" strike="noStrike">
                <a:solidFill>
                  <a:srgbClr val="520067"/>
                </a:solidFill>
                <a:latin typeface="Menlo"/>
                <a:ea typeface="Menlo"/>
              </a:rPr>
              <a:t>"server_path"</a:t>
            </a:r>
            <a:r>
              <a:rPr b="0" lang="ru-RU" sz="16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ru-RU" sz="1600" spc="-1" strike="noStrike">
                <a:solidFill>
                  <a:srgbClr val="0f7003"/>
                </a:solidFill>
                <a:latin typeface="Menlo"/>
                <a:ea typeface="Menlo"/>
              </a:rPr>
              <a:t>"node_modules/.bin/chromedriver"</a:t>
            </a:r>
            <a:r>
              <a:rPr b="0" lang="ru-RU" sz="16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1600" spc="-1" strike="noStrike">
                <a:solidFill>
                  <a:srgbClr val="520067"/>
                </a:solidFill>
                <a:latin typeface="Menlo"/>
                <a:ea typeface="Menlo"/>
              </a:rPr>
              <a:t>"port"</a:t>
            </a:r>
            <a:r>
              <a:rPr b="0" lang="ru-RU" sz="16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ru-RU" sz="1600" spc="-1" strike="noStrike">
                <a:solidFill>
                  <a:srgbClr val="0000fe"/>
                </a:solidFill>
                <a:latin typeface="Menlo"/>
                <a:ea typeface="Menlo"/>
              </a:rPr>
              <a:t>9515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fe"/>
                </a:solidFill>
                <a:latin typeface="Menlo"/>
                <a:ea typeface="Menlo"/>
              </a:rPr>
              <a:t>  </a:t>
            </a:r>
            <a:r>
              <a:rPr b="0" lang="ru-RU" sz="1600" spc="-1" strike="noStrike">
                <a:solidFill>
                  <a:srgbClr val="000000"/>
                </a:solidFill>
                <a:latin typeface="Menlo"/>
                <a:ea typeface="Menlo"/>
              </a:rPr>
              <a:t>},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1600" spc="-1" strike="noStrike">
                <a:solidFill>
                  <a:srgbClr val="520067"/>
                </a:solidFill>
                <a:latin typeface="Menlo"/>
                <a:ea typeface="Menlo"/>
              </a:rPr>
              <a:t>"test_settings" </a:t>
            </a:r>
            <a:r>
              <a:rPr b="0" lang="ru-RU" sz="1600" spc="-1" strike="noStrike">
                <a:solidFill>
                  <a:srgbClr val="000000"/>
                </a:solidFill>
                <a:latin typeface="Menlo"/>
                <a:ea typeface="Menlo"/>
              </a:rPr>
              <a:t>: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1600" spc="-1" strike="noStrike">
                <a:solidFill>
                  <a:srgbClr val="520067"/>
                </a:solidFill>
                <a:latin typeface="Menlo"/>
                <a:ea typeface="Menlo"/>
              </a:rPr>
              <a:t>"default" </a:t>
            </a:r>
            <a:r>
              <a:rPr b="0" lang="ru-RU" sz="1600" spc="-1" strike="noStrike">
                <a:solidFill>
                  <a:srgbClr val="000000"/>
                </a:solidFill>
                <a:latin typeface="Menlo"/>
                <a:ea typeface="Menlo"/>
              </a:rPr>
              <a:t>: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ru-RU" sz="1600" spc="-1" strike="noStrike">
                <a:solidFill>
                  <a:srgbClr val="520067"/>
                </a:solidFill>
                <a:latin typeface="Menlo"/>
                <a:ea typeface="Menlo"/>
              </a:rPr>
              <a:t>"desiredCapabilities"</a:t>
            </a:r>
            <a:r>
              <a:rPr b="0" lang="ru-RU" sz="1600" spc="-1" strike="noStrike">
                <a:solidFill>
                  <a:srgbClr val="000000"/>
                </a:solidFill>
                <a:latin typeface="Menlo"/>
                <a:ea typeface="Menlo"/>
              </a:rPr>
              <a:t>: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ru-RU" sz="1600" spc="-1" strike="noStrike">
                <a:solidFill>
                  <a:srgbClr val="520067"/>
                </a:solidFill>
                <a:latin typeface="Menlo"/>
                <a:ea typeface="Menlo"/>
              </a:rPr>
              <a:t>"browserName"</a:t>
            </a:r>
            <a:r>
              <a:rPr b="0" lang="ru-RU" sz="16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ru-RU" sz="1600" spc="-1" strike="noStrike">
                <a:solidFill>
                  <a:srgbClr val="0f7003"/>
                </a:solidFill>
                <a:latin typeface="Menlo"/>
                <a:ea typeface="Menlo"/>
              </a:rPr>
              <a:t>"chrome"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f7003"/>
                </a:solidFill>
                <a:latin typeface="Menlo"/>
                <a:ea typeface="Menlo"/>
              </a:rPr>
              <a:t>      </a:t>
            </a:r>
            <a:r>
              <a:rPr b="0" lang="ru-RU" sz="16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1"/>
          <a:stretch/>
        </p:blipFill>
        <p:spPr>
          <a:xfrm>
            <a:off x="7017120" y="4320000"/>
            <a:ext cx="3063240" cy="325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504000" y="301320"/>
            <a:ext cx="82065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Nightwatch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504000" y="1769040"/>
            <a:ext cx="9070200" cy="50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5000"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Создадим тест Main.spec.js в папке tests/integration: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module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exports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'Test sending messages'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function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(browser)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browser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url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'http://localhost:8080/'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waitForElementVisible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'body'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assert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visible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'input[type=text]'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setValue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'input[type=text]'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'nightwatch'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assert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visible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'textarea'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setValue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'textarea'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'nightwatch'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assert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visible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'input[type=button]'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click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'input[type=button]'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assert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containsText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'.messages-list'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'nightwatch'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end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504000" y="301320"/>
            <a:ext cx="82065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Nightwatch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504000" y="1769040"/>
            <a:ext cx="9070200" cy="50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Поднять сервер и клиент командами: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run serve</a:t>
            </a:r>
            <a:br/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node server.js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Запуск тестирования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./node_modules/nightwatch/bin/nightwatch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7920000" y="4827240"/>
            <a:ext cx="2160360" cy="2721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04000" y="301320"/>
            <a:ext cx="82065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Починка теста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504000" y="1769040"/>
            <a:ext cx="9070200" cy="50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Импортировать правильный компонент и проверять актуальное: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Message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from 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"@/components/Message.vue"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describe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"Message.vue"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 () =&gt;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it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"renders props.msg when passed"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 () =&gt;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message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 {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message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"new message"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nick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"CyberNomad"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wrapper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shallowMount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(Message,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propsData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{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message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expect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wrapper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text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()).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toMatch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`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message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nick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: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message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message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`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})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});</a:t>
            </a:r>
            <a:endParaRPr b="0" lang="ru-RU" sz="2200" spc="-1" strike="noStrike"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7416000" y="5524200"/>
            <a:ext cx="2637000" cy="2034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504000" y="301320"/>
            <a:ext cx="82065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Nightwatch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504000" y="1769040"/>
            <a:ext cx="9070200" cy="50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Результаты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216000" y="2520000"/>
            <a:ext cx="9597240" cy="3743640"/>
          </a:xfrm>
          <a:prstGeom prst="rect">
            <a:avLst/>
          </a:prstGeom>
          <a:ln>
            <a:noFill/>
          </a:ln>
        </p:spPr>
      </p:pic>
      <p:pic>
        <p:nvPicPr>
          <p:cNvPr id="246" name="" descr=""/>
          <p:cNvPicPr/>
          <p:nvPr/>
        </p:nvPicPr>
        <p:blipFill>
          <a:blip r:embed="rId2"/>
          <a:stretch/>
        </p:blipFill>
        <p:spPr>
          <a:xfrm>
            <a:off x="6910200" y="5760000"/>
            <a:ext cx="3120480" cy="179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504000" y="301320"/>
            <a:ext cx="82065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Спасибо за внимание!</a:t>
            </a:r>
            <a:endParaRPr b="0" lang="ru-RU" sz="3600" spc="-1" strike="noStrike">
              <a:latin typeface="Arial"/>
            </a:endParaRPr>
          </a:p>
        </p:txBody>
      </p:sp>
      <p:pic>
        <p:nvPicPr>
          <p:cNvPr id="248" name="" descr=""/>
          <p:cNvPicPr/>
          <p:nvPr/>
        </p:nvPicPr>
        <p:blipFill>
          <a:blip r:embed="rId1"/>
          <a:stretch/>
        </p:blipFill>
        <p:spPr>
          <a:xfrm>
            <a:off x="2232000" y="1440000"/>
            <a:ext cx="5219640" cy="521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04000" y="301320"/>
            <a:ext cx="82065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Как это работает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504000" y="1769040"/>
            <a:ext cx="9070200" cy="50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Монтирование компонента: 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shallowMount</a:t>
            </a:r>
            <a:endParaRPr b="0" lang="ru-RU" sz="2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enlo"/>
              </a:rPr>
              <a:t>Подмена props: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wrapper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shallowMount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(Message, {</a:t>
            </a:r>
            <a:endParaRPr b="0" lang="ru-RU" sz="2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propsData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{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message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});</a:t>
            </a:r>
            <a:endParaRPr b="0" lang="ru-RU" sz="2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enlo"/>
              </a:rPr>
              <a:t>Проверка выводимого компонентом текста: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wrapper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text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() или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wrapper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html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()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04000" y="301320"/>
            <a:ext cx="82065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Протестируем компонент посложнее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504000" y="1769040"/>
            <a:ext cx="9070200" cy="50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template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div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ul </a:t>
            </a:r>
            <a:r>
              <a:rPr b="0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v-if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="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messages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.length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Message </a:t>
            </a:r>
            <a:r>
              <a:rPr b="0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v-for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="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item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index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 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in 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messages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 </a:t>
            </a:r>
            <a:r>
              <a:rPr b="0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:message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="</a:t>
            </a: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item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 </a:t>
            </a:r>
            <a:r>
              <a:rPr b="0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:key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="</a:t>
            </a:r>
            <a:r>
              <a:rPr b="0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index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/&gt;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&lt;/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ul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span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&gt;Total messages: {{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messages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.length}}&lt;/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span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&lt;/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div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&lt;/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template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4176000" y="1525320"/>
            <a:ext cx="331056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Тут будет обращение к стору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81" name="Line 4"/>
          <p:cNvSpPr/>
          <p:nvPr/>
        </p:nvSpPr>
        <p:spPr>
          <a:xfrm flipH="1">
            <a:off x="4392000" y="1872000"/>
            <a:ext cx="43200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04000" y="301320"/>
            <a:ext cx="82065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Протестируем компонент посложнее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504000" y="1769040"/>
            <a:ext cx="9070200" cy="50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script </a:t>
            </a:r>
            <a:r>
              <a:rPr b="0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lang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="ts"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{ Vue, 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Component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Prop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 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from 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'vue-property-decorator'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{ IMessagesList } 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from 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'@/interfaces/messages.ts'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Message 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from 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'@/components/Message.vue'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6d6f05"/>
                </a:solidFill>
                <a:latin typeface="Menlo"/>
                <a:ea typeface="Menlo"/>
              </a:rPr>
              <a:t>@Component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components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{ Message }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})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export default class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MessagesList 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extends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Vue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ru-RU" sz="2200" spc="-1" strike="noStrike">
                <a:solidFill>
                  <a:srgbClr val="6d6f05"/>
                </a:solidFill>
                <a:latin typeface="Menlo"/>
                <a:ea typeface="Menlo"/>
              </a:rPr>
              <a:t>@Prop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() 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messages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IMessagesList;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&lt;/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script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04000" y="162000"/>
            <a:ext cx="8206560" cy="102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Тест компонента со вложенными компонентами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288000" y="1224000"/>
            <a:ext cx="9790560" cy="62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{ </a:t>
            </a:r>
            <a:r>
              <a:rPr b="0" i="1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mount 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} </a:t>
            </a:r>
            <a:r>
              <a:rPr b="0" lang="ru-RU" sz="2000" spc="-1" strike="noStrike">
                <a:solidFill>
                  <a:srgbClr val="00006d"/>
                </a:solidFill>
                <a:latin typeface="Menlo"/>
                <a:ea typeface="Menlo"/>
              </a:rPr>
              <a:t>from </a:t>
            </a:r>
            <a:r>
              <a:rPr b="0" lang="ru-RU" sz="2000" spc="-1" strike="noStrike">
                <a:solidFill>
                  <a:srgbClr val="0f7003"/>
                </a:solidFill>
                <a:latin typeface="Menlo"/>
                <a:ea typeface="Menlo"/>
              </a:rPr>
              <a:t>"@vue/test-utils"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MessagesList </a:t>
            </a:r>
            <a:r>
              <a:rPr b="0" lang="ru-RU" sz="2000" spc="-1" strike="noStrike">
                <a:solidFill>
                  <a:srgbClr val="00006d"/>
                </a:solidFill>
                <a:latin typeface="Menlo"/>
                <a:ea typeface="Menlo"/>
              </a:rPr>
              <a:t>from </a:t>
            </a:r>
            <a:r>
              <a:rPr b="0" lang="ru-RU" sz="2000" spc="-1" strike="noStrike">
                <a:solidFill>
                  <a:srgbClr val="0f7003"/>
                </a:solidFill>
                <a:latin typeface="Menlo"/>
                <a:ea typeface="Menlo"/>
              </a:rPr>
              <a:t>"@/components/MessagesList.vue"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ru-RU" sz="2000" spc="-1" strike="noStrike">
                <a:solidFill>
                  <a:srgbClr val="377170"/>
                </a:solidFill>
                <a:latin typeface="Menlo"/>
                <a:ea typeface="Menlo"/>
              </a:rPr>
              <a:t>messages 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= [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r>
              <a:rPr b="0" lang="ru-RU" sz="2000" spc="-1" strike="noStrike">
                <a:solidFill>
                  <a:srgbClr val="520067"/>
                </a:solidFill>
                <a:latin typeface="Menlo"/>
                <a:ea typeface="Menlo"/>
              </a:rPr>
              <a:t>message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ru-RU" sz="2000" spc="-1" strike="noStrike">
                <a:solidFill>
                  <a:srgbClr val="0f7003"/>
                </a:solidFill>
                <a:latin typeface="Menlo"/>
                <a:ea typeface="Menlo"/>
              </a:rPr>
              <a:t>"Hello!"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ru-RU" sz="2000" spc="-1" strike="noStrike">
                <a:solidFill>
                  <a:srgbClr val="520067"/>
                </a:solidFill>
                <a:latin typeface="Menlo"/>
                <a:ea typeface="Menlo"/>
              </a:rPr>
              <a:t>nick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ru-RU" sz="2000" spc="-1" strike="noStrike">
                <a:solidFill>
                  <a:srgbClr val="0f7003"/>
                </a:solidFill>
                <a:latin typeface="Menlo"/>
                <a:ea typeface="Menlo"/>
              </a:rPr>
              <a:t>"CyberNomad"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},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r>
              <a:rPr b="0" lang="ru-RU" sz="2000" spc="-1" strike="noStrike">
                <a:solidFill>
                  <a:srgbClr val="520067"/>
                </a:solidFill>
                <a:latin typeface="Menlo"/>
                <a:ea typeface="Menlo"/>
              </a:rPr>
              <a:t>message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ru-RU" sz="2000" spc="-1" strike="noStrike">
                <a:solidFill>
                  <a:srgbClr val="0f7003"/>
                </a:solidFill>
                <a:latin typeface="Menlo"/>
                <a:ea typeface="Menlo"/>
              </a:rPr>
              <a:t>"Hi"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ru-RU" sz="2000" spc="-1" strike="noStrike">
                <a:solidFill>
                  <a:srgbClr val="520067"/>
                </a:solidFill>
                <a:latin typeface="Menlo"/>
                <a:ea typeface="Menlo"/>
              </a:rPr>
              <a:t>nick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ru-RU" sz="2000" spc="-1" strike="noStrike">
                <a:solidFill>
                  <a:srgbClr val="0f7003"/>
                </a:solidFill>
                <a:latin typeface="Menlo"/>
                <a:ea typeface="Menlo"/>
              </a:rPr>
              <a:t>"SuperHacker"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},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];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2000" spc="-1" strike="noStrike">
                <a:solidFill>
                  <a:srgbClr val="520067"/>
                </a:solidFill>
                <a:latin typeface="Menlo"/>
                <a:ea typeface="Menlo"/>
              </a:rPr>
              <a:t>describe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000" spc="-1" strike="noStrike">
                <a:solidFill>
                  <a:srgbClr val="0f7003"/>
                </a:solidFill>
                <a:latin typeface="Menlo"/>
                <a:ea typeface="Menlo"/>
              </a:rPr>
              <a:t>"MessageList.vue"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, () =&gt; {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ru-RU" sz="2000" spc="-1" strike="noStrike">
                <a:solidFill>
                  <a:srgbClr val="520067"/>
                </a:solidFill>
                <a:latin typeface="Menlo"/>
                <a:ea typeface="Menlo"/>
              </a:rPr>
              <a:t>it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000" spc="-1" strike="noStrike">
                <a:solidFill>
                  <a:srgbClr val="0f7003"/>
                </a:solidFill>
                <a:latin typeface="Menlo"/>
                <a:ea typeface="Menlo"/>
              </a:rPr>
              <a:t>"renders messages array"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, () =&gt; {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0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ru-RU" sz="2000" spc="-1" strike="noStrike">
                <a:solidFill>
                  <a:srgbClr val="377170"/>
                </a:solidFill>
                <a:latin typeface="Menlo"/>
                <a:ea typeface="Menlo"/>
              </a:rPr>
              <a:t>wrapper 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mount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(MessagesList, {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ru-RU" sz="2000" spc="-1" strike="noStrike">
                <a:solidFill>
                  <a:srgbClr val="520067"/>
                </a:solidFill>
                <a:latin typeface="Menlo"/>
                <a:ea typeface="Menlo"/>
              </a:rPr>
              <a:t>propsData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: { </a:t>
            </a:r>
            <a:r>
              <a:rPr b="0" lang="ru-RU" sz="2000" spc="-1" strike="noStrike">
                <a:solidFill>
                  <a:srgbClr val="377170"/>
                </a:solidFill>
                <a:latin typeface="Menlo"/>
                <a:ea typeface="Menlo"/>
              </a:rPr>
              <a:t>messages 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});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0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ru-RU" sz="2000" spc="-1" strike="noStrike">
                <a:solidFill>
                  <a:srgbClr val="377170"/>
                </a:solidFill>
                <a:latin typeface="Menlo"/>
                <a:ea typeface="Menlo"/>
              </a:rPr>
              <a:t>renderedMessages 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lang="ru-RU" sz="2000" spc="-1" strike="noStrike">
                <a:solidFill>
                  <a:srgbClr val="377170"/>
                </a:solidFill>
                <a:latin typeface="Menlo"/>
                <a:ea typeface="Menlo"/>
              </a:rPr>
              <a:t>wrapper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000" spc="-1" strike="noStrike">
                <a:solidFill>
                  <a:srgbClr val="676834"/>
                </a:solidFill>
                <a:latin typeface="Menlo"/>
                <a:ea typeface="Menlo"/>
              </a:rPr>
              <a:t>findAll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000" spc="-1" strike="noStrike">
                <a:solidFill>
                  <a:srgbClr val="0f7003"/>
                </a:solidFill>
                <a:latin typeface="Menlo"/>
                <a:ea typeface="Menlo"/>
              </a:rPr>
              <a:t>"li"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i="1" lang="ru-RU" sz="2000" spc="-1" strike="noStrike">
                <a:solidFill>
                  <a:srgbClr val="520067"/>
                </a:solidFill>
                <a:latin typeface="Menlo"/>
                <a:ea typeface="Menlo"/>
              </a:rPr>
              <a:t>expect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000" spc="-1" strike="noStrike">
                <a:solidFill>
                  <a:srgbClr val="377170"/>
                </a:solidFill>
                <a:latin typeface="Menlo"/>
                <a:ea typeface="Menlo"/>
              </a:rPr>
              <a:t>renderedMessages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000" spc="-1" strike="noStrike">
                <a:solidFill>
                  <a:srgbClr val="520067"/>
                </a:solidFill>
                <a:latin typeface="Menlo"/>
                <a:ea typeface="Menlo"/>
              </a:rPr>
              <a:t>length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).</a:t>
            </a:r>
            <a:r>
              <a:rPr b="0" i="1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toBe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000" spc="-1" strike="noStrike">
                <a:solidFill>
                  <a:srgbClr val="377170"/>
                </a:solidFill>
                <a:latin typeface="Menlo"/>
                <a:ea typeface="Menlo"/>
              </a:rPr>
              <a:t>messages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000" spc="-1" strike="noStrike">
                <a:solidFill>
                  <a:srgbClr val="520067"/>
                </a:solidFill>
                <a:latin typeface="Menlo"/>
                <a:ea typeface="Menlo"/>
              </a:rPr>
              <a:t>length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i="1" lang="ru-RU" sz="2000" spc="-1" strike="noStrike">
                <a:solidFill>
                  <a:srgbClr val="520067"/>
                </a:solidFill>
                <a:latin typeface="Menlo"/>
                <a:ea typeface="Menlo"/>
              </a:rPr>
              <a:t>expect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000" spc="-1" strike="noStrike">
                <a:solidFill>
                  <a:srgbClr val="377170"/>
                </a:solidFill>
                <a:latin typeface="Menlo"/>
                <a:ea typeface="Menlo"/>
              </a:rPr>
              <a:t>renderedMessages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000" spc="-1" strike="noStrike">
                <a:solidFill>
                  <a:srgbClr val="676834"/>
                </a:solidFill>
                <a:latin typeface="Menlo"/>
                <a:ea typeface="Menlo"/>
              </a:rPr>
              <a:t>at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000" spc="-1" strike="noStrike">
                <a:solidFill>
                  <a:srgbClr val="0000fe"/>
                </a:solidFill>
                <a:latin typeface="Menlo"/>
                <a:ea typeface="Menlo"/>
              </a:rPr>
              <a:t>0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).</a:t>
            </a:r>
            <a:r>
              <a:rPr b="0" lang="ru-RU" sz="2000" spc="-1" strike="noStrike">
                <a:solidFill>
                  <a:srgbClr val="676834"/>
                </a:solidFill>
                <a:latin typeface="Menlo"/>
                <a:ea typeface="Menlo"/>
              </a:rPr>
              <a:t>text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()).</a:t>
            </a:r>
            <a:r>
              <a:rPr b="0" i="1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toMatch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000" spc="-1" strike="noStrike">
                <a:solidFill>
                  <a:srgbClr val="0f7003"/>
                </a:solidFill>
                <a:latin typeface="Menlo"/>
                <a:ea typeface="Menlo"/>
              </a:rPr>
              <a:t>`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0" lang="ru-RU" sz="2000" spc="-1" strike="noStrike">
                <a:solidFill>
                  <a:srgbClr val="377170"/>
                </a:solidFill>
                <a:latin typeface="Menlo"/>
                <a:ea typeface="Menlo"/>
              </a:rPr>
              <a:t>messages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ru-RU" sz="2000" spc="-1" strike="noStrike">
                <a:solidFill>
                  <a:srgbClr val="0000fe"/>
                </a:solidFill>
                <a:latin typeface="Menlo"/>
                <a:ea typeface="Menlo"/>
              </a:rPr>
              <a:t>0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].</a:t>
            </a:r>
            <a:r>
              <a:rPr b="0" lang="ru-RU" sz="2000" spc="-1" strike="noStrike">
                <a:solidFill>
                  <a:srgbClr val="520067"/>
                </a:solidFill>
                <a:latin typeface="Menlo"/>
                <a:ea typeface="Menlo"/>
              </a:rPr>
              <a:t>nick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r>
              <a:rPr b="0" lang="ru-RU" sz="2000" spc="-1" strike="noStrike">
                <a:solidFill>
                  <a:srgbClr val="0f7003"/>
                </a:solidFill>
                <a:latin typeface="Menlo"/>
                <a:ea typeface="Menlo"/>
              </a:rPr>
              <a:t>: 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0" lang="ru-RU" sz="2000" spc="-1" strike="noStrike">
                <a:solidFill>
                  <a:srgbClr val="377170"/>
                </a:solidFill>
                <a:latin typeface="Menlo"/>
                <a:ea typeface="Menlo"/>
              </a:rPr>
              <a:t>messages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ru-RU" sz="2000" spc="-1" strike="noStrike">
                <a:solidFill>
                  <a:srgbClr val="0000fe"/>
                </a:solidFill>
                <a:latin typeface="Menlo"/>
                <a:ea typeface="Menlo"/>
              </a:rPr>
              <a:t>0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].</a:t>
            </a:r>
            <a:r>
              <a:rPr b="0" lang="ru-RU" sz="2000" spc="-1" strike="noStrike">
                <a:solidFill>
                  <a:srgbClr val="520067"/>
                </a:solidFill>
                <a:latin typeface="Menlo"/>
                <a:ea typeface="Menlo"/>
              </a:rPr>
              <a:t>message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r>
              <a:rPr b="0" lang="ru-RU" sz="2000" spc="-1" strike="noStrike">
                <a:solidFill>
                  <a:srgbClr val="0f7003"/>
                </a:solidFill>
                <a:latin typeface="Menlo"/>
                <a:ea typeface="Menlo"/>
              </a:rPr>
              <a:t>`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})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Menlo"/>
                <a:ea typeface="Menlo"/>
              </a:rPr>
              <a:t>});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86" name="Line 3"/>
          <p:cNvSpPr/>
          <p:nvPr/>
        </p:nvSpPr>
        <p:spPr>
          <a:xfrm flipH="1">
            <a:off x="4824000" y="4161600"/>
            <a:ext cx="2232000" cy="14400"/>
          </a:xfrm>
          <a:prstGeom prst="line">
            <a:avLst/>
          </a:prstGeom>
          <a:ln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4"/>
          <p:cNvSpPr/>
          <p:nvPr/>
        </p:nvSpPr>
        <p:spPr>
          <a:xfrm>
            <a:off x="7056000" y="3816000"/>
            <a:ext cx="259128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Внимание! Передача пропсов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04000" y="162000"/>
            <a:ext cx="8206560" cy="102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Какие есть полезные методы у враппера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504000" y="1769040"/>
            <a:ext cx="9070200" cy="50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6000"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Wrapper.text() – текстовое представление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.html() – HMTL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.find() – поиск ноды ДОМ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.findAll() – поиск всех нод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.attributes() – атрибуты ноды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.classes() – классы ноды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.contains() – true|false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.exists() – существование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https://vue-test-utils.vuejs.org/api/wrapper/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04000" y="301320"/>
            <a:ext cx="82065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ff6600"/>
                </a:solidFill>
                <a:latin typeface="Arial"/>
                <a:ea typeface="DejaVu Sans"/>
              </a:rPr>
              <a:t>Как же тестировать форму?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792000" y="1769040"/>
            <a:ext cx="8999280" cy="50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icrosoft Sans Serif"/>
                <a:ea typeface="Menlo"/>
              </a:rPr>
              <a:t>Шаблон: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template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form 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v-on</a:t>
            </a:r>
            <a:r>
              <a:rPr b="0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:submit.prevent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="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sendMessage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input </a:t>
            </a:r>
            <a:r>
              <a:rPr b="0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type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="text" </a:t>
            </a:r>
            <a:r>
              <a:rPr b="0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v-model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="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nick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/&gt;&lt;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br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textarea </a:t>
            </a:r>
            <a:r>
              <a:rPr b="0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v-model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="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message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&gt;&lt;/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textarea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input </a:t>
            </a:r>
            <a:r>
              <a:rPr b="0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type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="button" </a:t>
            </a:r>
            <a:r>
              <a:rPr b="0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value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="Send" </a:t>
            </a:r>
            <a:r>
              <a:rPr b="0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v-on</a:t>
            </a:r>
            <a:r>
              <a:rPr b="0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:click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="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sendMessage</a:t>
            </a:r>
            <a:r>
              <a:rPr b="0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&lt;/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form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&lt;/</a:t>
            </a:r>
            <a:r>
              <a:rPr b="0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template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Application>LibreOffice/6.4.0.3$MacOSX_X86_64 LibreOffice_project/b0a288ab3d2d4774cb44b62f04d5d28733ac6df8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2020-03-31T12:55:20Z</dcterms:created>
  <dc:creator/>
  <dc:description/>
  <dc:language>ru-RU</dc:language>
  <cp:lastModifiedBy/>
  <dcterms:modified xsi:type="dcterms:W3CDTF">2020-04-02T10:29:59Z</dcterms:modified>
  <cp:revision>24</cp:revision>
  <dc:subject/>
  <dc:title>Pencil</dc:title>
</cp:coreProperties>
</file>