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92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620000" y="1823760"/>
            <a:ext cx="810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620000" y="288000"/>
            <a:ext cx="810000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000" y="1823760"/>
            <a:ext cx="810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Рисунок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Рисунок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000" y="288000"/>
            <a:ext cx="8100000" cy="57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74815E9-234E-4F16-8D5A-9E0BBE98C35C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8576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790">
                <a:latin typeface="Aria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58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Arial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98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Arial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4DF3410-E8B3-4820-A2C7-404688669EFF}" type="slidenum">
              <a:rPr lang="en-US" sz="1400">
                <a:latin typeface="Arial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amodeorubio.github.io/bdd-with-js/" TargetMode="External"/><Relationship Id="rId7" Type="http://schemas.openxmlformats.org/officeDocument/2006/relationships/hyperlink" Target="https://nightwatchjs.org/" TargetMode="External"/><Relationship Id="rId2" Type="http://schemas.openxmlformats.org/officeDocument/2006/relationships/hyperlink" Target="https://www.sitepoint.com/bdd-javascript-cucumber-gherki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jasmine.github.io/" TargetMode="External"/><Relationship Id="rId5" Type="http://schemas.openxmlformats.org/officeDocument/2006/relationships/hyperlink" Target="https://mochajs.org/" TargetMode="External"/><Relationship Id="rId4" Type="http://schemas.openxmlformats.org/officeDocument/2006/relationships/hyperlink" Target="https://medium.com/javascript-scene/behavior-driven-development-bdd-and-functional-testing-62084ad7f1f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halilstemmler.com/articles/domain-driven-design-intro/" TargetMode="External"/><Relationship Id="rId2" Type="http://schemas.openxmlformats.org/officeDocument/2006/relationships/hyperlink" Target="https://github.com/joshuaalpuerto/node-ddd-boilerplat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habr.com/ru/post/334126/" TargetMode="External"/><Relationship Id="rId5" Type="http://schemas.openxmlformats.org/officeDocument/2006/relationships/hyperlink" Target="https://habr.com/ru/post/61524/" TargetMode="External"/><Relationship Id="rId4" Type="http://schemas.openxmlformats.org/officeDocument/2006/relationships/hyperlink" Target="https://medium.com/spotlight-on-javascript/domain-driven-design-for-javascript-developers-9fc3f681931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WwO9yRrCc" TargetMode="External"/><Relationship Id="rId2" Type="http://schemas.openxmlformats.org/officeDocument/2006/relationships/hyperlink" Target="https://www.youtube.com/watch?v=QirEXoeDJzs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01200" y="180000"/>
            <a:ext cx="8100000" cy="288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00" dirty="0" err="1">
                <a:latin typeface="Times New Roman"/>
              </a:rPr>
              <a:t>Behaviour</a:t>
            </a:r>
            <a:r>
              <a:rPr lang="en-US" sz="4800" dirty="0">
                <a:latin typeface="Times New Roman"/>
              </a:rPr>
              <a:t> Driven Development
Domain Driven Development</a:t>
            </a:r>
            <a:r>
              <a:rPr lang="en-US" sz="4400" dirty="0">
                <a:latin typeface="Times New Roman"/>
              </a:rPr>
              <a:t>
</a:t>
            </a:r>
            <a:r>
              <a:rPr lang="en-US" sz="3200" dirty="0" err="1">
                <a:latin typeface="Times New Roman"/>
              </a:rPr>
              <a:t>Дмитрий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Вайнер</a:t>
            </a:r>
            <a:r>
              <a:rPr lang="en-US" sz="3200" dirty="0">
                <a:latin typeface="Times New Roman"/>
              </a:rPr>
              <a:t>
</a:t>
            </a:r>
            <a:r>
              <a:rPr lang="en-US" sz="3200" dirty="0" err="1">
                <a:latin typeface="Times New Roman"/>
              </a:rPr>
              <a:t>Тлг</a:t>
            </a:r>
            <a:r>
              <a:rPr lang="en-US" sz="3200" dirty="0">
                <a:latin typeface="Times New Roman"/>
              </a:rPr>
              <a:t>: </a:t>
            </a:r>
            <a:r>
              <a:rPr lang="en-US" sz="3200" dirty="0" err="1">
                <a:latin typeface="Times New Roman"/>
              </a:rPr>
              <a:t>vki_front</a:t>
            </a:r>
            <a:endParaRPr dirty="0"/>
          </a:p>
        </p:txBody>
      </p:sp>
      <p:pic>
        <p:nvPicPr>
          <p:cNvPr id="80" name="Рисунок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920" y="3200400"/>
            <a:ext cx="812448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BDD в JavaScript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Cucumber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2"/>
              </a:rPr>
              <a:t>https://www.sitepoint.com/bdd-javascript-cucumber-gherkin/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3"/>
              </a:rPr>
              <a:t>https://eamodeorubio.github.io/bdd-with-js/#/3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Testcafe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4"/>
              </a:rPr>
              <a:t>https://medium.com/javascript-scene/behavior-driven-development-bdd-and-functional-testing-62084ad7f1f2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Mocha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hlinkClick r:id="rId5"/>
              </a:rPr>
              <a:t>https://mochajs.org/</a:t>
            </a:r>
            <a:endParaRPr lang="en-US" sz="2400" dirty="0" smtClean="0"/>
          </a:p>
          <a:p>
            <a:pPr>
              <a:buSzPct val="25000"/>
              <a:buFont typeface="StarSymbol"/>
              <a:buChar char=""/>
            </a:pPr>
            <a:r>
              <a:rPr lang="en-US" sz="2400" dirty="0" smtClean="0">
                <a:latin typeface="Arial"/>
              </a:rPr>
              <a:t>Jasmine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6"/>
              </a:rPr>
              <a:t>https://jasmine.github.io/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Nightwatch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7"/>
              </a:rPr>
              <a:t>https://nightwatchjs.org/</a:t>
            </a:r>
            <a:endParaRPr sz="2400" dirty="0"/>
          </a:p>
        </p:txBody>
      </p:sp>
      <p:pic>
        <p:nvPicPr>
          <p:cNvPr id="99" name="Рисунок 9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8160" y="5445000"/>
            <a:ext cx="1941840" cy="21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DDD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620000" y="1823760"/>
            <a:ext cx="5076496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2800" dirty="0" err="1">
                <a:latin typeface="Arial"/>
              </a:rPr>
              <a:t>Предметно-ориентированное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программирование</a:t>
            </a:r>
            <a:r>
              <a:rPr lang="en-US" sz="2800" dirty="0">
                <a:latin typeface="Arial"/>
              </a:rPr>
              <a:t> (</a:t>
            </a:r>
            <a:r>
              <a:rPr lang="en-US" sz="2800" dirty="0" err="1">
                <a:latin typeface="Arial"/>
              </a:rPr>
              <a:t>или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проблемно-ориентированное</a:t>
            </a:r>
            <a:r>
              <a:rPr lang="en-US" sz="2800" dirty="0">
                <a:latin typeface="Arial"/>
              </a:rPr>
              <a:t>)</a:t>
            </a:r>
            <a:endParaRPr sz="2800" dirty="0"/>
          </a:p>
          <a:p>
            <a:pPr>
              <a:buSzPct val="25000"/>
              <a:buFont typeface="StarSymbol"/>
              <a:buChar char=""/>
            </a:pPr>
            <a:r>
              <a:rPr lang="en-US" sz="2800" dirty="0" err="1">
                <a:latin typeface="Arial"/>
              </a:rPr>
              <a:t>Пишем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модели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предметных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областей</a:t>
            </a:r>
            <a:endParaRPr sz="2800" dirty="0"/>
          </a:p>
          <a:p>
            <a:pPr>
              <a:buSzPct val="25000"/>
              <a:buFont typeface="StarSymbol"/>
              <a:buChar char=""/>
            </a:pPr>
            <a:r>
              <a:rPr lang="en-US" sz="2800" dirty="0" err="1">
                <a:latin typeface="Arial"/>
              </a:rPr>
              <a:t>Разработчик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не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шарит</a:t>
            </a:r>
            <a:r>
              <a:rPr lang="en-US" sz="2800" dirty="0">
                <a:latin typeface="Arial"/>
              </a:rPr>
              <a:t> в </a:t>
            </a:r>
            <a:r>
              <a:rPr lang="en-US" sz="2800" dirty="0" err="1">
                <a:latin typeface="Arial"/>
              </a:rPr>
              <a:t>предметной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области</a:t>
            </a:r>
            <a:r>
              <a:rPr lang="en-US" sz="2800" dirty="0">
                <a:latin typeface="Arial"/>
              </a:rPr>
              <a:t> (</a:t>
            </a:r>
            <a:r>
              <a:rPr lang="en-US" sz="2800" dirty="0" err="1">
                <a:latin typeface="Arial"/>
              </a:rPr>
              <a:t>напрм</a:t>
            </a:r>
            <a:r>
              <a:rPr lang="en-US" sz="2800" dirty="0">
                <a:latin typeface="Arial"/>
              </a:rPr>
              <a:t>. </a:t>
            </a:r>
            <a:r>
              <a:rPr lang="en-US" sz="2800" dirty="0" err="1">
                <a:latin typeface="Arial"/>
              </a:rPr>
              <a:t>Банковской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или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научной</a:t>
            </a:r>
            <a:r>
              <a:rPr lang="en-US" sz="2800" dirty="0">
                <a:latin typeface="Arial"/>
              </a:rPr>
              <a:t>)</a:t>
            </a:r>
            <a:endParaRPr sz="2800" dirty="0"/>
          </a:p>
          <a:p>
            <a:pPr>
              <a:buSzPct val="25000"/>
              <a:buFont typeface="StarSymbol"/>
              <a:buChar char=""/>
            </a:pPr>
            <a:r>
              <a:rPr lang="en-US" sz="2800" dirty="0" err="1">
                <a:latin typeface="Arial"/>
              </a:rPr>
              <a:t>Официальный</a:t>
            </a:r>
            <a:r>
              <a:rPr lang="en-US" sz="2800" dirty="0">
                <a:latin typeface="Arial"/>
              </a:rPr>
              <a:t> </a:t>
            </a:r>
            <a:r>
              <a:rPr lang="en-US" sz="2800" dirty="0" err="1">
                <a:latin typeface="Arial"/>
              </a:rPr>
              <a:t>сайт</a:t>
            </a:r>
            <a:r>
              <a:rPr lang="en-US" sz="2800" dirty="0">
                <a:latin typeface="Arial"/>
              </a:rPr>
              <a:t> https://dddcommunity.org/</a:t>
            </a:r>
            <a:endParaRPr sz="2800" dirty="0"/>
          </a:p>
          <a:p>
            <a:pPr>
              <a:buSzPct val="25000"/>
              <a:buFont typeface="StarSymbol"/>
              <a:buChar char=""/>
            </a:pPr>
            <a:endParaRPr sz="2800" dirty="0"/>
          </a:p>
        </p:txBody>
      </p:sp>
      <p:pic>
        <p:nvPicPr>
          <p:cNvPr id="102" name="Рисунок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625" y="2797595"/>
            <a:ext cx="360000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Элементы DDD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Предметная область: то, что описываем в модели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Модель: взаимосвязи сущностей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Ограниченный контекст: принцип единой ответственности модулей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Сущность: единица поведения со своим временем жизни и свойствами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Агрегат: объединение сущностей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Служба: сервис (класс без инстанса с методами)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Схема</a:t>
            </a:r>
            <a:endParaRPr/>
          </a:p>
        </p:txBody>
      </p:sp>
      <p:pic>
        <p:nvPicPr>
          <p:cNvPr id="106" name="Рисунок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57640"/>
            <a:ext cx="8251200" cy="605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Примеры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На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ноде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2"/>
              </a:rPr>
              <a:t>https://github.com/joshuaalpuerto/node-ddd-boilerplate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Пространная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статья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3"/>
              </a:rPr>
              <a:t>https://khalilstemmler.com/articles/domain-driven-design-intro/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Ещё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одна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пространная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статья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hlinkClick r:id="rId4"/>
              </a:rPr>
              <a:t>https://medium.com/spotlight-on-javascript/domain-driven-design-for-javascript-developers-9fc3f681931a</a:t>
            </a:r>
            <a:endParaRPr lang="en-US" sz="2400" dirty="0" smtClean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 smtClean="0">
                <a:latin typeface="Arial"/>
              </a:rPr>
              <a:t>На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русском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5"/>
              </a:rPr>
              <a:t>https://habr.com/ru/post/61524/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 err="1">
                <a:latin typeface="Arial"/>
              </a:rPr>
              <a:t>Ещё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статья</a:t>
            </a:r>
            <a:endParaRPr sz="2400" dirty="0"/>
          </a:p>
          <a:p>
            <a:pPr lvl="1">
              <a:buSzPct val="25000"/>
              <a:buFont typeface="StarSymbol"/>
              <a:buChar char=""/>
            </a:pPr>
            <a:r>
              <a:rPr lang="en-US" sz="2400" dirty="0">
                <a:latin typeface="Arial"/>
                <a:hlinkClick r:id="rId6"/>
              </a:rPr>
              <a:t>https://habr.com/ru/post/334126/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самообразование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 smtClean="0"/>
              <a:t>Доклад1</a:t>
            </a:r>
          </a:p>
          <a:p>
            <a:r>
              <a:rPr lang="en-US" dirty="0" smtClean="0">
                <a:hlinkClick r:id="rId2"/>
              </a:rPr>
              <a:t>https://www.youtube.com/watch?v=QirEXoeDJzs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Доклад2 с примерами кода</a:t>
            </a:r>
          </a:p>
          <a:p>
            <a:r>
              <a:rPr lang="en-US" dirty="0" smtClean="0">
                <a:hlinkClick r:id="rId3"/>
              </a:rPr>
              <a:t>https://www.youtube.com/watch?v=sMWwO9yRrCc</a:t>
            </a:r>
            <a:endParaRPr lang="ru-RU" dirty="0" smtClean="0"/>
          </a:p>
          <a:p>
            <a:endParaRPr lang="ru-RU"/>
          </a:p>
          <a:p>
            <a:endParaRPr lang="ru-RU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Что дальше: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TDD</a:t>
            </a:r>
            <a:endParaRPr dirty="0"/>
          </a:p>
          <a:p>
            <a:pPr>
              <a:buSzPct val="25000"/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ATDD (acceptance tests)</a:t>
            </a:r>
            <a:endParaRPr dirty="0"/>
          </a:p>
          <a:p>
            <a:pPr>
              <a:buSzPct val="25000"/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STDD (story tests)</a:t>
            </a:r>
            <a:endParaRPr dirty="0"/>
          </a:p>
          <a:p>
            <a:pPr>
              <a:buSzPct val="25000"/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BDD</a:t>
            </a:r>
            <a:endParaRPr dirty="0"/>
          </a:p>
          <a:p>
            <a:pPr>
              <a:buSzPct val="25000"/>
              <a:buFont typeface="Arial" pitchFamily="34" charset="0"/>
              <a:buChar char="•"/>
            </a:pPr>
            <a:r>
              <a:rPr lang="en-US" sz="3200" dirty="0">
                <a:latin typeface="Arial"/>
              </a:rPr>
              <a:t>DDD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BDD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Разработка через поведение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Отвлетвление от разработки через тестирование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Объединяет программистский язык и бизнес-язык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Используется предметно-ориентированный язык: поведение продукта и желаемые результаты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Суть теста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Как [роль того, чьи бизнес интересы удовлетворяются] я хочу, чтобы [описание функциональности так, как она должна работать], для того чтобы [описание выгоды].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Какие вопросы задаём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    С чего начинается процесс.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    Что нужно тестировать, а что нет.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    Сколько проверок должно быть совершено за один раз.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    Что можно назвать проверкой.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Arial"/>
              </a:rPr>
              <a:t>    Как понять, почему тест не прошёл.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Структура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</a:t>
            </a:r>
            <a:r>
              <a:rPr lang="en-US" sz="2400" dirty="0" err="1">
                <a:latin typeface="Arial"/>
              </a:rPr>
              <a:t>Заголовок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бизнес-цель</a:t>
            </a:r>
            <a:r>
              <a:rPr lang="en-US" sz="2400" dirty="0">
                <a:latin typeface="Arial"/>
              </a:rPr>
              <a:t>)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</a:t>
            </a:r>
            <a:r>
              <a:rPr lang="en-US" sz="2400" dirty="0" err="1">
                <a:latin typeface="Arial"/>
              </a:rPr>
              <a:t>Описание</a:t>
            </a:r>
            <a:r>
              <a:rPr lang="en-US" sz="2400" dirty="0">
                <a:latin typeface="Arial"/>
              </a:rPr>
              <a:t>: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Кто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является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заинтересованным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лицом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данной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истории</a:t>
            </a:r>
            <a:r>
              <a:rPr lang="en-US" sz="2400" dirty="0">
                <a:latin typeface="Arial"/>
              </a:rPr>
              <a:t>;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Что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входит</a:t>
            </a:r>
            <a:r>
              <a:rPr lang="en-US" sz="2400" dirty="0">
                <a:latin typeface="Arial"/>
              </a:rPr>
              <a:t> в </a:t>
            </a:r>
            <a:r>
              <a:rPr lang="en-US" sz="2400" dirty="0" err="1">
                <a:latin typeface="Arial"/>
              </a:rPr>
              <a:t>состав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данной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истории</a:t>
            </a:r>
            <a:r>
              <a:rPr lang="en-US" sz="2400" dirty="0">
                <a:latin typeface="Arial"/>
              </a:rPr>
              <a:t>;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Какую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ценность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данная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история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предоставляет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для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бизнеса</a:t>
            </a:r>
            <a:r>
              <a:rPr lang="en-US" sz="2400" dirty="0">
                <a:latin typeface="Arial"/>
              </a:rPr>
              <a:t>.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</a:t>
            </a:r>
            <a:r>
              <a:rPr lang="en-US" sz="2400" dirty="0" err="1">
                <a:latin typeface="Arial"/>
              </a:rPr>
              <a:t>Сценарии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ситуации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поведения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пользователя</a:t>
            </a:r>
            <a:r>
              <a:rPr lang="en-US" sz="2400" dirty="0">
                <a:latin typeface="Arial"/>
              </a:rPr>
              <a:t>):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Начальные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условия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одно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или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несколько</a:t>
            </a:r>
            <a:r>
              <a:rPr lang="en-US" sz="2400" dirty="0">
                <a:latin typeface="Arial"/>
              </a:rPr>
              <a:t>);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Событие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err="1">
                <a:latin typeface="Arial"/>
              </a:rPr>
              <a:t>которое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инициирует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начало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этого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сценария</a:t>
            </a:r>
            <a:r>
              <a:rPr lang="en-US" sz="2400" dirty="0">
                <a:latin typeface="Arial"/>
              </a:rPr>
              <a:t>;</a:t>
            </a:r>
            <a:endParaRPr sz="2400" dirty="0"/>
          </a:p>
          <a:p>
            <a:pPr>
              <a:buSzPct val="25000"/>
              <a:buFont typeface="StarSymbol"/>
              <a:buChar char=""/>
            </a:pPr>
            <a:r>
              <a:rPr lang="en-US" sz="2400" dirty="0">
                <a:latin typeface="Arial"/>
              </a:rPr>
              <a:t>        </a:t>
            </a:r>
            <a:r>
              <a:rPr lang="en-US" sz="2400" dirty="0" err="1">
                <a:latin typeface="Arial"/>
              </a:rPr>
              <a:t>Ожидаемый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результат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или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err="1">
                <a:latin typeface="Arial"/>
              </a:rPr>
              <a:t>результаты</a:t>
            </a:r>
            <a:r>
              <a:rPr lang="en-US" sz="2400" dirty="0">
                <a:latin typeface="Arial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Пример</a:t>
            </a:r>
            <a:endParaRPr/>
          </a:p>
        </p:txBody>
      </p:sp>
      <p:pic>
        <p:nvPicPr>
          <p:cNvPr id="90" name="Рисунок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0" y="1536120"/>
            <a:ext cx="8138160" cy="587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Gherkin</a:t>
            </a:r>
            <a:endParaRPr/>
          </a:p>
        </p:txBody>
      </p:sp>
      <p:pic>
        <p:nvPicPr>
          <p:cNvPr id="92" name="Рисунок 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" y="1557360"/>
            <a:ext cx="10079640" cy="478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Пример на Gherkin</a:t>
            </a:r>
            <a:endParaRPr/>
          </a:p>
        </p:txBody>
      </p:sp>
      <p:pic>
        <p:nvPicPr>
          <p:cNvPr id="94" name="Рисунок 9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800" y="1280160"/>
            <a:ext cx="9892800" cy="67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Фреймворки для BDD</a:t>
            </a:r>
            <a:endParaRPr/>
          </a:p>
        </p:txBody>
      </p:sp>
      <p:pic>
        <p:nvPicPr>
          <p:cNvPr id="96" name="Рисунок 9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640" y="1445400"/>
            <a:ext cx="8219880" cy="61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343</Words>
  <Application>Microsoft Office PowerPoint</Application>
  <PresentationFormat>Произвольный</PresentationFormat>
  <Paragraphs>77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На самообразование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VaynerDA</cp:lastModifiedBy>
  <cp:revision>6</cp:revision>
  <dcterms:modified xsi:type="dcterms:W3CDTF">2020-09-08T05:22:22Z</dcterms:modified>
</cp:coreProperties>
</file>