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9" r:id="rId3"/>
    <p:sldId id="258" r:id="rId4"/>
    <p:sldId id="263" r:id="rId5"/>
    <p:sldId id="272" r:id="rId6"/>
    <p:sldId id="264" r:id="rId7"/>
    <p:sldId id="266" r:id="rId8"/>
    <p:sldId id="267" r:id="rId9"/>
    <p:sldId id="268" r:id="rId10"/>
    <p:sldId id="269" r:id="rId11"/>
    <p:sldId id="270" r:id="rId12"/>
    <p:sldId id="271"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770BA0-37FB-494C-A4CD-59ED004324C4}"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127565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70BA0-37FB-494C-A4CD-59ED004324C4}"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161735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70BA0-37FB-494C-A4CD-59ED004324C4}"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60569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70BA0-37FB-494C-A4CD-59ED004324C4}"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58727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770BA0-37FB-494C-A4CD-59ED004324C4}"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173846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770BA0-37FB-494C-A4CD-59ED004324C4}"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184903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70BA0-37FB-494C-A4CD-59ED004324C4}"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1490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770BA0-37FB-494C-A4CD-59ED004324C4}"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48526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70BA0-37FB-494C-A4CD-59ED004324C4}" type="datetimeFigureOut">
              <a:rPr lang="en-IN" smtClean="0"/>
              <a:t>02-03-2022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47656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770BA0-37FB-494C-A4CD-59ED004324C4}"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306877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770BA0-37FB-494C-A4CD-59ED004324C4}"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0B781-67AE-419E-A844-7C786DBC9232}" type="slidenum">
              <a:rPr lang="en-IN" smtClean="0"/>
              <a:t>‹#›</a:t>
            </a:fld>
            <a:endParaRPr lang="en-IN"/>
          </a:p>
        </p:txBody>
      </p:sp>
    </p:spTree>
    <p:extLst>
      <p:ext uri="{BB962C8B-B14F-4D97-AF65-F5344CB8AC3E}">
        <p14:creationId xmlns:p14="http://schemas.microsoft.com/office/powerpoint/2010/main" val="373342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70BA0-37FB-494C-A4CD-59ED004324C4}" type="datetimeFigureOut">
              <a:rPr lang="en-IN" smtClean="0"/>
              <a:t>02-03-2022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0B781-67AE-419E-A844-7C786DBC9232}" type="slidenum">
              <a:rPr lang="en-IN" smtClean="0"/>
              <a:t>‹#›</a:t>
            </a:fld>
            <a:endParaRPr lang="en-IN"/>
          </a:p>
        </p:txBody>
      </p:sp>
    </p:spTree>
    <p:extLst>
      <p:ext uri="{BB962C8B-B14F-4D97-AF65-F5344CB8AC3E}">
        <p14:creationId xmlns:p14="http://schemas.microsoft.com/office/powerpoint/2010/main" val="76961623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6861-A18E-471C-B49D-A1F8B7FD7B3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Speech Emotion Recognition (SER)</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C8F8A7C-FA2B-4403-9E5E-6F9249859F39}"/>
              </a:ext>
            </a:extLst>
          </p:cNvPr>
          <p:cNvSpPr>
            <a:spLocks noGrp="1"/>
          </p:cNvSpPr>
          <p:nvPr>
            <p:ph type="subTitle" idx="1"/>
          </p:nvPr>
        </p:nvSpPr>
        <p:spPr>
          <a:xfrm>
            <a:off x="1981200" y="4260944"/>
            <a:ext cx="9144000" cy="1655762"/>
          </a:xfrm>
        </p:spPr>
        <p:txBody>
          <a:bodyPr>
            <a:normAutofit fontScale="77500" lnSpcReduction="2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Ann Sarah Babu</a:t>
            </a:r>
          </a:p>
          <a:p>
            <a:r>
              <a:rPr lang="en-IN"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S3-A</a:t>
            </a:r>
            <a:r>
              <a:rPr lang="en-IN"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92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6A6CA2-9D72-4DEA-B392-DBDFF3CD3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35" y="820272"/>
            <a:ext cx="10784542" cy="5217458"/>
          </a:xfrm>
          <a:prstGeom prst="rect">
            <a:avLst/>
          </a:prstGeom>
        </p:spPr>
      </p:pic>
    </p:spTree>
    <p:extLst>
      <p:ext uri="{BB962C8B-B14F-4D97-AF65-F5344CB8AC3E}">
        <p14:creationId xmlns:p14="http://schemas.microsoft.com/office/powerpoint/2010/main" val="57930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0F112D-B21F-4852-A932-ABA5DAC8C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2" y="753036"/>
            <a:ext cx="11362764" cy="5365376"/>
          </a:xfrm>
          <a:prstGeom prst="rect">
            <a:avLst/>
          </a:prstGeom>
        </p:spPr>
      </p:pic>
    </p:spTree>
    <p:extLst>
      <p:ext uri="{BB962C8B-B14F-4D97-AF65-F5344CB8AC3E}">
        <p14:creationId xmlns:p14="http://schemas.microsoft.com/office/powerpoint/2010/main" val="422289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873C-ABCC-4F7F-A993-A3DA3376C7AA}"/>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9054B04E-9D28-4984-995A-00473F0640A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Through this project, we showed how we can leverage Machine learning to obtain the underlying emotion from speech audio data and some insights on the human expression of emotion through voice. This system can be employed in a variety of setups like Call Centre for complaints or marketing, in voice-based virtual assistants or chatbots, in linguistic research, etc</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future work, we will continue to further study speech emotion recognition and further expand the training data set. Our ultimate aim is to study how to improve the recognition rate of speech emotion recognition.</a:t>
            </a:r>
          </a:p>
          <a:p>
            <a:pPr marL="0" indent="0" algn="just">
              <a:lnSpc>
                <a:spcPct val="150000"/>
              </a:lnSpc>
              <a:buNone/>
            </a:pPr>
            <a:endParaRPr lang="en-US" sz="2000" b="1" i="0" dirty="0">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75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F770A-406A-458B-AF31-B23103A6FFB7}"/>
              </a:ext>
            </a:extLst>
          </p:cNvPr>
          <p:cNvSpPr>
            <a:spLocks noGrp="1"/>
          </p:cNvSpPr>
          <p:nvPr>
            <p:ph idx="1"/>
          </p:nvPr>
        </p:nvSpPr>
        <p:spPr>
          <a:xfrm>
            <a:off x="838200" y="874059"/>
            <a:ext cx="10515600" cy="5302904"/>
          </a:xfrm>
        </p:spPr>
        <p:txBody>
          <a:bodyPr/>
          <a:lstStyle/>
          <a:p>
            <a:endParaRPr lang="en-IN" dirty="0"/>
          </a:p>
          <a:p>
            <a:endParaRPr lang="en-IN" dirty="0"/>
          </a:p>
          <a:p>
            <a:endParaRPr lang="en-IN" dirty="0"/>
          </a:p>
          <a:p>
            <a:endParaRPr lang="en-IN" dirty="0"/>
          </a:p>
          <a:p>
            <a:pPr marL="0" indent="0" algn="ctr">
              <a:buNone/>
            </a:pPr>
            <a:r>
              <a:rPr lang="en-IN" sz="6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950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4441-18C6-4A8F-B78E-48EE5125053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Objectives </a:t>
            </a:r>
          </a:p>
        </p:txBody>
      </p:sp>
      <p:sp>
        <p:nvSpPr>
          <p:cNvPr id="3" name="Content Placeholder 2">
            <a:extLst>
              <a:ext uri="{FF2B5EF4-FFF2-40B4-BE49-F238E27FC236}">
                <a16:creationId xmlns:a16="http://schemas.microsoft.com/office/drawing/2014/main" id="{95A75F3D-9634-4BDC-9F66-E577A2588471}"/>
              </a:ext>
            </a:extLst>
          </p:cNvPr>
          <p:cNvSpPr>
            <a:spLocks noGrp="1"/>
          </p:cNvSpPr>
          <p:nvPr>
            <p:ph idx="1"/>
          </p:nvPr>
        </p:nvSpPr>
        <p:spPr/>
        <p:txBody>
          <a:bodyPr>
            <a:normAutofit/>
          </a:bodyPr>
          <a:lstStyle/>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objective of SER is to improve man-machine interface.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choose a good emotional speech database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extract effective features, and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design reliable classifiers using machine learning algorithms.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predict the emotion from speech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81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C40A-1B30-4CD0-BD2E-115D5AF52851}"/>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Description</a:t>
            </a:r>
            <a:r>
              <a:rPr lang="en-IN" sz="4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3E843D9-6C61-4F9D-B9F9-17A96C9F3667}"/>
              </a:ext>
            </a:extLst>
          </p:cNvPr>
          <p:cNvSpPr>
            <a:spLocks noGrp="1"/>
          </p:cNvSpPr>
          <p:nvPr>
            <p:ph idx="1"/>
          </p:nvPr>
        </p:nvSpPr>
        <p:spPr>
          <a:xfrm>
            <a:off x="838200" y="1479176"/>
            <a:ext cx="10515600" cy="4697787"/>
          </a:xfrm>
        </p:spPr>
        <p:txBody>
          <a:bodyPr>
            <a:norm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Research has revealed the powerful role that emotion play in shaping human social interaction.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Emotional displays convey considerable information about the mental state of an individual. This has opened up a new research field called automatic emotion recognition, having basic goals to understand and retrieve desired emotions.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SER aims to recognize the underlying emotional state of a speaker from his/her voice. The area has received increasing research interest all through current years.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Practical applications of emotion recognition systems can be found in many domains such as audio/video surveillance, web-based learning, commercial applications, clinical studies, entertainment, banking, call centers, computer games and psychiatric diagnosis.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addition, other real applications include remote tracking of persons in a distressed phase, communication between human and robots</a:t>
            </a:r>
            <a:r>
              <a:rPr lang="en-US" sz="2000">
                <a:latin typeface="Times New Roman" panose="02020603050405020304" pitchFamily="18" charset="0"/>
                <a:cs typeface="Times New Roman" panose="02020603050405020304" pitchFamily="18" charset="0"/>
              </a:rPr>
              <a:t>, customer </a:t>
            </a:r>
            <a:r>
              <a:rPr lang="en-US" sz="2000" dirty="0">
                <a:latin typeface="Times New Roman" panose="02020603050405020304" pitchFamily="18" charset="0"/>
                <a:cs typeface="Times New Roman" panose="02020603050405020304" pitchFamily="18" charset="0"/>
              </a:rPr>
              <a:t>care services, where emotion is perpetually expressed.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36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0A34-B0C5-4AB1-AE79-0E83AA9DFC5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63FA887C-4D81-4F23-9C92-6F4AE6AADFFC}"/>
              </a:ext>
            </a:extLst>
          </p:cNvPr>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Ryerson Audio-Visual Database of Emotional Speech and Song (RAVDESS)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Speech audio-only files (16bit, 48kHz .wav) from the RAVDESS.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RAVDESS contains 1440 files: 60 trials per actor x 24 actors = 1440. The RAVDESS contains 24 professional actors (12 female, 12 male), vocalizing two lexically-matched statements in a neutral North American accent.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Speech emotions includes calm, happy, sad, angry, fearful, surprise, and disgust expressions. Each expression is produced at two levels of emotional intensity (normal, strong), with an additional neutral expression.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16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8033-A239-4CB4-9D96-29E6D9270D3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Input/ Output and Code Description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F3E777-3ED3-4D75-B7C9-F3F5B1FDB42B}"/>
              </a:ext>
            </a:extLst>
          </p:cNvPr>
          <p:cNvSpPr>
            <a:spLocks noGrp="1"/>
          </p:cNvSpPr>
          <p:nvPr>
            <p:ph idx="1"/>
          </p:nvPr>
        </p:nvSpPr>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Load dataset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Extract features from each data in the dataset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Split data into two - training &amp; testing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Construct model using </a:t>
            </a:r>
            <a:r>
              <a:rPr lang="en-IN" sz="2000" dirty="0" err="1">
                <a:latin typeface="Times New Roman" panose="02020603050405020304" pitchFamily="18" charset="0"/>
                <a:cs typeface="Times New Roman" panose="02020603050405020304" pitchFamily="18" charset="0"/>
              </a:rPr>
              <a:t>MLPClasssifier</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Save the model</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Predict using the created model</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Input: audio file</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Output: emotions(happy, sad, angry, neutral)</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04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0720-F99D-4D34-803E-B35866B7A66A}"/>
              </a:ext>
            </a:extLst>
          </p:cNvPr>
          <p:cNvSpPr>
            <a:spLocks noGrp="1"/>
          </p:cNvSpPr>
          <p:nvPr>
            <p:ph type="title"/>
          </p:nvPr>
        </p:nvSpPr>
        <p:spPr>
          <a:xfrm>
            <a:off x="838200" y="457200"/>
            <a:ext cx="10515600" cy="1035424"/>
          </a:xfrm>
        </p:spPr>
        <p:txBody>
          <a:bodyPr>
            <a:normAutofit fontScale="90000"/>
          </a:bodyPr>
          <a:lstStyle/>
          <a:p>
            <a:r>
              <a:rPr lang="en-US" altLang="zh-CN" sz="3600" b="1" dirty="0">
                <a:latin typeface="Times New Roman" panose="02020603050405020304" pitchFamily="18" charset="0"/>
                <a:ea typeface="Microsoft YaHei" panose="020B0503020204020204" pitchFamily="34" charset="-122"/>
                <a:cs typeface="Times New Roman" panose="02020603050405020304" pitchFamily="18" charset="0"/>
                <a:sym typeface="+mn-ea"/>
              </a:rPr>
              <a:t>About User interface deign and Back-end design</a:t>
            </a:r>
            <a:br>
              <a:rPr lang="en-US" altLang="zh-CN" sz="4000" dirty="0">
                <a:solidFill>
                  <a:schemeClr val="tx1">
                    <a:lumMod val="65000"/>
                    <a:lumOff val="35000"/>
                  </a:schemeClr>
                </a:solidFill>
                <a:latin typeface="Arial" panose="020B0604020202020204" pitchFamily="34" charset="0"/>
                <a:cs typeface="Arial" panose="020B0604020202020204" pitchFamily="34"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46A37E-5875-4F1D-8BB0-677FB7650938}"/>
              </a:ext>
            </a:extLst>
          </p:cNvPr>
          <p:cNvSpPr>
            <a:spLocks noGrp="1"/>
          </p:cNvSpPr>
          <p:nvPr>
            <p:ph idx="1"/>
          </p:nvPr>
        </p:nvSpPr>
        <p:spPr>
          <a:xfrm>
            <a:off x="838200" y="1492624"/>
            <a:ext cx="10515600" cy="4684339"/>
          </a:xfrm>
        </p:spPr>
        <p:txBody>
          <a:bodyPr>
            <a:normAutofit/>
          </a:bodyPr>
          <a:lstStyle/>
          <a:p>
            <a:pPr defTabSz="913765">
              <a:lnSpc>
                <a:spcPct val="13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Python - </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Reasons for using the Python language in this project is due to its simple syntax, the development of applications with Python is fast when compared to many programming languages.</a:t>
            </a:r>
          </a:p>
          <a:p>
            <a:pPr>
              <a:lnSpc>
                <a:spcPct val="15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scikit-learn</a:t>
            </a:r>
            <a:r>
              <a:rPr lang="en-US" sz="2000" b="1" i="0" dirty="0">
                <a:effectLst/>
                <a:latin typeface="Times New Roman" panose="02020603050405020304" pitchFamily="18" charset="0"/>
                <a:cs typeface="Times New Roman" panose="02020603050405020304" pitchFamily="18" charset="0"/>
              </a:rPr>
              <a:t> - </a:t>
            </a:r>
            <a:r>
              <a:rPr lang="en-US" sz="2000" b="0" i="0" dirty="0">
                <a:effectLst/>
                <a:latin typeface="Times New Roman" panose="02020603050405020304" pitchFamily="18" charset="0"/>
                <a:cs typeface="Times New Roman" panose="02020603050405020304" pitchFamily="18" charset="0"/>
              </a:rPr>
              <a:t>Scikit-learn is probably the most useful </a:t>
            </a:r>
            <a:r>
              <a:rPr lang="en-US" sz="2000" i="0" dirty="0">
                <a:effectLst/>
                <a:latin typeface="Times New Roman" panose="02020603050405020304" pitchFamily="18" charset="0"/>
                <a:cs typeface="Times New Roman" panose="02020603050405020304" pitchFamily="18" charset="0"/>
              </a:rPr>
              <a:t>library for machine learning in Python</a:t>
            </a:r>
            <a:r>
              <a:rPr lang="en-US" sz="2000" b="0" i="0" dirty="0">
                <a:effectLst/>
                <a:latin typeface="Times New Roman" panose="02020603050405020304" pitchFamily="18" charset="0"/>
                <a:cs typeface="Times New Roman" panose="02020603050405020304" pitchFamily="18" charset="0"/>
              </a:rPr>
              <a:t>. The </a:t>
            </a:r>
            <a:r>
              <a:rPr lang="en-US" sz="2000" b="0" i="0" dirty="0" err="1">
                <a:effectLst/>
                <a:latin typeface="Times New Roman" panose="02020603050405020304" pitchFamily="18" charset="0"/>
                <a:cs typeface="Times New Roman" panose="02020603050405020304" pitchFamily="18" charset="0"/>
              </a:rPr>
              <a:t>sklearn</a:t>
            </a:r>
            <a:r>
              <a:rPr lang="en-US" sz="2000" b="0" i="0" dirty="0">
                <a:effectLst/>
                <a:latin typeface="Times New Roman" panose="02020603050405020304" pitchFamily="18" charset="0"/>
                <a:cs typeface="Times New Roman" panose="02020603050405020304" pitchFamily="18" charset="0"/>
              </a:rPr>
              <a:t> library contains a lot of efficient tools for machine learning and statistical modeling including classification, regression, clustering and dimensionality reduction.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15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D0471-AC17-499F-9D53-F1F1F535FA53}"/>
              </a:ext>
            </a:extLst>
          </p:cNvPr>
          <p:cNvSpPr>
            <a:spLocks noGrp="1"/>
          </p:cNvSpPr>
          <p:nvPr>
            <p:ph idx="1"/>
          </p:nvPr>
        </p:nvSpPr>
        <p:spPr>
          <a:xfrm>
            <a:off x="591671" y="228600"/>
            <a:ext cx="11040035" cy="6481482"/>
          </a:xfrm>
        </p:spPr>
        <p:txBody>
          <a:bodyPr>
            <a:normAutofit/>
          </a:bodyPr>
          <a:lstStyle/>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Flask</a:t>
            </a:r>
            <a:r>
              <a:rPr lang="en-US" sz="2000" dirty="0">
                <a:latin typeface="Times New Roman" panose="02020603050405020304" pitchFamily="18" charset="0"/>
                <a:cs typeface="Times New Roman" panose="02020603050405020304" pitchFamily="18" charset="0"/>
              </a:rPr>
              <a:t> -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Flask is a small and lightweight Python web framework that provides useful tools and features that make creating web applications in Python easier.</a:t>
            </a:r>
            <a:endParaRPr lang="en-IN" altLang="zh-CN" sz="2000" dirty="0">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sz="2000" b="1" dirty="0">
                <a:latin typeface="Times New Roman" panose="02020603050405020304" pitchFamily="18" charset="0"/>
                <a:ea typeface="Microsoft YaHei" panose="020B0503020204020204" pitchFamily="34" charset="-122"/>
                <a:cs typeface="Times New Roman" panose="02020603050405020304" pitchFamily="18" charset="0"/>
              </a:rPr>
              <a:t>HTML AND CSS </a:t>
            </a: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HTML is Hypertext Markup Language. CSS is Cascading Style Sheet language. HTML is used to structure the content on the web page. CSS is used to add style to the content of a web page.</a:t>
            </a:r>
          </a:p>
          <a:p>
            <a:pPr>
              <a:lnSpc>
                <a:spcPct val="150000"/>
              </a:lnSpc>
              <a:buFont typeface="Wingdings" panose="05000000000000000000" pitchFamily="2" charset="2"/>
              <a:buChar char="Ø"/>
            </a:pPr>
            <a:endPar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15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35EC-53C1-47E4-A9B4-4DE7FC7F188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Sample Screen Shots</a:t>
            </a:r>
          </a:p>
        </p:txBody>
      </p:sp>
      <p:pic>
        <p:nvPicPr>
          <p:cNvPr id="5" name="Content Placeholder 4">
            <a:extLst>
              <a:ext uri="{FF2B5EF4-FFF2-40B4-BE49-F238E27FC236}">
                <a16:creationId xmlns:a16="http://schemas.microsoft.com/office/drawing/2014/main" id="{875E6911-6129-4153-8745-4AD64B621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160" y="1825624"/>
            <a:ext cx="10227639" cy="4830669"/>
          </a:xfrm>
        </p:spPr>
      </p:pic>
    </p:spTree>
    <p:extLst>
      <p:ext uri="{BB962C8B-B14F-4D97-AF65-F5344CB8AC3E}">
        <p14:creationId xmlns:p14="http://schemas.microsoft.com/office/powerpoint/2010/main" val="359509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B2F61F-687A-4D6C-9D78-2070473A4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45459"/>
            <a:ext cx="10515600" cy="5230905"/>
          </a:xfrm>
        </p:spPr>
      </p:pic>
    </p:spTree>
    <p:extLst>
      <p:ext uri="{BB962C8B-B14F-4D97-AF65-F5344CB8AC3E}">
        <p14:creationId xmlns:p14="http://schemas.microsoft.com/office/powerpoint/2010/main" val="798633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1071</TotalTime>
  <Words>845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Speech Emotion Recognition (SER)</vt:lpstr>
      <vt:lpstr>Objectives </vt:lpstr>
      <vt:lpstr>Description </vt:lpstr>
      <vt:lpstr>Dataset</vt:lpstr>
      <vt:lpstr>Input/ Output and Code Description</vt:lpstr>
      <vt:lpstr>About User interface deign and Back-end design </vt:lpstr>
      <vt:lpstr>PowerPoint Presentation</vt:lpstr>
      <vt:lpstr>Sample Screen Shots</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and Classification</dc:title>
  <dc:creator>Ann Sarah Babu</dc:creator>
  <cp:lastModifiedBy>Ann Sarah Babu</cp:lastModifiedBy>
  <cp:revision>52</cp:revision>
  <dcterms:created xsi:type="dcterms:W3CDTF">2022-01-16T12:15:49Z</dcterms:created>
  <dcterms:modified xsi:type="dcterms:W3CDTF">2022-03-02T04:50:36Z</dcterms:modified>
</cp:coreProperties>
</file>