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ea5c14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ea5c14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They conducted a pearson correlation on each of the 111 genesets</a:t>
            </a:r>
            <a:endParaRPr/>
          </a:p>
          <a:p>
            <a:pPr indent="-298450" lvl="0" marL="457200" rtl="0" algn="l">
              <a:spcBef>
                <a:spcPts val="0"/>
              </a:spcBef>
              <a:spcAft>
                <a:spcPts val="0"/>
              </a:spcAft>
              <a:buSzPts val="1100"/>
              <a:buChar char="-"/>
            </a:pPr>
            <a:r>
              <a:rPr lang="en-GB"/>
              <a:t>The Immune response genes clustered together and also the rest</a:t>
            </a:r>
            <a:endParaRPr/>
          </a:p>
          <a:p>
            <a:pPr indent="-298450" lvl="0" marL="457200" rtl="0" algn="l">
              <a:spcBef>
                <a:spcPts val="0"/>
              </a:spcBef>
              <a:spcAft>
                <a:spcPts val="0"/>
              </a:spcAft>
              <a:buSzPts val="1100"/>
              <a:buChar char="-"/>
            </a:pPr>
            <a:r>
              <a:rPr lang="en-GB"/>
              <a:t>Little association </a:t>
            </a:r>
            <a:r>
              <a:rPr lang="en-GB"/>
              <a:t>between</a:t>
            </a:r>
            <a:r>
              <a:rPr lang="en-GB"/>
              <a:t> ISGs and Immune </a:t>
            </a:r>
            <a:r>
              <a:rPr lang="en-GB"/>
              <a:t>response</a:t>
            </a:r>
            <a:r>
              <a:rPr lang="en-GB"/>
              <a:t> group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ea5c142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ea5c142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Transcriptional profiles of lesions caused by by L.major and L.tropica was very similar i.e. no significant distinction </a:t>
            </a:r>
            <a:r>
              <a:rPr lang="en-GB"/>
              <a:t>between</a:t>
            </a:r>
            <a:r>
              <a:rPr lang="en-GB"/>
              <a:t> the two</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ea5c142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ea5c142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When comparing the 10 samples of L.major vs the 9 of L.tropica</a:t>
            </a:r>
            <a:endParaRPr/>
          </a:p>
          <a:p>
            <a:pPr indent="-298450" lvl="0" marL="457200" rtl="0" algn="l">
              <a:spcBef>
                <a:spcPts val="0"/>
              </a:spcBef>
              <a:spcAft>
                <a:spcPts val="0"/>
              </a:spcAft>
              <a:buSzPts val="1100"/>
              <a:buChar char="-"/>
            </a:pPr>
            <a:r>
              <a:rPr lang="en-GB"/>
              <a:t>3 genes were upregulated in L.major and were functionally non-related</a:t>
            </a:r>
            <a:endParaRPr/>
          </a:p>
          <a:p>
            <a:pPr indent="-298450" lvl="0" marL="457200" rtl="0" algn="l">
              <a:spcBef>
                <a:spcPts val="0"/>
              </a:spcBef>
              <a:spcAft>
                <a:spcPts val="0"/>
              </a:spcAft>
              <a:buSzPts val="1100"/>
              <a:buChar char="-"/>
            </a:pPr>
            <a:r>
              <a:rPr lang="en-GB"/>
              <a:t>14 genes were upreg in L.tropica and play a role in CD8+ T cell immune response</a:t>
            </a:r>
            <a:endParaRPr/>
          </a:p>
          <a:p>
            <a:pPr indent="-298450" lvl="0" marL="457200" rtl="0" algn="l">
              <a:spcBef>
                <a:spcPts val="0"/>
              </a:spcBef>
              <a:spcAft>
                <a:spcPts val="0"/>
              </a:spcAft>
              <a:buSzPts val="1100"/>
              <a:buChar char="-"/>
            </a:pPr>
            <a:r>
              <a:rPr lang="en-GB"/>
              <a:t>Conclusion the two have similar gene signatures but L.tropica presented an aggravated inflammatory/cytotoxic profile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ec70b7d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ec70b7d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The variations in the parasite transcripts across the </a:t>
            </a:r>
            <a:r>
              <a:rPr lang="en-GB"/>
              <a:t>patients samples was not due to the infecting species, patients age or patient’s gender</a:t>
            </a:r>
            <a:endParaRPr/>
          </a:p>
          <a:p>
            <a:pPr indent="-298450" lvl="0" marL="457200" rtl="0" algn="l">
              <a:spcBef>
                <a:spcPts val="0"/>
              </a:spcBef>
              <a:spcAft>
                <a:spcPts val="0"/>
              </a:spcAft>
              <a:buSzPts val="1100"/>
              <a:buChar char="-"/>
            </a:pPr>
            <a:r>
              <a:rPr lang="en-GB"/>
              <a:t>They proceeded to correlate genes transcripts with the expression levels of the KPM11 and RRNA 45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ea5c142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ea5c142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solidFill>
                  <a:schemeClr val="dk1"/>
                </a:solidFill>
              </a:rPr>
              <a:t>Why did they chose the KMP11 and RRNA 45 genes to analyse parasite load?</a:t>
            </a:r>
            <a:endParaRPr/>
          </a:p>
          <a:p>
            <a:pPr indent="-298450" lvl="0" marL="457200" rtl="0" algn="l">
              <a:spcBef>
                <a:spcPts val="0"/>
              </a:spcBef>
              <a:spcAft>
                <a:spcPts val="0"/>
              </a:spcAft>
              <a:buSzPts val="1100"/>
              <a:buChar char="-"/>
            </a:pPr>
            <a:r>
              <a:rPr lang="en-GB"/>
              <a:t>Plotted pearson correlations between the host genes whose expression was either positively or negatively correlated to the parasite load</a:t>
            </a:r>
            <a:endParaRPr/>
          </a:p>
          <a:p>
            <a:pPr indent="0" lvl="0" marL="0" rtl="0" algn="l">
              <a:spcBef>
                <a:spcPts val="0"/>
              </a:spcBef>
              <a:spcAft>
                <a:spcPts val="0"/>
              </a:spcAft>
              <a:buNone/>
            </a:pPr>
            <a:r>
              <a:rPr lang="en-GB"/>
              <a:t>-  a total of 7 genes were positively correlated mRNA of KPM11 and RRNA 45 such as IL10 and IL4</a:t>
            </a:r>
            <a:endParaRPr/>
          </a:p>
          <a:p>
            <a:pPr indent="0" lvl="0" marL="0" rtl="0" algn="l">
              <a:spcBef>
                <a:spcPts val="0"/>
              </a:spcBef>
              <a:spcAft>
                <a:spcPts val="0"/>
              </a:spcAft>
              <a:buNone/>
            </a:pPr>
            <a:r>
              <a:rPr lang="en-GB"/>
              <a:t>Only TDO was negatively correlated to the 2 genes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ea5c1427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ea5c1427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a5c1427e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ea5c1427e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a785693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a785693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kenya about 4,000 are affected annually but about 5,000,000 are at risk as shown by a recent paper done by Everlyne Wambui on characterization of VL in marsabit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a84ff12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a84ff12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a84ff12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a84ff12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ea5c1427e_0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ea5c1427e_0_1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Internal transcriber sequence 1</a:t>
            </a:r>
            <a:endParaRPr/>
          </a:p>
          <a:p>
            <a:pPr indent="0" lvl="0" marL="0" rtl="0" algn="l">
              <a:spcBef>
                <a:spcPts val="0"/>
              </a:spcBef>
              <a:spcAft>
                <a:spcPts val="0"/>
              </a:spcAft>
              <a:buNone/>
            </a:pPr>
            <a:r>
              <a:rPr lang="en-GB"/>
              <a:t>Comparative marker selection package on the genepattern platform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e6f03ca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e6f03ca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genes were categorized according to the biological processes they are involved in</a:t>
            </a:r>
            <a:endParaRPr/>
          </a:p>
          <a:p>
            <a:pPr indent="-298450" lvl="0" marL="457200" rtl="0" algn="l">
              <a:spcBef>
                <a:spcPts val="0"/>
              </a:spcBef>
              <a:spcAft>
                <a:spcPts val="0"/>
              </a:spcAft>
              <a:buSzPts val="1100"/>
              <a:buChar char="-"/>
            </a:pPr>
            <a:r>
              <a:rPr lang="en-GB"/>
              <a:t>Identify new genes</a:t>
            </a:r>
            <a:endParaRPr/>
          </a:p>
          <a:p>
            <a:pPr indent="-298450" lvl="0" marL="457200" rtl="0" algn="l">
              <a:spcBef>
                <a:spcPts val="0"/>
              </a:spcBef>
              <a:spcAft>
                <a:spcPts val="0"/>
              </a:spcAft>
              <a:buSzPts val="1100"/>
              <a:buChar char="-"/>
            </a:pPr>
            <a:r>
              <a:rPr lang="en-GB"/>
              <a:t>Define gene signatures</a:t>
            </a:r>
            <a:endParaRPr/>
          </a:p>
          <a:p>
            <a:pPr indent="-298450" lvl="0" marL="457200" rtl="0" algn="l">
              <a:spcBef>
                <a:spcPts val="0"/>
              </a:spcBef>
              <a:spcAft>
                <a:spcPts val="0"/>
              </a:spcAft>
              <a:buSzPts val="1100"/>
              <a:buChar char="-"/>
            </a:pPr>
            <a:r>
              <a:rPr lang="en-GB"/>
              <a:t>Identify genes whose expression is impacted by parasite load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e6f03ca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e6f03ca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PCA resolved the samples into two groups healthy and lesions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e6f03ca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e6f03ca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normal and CL are compared, CL bear elevated levels of transcripts involved in the immune response and conversely significant downregulation of transcripts involved in epidermal integrity and arginine and fatty acid metabolism</a:t>
            </a:r>
            <a:endParaRPr/>
          </a:p>
          <a:p>
            <a:pPr indent="-298450" lvl="0" marL="457200" rtl="0" algn="l">
              <a:spcBef>
                <a:spcPts val="0"/>
              </a:spcBef>
              <a:spcAft>
                <a:spcPts val="0"/>
              </a:spcAft>
              <a:buSzPts val="1100"/>
              <a:buChar char="-"/>
            </a:pPr>
            <a:r>
              <a:rPr lang="en-GB"/>
              <a:t>A total of 111 genes were differentially expressed. 89 upregulated and 22 downregulated</a:t>
            </a:r>
            <a:endParaRPr/>
          </a:p>
          <a:p>
            <a:pPr indent="-298450" lvl="0" marL="457200" rtl="0" algn="l">
              <a:spcBef>
                <a:spcPts val="0"/>
              </a:spcBef>
              <a:spcAft>
                <a:spcPts val="0"/>
              </a:spcAft>
              <a:buSzPts val="1100"/>
              <a:buChar char="-"/>
            </a:pPr>
            <a:r>
              <a:rPr lang="en-GB"/>
              <a:t>Conclusion leish induces recruitment of immune cells to the site of infection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6f03ca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6f03ca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Checked individual contribution of  the 111 genes to the </a:t>
            </a:r>
            <a:r>
              <a:rPr lang="en-GB"/>
              <a:t>variation</a:t>
            </a:r>
            <a:r>
              <a:rPr lang="en-GB"/>
              <a:t> from the normal which was about 47% variance</a:t>
            </a:r>
            <a:endParaRPr/>
          </a:p>
          <a:p>
            <a:pPr indent="-298450" lvl="0" marL="457200" rtl="0" algn="l">
              <a:spcBef>
                <a:spcPts val="0"/>
              </a:spcBef>
              <a:spcAft>
                <a:spcPts val="0"/>
              </a:spcAft>
              <a:buSzPts val="1100"/>
              <a:buChar char="-"/>
            </a:pPr>
            <a:r>
              <a:rPr lang="en-GB"/>
              <a:t>This would allow to check for co-suppression or co-induction</a:t>
            </a:r>
            <a:endParaRPr/>
          </a:p>
          <a:p>
            <a:pPr indent="-298450" lvl="0" marL="457200" rtl="0" algn="l">
              <a:spcBef>
                <a:spcPts val="0"/>
              </a:spcBef>
              <a:spcAft>
                <a:spcPts val="0"/>
              </a:spcAft>
              <a:buSzPts val="1100"/>
              <a:buChar char="-"/>
            </a:pPr>
            <a:r>
              <a:rPr lang="en-GB"/>
              <a:t>They needed to check if the particular groups </a:t>
            </a:r>
            <a:r>
              <a:rPr lang="en-GB"/>
              <a:t>correlated</a:t>
            </a:r>
            <a:r>
              <a:rPr lang="en-GB"/>
              <a:t> with each other</a:t>
            </a:r>
            <a:endParaRPr/>
          </a:p>
          <a:p>
            <a:pPr indent="-298450" lvl="0" marL="457200" rtl="0" algn="l">
              <a:spcBef>
                <a:spcPts val="0"/>
              </a:spcBef>
              <a:spcAft>
                <a:spcPts val="0"/>
              </a:spcAft>
              <a:buSzPts val="1100"/>
              <a:buChar char="-"/>
            </a:pPr>
            <a:r>
              <a:rPr lang="en-GB"/>
              <a:t>Divergent genes were genes that were downregulated in the lesions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1888684" y="1746100"/>
            <a:ext cx="5377500" cy="16461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35740"/>
              <a:buFont typeface="Arial"/>
              <a:buNone/>
            </a:pPr>
            <a:r>
              <a:rPr b="1" lang="en-GB" sz="3077">
                <a:solidFill>
                  <a:schemeClr val="dk1"/>
                </a:solidFill>
              </a:rPr>
              <a:t>Transcriptional Analysis of Human Skin Lesions Identifies Tryptophan-2,3-Deoxygenase as a Restriction Factor for Cutaneous </a:t>
            </a:r>
            <a:r>
              <a:rPr b="1" i="1" lang="en-GB" sz="3077">
                <a:solidFill>
                  <a:schemeClr val="dk1"/>
                </a:solidFill>
              </a:rPr>
              <a:t>Leishmania</a:t>
            </a:r>
            <a:endParaRPr b="1" i="1" sz="3077">
              <a:solidFill>
                <a:schemeClr val="dk1"/>
              </a:solidFill>
            </a:endParaRPr>
          </a:p>
          <a:p>
            <a:pPr indent="0" lvl="0" marL="0" rtl="0" algn="ctr">
              <a:spcBef>
                <a:spcPts val="600"/>
              </a:spcBef>
              <a:spcAft>
                <a:spcPts val="0"/>
              </a:spcAft>
              <a:buNone/>
            </a:pPr>
            <a:r>
              <a:t/>
            </a:r>
            <a:endParaRPr/>
          </a:p>
        </p:txBody>
      </p:sp>
      <p:sp>
        <p:nvSpPr>
          <p:cNvPr id="129" name="Google Shape;129;p13"/>
          <p:cNvSpPr txBox="1"/>
          <p:nvPr>
            <p:ph idx="4294967295" type="subTitle"/>
          </p:nvPr>
        </p:nvSpPr>
        <p:spPr>
          <a:xfrm>
            <a:off x="752775" y="4113383"/>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1"/>
                </a:solidFill>
              </a:rPr>
              <a:t>Presented by John Njogu</a:t>
            </a:r>
            <a:endParaRPr sz="1400">
              <a:solidFill>
                <a:schemeClr val="dk1"/>
              </a:solidFill>
            </a:endParaRPr>
          </a:p>
        </p:txBody>
      </p:sp>
      <p:sp>
        <p:nvSpPr>
          <p:cNvPr id="130" name="Google Shape;130;p13"/>
          <p:cNvSpPr txBox="1"/>
          <p:nvPr/>
        </p:nvSpPr>
        <p:spPr>
          <a:xfrm>
            <a:off x="3818225" y="3601025"/>
            <a:ext cx="29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Calibri"/>
                <a:ea typeface="Calibri"/>
                <a:cs typeface="Calibri"/>
                <a:sym typeface="Calibri"/>
              </a:rPr>
              <a:t>By: Vasco Rodrigues et al., 2019</a:t>
            </a:r>
            <a:endParaRPr>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1373325" y="204800"/>
            <a:ext cx="6192975" cy="473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1973025" y="828675"/>
            <a:ext cx="4705250" cy="4110125"/>
          </a:xfrm>
          <a:prstGeom prst="rect">
            <a:avLst/>
          </a:prstGeom>
          <a:noFill/>
          <a:ln>
            <a:noFill/>
          </a:ln>
        </p:spPr>
      </p:pic>
      <p:sp>
        <p:nvSpPr>
          <p:cNvPr id="196" name="Google Shape;196;p23"/>
          <p:cNvSpPr txBox="1"/>
          <p:nvPr>
            <p:ph type="title"/>
          </p:nvPr>
        </p:nvSpPr>
        <p:spPr>
          <a:xfrm>
            <a:off x="757350" y="421925"/>
            <a:ext cx="462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t>PCA analysis of the Infected</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152400" y="649750"/>
            <a:ext cx="5907526" cy="4305300"/>
          </a:xfrm>
          <a:prstGeom prst="rect">
            <a:avLst/>
          </a:prstGeom>
          <a:noFill/>
          <a:ln>
            <a:noFill/>
          </a:ln>
        </p:spPr>
      </p:pic>
      <p:pic>
        <p:nvPicPr>
          <p:cNvPr id="202" name="Google Shape;202;p24"/>
          <p:cNvPicPr preferRelativeResize="0"/>
          <p:nvPr/>
        </p:nvPicPr>
        <p:blipFill>
          <a:blip r:embed="rId4">
            <a:alphaModFix/>
          </a:blip>
          <a:stretch>
            <a:fillRect/>
          </a:stretch>
        </p:blipFill>
        <p:spPr>
          <a:xfrm>
            <a:off x="5605750" y="955575"/>
            <a:ext cx="3305126" cy="2983600"/>
          </a:xfrm>
          <a:prstGeom prst="rect">
            <a:avLst/>
          </a:prstGeom>
          <a:noFill/>
          <a:ln>
            <a:noFill/>
          </a:ln>
        </p:spPr>
      </p:pic>
      <p:sp>
        <p:nvSpPr>
          <p:cNvPr id="203" name="Google Shape;203;p24"/>
          <p:cNvSpPr txBox="1"/>
          <p:nvPr/>
        </p:nvSpPr>
        <p:spPr>
          <a:xfrm>
            <a:off x="681375" y="325800"/>
            <a:ext cx="5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4" name="Google Shape;204;p24"/>
          <p:cNvSpPr txBox="1"/>
          <p:nvPr/>
        </p:nvSpPr>
        <p:spPr>
          <a:xfrm>
            <a:off x="860663" y="386175"/>
            <a:ext cx="4186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Nunito"/>
                <a:ea typeface="Nunito"/>
                <a:cs typeface="Nunito"/>
                <a:sym typeface="Nunito"/>
              </a:rPr>
              <a:t>Transcriptional profile</a:t>
            </a:r>
            <a:endParaRPr sz="2800">
              <a:solidFill>
                <a:schemeClr val="lt1"/>
              </a:solidFill>
              <a:latin typeface="Nunito"/>
              <a:ea typeface="Nunito"/>
              <a:cs typeface="Nunito"/>
              <a:sym typeface="Nunito"/>
            </a:endParaRPr>
          </a:p>
        </p:txBody>
      </p:sp>
      <p:sp>
        <p:nvSpPr>
          <p:cNvPr id="205" name="Google Shape;205;p24"/>
          <p:cNvSpPr txBox="1"/>
          <p:nvPr/>
        </p:nvSpPr>
        <p:spPr>
          <a:xfrm>
            <a:off x="5882550" y="694825"/>
            <a:ext cx="9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3 genes</a:t>
            </a:r>
            <a:endParaRPr/>
          </a:p>
        </p:txBody>
      </p:sp>
      <p:sp>
        <p:nvSpPr>
          <p:cNvPr id="206" name="Google Shape;206;p24"/>
          <p:cNvSpPr txBox="1"/>
          <p:nvPr/>
        </p:nvSpPr>
        <p:spPr>
          <a:xfrm>
            <a:off x="7704675" y="694825"/>
            <a:ext cx="10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14 genes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t>Recent studies had suggested  that parasite load in lesions impacts the type and magnitude of the immune response induced  during Cutaneous Leishmaniasis caused by L. braziliensis by Christensen et al., 2016</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6"/>
          <p:cNvPicPr preferRelativeResize="0"/>
          <p:nvPr/>
        </p:nvPicPr>
        <p:blipFill>
          <a:blip r:embed="rId3">
            <a:alphaModFix/>
          </a:blip>
          <a:stretch>
            <a:fillRect/>
          </a:stretch>
        </p:blipFill>
        <p:spPr>
          <a:xfrm>
            <a:off x="837099" y="1022075"/>
            <a:ext cx="7288549" cy="4015800"/>
          </a:xfrm>
          <a:prstGeom prst="rect">
            <a:avLst/>
          </a:prstGeom>
          <a:noFill/>
          <a:ln>
            <a:noFill/>
          </a:ln>
        </p:spPr>
      </p:pic>
      <p:sp>
        <p:nvSpPr>
          <p:cNvPr id="217" name="Google Shape;217;p26"/>
          <p:cNvSpPr txBox="1"/>
          <p:nvPr/>
        </p:nvSpPr>
        <p:spPr>
          <a:xfrm>
            <a:off x="927725" y="452675"/>
            <a:ext cx="5466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Nunito"/>
                <a:ea typeface="Nunito"/>
                <a:cs typeface="Nunito"/>
                <a:sym typeface="Nunito"/>
              </a:rPr>
              <a:t>Correlation between transcript levels</a:t>
            </a:r>
            <a:endParaRPr sz="25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23" name="Google Shape;223;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10000"/>
          </a:bodyPr>
          <a:lstStyle/>
          <a:p>
            <a:pPr indent="-323891" lvl="0" marL="457200" rtl="0" algn="l">
              <a:spcBef>
                <a:spcPts val="0"/>
              </a:spcBef>
              <a:spcAft>
                <a:spcPts val="0"/>
              </a:spcAft>
              <a:buSzPct val="100000"/>
              <a:buChar char="-"/>
            </a:pPr>
            <a:r>
              <a:rPr b="1" lang="en-GB" sz="2143"/>
              <a:t>TDO inhibits parasite proliferation</a:t>
            </a:r>
            <a:endParaRPr b="1" sz="2143"/>
          </a:p>
          <a:p>
            <a:pPr indent="-323891" lvl="0" marL="457200" rtl="0" algn="l">
              <a:spcBef>
                <a:spcPts val="0"/>
              </a:spcBef>
              <a:spcAft>
                <a:spcPts val="0"/>
              </a:spcAft>
              <a:buSzPct val="100000"/>
              <a:buChar char="-"/>
            </a:pPr>
            <a:r>
              <a:rPr b="1" lang="en-GB" sz="2143"/>
              <a:t>The Genes encoding epidermal integrity, arginine and fatty acid metabolism are downregulated during infection</a:t>
            </a:r>
            <a:endParaRPr b="1" sz="2143"/>
          </a:p>
          <a:p>
            <a:pPr indent="-323891" lvl="0" marL="457200" rtl="0" algn="l">
              <a:spcBef>
                <a:spcPts val="0"/>
              </a:spcBef>
              <a:spcAft>
                <a:spcPts val="0"/>
              </a:spcAft>
              <a:buSzPct val="100000"/>
              <a:buChar char="-"/>
            </a:pPr>
            <a:r>
              <a:rPr b="1" lang="en-GB" sz="2143"/>
              <a:t>The L.tropica infected Lesions have an </a:t>
            </a:r>
            <a:r>
              <a:rPr b="1" lang="en-GB" sz="2143"/>
              <a:t>aggravated</a:t>
            </a:r>
            <a:r>
              <a:rPr b="1" lang="en-GB" sz="2143"/>
              <a:t> inflammatory profile as compared to L.major</a:t>
            </a:r>
            <a:endParaRPr b="1" sz="2143"/>
          </a:p>
          <a:p>
            <a:pPr indent="-326645" lvl="0" marL="457200" rtl="0" algn="l">
              <a:spcBef>
                <a:spcPts val="0"/>
              </a:spcBef>
              <a:spcAft>
                <a:spcPts val="0"/>
              </a:spcAft>
              <a:buSzPct val="100000"/>
              <a:buChar char="-"/>
            </a:pPr>
            <a:r>
              <a:rPr b="1" lang="en-GB" sz="2205"/>
              <a:t>More research on the mechanism of TDO inhibition to leishmania needs to be done</a:t>
            </a:r>
            <a:endParaRPr b="1" sz="2205"/>
          </a:p>
          <a:p>
            <a:pPr indent="-326645" lvl="0" marL="457200" rtl="0" algn="l">
              <a:spcBef>
                <a:spcPts val="0"/>
              </a:spcBef>
              <a:spcAft>
                <a:spcPts val="0"/>
              </a:spcAft>
              <a:buSzPct val="100000"/>
              <a:buChar char="-"/>
            </a:pPr>
            <a:r>
              <a:rPr b="1" lang="en-GB" sz="2205"/>
              <a:t>More research needs to be done in between the species i.e. pathology comparisons</a:t>
            </a:r>
            <a:endParaRPr b="1" sz="2205"/>
          </a:p>
          <a:p>
            <a:pPr indent="-326645" lvl="0" marL="457200" rtl="0" algn="l">
              <a:spcBef>
                <a:spcPts val="0"/>
              </a:spcBef>
              <a:spcAft>
                <a:spcPts val="0"/>
              </a:spcAft>
              <a:buSzPct val="100000"/>
              <a:buChar char="-"/>
            </a:pPr>
            <a:r>
              <a:rPr b="1" lang="en-GB" sz="2205"/>
              <a:t>Resistance studies</a:t>
            </a:r>
            <a:endParaRPr b="1" sz="2205"/>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6" name="Google Shape;136;p14"/>
          <p:cNvSpPr txBox="1"/>
          <p:nvPr>
            <p:ph type="title"/>
          </p:nvPr>
        </p:nvSpPr>
        <p:spPr>
          <a:xfrm>
            <a:off x="819150" y="532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Background</a:t>
            </a:r>
            <a:endParaRPr sz="2500"/>
          </a:p>
        </p:txBody>
      </p:sp>
      <p:sp>
        <p:nvSpPr>
          <p:cNvPr id="137" name="Google Shape;137;p14"/>
          <p:cNvSpPr txBox="1"/>
          <p:nvPr>
            <p:ph idx="1" type="body"/>
          </p:nvPr>
        </p:nvSpPr>
        <p:spPr>
          <a:xfrm>
            <a:off x="496225" y="1094950"/>
            <a:ext cx="4533000" cy="222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Vector Borne</a:t>
            </a:r>
            <a:r>
              <a:rPr b="1" lang="en-GB" sz="1600"/>
              <a:t> disease (female sandflies)</a:t>
            </a:r>
            <a:endParaRPr b="1" sz="1600"/>
          </a:p>
          <a:p>
            <a:pPr indent="-330200" lvl="0" marL="457200" rtl="0" algn="l">
              <a:spcBef>
                <a:spcPts val="0"/>
              </a:spcBef>
              <a:spcAft>
                <a:spcPts val="0"/>
              </a:spcAft>
              <a:buSzPts val="1600"/>
              <a:buChar char="-"/>
            </a:pPr>
            <a:r>
              <a:rPr b="1" lang="en-GB" sz="1600"/>
              <a:t>Causative agents protozoa of genus Leishmania</a:t>
            </a:r>
            <a:endParaRPr b="1" sz="1600"/>
          </a:p>
          <a:p>
            <a:pPr indent="-330200" lvl="0" marL="457200" rtl="0" algn="l">
              <a:spcBef>
                <a:spcPts val="0"/>
              </a:spcBef>
              <a:spcAft>
                <a:spcPts val="0"/>
              </a:spcAft>
              <a:buSzPts val="1600"/>
              <a:buChar char="-"/>
            </a:pPr>
            <a:r>
              <a:rPr b="1" lang="en-GB" sz="1600"/>
              <a:t>Types visceral and cutaneous</a:t>
            </a:r>
            <a:endParaRPr b="1" sz="1600"/>
          </a:p>
          <a:p>
            <a:pPr indent="-330200" lvl="0" marL="457200" rtl="0" algn="l">
              <a:spcBef>
                <a:spcPts val="0"/>
              </a:spcBef>
              <a:spcAft>
                <a:spcPts val="0"/>
              </a:spcAft>
              <a:buSzPts val="1600"/>
              <a:buChar char="-"/>
            </a:pPr>
            <a:r>
              <a:rPr b="1" lang="en-GB" sz="1600"/>
              <a:t>Morphological characteristics of protozoa is indistinguishable</a:t>
            </a:r>
            <a:endParaRPr b="1" sz="1600"/>
          </a:p>
          <a:p>
            <a:pPr indent="-311150" lvl="0" marL="457200" rtl="0" algn="l">
              <a:spcBef>
                <a:spcPts val="0"/>
              </a:spcBef>
              <a:spcAft>
                <a:spcPts val="0"/>
              </a:spcAft>
              <a:buSzPts val="1300"/>
              <a:buChar char="-"/>
            </a:pPr>
            <a:r>
              <a:rPr b="1" lang="en-GB" sz="1700"/>
              <a:t>Estimated 700,000 - 1 million annually globally</a:t>
            </a:r>
            <a:r>
              <a:rPr lang="en-GB" sz="1600"/>
              <a:t> </a:t>
            </a:r>
            <a:endParaRPr sz="1600"/>
          </a:p>
        </p:txBody>
      </p:sp>
      <p:pic>
        <p:nvPicPr>
          <p:cNvPr id="138" name="Google Shape;138;p14"/>
          <p:cNvPicPr preferRelativeResize="0"/>
          <p:nvPr/>
        </p:nvPicPr>
        <p:blipFill>
          <a:blip r:embed="rId4">
            <a:alphaModFix/>
          </a:blip>
          <a:stretch>
            <a:fillRect/>
          </a:stretch>
        </p:blipFill>
        <p:spPr>
          <a:xfrm>
            <a:off x="4764650" y="917575"/>
            <a:ext cx="4198150" cy="279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5"/>
          <p:cNvPicPr preferRelativeResize="0"/>
          <p:nvPr/>
        </p:nvPicPr>
        <p:blipFill>
          <a:blip r:embed="rId3">
            <a:alphaModFix/>
          </a:blip>
          <a:stretch>
            <a:fillRect/>
          </a:stretch>
        </p:blipFill>
        <p:spPr>
          <a:xfrm>
            <a:off x="2012588" y="633488"/>
            <a:ext cx="5534025" cy="4143375"/>
          </a:xfrm>
          <a:prstGeom prst="rect">
            <a:avLst/>
          </a:prstGeom>
          <a:noFill/>
          <a:ln>
            <a:noFill/>
          </a:ln>
        </p:spPr>
      </p:pic>
      <p:sp>
        <p:nvSpPr>
          <p:cNvPr id="144" name="Google Shape;144;p15"/>
          <p:cNvSpPr txBox="1"/>
          <p:nvPr/>
        </p:nvSpPr>
        <p:spPr>
          <a:xfrm>
            <a:off x="720900" y="558925"/>
            <a:ext cx="1902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Nunito"/>
                <a:ea typeface="Nunito"/>
                <a:cs typeface="Nunito"/>
                <a:sym typeface="Nunito"/>
              </a:rPr>
              <a:t>Life-cycle</a:t>
            </a:r>
            <a:endParaRPr sz="25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0" name="Google Shape;150;p16"/>
          <p:cNvSpPr txBox="1"/>
          <p:nvPr>
            <p:ph type="title"/>
          </p:nvPr>
        </p:nvSpPr>
        <p:spPr>
          <a:xfrm>
            <a:off x="611575" y="591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Objectives</a:t>
            </a:r>
            <a:endParaRPr sz="2500"/>
          </a:p>
        </p:txBody>
      </p:sp>
      <p:sp>
        <p:nvSpPr>
          <p:cNvPr id="151" name="Google Shape;151;p16"/>
          <p:cNvSpPr txBox="1"/>
          <p:nvPr>
            <p:ph idx="1" type="body"/>
          </p:nvPr>
        </p:nvSpPr>
        <p:spPr>
          <a:xfrm>
            <a:off x="657725" y="122087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 To p</a:t>
            </a:r>
            <a:r>
              <a:rPr b="1" lang="en-GB" sz="1600"/>
              <a:t>rovide insights into factors that impact cutaneous leishmaniasis pathology</a:t>
            </a:r>
            <a:endParaRPr b="1" sz="1600"/>
          </a:p>
          <a:p>
            <a:pPr indent="-330200" lvl="0" marL="457200" rtl="0" algn="l">
              <a:spcBef>
                <a:spcPts val="0"/>
              </a:spcBef>
              <a:spcAft>
                <a:spcPts val="0"/>
              </a:spcAft>
              <a:buSzPts val="1600"/>
              <a:buChar char="-"/>
            </a:pPr>
            <a:r>
              <a:rPr b="1" lang="en-GB" sz="1600"/>
              <a:t>Identify new genes that are differentially expressed between normal and skin lesions</a:t>
            </a:r>
            <a:endParaRPr b="1" sz="1600"/>
          </a:p>
          <a:p>
            <a:pPr indent="-330200" lvl="0" marL="457200" rtl="0" algn="l">
              <a:spcBef>
                <a:spcPts val="0"/>
              </a:spcBef>
              <a:spcAft>
                <a:spcPts val="0"/>
              </a:spcAft>
              <a:buSzPts val="1600"/>
              <a:buChar char="-"/>
            </a:pPr>
            <a:r>
              <a:rPr b="1" lang="en-GB" sz="1600"/>
              <a:t>Identify genes whose expression in </a:t>
            </a:r>
            <a:r>
              <a:rPr b="1" lang="en-GB" sz="1600"/>
              <a:t>lesions</a:t>
            </a:r>
            <a:r>
              <a:rPr b="1" lang="en-GB" sz="1600"/>
              <a:t> is impacted by the parasite load</a:t>
            </a:r>
            <a:endParaRPr b="1" sz="1600"/>
          </a:p>
          <a:p>
            <a:pPr indent="-330200" lvl="0" marL="457200" rtl="0" algn="l">
              <a:spcBef>
                <a:spcPts val="0"/>
              </a:spcBef>
              <a:spcAft>
                <a:spcPts val="0"/>
              </a:spcAft>
              <a:buSzPts val="1600"/>
              <a:buChar char="-"/>
            </a:pPr>
            <a:r>
              <a:rPr b="1" lang="en-GB" sz="1600"/>
              <a:t>To identify gene signatures that allow the </a:t>
            </a:r>
            <a:r>
              <a:rPr b="1" lang="en-GB" sz="1600"/>
              <a:t>distinction</a:t>
            </a:r>
            <a:r>
              <a:rPr b="1" lang="en-GB" sz="1600"/>
              <a:t> between the leishmania species</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694425" y="646500"/>
            <a:ext cx="7540752" cy="4241676"/>
          </a:xfrm>
          <a:prstGeom prst="rect">
            <a:avLst/>
          </a:prstGeom>
          <a:noFill/>
          <a:ln>
            <a:noFill/>
          </a:ln>
        </p:spPr>
      </p:pic>
      <p:sp>
        <p:nvSpPr>
          <p:cNvPr id="157" name="Google Shape;157;p17"/>
          <p:cNvSpPr txBox="1"/>
          <p:nvPr/>
        </p:nvSpPr>
        <p:spPr>
          <a:xfrm>
            <a:off x="694425" y="576600"/>
            <a:ext cx="452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Nunito"/>
                <a:ea typeface="Nunito"/>
                <a:cs typeface="Nunito"/>
                <a:sym typeface="Nunito"/>
              </a:rPr>
              <a:t>Materials and methods</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3" name="Google Shape;163;p18"/>
          <p:cNvSpPr txBox="1"/>
          <p:nvPr>
            <p:ph type="title"/>
          </p:nvPr>
        </p:nvSpPr>
        <p:spPr>
          <a:xfrm>
            <a:off x="703825" y="545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p:txBody>
      </p:sp>
      <p:sp>
        <p:nvSpPr>
          <p:cNvPr id="164" name="Google Shape;164;p18"/>
          <p:cNvSpPr txBox="1"/>
          <p:nvPr>
            <p:ph idx="1" type="body"/>
          </p:nvPr>
        </p:nvSpPr>
        <p:spPr>
          <a:xfrm>
            <a:off x="703825" y="1166850"/>
            <a:ext cx="7505700" cy="2809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GB" sz="1800"/>
              <a:t>Species typed</a:t>
            </a:r>
            <a:r>
              <a:rPr b="1" lang="en-GB" sz="2200"/>
              <a:t> -</a:t>
            </a:r>
            <a:r>
              <a:rPr b="1" i="1" lang="en-GB" sz="1800"/>
              <a:t> L.major</a:t>
            </a:r>
            <a:r>
              <a:rPr b="1" lang="en-GB" sz="2200"/>
              <a:t> </a:t>
            </a:r>
            <a:r>
              <a:rPr b="1" lang="en-GB" sz="1800"/>
              <a:t>and</a:t>
            </a:r>
            <a:r>
              <a:rPr b="1" i="1" lang="en-GB" sz="1800"/>
              <a:t> L.tropica</a:t>
            </a:r>
            <a:endParaRPr b="1" i="1" sz="1800"/>
          </a:p>
          <a:p>
            <a:pPr indent="0" lvl="0" marL="457200" rtl="0" algn="l">
              <a:spcBef>
                <a:spcPts val="1200"/>
              </a:spcBef>
              <a:spcAft>
                <a:spcPts val="0"/>
              </a:spcAft>
              <a:buNone/>
            </a:pPr>
            <a:r>
              <a:rPr b="1" lang="en-GB" sz="2200" u="sng"/>
              <a:t>D</a:t>
            </a:r>
            <a:r>
              <a:rPr b="1" lang="en-GB" sz="2200" u="sng"/>
              <a:t>E</a:t>
            </a:r>
            <a:r>
              <a:rPr b="1" lang="en-GB" sz="2200" u="sng"/>
              <a:t>G</a:t>
            </a:r>
            <a:r>
              <a:rPr b="1" lang="en-GB" sz="2200" u="sng"/>
              <a:t>s associated with CL</a:t>
            </a:r>
            <a:endParaRPr b="1" sz="2200" u="sng"/>
          </a:p>
          <a:p>
            <a:pPr indent="-342900" lvl="0" marL="457200" rtl="0" algn="l">
              <a:spcBef>
                <a:spcPts val="1200"/>
              </a:spcBef>
              <a:spcAft>
                <a:spcPts val="0"/>
              </a:spcAft>
              <a:buSzPts val="1800"/>
              <a:buChar char="-"/>
            </a:pPr>
            <a:r>
              <a:rPr b="1" lang="en-GB" sz="1800"/>
              <a:t>A total of 170 genes</a:t>
            </a:r>
            <a:endParaRPr b="1" sz="1800"/>
          </a:p>
          <a:p>
            <a:pPr indent="-342900" lvl="0" marL="457200" rtl="0" algn="l">
              <a:spcBef>
                <a:spcPts val="0"/>
              </a:spcBef>
              <a:spcAft>
                <a:spcPts val="0"/>
              </a:spcAft>
              <a:buSzPts val="1800"/>
              <a:buChar char="-"/>
            </a:pPr>
            <a:r>
              <a:rPr b="1" lang="en-GB" sz="1800"/>
              <a:t>71 immune response</a:t>
            </a:r>
            <a:endParaRPr b="1" sz="1800"/>
          </a:p>
          <a:p>
            <a:pPr indent="-342900" lvl="0" marL="457200" rtl="0" algn="l">
              <a:spcBef>
                <a:spcPts val="0"/>
              </a:spcBef>
              <a:spcAft>
                <a:spcPts val="0"/>
              </a:spcAft>
              <a:buSzPts val="1800"/>
              <a:buChar char="-"/>
            </a:pPr>
            <a:r>
              <a:rPr b="1" lang="en-GB" sz="1800"/>
              <a:t>44 interferon stimulated genes</a:t>
            </a:r>
            <a:endParaRPr b="1" sz="1800"/>
          </a:p>
          <a:p>
            <a:pPr indent="-342900" lvl="0" marL="457200" rtl="0" algn="l">
              <a:spcBef>
                <a:spcPts val="0"/>
              </a:spcBef>
              <a:spcAft>
                <a:spcPts val="0"/>
              </a:spcAft>
              <a:buSzPts val="1800"/>
              <a:buChar char="-"/>
            </a:pPr>
            <a:r>
              <a:rPr b="1" lang="en-GB" sz="1800"/>
              <a:t>47 metabolic roles in immune cell activation</a:t>
            </a:r>
            <a:endParaRPr b="1" sz="1800"/>
          </a:p>
          <a:p>
            <a:pPr indent="-342900" lvl="0" marL="457200" rtl="0" algn="l">
              <a:spcBef>
                <a:spcPts val="0"/>
              </a:spcBef>
              <a:spcAft>
                <a:spcPts val="0"/>
              </a:spcAft>
              <a:buSzPts val="1800"/>
              <a:buChar char="-"/>
            </a:pPr>
            <a:r>
              <a:rPr b="1" lang="en-GB" sz="1800"/>
              <a:t>8 epidermal integrity and barrier function</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742370" y="855725"/>
            <a:ext cx="6283150" cy="4214800"/>
          </a:xfrm>
          <a:prstGeom prst="rect">
            <a:avLst/>
          </a:prstGeom>
          <a:noFill/>
          <a:ln>
            <a:noFill/>
          </a:ln>
        </p:spPr>
      </p:pic>
      <p:sp>
        <p:nvSpPr>
          <p:cNvPr id="170" name="Google Shape;170;p19"/>
          <p:cNvSpPr txBox="1"/>
          <p:nvPr/>
        </p:nvSpPr>
        <p:spPr>
          <a:xfrm>
            <a:off x="542975" y="424725"/>
            <a:ext cx="7035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rPr>
              <a:t>A PCA plot of the whole gene set</a:t>
            </a:r>
            <a:endParaRPr sz="2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222700" y="383450"/>
            <a:ext cx="4537850" cy="4644726"/>
          </a:xfrm>
          <a:prstGeom prst="rect">
            <a:avLst/>
          </a:prstGeom>
          <a:noFill/>
          <a:ln>
            <a:noFill/>
          </a:ln>
        </p:spPr>
      </p:pic>
      <p:pic>
        <p:nvPicPr>
          <p:cNvPr id="176" name="Google Shape;176;p20"/>
          <p:cNvPicPr preferRelativeResize="0"/>
          <p:nvPr/>
        </p:nvPicPr>
        <p:blipFill>
          <a:blip r:embed="rId4">
            <a:alphaModFix/>
          </a:blip>
          <a:stretch>
            <a:fillRect/>
          </a:stretch>
        </p:blipFill>
        <p:spPr>
          <a:xfrm>
            <a:off x="4839250" y="1605500"/>
            <a:ext cx="4154850" cy="2753796"/>
          </a:xfrm>
          <a:prstGeom prst="rect">
            <a:avLst/>
          </a:prstGeom>
          <a:noFill/>
          <a:ln>
            <a:noFill/>
          </a:ln>
        </p:spPr>
      </p:pic>
      <p:sp>
        <p:nvSpPr>
          <p:cNvPr id="177" name="Google Shape;177;p20"/>
          <p:cNvSpPr txBox="1"/>
          <p:nvPr/>
        </p:nvSpPr>
        <p:spPr>
          <a:xfrm>
            <a:off x="5248250" y="1605500"/>
            <a:ext cx="9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10 genes</a:t>
            </a:r>
            <a:endParaRPr/>
          </a:p>
        </p:txBody>
      </p:sp>
      <p:sp>
        <p:nvSpPr>
          <p:cNvPr id="178" name="Google Shape;178;p20"/>
          <p:cNvSpPr txBox="1"/>
          <p:nvPr/>
        </p:nvSpPr>
        <p:spPr>
          <a:xfrm>
            <a:off x="7508625" y="1605500"/>
            <a:ext cx="11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10 genes</a:t>
            </a:r>
            <a:endParaRPr/>
          </a:p>
        </p:txBody>
      </p:sp>
      <p:sp>
        <p:nvSpPr>
          <p:cNvPr id="179" name="Google Shape;179;p20"/>
          <p:cNvSpPr txBox="1"/>
          <p:nvPr/>
        </p:nvSpPr>
        <p:spPr>
          <a:xfrm>
            <a:off x="5329000" y="383450"/>
            <a:ext cx="228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Nunito"/>
                <a:ea typeface="Nunito"/>
                <a:cs typeface="Nunito"/>
                <a:sym typeface="Nunito"/>
              </a:rPr>
              <a:t>Clustered heatmap of skin biopsies</a:t>
            </a:r>
            <a:endParaRPr sz="19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1176450" y="802925"/>
            <a:ext cx="6698775" cy="4194325"/>
          </a:xfrm>
          <a:prstGeom prst="rect">
            <a:avLst/>
          </a:prstGeom>
          <a:noFill/>
          <a:ln>
            <a:noFill/>
          </a:ln>
        </p:spPr>
      </p:pic>
      <p:sp>
        <p:nvSpPr>
          <p:cNvPr id="185" name="Google Shape;185;p21"/>
          <p:cNvSpPr txBox="1"/>
          <p:nvPr/>
        </p:nvSpPr>
        <p:spPr>
          <a:xfrm>
            <a:off x="796700" y="360375"/>
            <a:ext cx="572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Nunito"/>
                <a:ea typeface="Nunito"/>
                <a:cs typeface="Nunito"/>
                <a:sym typeface="Nunito"/>
              </a:rPr>
              <a:t>Individual gene contribution to the PC</a:t>
            </a:r>
            <a:endParaRPr sz="25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